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8" r:id="rId2"/>
    <p:sldId id="394" r:id="rId3"/>
    <p:sldId id="378" r:id="rId4"/>
    <p:sldId id="259" r:id="rId5"/>
    <p:sldId id="361" r:id="rId6"/>
    <p:sldId id="385" r:id="rId7"/>
    <p:sldId id="380" r:id="rId8"/>
    <p:sldId id="362" r:id="rId9"/>
    <p:sldId id="363" r:id="rId10"/>
    <p:sldId id="381" r:id="rId11"/>
    <p:sldId id="382" r:id="rId12"/>
    <p:sldId id="383" r:id="rId13"/>
    <p:sldId id="337" r:id="rId14"/>
    <p:sldId id="365" r:id="rId15"/>
    <p:sldId id="384" r:id="rId16"/>
    <p:sldId id="366" r:id="rId17"/>
    <p:sldId id="392" r:id="rId18"/>
    <p:sldId id="386" r:id="rId19"/>
    <p:sldId id="369" r:id="rId20"/>
    <p:sldId id="387" r:id="rId21"/>
    <p:sldId id="357" r:id="rId22"/>
    <p:sldId id="264" r:id="rId23"/>
    <p:sldId id="345" r:id="rId24"/>
    <p:sldId id="346" r:id="rId25"/>
    <p:sldId id="265" r:id="rId26"/>
    <p:sldId id="266" r:id="rId27"/>
    <p:sldId id="267" r:id="rId28"/>
    <p:sldId id="268" r:id="rId29"/>
    <p:sldId id="355" r:id="rId30"/>
    <p:sldId id="308" r:id="rId31"/>
    <p:sldId id="393" r:id="rId32"/>
    <p:sldId id="371" r:id="rId33"/>
    <p:sldId id="372" r:id="rId34"/>
    <p:sldId id="373" r:id="rId35"/>
    <p:sldId id="374" r:id="rId36"/>
    <p:sldId id="376" r:id="rId37"/>
    <p:sldId id="377" r:id="rId38"/>
    <p:sldId id="359" r:id="rId39"/>
    <p:sldId id="389" r:id="rId40"/>
    <p:sldId id="390" r:id="rId41"/>
    <p:sldId id="397" r:id="rId42"/>
    <p:sldId id="395" r:id="rId43"/>
    <p:sldId id="403" r:id="rId44"/>
    <p:sldId id="402" r:id="rId45"/>
    <p:sldId id="404" r:id="rId46"/>
    <p:sldId id="405" r:id="rId47"/>
    <p:sldId id="406" r:id="rId48"/>
    <p:sldId id="40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7"/>
    <p:restoredTop sz="90219"/>
  </p:normalViewPr>
  <p:slideViewPr>
    <p:cSldViewPr snapToGrid="0" snapToObjects="1">
      <p:cViewPr varScale="1">
        <p:scale>
          <a:sx n="93" d="100"/>
          <a:sy n="93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8A586-915F-8F41-AA5C-151307B2CBA2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10EFC-0278-7A42-A408-683E73AB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71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4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0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lab is going to deal with using SNPs to look at ancestry</a:t>
            </a:r>
          </a:p>
          <a:p>
            <a:r>
              <a:rPr lang="en-US" dirty="0"/>
              <a:t>if we look at a tree showing the history of major human </a:t>
            </a:r>
            <a:r>
              <a:rPr lang="en-US" dirty="0" err="1"/>
              <a:t>populaiton</a:t>
            </a:r>
            <a:r>
              <a:rPr lang="en-US" dirty="0"/>
              <a:t> groups, can see how SNPs could inform us about ancestry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5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6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25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reasons I find genomes so fascinating is because they have hidden within them stories about our past</a:t>
            </a:r>
          </a:p>
          <a:p>
            <a:r>
              <a:rPr lang="en-US" dirty="0"/>
              <a:t>from comparing genomes, we can learn about history on varying time scales</a:t>
            </a:r>
          </a:p>
          <a:p>
            <a:r>
              <a:rPr lang="en-US" dirty="0"/>
              <a:t>infer recent family members, infer what part of the world we came from, and even infer things about ancient events occurring at the beginnings of the human species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41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Depict goal</a:t>
            </a:r>
          </a:p>
          <a:p>
            <a:endParaRPr lang="en-US" dirty="0"/>
          </a:p>
          <a:p>
            <a:r>
              <a:rPr lang="en-US" dirty="0"/>
              <a:t>Matrix of genotypes, labeled</a:t>
            </a:r>
          </a:p>
          <a:p>
            <a:endParaRPr lang="en-US" dirty="0"/>
          </a:p>
          <a:p>
            <a:r>
              <a:rPr lang="en-US" dirty="0"/>
              <a:t>Now unknown</a:t>
            </a:r>
          </a:p>
          <a:p>
            <a:endParaRPr lang="en-US" dirty="0"/>
          </a:p>
          <a:p>
            <a:r>
              <a:rPr lang="en-US" dirty="0"/>
              <a:t>Show 23andme ancestry analysis report</a:t>
            </a:r>
          </a:p>
          <a:p>
            <a:endParaRPr lang="en-US" dirty="0"/>
          </a:p>
          <a:p>
            <a:r>
              <a:rPr lang="en-US" dirty="0"/>
              <a:t>Say this is just a clustering problem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2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lab, we'll use a technique called principal component analysis to learn about ancestry of human populations</a:t>
            </a:r>
          </a:p>
          <a:p>
            <a:endParaRPr lang="en-US" dirty="0"/>
          </a:p>
          <a:p>
            <a:r>
              <a:rPr lang="en-US" dirty="0"/>
              <a:t>We're doing this analysis here for a couple reasons.</a:t>
            </a:r>
          </a:p>
          <a:p>
            <a:endParaRPr lang="en-US" dirty="0"/>
          </a:p>
          <a:p>
            <a:r>
              <a:rPr lang="en-US" dirty="0"/>
              <a:t>First, I think this is one of the coolest genetics analyses ever done</a:t>
            </a:r>
          </a:p>
          <a:p>
            <a:r>
              <a:rPr lang="en-US" dirty="0"/>
              <a:t>after I learned to do this the first time I decided to become a geneticist :)</a:t>
            </a:r>
          </a:p>
          <a:p>
            <a:endParaRPr lang="en-US" dirty="0"/>
          </a:p>
          <a:p>
            <a:r>
              <a:rPr lang="en-US" dirty="0"/>
              <a:t>Second, PCA is a widely used technique not just in pop gen. Useful to know about it</a:t>
            </a:r>
          </a:p>
          <a:p>
            <a:endParaRPr lang="en-US" dirty="0"/>
          </a:p>
          <a:p>
            <a:r>
              <a:rPr lang="en-US" dirty="0"/>
              <a:t>By applying PCA to SNP data from a set of individuals, can directly pull out relationships between populations</a:t>
            </a:r>
          </a:p>
          <a:p>
            <a:r>
              <a:rPr lang="en-US" dirty="0"/>
              <a:t>whether it be worldwide, on the left</a:t>
            </a:r>
          </a:p>
          <a:p>
            <a:r>
              <a:rPr lang="en-US" dirty="0"/>
              <a:t>or on smaller subset. e.g. plot on the right, if you do PCA on European samples, can basically recreate a map of Europe based on genetic data!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93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6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quick review of the pipelines we've talked about so far</a:t>
            </a:r>
          </a:p>
          <a:p>
            <a:endParaRPr lang="en-US" dirty="0"/>
          </a:p>
          <a:p>
            <a:r>
              <a:rPr lang="en-US" dirty="0"/>
              <a:t>important to keep a mental picture of how the different pieces fit together. Sometimes going through the labs you can get stuck in following the steps and lose track of the big picture</a:t>
            </a:r>
          </a:p>
          <a:p>
            <a:endParaRPr lang="en-US" dirty="0"/>
          </a:p>
          <a:p>
            <a:r>
              <a:rPr lang="en-US" dirty="0"/>
              <a:t>we've seen two pipelines so far, and we'll add to this list later</a:t>
            </a:r>
          </a:p>
          <a:p>
            <a:endParaRPr lang="en-US" dirty="0"/>
          </a:p>
          <a:p>
            <a:r>
              <a:rPr lang="en-US" dirty="0"/>
              <a:t>the first was variant calling, aligned reads to ref genome, did some genotyping to find all the variants, then annotated them</a:t>
            </a:r>
          </a:p>
          <a:p>
            <a:endParaRPr lang="en-US" dirty="0"/>
          </a:p>
          <a:p>
            <a:r>
              <a:rPr lang="en-US" dirty="0"/>
              <a:t>in the second, we assume we don't have a ref genome, and use the reads themselves to reconstruct the reference sequence</a:t>
            </a:r>
          </a:p>
          <a:p>
            <a:endParaRPr lang="en-US" dirty="0"/>
          </a:p>
          <a:p>
            <a:r>
              <a:rPr lang="en-US" dirty="0"/>
              <a:t>we've used short reads for these applications so far</a:t>
            </a:r>
          </a:p>
          <a:p>
            <a:r>
              <a:rPr lang="en-US" dirty="0"/>
              <a:t>but we'll see examples of how long reads can help improve both of these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EDDAD-DEEA-3040-A7A4-14F0197BD54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83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9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94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31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lab 1: focus on finding mutations in individual patient using NGS. Sequenced genome, aligned to ref genome</a:t>
            </a:r>
          </a:p>
          <a:p>
            <a:r>
              <a:rPr lang="en-US" dirty="0"/>
              <a:t>Lab 2: where did that reference genome come from</a:t>
            </a:r>
          </a:p>
          <a:p>
            <a:r>
              <a:rPr lang="en-US" dirty="0"/>
              <a:t>Lab 3: back to mutations, but analyzing mutations in a population, not just a single individual</a:t>
            </a:r>
          </a:p>
          <a:p>
            <a:endParaRPr lang="en-US" dirty="0"/>
          </a:p>
          <a:p>
            <a:r>
              <a:rPr lang="en-US" dirty="0"/>
              <a:t>Two main applications:</a:t>
            </a:r>
          </a:p>
          <a:p>
            <a:pPr marL="171450" indent="-171450">
              <a:buFontTx/>
              <a:buChar char="-"/>
            </a:pPr>
            <a:r>
              <a:rPr lang="en-US" dirty="0"/>
              <a:t>Ancestry analysis</a:t>
            </a:r>
          </a:p>
          <a:p>
            <a:pPr marL="171450" indent="-171450">
              <a:buFontTx/>
              <a:buChar char="-"/>
            </a:pPr>
            <a:r>
              <a:rPr lang="en-US" dirty="0"/>
              <a:t>Genome-wide association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4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how our genomes get inherited and how mutations can arise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22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Mutations are main fuel for evolution</a:t>
            </a:r>
          </a:p>
          <a:p>
            <a:endParaRPr lang="en-US" dirty="0"/>
          </a:p>
          <a:p>
            <a:r>
              <a:rPr lang="en-US" dirty="0"/>
              <a:t>Give you an idea of what to expect for various comparisons:</a:t>
            </a:r>
          </a:p>
          <a:p>
            <a:r>
              <a:rPr lang="en-US" dirty="0"/>
              <a:t>Twins, don’t expect any differences</a:t>
            </a:r>
          </a:p>
          <a:p>
            <a:r>
              <a:rPr lang="en-US" dirty="0"/>
              <a:t>Random unrelated humans: 1/1K differences. Number of mutations between them depends how distantly related. We’ll see today you can use genetic variation to cluster humans into different population groups</a:t>
            </a:r>
          </a:p>
          <a:p>
            <a:endParaRPr lang="en-US" dirty="0"/>
          </a:p>
          <a:p>
            <a:r>
              <a:rPr lang="en-US" dirty="0"/>
              <a:t>Look to chimp, get 10x more diff: 1/100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0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04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4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SNPs that are common in the population must have arisen a very long time 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88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1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B7CE-A22E-5E42-8D4D-A6AFD208C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68B49-A350-DA4A-BF62-5016267A2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03FE9-C2D9-B44A-B4A1-6848F5C9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7747-DCC9-EE42-B9F8-BE93438A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29FE4-A8CB-2740-AAD2-508CEF52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2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53CF-D8DD-F144-A04D-31ECA95B6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E1E01-D4B3-2B4B-A989-573B82A3E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76BD8-8DA4-0E44-8783-F71A0BC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51B1D-72F7-644F-8D3A-405F5AC8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A5F6C-54C1-FA47-9401-DAD38F3D2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4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9C6F8-7DF4-DB49-B7B8-E854EC423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38086-C86B-EB4E-9042-E2FD2890F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B9B5F-77A9-3640-AE2C-F19D616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0BB58-E07A-0F48-8CE6-AB47B37F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9F5DB-AE7C-8045-845A-5E166C1C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17F07-36DF-1D44-A314-FE9698E79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DE1D4-0552-8C42-AF4E-9C3318F98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331B3-D2E9-F544-99E2-69940F8F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166C-156A-8F49-81C2-ED6E5A823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6E4EF-4B2E-8E4D-97AB-76EB53F5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1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E3097-CA04-9E4B-AEE8-43AC5C7C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C5BCA-D444-A742-A8C8-73F0E8DC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DADC8-2F4A-864A-ADB2-7ADC2799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629F3-222B-A943-955B-35FD3A0E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C7DA-08A9-A049-9758-B03D8942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0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0D11-FB1F-8F43-90D7-D3F81354E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8CB64-8ADB-1D40-BB0A-E87C105B0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1D2D1-D5DF-454A-9312-760C59E61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6776E-C3CA-4748-8ED2-A89CE9E1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12A23-E91D-CD4E-A20E-7AC9FE52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218C1-1FDE-D545-8EE6-88C6B9EB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3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613A-8D8F-9C45-A6EB-E2EB2397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4BBC6-2F15-AE45-B925-21DA2C813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21B6D-2B2F-C145-9486-900741E7E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334F6-4928-C749-924C-85795828E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73808-9BF1-534C-83C3-6826B4248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9AA33-07A4-BD44-B953-28CBF3D3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A08B51-FF09-F04B-8105-0751CE51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F5D401-7F44-C547-9C18-BA98D2FCF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0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5E8AD-A1CE-7347-8FC7-E7EA9A42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26BC8-4E30-C54F-B1C7-B401B621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7EED5-D35F-5543-8AB5-7DCC859E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90F5D-77C2-1348-A0E8-DE47AFAF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1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A93BA-96A8-9D42-AA93-741DED9E2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7B5966-1855-F44B-8BBC-0F6D04C7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D2AC5-D0BA-7644-9987-AE534DE9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0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8E0B2-8028-EB45-BF8F-E8E786080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01C00-64BD-204A-B68E-48C651908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EEC58-ADF8-6B43-A438-126CFE199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3D6F4-DCAB-284D-AFDE-8CA01D2A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099F4-B960-BC48-A509-A7DA7EF6C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95E8-CBF2-1441-B45B-A0E14CC3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3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AFF1-7C28-0345-AFD9-4EFD647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8FED8E-5188-9D4A-BD36-9C12117C3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F6AB1-33ED-324C-80F0-8B521D3F1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01A44-DF43-8E47-958E-6A168F3E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AFB59-7368-E14C-BF02-10F80183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BCC6A-23BF-DC41-B876-DE394EE8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4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E895C-DA39-4547-B6CE-4B986769A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05055-2AA7-EB41-A349-1CCF259D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858A8-01F1-8341-A3C8-CE62D6743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09B0-75DC-FC47-BEAB-525C9372CB1F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FFE9A-E904-2540-87C2-2E28F1DD3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68E4C-8AA7-AC41-BC2E-52E940C97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C060-12BD-A34C-8CDF-61F2F3355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9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ationalgenome.org/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amtools.github.io/hts-specs/VCFv4.2.pdf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4E6AE4-C16B-E148-9FD5-126D143E11C5}"/>
              </a:ext>
            </a:extLst>
          </p:cNvPr>
          <p:cNvSpPr txBox="1"/>
          <p:nvPr/>
        </p:nvSpPr>
        <p:spPr>
          <a:xfrm>
            <a:off x="502920" y="224532"/>
            <a:ext cx="7818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 CSE185 – Week 4 Part 1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i="1" dirty="0">
                <a:latin typeface="Gill Sans MT" panose="020B0502020104020203" pitchFamily="34" charset="0"/>
              </a:rPr>
              <a:t> Introduction to population genetics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dirty="0">
                <a:latin typeface="Gill Sans MT" panose="020B0502020104020203" pitchFamily="34" charset="0"/>
              </a:rPr>
              <a:t> April 20, 2021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42600-8B64-1C4C-8DAB-230F37A44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509" y="3737311"/>
            <a:ext cx="8244033" cy="26850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4E9995-F61A-5940-80F7-00A475C183F2}"/>
              </a:ext>
            </a:extLst>
          </p:cNvPr>
          <p:cNvSpPr/>
          <p:nvPr/>
        </p:nvSpPr>
        <p:spPr>
          <a:xfrm>
            <a:off x="2151970" y="2104032"/>
            <a:ext cx="7529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Announcements:</a:t>
            </a:r>
            <a:endParaRPr lang="en-US" sz="2000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Grades for Lab 1 posted on Canvas later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Quiz 1 grades will be posted shortly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Lab 3 released. New (shorter) format starting lab 4 next week.</a:t>
            </a:r>
          </a:p>
        </p:txBody>
      </p:sp>
    </p:spTree>
    <p:extLst>
      <p:ext uri="{BB962C8B-B14F-4D97-AF65-F5344CB8AC3E}">
        <p14:creationId xmlns:p14="http://schemas.microsoft.com/office/powerpoint/2010/main" val="374309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History of a genetic variant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45A326-AE8B-1B40-9447-8C41F239A7F1}"/>
              </a:ext>
            </a:extLst>
          </p:cNvPr>
          <p:cNvSpPr/>
          <p:nvPr/>
        </p:nvSpPr>
        <p:spPr>
          <a:xfrm>
            <a:off x="6203270" y="1115649"/>
            <a:ext cx="2578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Ancestral chromosome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618E7F-3B0C-9A43-B26A-4F1101E474B0}"/>
              </a:ext>
            </a:extLst>
          </p:cNvPr>
          <p:cNvSpPr/>
          <p:nvPr/>
        </p:nvSpPr>
        <p:spPr>
          <a:xfrm>
            <a:off x="1072964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2CD27-F7A2-4A45-AE82-0C279FEE2CDD}"/>
              </a:ext>
            </a:extLst>
          </p:cNvPr>
          <p:cNvSpPr/>
          <p:nvPr/>
        </p:nvSpPr>
        <p:spPr>
          <a:xfrm>
            <a:off x="1737607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88CF61-74A8-AA43-8CF7-565319D70EE7}"/>
              </a:ext>
            </a:extLst>
          </p:cNvPr>
          <p:cNvSpPr/>
          <p:nvPr/>
        </p:nvSpPr>
        <p:spPr>
          <a:xfrm>
            <a:off x="2402250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4A3B79-6BFF-634D-AA4B-37F6897E80FA}"/>
              </a:ext>
            </a:extLst>
          </p:cNvPr>
          <p:cNvSpPr/>
          <p:nvPr/>
        </p:nvSpPr>
        <p:spPr>
          <a:xfrm>
            <a:off x="3066893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49A8B-4675-3146-8765-3552211B2569}"/>
              </a:ext>
            </a:extLst>
          </p:cNvPr>
          <p:cNvSpPr/>
          <p:nvPr/>
        </p:nvSpPr>
        <p:spPr>
          <a:xfrm>
            <a:off x="3731536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E31FAC-BD35-D840-ABE8-4EEF0AC193DE}"/>
              </a:ext>
            </a:extLst>
          </p:cNvPr>
          <p:cNvSpPr/>
          <p:nvPr/>
        </p:nvSpPr>
        <p:spPr>
          <a:xfrm>
            <a:off x="4396179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04206-0CE1-7B49-B14B-885C540ECB1E}"/>
              </a:ext>
            </a:extLst>
          </p:cNvPr>
          <p:cNvSpPr/>
          <p:nvPr/>
        </p:nvSpPr>
        <p:spPr>
          <a:xfrm>
            <a:off x="5060822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060CD6-E9D4-E94A-9B4F-3198A0B7EB8D}"/>
              </a:ext>
            </a:extLst>
          </p:cNvPr>
          <p:cNvSpPr/>
          <p:nvPr/>
        </p:nvSpPr>
        <p:spPr>
          <a:xfrm>
            <a:off x="5725465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63CA83-20F9-5546-B0D8-E89B97F48FD5}"/>
              </a:ext>
            </a:extLst>
          </p:cNvPr>
          <p:cNvSpPr/>
          <p:nvPr/>
        </p:nvSpPr>
        <p:spPr>
          <a:xfrm>
            <a:off x="6390108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3C09FB-C356-1448-910D-10BF8CAE7F95}"/>
              </a:ext>
            </a:extLst>
          </p:cNvPr>
          <p:cNvSpPr/>
          <p:nvPr/>
        </p:nvSpPr>
        <p:spPr>
          <a:xfrm>
            <a:off x="7054751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7E7369-1411-4E45-BCD6-D7A1A2FB37BA}"/>
              </a:ext>
            </a:extLst>
          </p:cNvPr>
          <p:cNvSpPr/>
          <p:nvPr/>
        </p:nvSpPr>
        <p:spPr>
          <a:xfrm>
            <a:off x="7719394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C41BB6-BCB0-4244-A56E-E056588C2CE5}"/>
              </a:ext>
            </a:extLst>
          </p:cNvPr>
          <p:cNvSpPr/>
          <p:nvPr/>
        </p:nvSpPr>
        <p:spPr>
          <a:xfrm>
            <a:off x="8384037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864AE1-2700-BC4E-AF52-E3BB936A4D6B}"/>
              </a:ext>
            </a:extLst>
          </p:cNvPr>
          <p:cNvSpPr/>
          <p:nvPr/>
        </p:nvSpPr>
        <p:spPr>
          <a:xfrm>
            <a:off x="904868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215C55-2878-764E-A7AF-EB6F417E7A96}"/>
              </a:ext>
            </a:extLst>
          </p:cNvPr>
          <p:cNvSpPr/>
          <p:nvPr/>
        </p:nvSpPr>
        <p:spPr>
          <a:xfrm>
            <a:off x="9713323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558314-6849-CD47-AE0F-C137C8901A7B}"/>
              </a:ext>
            </a:extLst>
          </p:cNvPr>
          <p:cNvSpPr/>
          <p:nvPr/>
        </p:nvSpPr>
        <p:spPr>
          <a:xfrm>
            <a:off x="10377966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4BA103-20B1-2543-B569-0E2667FED317}"/>
              </a:ext>
            </a:extLst>
          </p:cNvPr>
          <p:cNvSpPr/>
          <p:nvPr/>
        </p:nvSpPr>
        <p:spPr>
          <a:xfrm>
            <a:off x="1104261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CE2036-721F-144D-80D7-D5CD523D3780}"/>
              </a:ext>
            </a:extLst>
          </p:cNvPr>
          <p:cNvGrpSpPr/>
          <p:nvPr/>
        </p:nvGrpSpPr>
        <p:grpSpPr>
          <a:xfrm>
            <a:off x="1091233" y="5214938"/>
            <a:ext cx="721795" cy="471487"/>
            <a:chOff x="1119809" y="5214938"/>
            <a:chExt cx="721795" cy="4714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D5464D-2A6D-F24A-84EB-73420D1A5EAF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3B7933-CE27-8E40-96CB-B64072C68BC5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820C9BB-A9E1-8449-B900-7312C3A8886A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61E68A-18F1-BA43-9B0C-417EA2E68CA4}"/>
              </a:ext>
            </a:extLst>
          </p:cNvPr>
          <p:cNvGrpSpPr/>
          <p:nvPr/>
        </p:nvGrpSpPr>
        <p:grpSpPr>
          <a:xfrm>
            <a:off x="2449095" y="5214937"/>
            <a:ext cx="721795" cy="471487"/>
            <a:chOff x="1119809" y="5214938"/>
            <a:chExt cx="721795" cy="47148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262FC40-FC44-EF44-BDE1-31953F0C06DB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C5CB49-9824-FE4C-A75D-18604352E9F6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CA9A46-BA79-EE4C-ABF3-4C976D7952FD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1E278B-4444-684B-A70A-06EFF79CC827}"/>
              </a:ext>
            </a:extLst>
          </p:cNvPr>
          <p:cNvGrpSpPr/>
          <p:nvPr/>
        </p:nvGrpSpPr>
        <p:grpSpPr>
          <a:xfrm>
            <a:off x="3778381" y="5214937"/>
            <a:ext cx="721795" cy="471487"/>
            <a:chOff x="1119809" y="5214938"/>
            <a:chExt cx="721795" cy="4714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BC966C-2B24-3B48-9873-4759782E57EB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AD1D9A-DEDF-FE42-B155-141770014B94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2A8F528-D8AD-9443-9B65-EFAA0E45FE8A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3D5281-5CD2-9940-939C-BC9CE2C5AF13}"/>
              </a:ext>
            </a:extLst>
          </p:cNvPr>
          <p:cNvGrpSpPr/>
          <p:nvPr/>
        </p:nvGrpSpPr>
        <p:grpSpPr>
          <a:xfrm>
            <a:off x="5055668" y="5214937"/>
            <a:ext cx="721795" cy="471487"/>
            <a:chOff x="1119809" y="5214938"/>
            <a:chExt cx="721795" cy="47148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AE24AC-8A50-E84B-8016-4F3E5C40F03A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ED5AA91-F7DF-D540-967F-CC8AB46218F9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92585AD-B35E-9747-BB1D-7E25AB6C3ED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37A96D-7847-444B-B30E-D23981DF2012}"/>
              </a:ext>
            </a:extLst>
          </p:cNvPr>
          <p:cNvGrpSpPr/>
          <p:nvPr/>
        </p:nvGrpSpPr>
        <p:grpSpPr>
          <a:xfrm>
            <a:off x="6423057" y="5214938"/>
            <a:ext cx="721795" cy="471487"/>
            <a:chOff x="1119809" y="5214938"/>
            <a:chExt cx="721795" cy="47148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F4DDAC-121E-2340-86A4-68C4CCB8C724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35B935B-F3E0-7E4B-B757-8A642469B448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77EAA4C-FD75-6D4F-B84F-5B6A7678C89C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B003A67-40F0-9049-BE65-714E6DC63A7F}"/>
              </a:ext>
            </a:extLst>
          </p:cNvPr>
          <p:cNvGrpSpPr/>
          <p:nvPr/>
        </p:nvGrpSpPr>
        <p:grpSpPr>
          <a:xfrm>
            <a:off x="7780919" y="5214937"/>
            <a:ext cx="721795" cy="471487"/>
            <a:chOff x="1119809" y="5214938"/>
            <a:chExt cx="721795" cy="4714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E187E55-73D9-F848-A1FC-1DBBA273D045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311AD3C-2BF2-AC4A-B3DE-F5B337E3CD43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F08339D-D09D-0E49-9D5E-28BB79A3B6EC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D32925-E93A-D44F-9B75-7FF059D8A0CE}"/>
              </a:ext>
            </a:extLst>
          </p:cNvPr>
          <p:cNvGrpSpPr/>
          <p:nvPr/>
        </p:nvGrpSpPr>
        <p:grpSpPr>
          <a:xfrm>
            <a:off x="9110205" y="5214937"/>
            <a:ext cx="721795" cy="471487"/>
            <a:chOff x="1119809" y="5214938"/>
            <a:chExt cx="721795" cy="4714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7153274-F1B4-F443-BF4D-9D6D43178EBC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65A63F1-81A1-9948-9EC2-9CB43EDCE153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15CB81F-1C04-B740-9836-70D0AD5C8DC0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6DEEBB-FE95-DE45-86EF-39F37FE9C420}"/>
              </a:ext>
            </a:extLst>
          </p:cNvPr>
          <p:cNvGrpSpPr/>
          <p:nvPr/>
        </p:nvGrpSpPr>
        <p:grpSpPr>
          <a:xfrm>
            <a:off x="10387492" y="5214937"/>
            <a:ext cx="721795" cy="471487"/>
            <a:chOff x="1119809" y="5214938"/>
            <a:chExt cx="721795" cy="4714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46ACA9-F100-9A49-B8D3-C8A5FD33D40D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3DD27FF-8DE7-9442-B009-4BE076A10377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B32A9D-A783-EB49-ABA4-B841AB750D2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DE7D36B-0F59-7D45-BDA7-5CC6D1708251}"/>
              </a:ext>
            </a:extLst>
          </p:cNvPr>
          <p:cNvCxnSpPr/>
          <p:nvPr/>
        </p:nvCxnSpPr>
        <p:spPr>
          <a:xfrm flipV="1">
            <a:off x="1428750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6B4CBB3-DBD1-BC47-818F-F159BE4DF158}"/>
              </a:ext>
            </a:extLst>
          </p:cNvPr>
          <p:cNvCxnSpPr/>
          <p:nvPr/>
        </p:nvCxnSpPr>
        <p:spPr>
          <a:xfrm flipV="1">
            <a:off x="2767013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0E94B4-EA06-A042-8F02-5073FD9A0F16}"/>
              </a:ext>
            </a:extLst>
          </p:cNvPr>
          <p:cNvCxnSpPr/>
          <p:nvPr/>
        </p:nvCxnSpPr>
        <p:spPr>
          <a:xfrm flipV="1">
            <a:off x="40671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07031C5-9BBA-A949-AADA-70D02902E609}"/>
              </a:ext>
            </a:extLst>
          </p:cNvPr>
          <p:cNvCxnSpPr/>
          <p:nvPr/>
        </p:nvCxnSpPr>
        <p:spPr>
          <a:xfrm flipV="1">
            <a:off x="540543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FCD9355-9673-A243-B822-001D818DE636}"/>
              </a:ext>
            </a:extLst>
          </p:cNvPr>
          <p:cNvCxnSpPr/>
          <p:nvPr/>
        </p:nvCxnSpPr>
        <p:spPr>
          <a:xfrm flipV="1">
            <a:off x="6767512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8ED64C5-2343-E945-91E8-0D6EC72AA594}"/>
              </a:ext>
            </a:extLst>
          </p:cNvPr>
          <p:cNvCxnSpPr/>
          <p:nvPr/>
        </p:nvCxnSpPr>
        <p:spPr>
          <a:xfrm flipV="1">
            <a:off x="81057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6CD227A-0E0D-9344-A95C-D9D9AFCA40E2}"/>
              </a:ext>
            </a:extLst>
          </p:cNvPr>
          <p:cNvCxnSpPr/>
          <p:nvPr/>
        </p:nvCxnSpPr>
        <p:spPr>
          <a:xfrm flipV="1">
            <a:off x="945356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EC1AE69-13A7-714F-B919-A31A1BD41A5E}"/>
              </a:ext>
            </a:extLst>
          </p:cNvPr>
          <p:cNvCxnSpPr/>
          <p:nvPr/>
        </p:nvCxnSpPr>
        <p:spPr>
          <a:xfrm flipV="1">
            <a:off x="1079182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DA11849-459A-6545-9612-221D1DC9D28B}"/>
              </a:ext>
            </a:extLst>
          </p:cNvPr>
          <p:cNvCxnSpPr/>
          <p:nvPr/>
        </p:nvCxnSpPr>
        <p:spPr>
          <a:xfrm>
            <a:off x="1428750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309655C-06CD-C445-A65C-5B20F8EF1403}"/>
              </a:ext>
            </a:extLst>
          </p:cNvPr>
          <p:cNvCxnSpPr/>
          <p:nvPr/>
        </p:nvCxnSpPr>
        <p:spPr>
          <a:xfrm>
            <a:off x="4067175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7F2BBD1-2638-5048-AB32-5543F7E2FA1D}"/>
              </a:ext>
            </a:extLst>
          </p:cNvPr>
          <p:cNvCxnSpPr/>
          <p:nvPr/>
        </p:nvCxnSpPr>
        <p:spPr>
          <a:xfrm>
            <a:off x="6767512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0CE4554-2100-EF4A-B86B-DADD2ED608B2}"/>
              </a:ext>
            </a:extLst>
          </p:cNvPr>
          <p:cNvCxnSpPr/>
          <p:nvPr/>
        </p:nvCxnSpPr>
        <p:spPr>
          <a:xfrm>
            <a:off x="9462788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9935DC-8A24-1B4E-9A2C-147D5884142B}"/>
              </a:ext>
            </a:extLst>
          </p:cNvPr>
          <p:cNvCxnSpPr/>
          <p:nvPr/>
        </p:nvCxnSpPr>
        <p:spPr>
          <a:xfrm flipV="1">
            <a:off x="21145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959102-C456-774E-91C3-B892C6D5F686}"/>
              </a:ext>
            </a:extLst>
          </p:cNvPr>
          <p:cNvCxnSpPr/>
          <p:nvPr/>
        </p:nvCxnSpPr>
        <p:spPr>
          <a:xfrm flipV="1">
            <a:off x="4752975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DACBC74-B7E7-D04B-BCAE-6EBC2394A6FB}"/>
              </a:ext>
            </a:extLst>
          </p:cNvPr>
          <p:cNvCxnSpPr/>
          <p:nvPr/>
        </p:nvCxnSpPr>
        <p:spPr>
          <a:xfrm flipV="1">
            <a:off x="74104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AFAD1F8-28BF-024A-9F5F-52FCF05C4AF7}"/>
              </a:ext>
            </a:extLst>
          </p:cNvPr>
          <p:cNvCxnSpPr/>
          <p:nvPr/>
        </p:nvCxnSpPr>
        <p:spPr>
          <a:xfrm flipV="1">
            <a:off x="10082213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4FC3995-9ACB-3D42-89AB-4BD8E2365E5A}"/>
              </a:ext>
            </a:extLst>
          </p:cNvPr>
          <p:cNvCxnSpPr/>
          <p:nvPr/>
        </p:nvCxnSpPr>
        <p:spPr>
          <a:xfrm>
            <a:off x="2114550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AFC2982-736A-0349-8F2B-B84547E3EE1E}"/>
              </a:ext>
            </a:extLst>
          </p:cNvPr>
          <p:cNvCxnSpPr/>
          <p:nvPr/>
        </p:nvCxnSpPr>
        <p:spPr>
          <a:xfrm>
            <a:off x="7424738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0FA075D-897C-E140-8782-9267F9C5C4A7}"/>
              </a:ext>
            </a:extLst>
          </p:cNvPr>
          <p:cNvCxnSpPr/>
          <p:nvPr/>
        </p:nvCxnSpPr>
        <p:spPr>
          <a:xfrm flipV="1">
            <a:off x="33718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F83A18A-C27A-8642-BBF0-0508562A6E01}"/>
              </a:ext>
            </a:extLst>
          </p:cNvPr>
          <p:cNvCxnSpPr/>
          <p:nvPr/>
        </p:nvCxnSpPr>
        <p:spPr>
          <a:xfrm flipV="1">
            <a:off x="87820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CBD8047-C8E0-224C-91FA-B1B87B107232}"/>
              </a:ext>
            </a:extLst>
          </p:cNvPr>
          <p:cNvCxnSpPr/>
          <p:nvPr/>
        </p:nvCxnSpPr>
        <p:spPr>
          <a:xfrm>
            <a:off x="3371850" y="2700338"/>
            <a:ext cx="541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3D1924D-5CEE-D14C-9E45-EABEA4563D4A}"/>
              </a:ext>
            </a:extLst>
          </p:cNvPr>
          <p:cNvCxnSpPr/>
          <p:nvPr/>
        </p:nvCxnSpPr>
        <p:spPr>
          <a:xfrm flipV="1">
            <a:off x="5829462" y="1885951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5464FE13-C61F-4446-A062-6F826BDBC4FA}"/>
              </a:ext>
            </a:extLst>
          </p:cNvPr>
          <p:cNvSpPr/>
          <p:nvPr/>
        </p:nvSpPr>
        <p:spPr>
          <a:xfrm>
            <a:off x="5777463" y="115318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Lightning Bolt 75">
            <a:extLst>
              <a:ext uri="{FF2B5EF4-FFF2-40B4-BE49-F238E27FC236}">
                <a16:creationId xmlns:a16="http://schemas.microsoft.com/office/drawing/2014/main" id="{B712C7D9-C388-2143-94B0-68C9129DE580}"/>
              </a:ext>
            </a:extLst>
          </p:cNvPr>
          <p:cNvSpPr/>
          <p:nvPr/>
        </p:nvSpPr>
        <p:spPr>
          <a:xfrm flipH="1">
            <a:off x="1899385" y="3698441"/>
            <a:ext cx="430329" cy="56497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28463BD-F469-0849-8F1F-CF0FDD47BF9E}"/>
              </a:ext>
            </a:extLst>
          </p:cNvPr>
          <p:cNvSpPr txBox="1"/>
          <p:nvPr/>
        </p:nvSpPr>
        <p:spPr>
          <a:xfrm>
            <a:off x="2391254" y="3612777"/>
            <a:ext cx="40482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Mutation occurs</a:t>
            </a:r>
          </a:p>
          <a:p>
            <a:r>
              <a:rPr lang="en-US" dirty="0">
                <a:latin typeface="Gill Sans MT" panose="020B0502020104020203" pitchFamily="34" charset="77"/>
              </a:rPr>
              <a:t>It is then passed on to future generations</a:t>
            </a:r>
          </a:p>
        </p:txBody>
      </p:sp>
    </p:spTree>
    <p:extLst>
      <p:ext uri="{BB962C8B-B14F-4D97-AF65-F5344CB8AC3E}">
        <p14:creationId xmlns:p14="http://schemas.microsoft.com/office/powerpoint/2010/main" val="1845055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History of a genetic variant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45A326-AE8B-1B40-9447-8C41F239A7F1}"/>
              </a:ext>
            </a:extLst>
          </p:cNvPr>
          <p:cNvSpPr/>
          <p:nvPr/>
        </p:nvSpPr>
        <p:spPr>
          <a:xfrm>
            <a:off x="6203270" y="1115649"/>
            <a:ext cx="2578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Ancestral chromosome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618E7F-3B0C-9A43-B26A-4F1101E474B0}"/>
              </a:ext>
            </a:extLst>
          </p:cNvPr>
          <p:cNvSpPr/>
          <p:nvPr/>
        </p:nvSpPr>
        <p:spPr>
          <a:xfrm>
            <a:off x="1072964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2CD27-F7A2-4A45-AE82-0C279FEE2CDD}"/>
              </a:ext>
            </a:extLst>
          </p:cNvPr>
          <p:cNvSpPr/>
          <p:nvPr/>
        </p:nvSpPr>
        <p:spPr>
          <a:xfrm>
            <a:off x="1737607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88CF61-74A8-AA43-8CF7-565319D70EE7}"/>
              </a:ext>
            </a:extLst>
          </p:cNvPr>
          <p:cNvSpPr/>
          <p:nvPr/>
        </p:nvSpPr>
        <p:spPr>
          <a:xfrm>
            <a:off x="240225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4A3B79-6BFF-634D-AA4B-37F6897E80FA}"/>
              </a:ext>
            </a:extLst>
          </p:cNvPr>
          <p:cNvSpPr/>
          <p:nvPr/>
        </p:nvSpPr>
        <p:spPr>
          <a:xfrm>
            <a:off x="3066893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49A8B-4675-3146-8765-3552211B2569}"/>
              </a:ext>
            </a:extLst>
          </p:cNvPr>
          <p:cNvSpPr/>
          <p:nvPr/>
        </p:nvSpPr>
        <p:spPr>
          <a:xfrm>
            <a:off x="3731536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E31FAC-BD35-D840-ABE8-4EEF0AC193DE}"/>
              </a:ext>
            </a:extLst>
          </p:cNvPr>
          <p:cNvSpPr/>
          <p:nvPr/>
        </p:nvSpPr>
        <p:spPr>
          <a:xfrm>
            <a:off x="4396179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04206-0CE1-7B49-B14B-885C540ECB1E}"/>
              </a:ext>
            </a:extLst>
          </p:cNvPr>
          <p:cNvSpPr/>
          <p:nvPr/>
        </p:nvSpPr>
        <p:spPr>
          <a:xfrm>
            <a:off x="5060822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060CD6-E9D4-E94A-9B4F-3198A0B7EB8D}"/>
              </a:ext>
            </a:extLst>
          </p:cNvPr>
          <p:cNvSpPr/>
          <p:nvPr/>
        </p:nvSpPr>
        <p:spPr>
          <a:xfrm>
            <a:off x="5725465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63CA83-20F9-5546-B0D8-E89B97F48FD5}"/>
              </a:ext>
            </a:extLst>
          </p:cNvPr>
          <p:cNvSpPr/>
          <p:nvPr/>
        </p:nvSpPr>
        <p:spPr>
          <a:xfrm>
            <a:off x="6390108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3C09FB-C356-1448-910D-10BF8CAE7F95}"/>
              </a:ext>
            </a:extLst>
          </p:cNvPr>
          <p:cNvSpPr/>
          <p:nvPr/>
        </p:nvSpPr>
        <p:spPr>
          <a:xfrm>
            <a:off x="7054751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7E7369-1411-4E45-BCD6-D7A1A2FB37BA}"/>
              </a:ext>
            </a:extLst>
          </p:cNvPr>
          <p:cNvSpPr/>
          <p:nvPr/>
        </p:nvSpPr>
        <p:spPr>
          <a:xfrm>
            <a:off x="7719394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C41BB6-BCB0-4244-A56E-E056588C2CE5}"/>
              </a:ext>
            </a:extLst>
          </p:cNvPr>
          <p:cNvSpPr/>
          <p:nvPr/>
        </p:nvSpPr>
        <p:spPr>
          <a:xfrm>
            <a:off x="8384037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864AE1-2700-BC4E-AF52-E3BB936A4D6B}"/>
              </a:ext>
            </a:extLst>
          </p:cNvPr>
          <p:cNvSpPr/>
          <p:nvPr/>
        </p:nvSpPr>
        <p:spPr>
          <a:xfrm>
            <a:off x="9048680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215C55-2878-764E-A7AF-EB6F417E7A96}"/>
              </a:ext>
            </a:extLst>
          </p:cNvPr>
          <p:cNvSpPr/>
          <p:nvPr/>
        </p:nvSpPr>
        <p:spPr>
          <a:xfrm>
            <a:off x="9713323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558314-6849-CD47-AE0F-C137C8901A7B}"/>
              </a:ext>
            </a:extLst>
          </p:cNvPr>
          <p:cNvSpPr/>
          <p:nvPr/>
        </p:nvSpPr>
        <p:spPr>
          <a:xfrm>
            <a:off x="10377966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4BA103-20B1-2543-B569-0E2667FED317}"/>
              </a:ext>
            </a:extLst>
          </p:cNvPr>
          <p:cNvSpPr/>
          <p:nvPr/>
        </p:nvSpPr>
        <p:spPr>
          <a:xfrm>
            <a:off x="11042610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CE2036-721F-144D-80D7-D5CD523D3780}"/>
              </a:ext>
            </a:extLst>
          </p:cNvPr>
          <p:cNvGrpSpPr/>
          <p:nvPr/>
        </p:nvGrpSpPr>
        <p:grpSpPr>
          <a:xfrm>
            <a:off x="1091233" y="5214938"/>
            <a:ext cx="721795" cy="471487"/>
            <a:chOff x="1119809" y="5214938"/>
            <a:chExt cx="721795" cy="4714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D5464D-2A6D-F24A-84EB-73420D1A5EAF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3B7933-CE27-8E40-96CB-B64072C68BC5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820C9BB-A9E1-8449-B900-7312C3A8886A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61E68A-18F1-BA43-9B0C-417EA2E68CA4}"/>
              </a:ext>
            </a:extLst>
          </p:cNvPr>
          <p:cNvGrpSpPr/>
          <p:nvPr/>
        </p:nvGrpSpPr>
        <p:grpSpPr>
          <a:xfrm>
            <a:off x="2449095" y="5214937"/>
            <a:ext cx="721795" cy="471487"/>
            <a:chOff x="1119809" y="5214938"/>
            <a:chExt cx="721795" cy="47148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262FC40-FC44-EF44-BDE1-31953F0C06DB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C5CB49-9824-FE4C-A75D-18604352E9F6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CA9A46-BA79-EE4C-ABF3-4C976D7952FD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1E278B-4444-684B-A70A-06EFF79CC827}"/>
              </a:ext>
            </a:extLst>
          </p:cNvPr>
          <p:cNvGrpSpPr/>
          <p:nvPr/>
        </p:nvGrpSpPr>
        <p:grpSpPr>
          <a:xfrm>
            <a:off x="3778381" y="5214937"/>
            <a:ext cx="721795" cy="471487"/>
            <a:chOff x="1119809" y="5214938"/>
            <a:chExt cx="721795" cy="4714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BC966C-2B24-3B48-9873-4759782E57EB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AD1D9A-DEDF-FE42-B155-141770014B94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2A8F528-D8AD-9443-9B65-EFAA0E45FE8A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3D5281-5CD2-9940-939C-BC9CE2C5AF13}"/>
              </a:ext>
            </a:extLst>
          </p:cNvPr>
          <p:cNvGrpSpPr/>
          <p:nvPr/>
        </p:nvGrpSpPr>
        <p:grpSpPr>
          <a:xfrm>
            <a:off x="5055668" y="5214937"/>
            <a:ext cx="721795" cy="471487"/>
            <a:chOff x="1119809" y="5214938"/>
            <a:chExt cx="721795" cy="47148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AE24AC-8A50-E84B-8016-4F3E5C40F03A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ED5AA91-F7DF-D540-967F-CC8AB46218F9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92585AD-B35E-9747-BB1D-7E25AB6C3ED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37A96D-7847-444B-B30E-D23981DF2012}"/>
              </a:ext>
            </a:extLst>
          </p:cNvPr>
          <p:cNvGrpSpPr/>
          <p:nvPr/>
        </p:nvGrpSpPr>
        <p:grpSpPr>
          <a:xfrm>
            <a:off x="6423057" y="5214938"/>
            <a:ext cx="721795" cy="471487"/>
            <a:chOff x="1119809" y="5214938"/>
            <a:chExt cx="721795" cy="47148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F4DDAC-121E-2340-86A4-68C4CCB8C724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35B935B-F3E0-7E4B-B757-8A642469B448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77EAA4C-FD75-6D4F-B84F-5B6A7678C89C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B003A67-40F0-9049-BE65-714E6DC63A7F}"/>
              </a:ext>
            </a:extLst>
          </p:cNvPr>
          <p:cNvGrpSpPr/>
          <p:nvPr/>
        </p:nvGrpSpPr>
        <p:grpSpPr>
          <a:xfrm>
            <a:off x="7780919" y="5214937"/>
            <a:ext cx="721795" cy="471487"/>
            <a:chOff x="1119809" y="5214938"/>
            <a:chExt cx="721795" cy="4714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E187E55-73D9-F848-A1FC-1DBBA273D045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311AD3C-2BF2-AC4A-B3DE-F5B337E3CD43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F08339D-D09D-0E49-9D5E-28BB79A3B6EC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D32925-E93A-D44F-9B75-7FF059D8A0CE}"/>
              </a:ext>
            </a:extLst>
          </p:cNvPr>
          <p:cNvGrpSpPr/>
          <p:nvPr/>
        </p:nvGrpSpPr>
        <p:grpSpPr>
          <a:xfrm>
            <a:off x="9110205" y="5214937"/>
            <a:ext cx="721795" cy="471487"/>
            <a:chOff x="1119809" y="5214938"/>
            <a:chExt cx="721795" cy="4714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7153274-F1B4-F443-BF4D-9D6D43178EBC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65A63F1-81A1-9948-9EC2-9CB43EDCE153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15CB81F-1C04-B740-9836-70D0AD5C8DC0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6DEEBB-FE95-DE45-86EF-39F37FE9C420}"/>
              </a:ext>
            </a:extLst>
          </p:cNvPr>
          <p:cNvGrpSpPr/>
          <p:nvPr/>
        </p:nvGrpSpPr>
        <p:grpSpPr>
          <a:xfrm>
            <a:off x="10387492" y="5214937"/>
            <a:ext cx="721795" cy="471487"/>
            <a:chOff x="1119809" y="5214938"/>
            <a:chExt cx="721795" cy="4714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46ACA9-F100-9A49-B8D3-C8A5FD33D40D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3DD27FF-8DE7-9442-B009-4BE076A10377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B32A9D-A783-EB49-ABA4-B841AB750D2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DE7D36B-0F59-7D45-BDA7-5CC6D1708251}"/>
              </a:ext>
            </a:extLst>
          </p:cNvPr>
          <p:cNvCxnSpPr/>
          <p:nvPr/>
        </p:nvCxnSpPr>
        <p:spPr>
          <a:xfrm flipV="1">
            <a:off x="1428750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6B4CBB3-DBD1-BC47-818F-F159BE4DF158}"/>
              </a:ext>
            </a:extLst>
          </p:cNvPr>
          <p:cNvCxnSpPr/>
          <p:nvPr/>
        </p:nvCxnSpPr>
        <p:spPr>
          <a:xfrm flipV="1">
            <a:off x="2767013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0E94B4-EA06-A042-8F02-5073FD9A0F16}"/>
              </a:ext>
            </a:extLst>
          </p:cNvPr>
          <p:cNvCxnSpPr/>
          <p:nvPr/>
        </p:nvCxnSpPr>
        <p:spPr>
          <a:xfrm flipV="1">
            <a:off x="40671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07031C5-9BBA-A949-AADA-70D02902E609}"/>
              </a:ext>
            </a:extLst>
          </p:cNvPr>
          <p:cNvCxnSpPr/>
          <p:nvPr/>
        </p:nvCxnSpPr>
        <p:spPr>
          <a:xfrm flipV="1">
            <a:off x="540543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FCD9355-9673-A243-B822-001D818DE636}"/>
              </a:ext>
            </a:extLst>
          </p:cNvPr>
          <p:cNvCxnSpPr/>
          <p:nvPr/>
        </p:nvCxnSpPr>
        <p:spPr>
          <a:xfrm flipV="1">
            <a:off x="6767512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8ED64C5-2343-E945-91E8-0D6EC72AA594}"/>
              </a:ext>
            </a:extLst>
          </p:cNvPr>
          <p:cNvCxnSpPr/>
          <p:nvPr/>
        </p:nvCxnSpPr>
        <p:spPr>
          <a:xfrm flipV="1">
            <a:off x="81057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6CD227A-0E0D-9344-A95C-D9D9AFCA40E2}"/>
              </a:ext>
            </a:extLst>
          </p:cNvPr>
          <p:cNvCxnSpPr/>
          <p:nvPr/>
        </p:nvCxnSpPr>
        <p:spPr>
          <a:xfrm flipV="1">
            <a:off x="945356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EC1AE69-13A7-714F-B919-A31A1BD41A5E}"/>
              </a:ext>
            </a:extLst>
          </p:cNvPr>
          <p:cNvCxnSpPr/>
          <p:nvPr/>
        </p:nvCxnSpPr>
        <p:spPr>
          <a:xfrm flipV="1">
            <a:off x="1079182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DA11849-459A-6545-9612-221D1DC9D28B}"/>
              </a:ext>
            </a:extLst>
          </p:cNvPr>
          <p:cNvCxnSpPr/>
          <p:nvPr/>
        </p:nvCxnSpPr>
        <p:spPr>
          <a:xfrm>
            <a:off x="1428750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309655C-06CD-C445-A65C-5B20F8EF1403}"/>
              </a:ext>
            </a:extLst>
          </p:cNvPr>
          <p:cNvCxnSpPr/>
          <p:nvPr/>
        </p:nvCxnSpPr>
        <p:spPr>
          <a:xfrm>
            <a:off x="4067175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7F2BBD1-2638-5048-AB32-5543F7E2FA1D}"/>
              </a:ext>
            </a:extLst>
          </p:cNvPr>
          <p:cNvCxnSpPr/>
          <p:nvPr/>
        </p:nvCxnSpPr>
        <p:spPr>
          <a:xfrm>
            <a:off x="6767512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0CE4554-2100-EF4A-B86B-DADD2ED608B2}"/>
              </a:ext>
            </a:extLst>
          </p:cNvPr>
          <p:cNvCxnSpPr/>
          <p:nvPr/>
        </p:nvCxnSpPr>
        <p:spPr>
          <a:xfrm>
            <a:off x="9462788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9935DC-8A24-1B4E-9A2C-147D5884142B}"/>
              </a:ext>
            </a:extLst>
          </p:cNvPr>
          <p:cNvCxnSpPr/>
          <p:nvPr/>
        </p:nvCxnSpPr>
        <p:spPr>
          <a:xfrm flipV="1">
            <a:off x="21145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959102-C456-774E-91C3-B892C6D5F686}"/>
              </a:ext>
            </a:extLst>
          </p:cNvPr>
          <p:cNvCxnSpPr/>
          <p:nvPr/>
        </p:nvCxnSpPr>
        <p:spPr>
          <a:xfrm flipV="1">
            <a:off x="4752975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DACBC74-B7E7-D04B-BCAE-6EBC2394A6FB}"/>
              </a:ext>
            </a:extLst>
          </p:cNvPr>
          <p:cNvCxnSpPr/>
          <p:nvPr/>
        </p:nvCxnSpPr>
        <p:spPr>
          <a:xfrm flipV="1">
            <a:off x="74104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AFAD1F8-28BF-024A-9F5F-52FCF05C4AF7}"/>
              </a:ext>
            </a:extLst>
          </p:cNvPr>
          <p:cNvCxnSpPr/>
          <p:nvPr/>
        </p:nvCxnSpPr>
        <p:spPr>
          <a:xfrm flipV="1">
            <a:off x="10082213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4FC3995-9ACB-3D42-89AB-4BD8E2365E5A}"/>
              </a:ext>
            </a:extLst>
          </p:cNvPr>
          <p:cNvCxnSpPr/>
          <p:nvPr/>
        </p:nvCxnSpPr>
        <p:spPr>
          <a:xfrm>
            <a:off x="2114550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AFC2982-736A-0349-8F2B-B84547E3EE1E}"/>
              </a:ext>
            </a:extLst>
          </p:cNvPr>
          <p:cNvCxnSpPr/>
          <p:nvPr/>
        </p:nvCxnSpPr>
        <p:spPr>
          <a:xfrm>
            <a:off x="7424738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0FA075D-897C-E140-8782-9267F9C5C4A7}"/>
              </a:ext>
            </a:extLst>
          </p:cNvPr>
          <p:cNvCxnSpPr/>
          <p:nvPr/>
        </p:nvCxnSpPr>
        <p:spPr>
          <a:xfrm flipV="1">
            <a:off x="33718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F83A18A-C27A-8642-BBF0-0508562A6E01}"/>
              </a:ext>
            </a:extLst>
          </p:cNvPr>
          <p:cNvCxnSpPr/>
          <p:nvPr/>
        </p:nvCxnSpPr>
        <p:spPr>
          <a:xfrm flipV="1">
            <a:off x="87820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CBD8047-C8E0-224C-91FA-B1B87B107232}"/>
              </a:ext>
            </a:extLst>
          </p:cNvPr>
          <p:cNvCxnSpPr/>
          <p:nvPr/>
        </p:nvCxnSpPr>
        <p:spPr>
          <a:xfrm>
            <a:off x="3371850" y="2700338"/>
            <a:ext cx="541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3D1924D-5CEE-D14C-9E45-EABEA4563D4A}"/>
              </a:ext>
            </a:extLst>
          </p:cNvPr>
          <p:cNvCxnSpPr/>
          <p:nvPr/>
        </p:nvCxnSpPr>
        <p:spPr>
          <a:xfrm flipV="1">
            <a:off x="5829462" y="1885951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5464FE13-C61F-4446-A062-6F826BDBC4FA}"/>
              </a:ext>
            </a:extLst>
          </p:cNvPr>
          <p:cNvSpPr/>
          <p:nvPr/>
        </p:nvSpPr>
        <p:spPr>
          <a:xfrm>
            <a:off x="5777463" y="115318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Lightning Bolt 75">
            <a:extLst>
              <a:ext uri="{FF2B5EF4-FFF2-40B4-BE49-F238E27FC236}">
                <a16:creationId xmlns:a16="http://schemas.microsoft.com/office/drawing/2014/main" id="{233A8C8B-228B-CD45-8F77-B4AC30C2E812}"/>
              </a:ext>
            </a:extLst>
          </p:cNvPr>
          <p:cNvSpPr/>
          <p:nvPr/>
        </p:nvSpPr>
        <p:spPr>
          <a:xfrm flipH="1">
            <a:off x="8589776" y="2725233"/>
            <a:ext cx="430329" cy="56497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C43DF78-B411-7B42-97EC-0752E3B93099}"/>
              </a:ext>
            </a:extLst>
          </p:cNvPr>
          <p:cNvSpPr/>
          <p:nvPr/>
        </p:nvSpPr>
        <p:spPr>
          <a:xfrm>
            <a:off x="290411" y="1104505"/>
            <a:ext cx="45950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Variants that are common in the population tend to be older</a:t>
            </a:r>
          </a:p>
          <a:p>
            <a:endParaRPr lang="en-US" sz="2400" dirty="0">
              <a:solidFill>
                <a:srgbClr val="000000"/>
              </a:solidFill>
              <a:latin typeface="Gill Sans MT" panose="020B0502020104020203" pitchFamily="34" charset="77"/>
            </a:endParaRPr>
          </a:p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Very recent mutations usually rare in the population</a:t>
            </a:r>
            <a:endParaRPr lang="en-US" sz="24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698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History of a genetic variant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618E7F-3B0C-9A43-B26A-4F1101E474B0}"/>
              </a:ext>
            </a:extLst>
          </p:cNvPr>
          <p:cNvSpPr/>
          <p:nvPr/>
        </p:nvSpPr>
        <p:spPr>
          <a:xfrm>
            <a:off x="1072964" y="2516393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2CD27-F7A2-4A45-AE82-0C279FEE2CDD}"/>
              </a:ext>
            </a:extLst>
          </p:cNvPr>
          <p:cNvSpPr/>
          <p:nvPr/>
        </p:nvSpPr>
        <p:spPr>
          <a:xfrm>
            <a:off x="1737607" y="2516393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88CF61-74A8-AA43-8CF7-565319D70EE7}"/>
              </a:ext>
            </a:extLst>
          </p:cNvPr>
          <p:cNvSpPr/>
          <p:nvPr/>
        </p:nvSpPr>
        <p:spPr>
          <a:xfrm>
            <a:off x="2402250" y="2516393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4A3B79-6BFF-634D-AA4B-37F6897E80FA}"/>
              </a:ext>
            </a:extLst>
          </p:cNvPr>
          <p:cNvSpPr/>
          <p:nvPr/>
        </p:nvSpPr>
        <p:spPr>
          <a:xfrm>
            <a:off x="3066893" y="2516393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49A8B-4675-3146-8765-3552211B2569}"/>
              </a:ext>
            </a:extLst>
          </p:cNvPr>
          <p:cNvSpPr/>
          <p:nvPr/>
        </p:nvSpPr>
        <p:spPr>
          <a:xfrm>
            <a:off x="3731536" y="2516393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E31FAC-BD35-D840-ABE8-4EEF0AC193DE}"/>
              </a:ext>
            </a:extLst>
          </p:cNvPr>
          <p:cNvSpPr/>
          <p:nvPr/>
        </p:nvSpPr>
        <p:spPr>
          <a:xfrm>
            <a:off x="4396179" y="2516393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04206-0CE1-7B49-B14B-885C540ECB1E}"/>
              </a:ext>
            </a:extLst>
          </p:cNvPr>
          <p:cNvSpPr/>
          <p:nvPr/>
        </p:nvSpPr>
        <p:spPr>
          <a:xfrm>
            <a:off x="5060822" y="2516393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060CD6-E9D4-E94A-9B4F-3198A0B7EB8D}"/>
              </a:ext>
            </a:extLst>
          </p:cNvPr>
          <p:cNvSpPr/>
          <p:nvPr/>
        </p:nvSpPr>
        <p:spPr>
          <a:xfrm>
            <a:off x="5725465" y="2516393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63CA83-20F9-5546-B0D8-E89B97F48FD5}"/>
              </a:ext>
            </a:extLst>
          </p:cNvPr>
          <p:cNvSpPr/>
          <p:nvPr/>
        </p:nvSpPr>
        <p:spPr>
          <a:xfrm>
            <a:off x="6390108" y="2516393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3C09FB-C356-1448-910D-10BF8CAE7F95}"/>
              </a:ext>
            </a:extLst>
          </p:cNvPr>
          <p:cNvSpPr/>
          <p:nvPr/>
        </p:nvSpPr>
        <p:spPr>
          <a:xfrm>
            <a:off x="7054751" y="2516393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7E7369-1411-4E45-BCD6-D7A1A2FB37BA}"/>
              </a:ext>
            </a:extLst>
          </p:cNvPr>
          <p:cNvSpPr/>
          <p:nvPr/>
        </p:nvSpPr>
        <p:spPr>
          <a:xfrm>
            <a:off x="7719394" y="2516393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C41BB6-BCB0-4244-A56E-E056588C2CE5}"/>
              </a:ext>
            </a:extLst>
          </p:cNvPr>
          <p:cNvSpPr/>
          <p:nvPr/>
        </p:nvSpPr>
        <p:spPr>
          <a:xfrm>
            <a:off x="8384037" y="2516393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864AE1-2700-BC4E-AF52-E3BB936A4D6B}"/>
              </a:ext>
            </a:extLst>
          </p:cNvPr>
          <p:cNvSpPr/>
          <p:nvPr/>
        </p:nvSpPr>
        <p:spPr>
          <a:xfrm>
            <a:off x="9048680" y="2516393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215C55-2878-764E-A7AF-EB6F417E7A96}"/>
              </a:ext>
            </a:extLst>
          </p:cNvPr>
          <p:cNvSpPr/>
          <p:nvPr/>
        </p:nvSpPr>
        <p:spPr>
          <a:xfrm>
            <a:off x="9713323" y="2516393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558314-6849-CD47-AE0F-C137C8901A7B}"/>
              </a:ext>
            </a:extLst>
          </p:cNvPr>
          <p:cNvSpPr/>
          <p:nvPr/>
        </p:nvSpPr>
        <p:spPr>
          <a:xfrm>
            <a:off x="10377966" y="2516393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4BA103-20B1-2543-B569-0E2667FED317}"/>
              </a:ext>
            </a:extLst>
          </p:cNvPr>
          <p:cNvSpPr/>
          <p:nvPr/>
        </p:nvSpPr>
        <p:spPr>
          <a:xfrm>
            <a:off x="11042610" y="2516393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0A316A-885F-4B4E-ADA2-9D372CFA47BF}"/>
              </a:ext>
            </a:extLst>
          </p:cNvPr>
          <p:cNvSpPr/>
          <p:nvPr/>
        </p:nvSpPr>
        <p:spPr>
          <a:xfrm>
            <a:off x="714375" y="2176298"/>
            <a:ext cx="10872788" cy="1085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CCDD45A-4434-D640-9715-E9CE66134785}"/>
              </a:ext>
            </a:extLst>
          </p:cNvPr>
          <p:cNvSpPr/>
          <p:nvPr/>
        </p:nvSpPr>
        <p:spPr>
          <a:xfrm>
            <a:off x="295275" y="1487124"/>
            <a:ext cx="4278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Present day chromosomes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3599C81-839F-6641-B03E-41BEA84DC460}"/>
              </a:ext>
            </a:extLst>
          </p:cNvPr>
          <p:cNvSpPr/>
          <p:nvPr/>
        </p:nvSpPr>
        <p:spPr>
          <a:xfrm>
            <a:off x="295275" y="3602243"/>
            <a:ext cx="11601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Present day humans have two copies each, randomly drawn from the pool of available chromosomes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E7C160A-8DEE-7B4C-A568-B872E34F3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06" y="4915602"/>
            <a:ext cx="397805" cy="85423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981B1F7-FE27-5948-BDA3-BE6D20B7D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769" y="4915602"/>
            <a:ext cx="294428" cy="830075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3438476-B068-DD46-AEBB-5CBE9050F01E}"/>
              </a:ext>
            </a:extLst>
          </p:cNvPr>
          <p:cNvSpPr/>
          <p:nvPr/>
        </p:nvSpPr>
        <p:spPr>
          <a:xfrm>
            <a:off x="1228908" y="4915602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01C4492-6D18-DB46-A658-EDC8611BB089}"/>
              </a:ext>
            </a:extLst>
          </p:cNvPr>
          <p:cNvSpPr/>
          <p:nvPr/>
        </p:nvSpPr>
        <p:spPr>
          <a:xfrm>
            <a:off x="1450640" y="4915602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42D6179-F9FE-B448-B0DD-9731371DBCF2}"/>
              </a:ext>
            </a:extLst>
          </p:cNvPr>
          <p:cNvSpPr/>
          <p:nvPr/>
        </p:nvSpPr>
        <p:spPr>
          <a:xfrm>
            <a:off x="2589495" y="4915602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880E05B-EA82-9448-B0BC-44D3EDC28B55}"/>
              </a:ext>
            </a:extLst>
          </p:cNvPr>
          <p:cNvSpPr/>
          <p:nvPr/>
        </p:nvSpPr>
        <p:spPr>
          <a:xfrm>
            <a:off x="2811227" y="4915602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0764A615-8426-8A4E-96A6-9A3E300B5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74" y="4915602"/>
            <a:ext cx="397805" cy="85423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2463901-8AC7-8A4F-9BD4-99D0BB60B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037" y="4915602"/>
            <a:ext cx="294428" cy="830075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985365CA-F247-DE4B-B0DD-EBCDA23C0BAB}"/>
              </a:ext>
            </a:extLst>
          </p:cNvPr>
          <p:cNvSpPr/>
          <p:nvPr/>
        </p:nvSpPr>
        <p:spPr>
          <a:xfrm>
            <a:off x="4086176" y="4915602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B5B3995-46AE-3F47-9FD8-9766360A0F4E}"/>
              </a:ext>
            </a:extLst>
          </p:cNvPr>
          <p:cNvSpPr/>
          <p:nvPr/>
        </p:nvSpPr>
        <p:spPr>
          <a:xfrm>
            <a:off x="4307908" y="4915602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75C4711-0E0A-3C4D-B8C1-59227A0299C0}"/>
              </a:ext>
            </a:extLst>
          </p:cNvPr>
          <p:cNvSpPr/>
          <p:nvPr/>
        </p:nvSpPr>
        <p:spPr>
          <a:xfrm>
            <a:off x="5446763" y="4915602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323BD30-0E5D-5740-A47A-268CBBE9B24C}"/>
              </a:ext>
            </a:extLst>
          </p:cNvPr>
          <p:cNvSpPr/>
          <p:nvPr/>
        </p:nvSpPr>
        <p:spPr>
          <a:xfrm>
            <a:off x="5668495" y="4915602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6E12A47D-0920-6044-9011-EA711E8E1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108" y="4915602"/>
            <a:ext cx="397805" cy="854233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CDE5991-7DD5-3F44-9C35-502C12780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771" y="4915602"/>
            <a:ext cx="294428" cy="830075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1502D4DB-CDDE-D241-8D05-D9B5CD977B4D}"/>
              </a:ext>
            </a:extLst>
          </p:cNvPr>
          <p:cNvSpPr/>
          <p:nvPr/>
        </p:nvSpPr>
        <p:spPr>
          <a:xfrm>
            <a:off x="6891910" y="4915602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D918F03-9B94-4F40-8B36-2F7A0A0D339A}"/>
              </a:ext>
            </a:extLst>
          </p:cNvPr>
          <p:cNvSpPr/>
          <p:nvPr/>
        </p:nvSpPr>
        <p:spPr>
          <a:xfrm>
            <a:off x="7113642" y="4915602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5C11E98-325F-564C-A5C4-4E468CC7F2C3}"/>
              </a:ext>
            </a:extLst>
          </p:cNvPr>
          <p:cNvSpPr/>
          <p:nvPr/>
        </p:nvSpPr>
        <p:spPr>
          <a:xfrm>
            <a:off x="8252497" y="4915602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D249F48-A013-6249-99F7-F0ACDB9D77B0}"/>
              </a:ext>
            </a:extLst>
          </p:cNvPr>
          <p:cNvSpPr/>
          <p:nvPr/>
        </p:nvSpPr>
        <p:spPr>
          <a:xfrm>
            <a:off x="8474229" y="4915602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B725CCA0-5B07-9B41-9B38-2E94F76B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376" y="4915602"/>
            <a:ext cx="397805" cy="85423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9408586-1E3C-614B-BC6C-0B299E16F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039" y="4915602"/>
            <a:ext cx="294428" cy="830075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649C7DD1-2F86-F242-AD36-AEE928176B13}"/>
              </a:ext>
            </a:extLst>
          </p:cNvPr>
          <p:cNvSpPr/>
          <p:nvPr/>
        </p:nvSpPr>
        <p:spPr>
          <a:xfrm>
            <a:off x="9749178" y="4915602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67B452C-84E7-3D4B-90A8-6DAB79ECF273}"/>
              </a:ext>
            </a:extLst>
          </p:cNvPr>
          <p:cNvSpPr/>
          <p:nvPr/>
        </p:nvSpPr>
        <p:spPr>
          <a:xfrm>
            <a:off x="9970910" y="4915602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E9B873D-0216-2B48-8751-A3C349241F86}"/>
              </a:ext>
            </a:extLst>
          </p:cNvPr>
          <p:cNvSpPr/>
          <p:nvPr/>
        </p:nvSpPr>
        <p:spPr>
          <a:xfrm>
            <a:off x="11109765" y="4915602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F21C721-6C3C-A548-BDAC-D5F37BE0ABD3}"/>
              </a:ext>
            </a:extLst>
          </p:cNvPr>
          <p:cNvSpPr/>
          <p:nvPr/>
        </p:nvSpPr>
        <p:spPr>
          <a:xfrm>
            <a:off x="11331497" y="4915602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22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Genetic variation - terminology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9B339-22DD-9F43-9F44-1120D73203B8}"/>
              </a:ext>
            </a:extLst>
          </p:cNvPr>
          <p:cNvSpPr/>
          <p:nvPr/>
        </p:nvSpPr>
        <p:spPr>
          <a:xfrm>
            <a:off x="661670" y="1960880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F5B53-7909-CE43-BC88-81B6F6B2D321}"/>
              </a:ext>
            </a:extLst>
          </p:cNvPr>
          <p:cNvSpPr txBox="1"/>
          <p:nvPr/>
        </p:nvSpPr>
        <p:spPr>
          <a:xfrm>
            <a:off x="150173" y="1578504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913A3-B141-FC49-BD69-BBD6AC84ECFE}"/>
              </a:ext>
            </a:extLst>
          </p:cNvPr>
          <p:cNvSpPr txBox="1"/>
          <p:nvPr/>
        </p:nvSpPr>
        <p:spPr>
          <a:xfrm>
            <a:off x="2682240" y="1699270"/>
            <a:ext cx="4235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F4FB05-3D7F-4B4D-9E18-484578236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04" y="2649101"/>
            <a:ext cx="524466" cy="1045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E813F2-4399-0D40-A27E-811578B50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985" y="2649100"/>
            <a:ext cx="524466" cy="1045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C4E1CA-AE15-2D46-ABB4-7E25B8C7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667" y="2649100"/>
            <a:ext cx="524466" cy="1045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880EC-4905-D947-8876-CDBD3F8E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407" y="2649100"/>
            <a:ext cx="524466" cy="104563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A9A6D6-BDBF-8747-90C1-D5A82A08269C}"/>
              </a:ext>
            </a:extLst>
          </p:cNvPr>
          <p:cNvCxnSpPr>
            <a:cxnSpLocks/>
          </p:cNvCxnSpPr>
          <p:nvPr/>
        </p:nvCxnSpPr>
        <p:spPr>
          <a:xfrm flipH="1">
            <a:off x="1782737" y="2141210"/>
            <a:ext cx="1060460" cy="4266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8CDF36-1288-F546-95FD-2605C8959242}"/>
              </a:ext>
            </a:extLst>
          </p:cNvPr>
          <p:cNvCxnSpPr/>
          <p:nvPr/>
        </p:nvCxnSpPr>
        <p:spPr>
          <a:xfrm>
            <a:off x="2987040" y="2137404"/>
            <a:ext cx="4297680" cy="4072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F55D9F-AA63-DB40-B8C0-1584AB308066}"/>
              </a:ext>
            </a:extLst>
          </p:cNvPr>
          <p:cNvSpPr txBox="1"/>
          <p:nvPr/>
        </p:nvSpPr>
        <p:spPr>
          <a:xfrm>
            <a:off x="1617336" y="3776014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BB8C35-DEA3-994D-A413-D8957E71F9CE}"/>
              </a:ext>
            </a:extLst>
          </p:cNvPr>
          <p:cNvSpPr txBox="1"/>
          <p:nvPr/>
        </p:nvSpPr>
        <p:spPr>
          <a:xfrm>
            <a:off x="3656836" y="3776014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7EDDB0-5584-5D42-A8A2-9218C483BC3B}"/>
              </a:ext>
            </a:extLst>
          </p:cNvPr>
          <p:cNvSpPr txBox="1"/>
          <p:nvPr/>
        </p:nvSpPr>
        <p:spPr>
          <a:xfrm>
            <a:off x="5699106" y="3776014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2B4467-18BC-AE46-A486-DAE3737238CE}"/>
              </a:ext>
            </a:extLst>
          </p:cNvPr>
          <p:cNvSpPr txBox="1"/>
          <p:nvPr/>
        </p:nvSpPr>
        <p:spPr>
          <a:xfrm>
            <a:off x="7237141" y="376592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24D1A9-4C6D-1549-8F76-7A15667892E8}"/>
              </a:ext>
            </a:extLst>
          </p:cNvPr>
          <p:cNvSpPr txBox="1"/>
          <p:nvPr/>
        </p:nvSpPr>
        <p:spPr>
          <a:xfrm>
            <a:off x="231488" y="4707011"/>
            <a:ext cx="2308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2 </a:t>
            </a:r>
            <a:r>
              <a:rPr lang="en-US" b="1" dirty="0">
                <a:latin typeface="Gill Sans MT" panose="020B0502020104020203" pitchFamily="34" charset="77"/>
              </a:rPr>
              <a:t>alleles</a:t>
            </a:r>
            <a:r>
              <a:rPr lang="en-US" dirty="0">
                <a:latin typeface="Gill Sans MT" panose="020B0502020104020203" pitchFamily="34" charset="77"/>
              </a:rPr>
              <a:t>: “A” or “G”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Reference allele</a:t>
            </a:r>
            <a:r>
              <a:rPr lang="en-US" dirty="0">
                <a:latin typeface="Gill Sans MT" panose="020B0502020104020203" pitchFamily="34" charset="77"/>
              </a:rPr>
              <a:t>: “A”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Alternate allele</a:t>
            </a:r>
            <a:r>
              <a:rPr lang="en-US" dirty="0">
                <a:latin typeface="Gill Sans MT" panose="020B0502020104020203" pitchFamily="34" charset="77"/>
              </a:rPr>
              <a:t>: “G”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591750-ADD6-9641-9862-D44C6B4B6776}"/>
              </a:ext>
            </a:extLst>
          </p:cNvPr>
          <p:cNvSpPr txBox="1"/>
          <p:nvPr/>
        </p:nvSpPr>
        <p:spPr>
          <a:xfrm>
            <a:off x="6954140" y="4430012"/>
            <a:ext cx="4574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Major allele: </a:t>
            </a:r>
            <a:r>
              <a:rPr lang="en-US" dirty="0">
                <a:latin typeface="Gill Sans MT" panose="020B0502020104020203" pitchFamily="34" charset="77"/>
              </a:rPr>
              <a:t>the allele with the higher frequency (here, “A”)</a:t>
            </a:r>
            <a:endParaRPr lang="en-US" b="1" dirty="0">
              <a:latin typeface="Gill Sans MT" panose="020B0502020104020203" pitchFamily="34" charset="77"/>
            </a:endParaRPr>
          </a:p>
          <a:p>
            <a:r>
              <a:rPr lang="en-US" b="1" dirty="0">
                <a:latin typeface="Gill Sans MT" panose="020B0502020104020203" pitchFamily="34" charset="77"/>
              </a:rPr>
              <a:t>Minor allele: </a:t>
            </a:r>
            <a:r>
              <a:rPr lang="en-US" dirty="0">
                <a:latin typeface="Gill Sans MT" panose="020B0502020104020203" pitchFamily="34" charset="77"/>
              </a:rPr>
              <a:t>the allele with lower frequency in the population (here, “G”)</a:t>
            </a:r>
          </a:p>
          <a:p>
            <a:endParaRPr lang="en-US" b="1" dirty="0">
              <a:latin typeface="Gill Sans MT" panose="020B0502020104020203" pitchFamily="34" charset="77"/>
            </a:endParaRPr>
          </a:p>
          <a:p>
            <a:r>
              <a:rPr lang="en-US" b="1" dirty="0">
                <a:latin typeface="Gill Sans MT" panose="020B0502020104020203" pitchFamily="34" charset="77"/>
              </a:rPr>
              <a:t>Minor allele frequency (“MAF”): </a:t>
            </a:r>
            <a:r>
              <a:rPr lang="en-US" dirty="0">
                <a:latin typeface="Gill Sans MT" panose="020B0502020104020203" pitchFamily="34" charset="77"/>
              </a:rPr>
              <a:t>the frequency of the minor allele in the population (here</a:t>
            </a:r>
            <a:r>
              <a:rPr lang="en-US">
                <a:latin typeface="Gill Sans MT" panose="020B0502020104020203" pitchFamily="34" charset="77"/>
              </a:rPr>
              <a:t>, </a:t>
            </a:r>
            <a:r>
              <a:rPr lang="en-US" dirty="0">
                <a:latin typeface="Gill Sans MT" panose="020B0502020104020203" pitchFamily="34" charset="77"/>
              </a:rPr>
              <a:t>3</a:t>
            </a:r>
            <a:r>
              <a:rPr lang="en-US">
                <a:latin typeface="Gill Sans MT" panose="020B0502020104020203" pitchFamily="34" charset="77"/>
              </a:rPr>
              <a:t>/8 = 0.375)</a:t>
            </a:r>
            <a:endParaRPr lang="en-US" b="1" dirty="0">
              <a:latin typeface="Gill Sans MT" panose="020B0502020104020203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DD001-3CB4-0C4F-BF08-7DE5CCB502D4}"/>
              </a:ext>
            </a:extLst>
          </p:cNvPr>
          <p:cNvSpPr txBox="1"/>
          <p:nvPr/>
        </p:nvSpPr>
        <p:spPr>
          <a:xfrm>
            <a:off x="3198208" y="4568511"/>
            <a:ext cx="31822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Genotype</a:t>
            </a:r>
            <a:r>
              <a:rPr lang="en-US" dirty="0">
                <a:latin typeface="Gill Sans MT" panose="020B0502020104020203" pitchFamily="34" charset="77"/>
              </a:rPr>
              <a:t>: refers to the two allele combination of an individual, e.g. AA, AG, or GG are possible genotypes in this example</a:t>
            </a:r>
          </a:p>
          <a:p>
            <a:endParaRPr lang="en-US" b="1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(We’ll treat GA same as AG)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034424-AA37-494C-89C1-353318060BC7}"/>
              </a:ext>
            </a:extLst>
          </p:cNvPr>
          <p:cNvSpPr/>
          <p:nvPr/>
        </p:nvSpPr>
        <p:spPr>
          <a:xfrm>
            <a:off x="2942112" y="1430883"/>
            <a:ext cx="6299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Gill Sans MT" panose="020B0502020104020203" pitchFamily="34" charset="77"/>
              </a:rPr>
              <a:t>rsid</a:t>
            </a:r>
            <a:r>
              <a:rPr lang="en-US" b="1" dirty="0">
                <a:latin typeface="Gill Sans MT" panose="020B0502020104020203" pitchFamily="34" charset="77"/>
              </a:rPr>
              <a:t>: </a:t>
            </a:r>
            <a:r>
              <a:rPr lang="en-US" dirty="0">
                <a:latin typeface="Gill Sans MT" panose="020B0502020104020203" pitchFamily="34" charset="77"/>
              </a:rPr>
              <a:t>identifier for each SNP according to </a:t>
            </a:r>
            <a:r>
              <a:rPr lang="en-US" dirty="0" err="1">
                <a:latin typeface="Gill Sans MT" panose="020B0502020104020203" pitchFamily="34" charset="77"/>
              </a:rPr>
              <a:t>dbSNP</a:t>
            </a:r>
            <a:r>
              <a:rPr lang="en-US" dirty="0">
                <a:latin typeface="Gill Sans MT" panose="020B0502020104020203" pitchFamily="34" charset="77"/>
              </a:rPr>
              <a:t> (e.g. rs1393350)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Most SNPs are “bi-allelic”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B31B-2AF3-134C-980C-E099BE699DEA}"/>
              </a:ext>
            </a:extLst>
          </p:cNvPr>
          <p:cNvSpPr/>
          <p:nvPr/>
        </p:nvSpPr>
        <p:spPr>
          <a:xfrm>
            <a:off x="6203270" y="1115649"/>
            <a:ext cx="2578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Ancestral chromosome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078DEA-C35E-CB41-AEF9-C1185328BEF9}"/>
              </a:ext>
            </a:extLst>
          </p:cNvPr>
          <p:cNvSpPr/>
          <p:nvPr/>
        </p:nvSpPr>
        <p:spPr>
          <a:xfrm>
            <a:off x="1072964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72E67-2D23-7C44-92CA-874472DB4116}"/>
              </a:ext>
            </a:extLst>
          </p:cNvPr>
          <p:cNvSpPr/>
          <p:nvPr/>
        </p:nvSpPr>
        <p:spPr>
          <a:xfrm>
            <a:off x="1737607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F4BD6E-8540-8644-907C-E6A14944320D}"/>
              </a:ext>
            </a:extLst>
          </p:cNvPr>
          <p:cNvSpPr/>
          <p:nvPr/>
        </p:nvSpPr>
        <p:spPr>
          <a:xfrm>
            <a:off x="2402250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A36293-ADD0-F94F-B5E3-316ED9840289}"/>
              </a:ext>
            </a:extLst>
          </p:cNvPr>
          <p:cNvSpPr/>
          <p:nvPr/>
        </p:nvSpPr>
        <p:spPr>
          <a:xfrm>
            <a:off x="3066893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04424-A9CA-3549-BC9E-3FCAF3DE0A9F}"/>
              </a:ext>
            </a:extLst>
          </p:cNvPr>
          <p:cNvSpPr/>
          <p:nvPr/>
        </p:nvSpPr>
        <p:spPr>
          <a:xfrm>
            <a:off x="3731536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24A05F-9B67-4540-8847-ADB01F925DF5}"/>
              </a:ext>
            </a:extLst>
          </p:cNvPr>
          <p:cNvSpPr/>
          <p:nvPr/>
        </p:nvSpPr>
        <p:spPr>
          <a:xfrm>
            <a:off x="4396179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54DFA-E2CC-6E4D-9B5F-789877DEA7B7}"/>
              </a:ext>
            </a:extLst>
          </p:cNvPr>
          <p:cNvSpPr/>
          <p:nvPr/>
        </p:nvSpPr>
        <p:spPr>
          <a:xfrm>
            <a:off x="5060822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F7563-482F-6444-BE18-E5F7AEE1B029}"/>
              </a:ext>
            </a:extLst>
          </p:cNvPr>
          <p:cNvSpPr/>
          <p:nvPr/>
        </p:nvSpPr>
        <p:spPr>
          <a:xfrm>
            <a:off x="5725465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8C43F8-5E22-704F-8B97-D4F5BE9736A0}"/>
              </a:ext>
            </a:extLst>
          </p:cNvPr>
          <p:cNvSpPr/>
          <p:nvPr/>
        </p:nvSpPr>
        <p:spPr>
          <a:xfrm>
            <a:off x="6390108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021DD-EFD0-784A-965A-014CB5586DD1}"/>
              </a:ext>
            </a:extLst>
          </p:cNvPr>
          <p:cNvSpPr/>
          <p:nvPr/>
        </p:nvSpPr>
        <p:spPr>
          <a:xfrm>
            <a:off x="7054751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3CDB0-10CE-7C42-9F44-D164E754961B}"/>
              </a:ext>
            </a:extLst>
          </p:cNvPr>
          <p:cNvSpPr/>
          <p:nvPr/>
        </p:nvSpPr>
        <p:spPr>
          <a:xfrm>
            <a:off x="7719394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09584-9DCB-F047-83A1-60B7D36480BB}"/>
              </a:ext>
            </a:extLst>
          </p:cNvPr>
          <p:cNvSpPr/>
          <p:nvPr/>
        </p:nvSpPr>
        <p:spPr>
          <a:xfrm>
            <a:off x="8384037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1D1368-D34A-8E41-8FFB-81D2D5DAD627}"/>
              </a:ext>
            </a:extLst>
          </p:cNvPr>
          <p:cNvSpPr/>
          <p:nvPr/>
        </p:nvSpPr>
        <p:spPr>
          <a:xfrm>
            <a:off x="904868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C835BD-7946-B740-BCDE-BA15714D8AFD}"/>
              </a:ext>
            </a:extLst>
          </p:cNvPr>
          <p:cNvSpPr/>
          <p:nvPr/>
        </p:nvSpPr>
        <p:spPr>
          <a:xfrm>
            <a:off x="9713323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1BA90C-B05A-FA4B-B50F-C09BCEEFA16D}"/>
              </a:ext>
            </a:extLst>
          </p:cNvPr>
          <p:cNvSpPr/>
          <p:nvPr/>
        </p:nvSpPr>
        <p:spPr>
          <a:xfrm>
            <a:off x="10377966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FB8868-0C8F-364D-8EC9-D40DB6EAA33E}"/>
              </a:ext>
            </a:extLst>
          </p:cNvPr>
          <p:cNvSpPr/>
          <p:nvPr/>
        </p:nvSpPr>
        <p:spPr>
          <a:xfrm>
            <a:off x="1104261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B02960-98A5-2749-90DA-70B82C9BA7EF}"/>
              </a:ext>
            </a:extLst>
          </p:cNvPr>
          <p:cNvGrpSpPr/>
          <p:nvPr/>
        </p:nvGrpSpPr>
        <p:grpSpPr>
          <a:xfrm>
            <a:off x="1091233" y="5214938"/>
            <a:ext cx="721795" cy="471487"/>
            <a:chOff x="1119809" y="5214938"/>
            <a:chExt cx="721795" cy="47148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875A79-2667-CF43-9C42-C5336A2C8F12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58BDBC-B8CF-0D4B-8DAF-B446C843AE9A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0DA15A1-90CD-7A4F-B712-D5F2C8D7C906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3B0444-D6E6-FB44-ADE2-8F4A515BCD6D}"/>
              </a:ext>
            </a:extLst>
          </p:cNvPr>
          <p:cNvGrpSpPr/>
          <p:nvPr/>
        </p:nvGrpSpPr>
        <p:grpSpPr>
          <a:xfrm>
            <a:off x="2449095" y="5214937"/>
            <a:ext cx="721795" cy="471487"/>
            <a:chOff x="1119809" y="5214938"/>
            <a:chExt cx="721795" cy="47148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EE4A79-732D-BC48-9621-E5534275CA08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AEB78E7-18AC-7E47-8E78-CEFF2FDFFB6E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A984B07-213B-1146-9075-6AFFCFF5D5E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AA7D05-2953-4647-BC0C-76633EDC49BC}"/>
              </a:ext>
            </a:extLst>
          </p:cNvPr>
          <p:cNvGrpSpPr/>
          <p:nvPr/>
        </p:nvGrpSpPr>
        <p:grpSpPr>
          <a:xfrm>
            <a:off x="3778381" y="5214937"/>
            <a:ext cx="721795" cy="471487"/>
            <a:chOff x="1119809" y="5214938"/>
            <a:chExt cx="721795" cy="4714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E171CF8-BEFC-844E-AC6F-6157A926830D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9B997D9-4D8F-314F-ADEE-5BB23CF780C3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FE4989-36AB-D542-AB35-851587707DBC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5045E1D-C6D7-4B4E-B059-5A8219A7AC74}"/>
              </a:ext>
            </a:extLst>
          </p:cNvPr>
          <p:cNvGrpSpPr/>
          <p:nvPr/>
        </p:nvGrpSpPr>
        <p:grpSpPr>
          <a:xfrm>
            <a:off x="5055668" y="5214937"/>
            <a:ext cx="721795" cy="471487"/>
            <a:chOff x="1119809" y="5214938"/>
            <a:chExt cx="721795" cy="47148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2E0C480-E1D3-C645-B0C4-FB74DEDF58CF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A907BF1-47F7-F64E-925E-2B15C70834C1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165EB2D-BB28-6A43-8CF3-BF2916A2A10D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277085-86E9-4042-A678-4C51CDBEBA5E}"/>
              </a:ext>
            </a:extLst>
          </p:cNvPr>
          <p:cNvGrpSpPr/>
          <p:nvPr/>
        </p:nvGrpSpPr>
        <p:grpSpPr>
          <a:xfrm>
            <a:off x="6423057" y="5214938"/>
            <a:ext cx="721795" cy="471487"/>
            <a:chOff x="1119809" y="5214938"/>
            <a:chExt cx="721795" cy="47148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7D7762F-26E9-F14D-844D-D631A177E2D1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B11BB6-9397-F54E-9448-4B772E3022FD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0A7438D-B2C0-ED40-B2BB-6E486DBDE02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50877DB-3580-6E4A-BF27-A2CDF53210E4}"/>
              </a:ext>
            </a:extLst>
          </p:cNvPr>
          <p:cNvGrpSpPr/>
          <p:nvPr/>
        </p:nvGrpSpPr>
        <p:grpSpPr>
          <a:xfrm>
            <a:off x="7780919" y="5214937"/>
            <a:ext cx="721795" cy="471487"/>
            <a:chOff x="1119809" y="5214938"/>
            <a:chExt cx="721795" cy="4714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7C7AF50-1BE2-D04D-B7D2-5149B8ECCBE6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8AB392-2187-B345-80C3-F0B5A6A0ED11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973009F-75AD-6547-9BF8-90ECDB3AE9E5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C6A408-B076-3442-B0D0-CCFBCCB3C8BA}"/>
              </a:ext>
            </a:extLst>
          </p:cNvPr>
          <p:cNvGrpSpPr/>
          <p:nvPr/>
        </p:nvGrpSpPr>
        <p:grpSpPr>
          <a:xfrm>
            <a:off x="9110205" y="5214937"/>
            <a:ext cx="721795" cy="471487"/>
            <a:chOff x="1119809" y="5214938"/>
            <a:chExt cx="721795" cy="4714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6C49CF3-CB2A-A648-A086-AE6805F18381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18547EE-4608-8D41-A3E9-D74299AF7E30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1513AA-E6F3-B248-B343-82B87288F29D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F1719E-3095-EA46-990C-A3235F0030DA}"/>
              </a:ext>
            </a:extLst>
          </p:cNvPr>
          <p:cNvGrpSpPr/>
          <p:nvPr/>
        </p:nvGrpSpPr>
        <p:grpSpPr>
          <a:xfrm>
            <a:off x="10387492" y="5214937"/>
            <a:ext cx="721795" cy="471487"/>
            <a:chOff x="1119809" y="5214938"/>
            <a:chExt cx="721795" cy="4714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D92322F-FD4F-1242-8D3E-ACB1FCBB29C7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76928EF-90A5-9E4B-A518-61F81CD001C1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6F10AB7-5339-544B-9BE9-563EEEF3B10A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DD2365E-3CA0-1D47-B9AC-9B8919C70EC6}"/>
              </a:ext>
            </a:extLst>
          </p:cNvPr>
          <p:cNvCxnSpPr/>
          <p:nvPr/>
        </p:nvCxnSpPr>
        <p:spPr>
          <a:xfrm flipV="1">
            <a:off x="1428750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560144-F9CC-B942-B93B-96F7B360A0D4}"/>
              </a:ext>
            </a:extLst>
          </p:cNvPr>
          <p:cNvCxnSpPr/>
          <p:nvPr/>
        </p:nvCxnSpPr>
        <p:spPr>
          <a:xfrm flipV="1">
            <a:off x="2767013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4070DB6-138E-D549-9C19-FC6B66297CD2}"/>
              </a:ext>
            </a:extLst>
          </p:cNvPr>
          <p:cNvCxnSpPr/>
          <p:nvPr/>
        </p:nvCxnSpPr>
        <p:spPr>
          <a:xfrm flipV="1">
            <a:off x="40671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E6BA8B-2E5F-224F-B4B7-C3C58E805474}"/>
              </a:ext>
            </a:extLst>
          </p:cNvPr>
          <p:cNvCxnSpPr/>
          <p:nvPr/>
        </p:nvCxnSpPr>
        <p:spPr>
          <a:xfrm flipV="1">
            <a:off x="540543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775EE80-3DCB-9F41-96FE-A6267C0B199C}"/>
              </a:ext>
            </a:extLst>
          </p:cNvPr>
          <p:cNvCxnSpPr/>
          <p:nvPr/>
        </p:nvCxnSpPr>
        <p:spPr>
          <a:xfrm flipV="1">
            <a:off x="6767512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D387AD8-FF3D-F14D-A77B-361E9BDA898D}"/>
              </a:ext>
            </a:extLst>
          </p:cNvPr>
          <p:cNvCxnSpPr/>
          <p:nvPr/>
        </p:nvCxnSpPr>
        <p:spPr>
          <a:xfrm flipV="1">
            <a:off x="81057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01C1BB5-47B1-5B4A-9420-F9D0780C8318}"/>
              </a:ext>
            </a:extLst>
          </p:cNvPr>
          <p:cNvCxnSpPr/>
          <p:nvPr/>
        </p:nvCxnSpPr>
        <p:spPr>
          <a:xfrm flipV="1">
            <a:off x="945356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56BC431-4348-5C40-BF87-27C567D2B845}"/>
              </a:ext>
            </a:extLst>
          </p:cNvPr>
          <p:cNvCxnSpPr/>
          <p:nvPr/>
        </p:nvCxnSpPr>
        <p:spPr>
          <a:xfrm flipV="1">
            <a:off x="1079182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9C4CAE8-9467-7B4E-9583-0069A141537E}"/>
              </a:ext>
            </a:extLst>
          </p:cNvPr>
          <p:cNvCxnSpPr/>
          <p:nvPr/>
        </p:nvCxnSpPr>
        <p:spPr>
          <a:xfrm>
            <a:off x="1428750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E231172-D9EF-584A-A6D5-FA80F6398EC2}"/>
              </a:ext>
            </a:extLst>
          </p:cNvPr>
          <p:cNvCxnSpPr/>
          <p:nvPr/>
        </p:nvCxnSpPr>
        <p:spPr>
          <a:xfrm>
            <a:off x="4067175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6EE32E5-F4C6-8149-94E4-46FF885051EE}"/>
              </a:ext>
            </a:extLst>
          </p:cNvPr>
          <p:cNvCxnSpPr/>
          <p:nvPr/>
        </p:nvCxnSpPr>
        <p:spPr>
          <a:xfrm>
            <a:off x="6767512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BE5E125-2118-0642-A60D-7944DD6DC2CF}"/>
              </a:ext>
            </a:extLst>
          </p:cNvPr>
          <p:cNvCxnSpPr/>
          <p:nvPr/>
        </p:nvCxnSpPr>
        <p:spPr>
          <a:xfrm>
            <a:off x="9462788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C728281-4738-1248-9071-08AC41780D90}"/>
              </a:ext>
            </a:extLst>
          </p:cNvPr>
          <p:cNvCxnSpPr/>
          <p:nvPr/>
        </p:nvCxnSpPr>
        <p:spPr>
          <a:xfrm flipV="1">
            <a:off x="21145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F018C1E-698A-164A-AB29-109D43BB018C}"/>
              </a:ext>
            </a:extLst>
          </p:cNvPr>
          <p:cNvCxnSpPr/>
          <p:nvPr/>
        </p:nvCxnSpPr>
        <p:spPr>
          <a:xfrm flipV="1">
            <a:off x="4752975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4746275-C6BD-8D4A-B5D9-26789EF5FFE2}"/>
              </a:ext>
            </a:extLst>
          </p:cNvPr>
          <p:cNvCxnSpPr/>
          <p:nvPr/>
        </p:nvCxnSpPr>
        <p:spPr>
          <a:xfrm flipV="1">
            <a:off x="74104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DAF4974-AF77-0341-A6BE-E51DE01627BA}"/>
              </a:ext>
            </a:extLst>
          </p:cNvPr>
          <p:cNvCxnSpPr/>
          <p:nvPr/>
        </p:nvCxnSpPr>
        <p:spPr>
          <a:xfrm flipV="1">
            <a:off x="10082213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F49F55-2DB8-264C-800B-31C0A6ED300B}"/>
              </a:ext>
            </a:extLst>
          </p:cNvPr>
          <p:cNvCxnSpPr/>
          <p:nvPr/>
        </p:nvCxnSpPr>
        <p:spPr>
          <a:xfrm>
            <a:off x="2114550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5F7277E-74A7-8E4D-B909-235874B44943}"/>
              </a:ext>
            </a:extLst>
          </p:cNvPr>
          <p:cNvCxnSpPr/>
          <p:nvPr/>
        </p:nvCxnSpPr>
        <p:spPr>
          <a:xfrm>
            <a:off x="7424738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BA078B3-CF35-614A-8A18-0A76B0B1BA71}"/>
              </a:ext>
            </a:extLst>
          </p:cNvPr>
          <p:cNvCxnSpPr/>
          <p:nvPr/>
        </p:nvCxnSpPr>
        <p:spPr>
          <a:xfrm flipV="1">
            <a:off x="33718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4B65900-29EC-C44F-8549-955CD72AB417}"/>
              </a:ext>
            </a:extLst>
          </p:cNvPr>
          <p:cNvCxnSpPr/>
          <p:nvPr/>
        </p:nvCxnSpPr>
        <p:spPr>
          <a:xfrm flipV="1">
            <a:off x="87820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2973B5F-D785-CB4A-9A42-86E0D4F477CA}"/>
              </a:ext>
            </a:extLst>
          </p:cNvPr>
          <p:cNvCxnSpPr/>
          <p:nvPr/>
        </p:nvCxnSpPr>
        <p:spPr>
          <a:xfrm>
            <a:off x="3371850" y="2700338"/>
            <a:ext cx="541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AF5ADB2-E417-DF43-A702-857E5B3C3ACF}"/>
              </a:ext>
            </a:extLst>
          </p:cNvPr>
          <p:cNvCxnSpPr/>
          <p:nvPr/>
        </p:nvCxnSpPr>
        <p:spPr>
          <a:xfrm flipV="1">
            <a:off x="5829462" y="1885951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58AF19A-D0A7-0F48-801B-6550A76B7C86}"/>
              </a:ext>
            </a:extLst>
          </p:cNvPr>
          <p:cNvSpPr/>
          <p:nvPr/>
        </p:nvSpPr>
        <p:spPr>
          <a:xfrm>
            <a:off x="5777463" y="115318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ightning Bolt 76">
            <a:extLst>
              <a:ext uri="{FF2B5EF4-FFF2-40B4-BE49-F238E27FC236}">
                <a16:creationId xmlns:a16="http://schemas.microsoft.com/office/drawing/2014/main" id="{87D9F701-FA29-7D47-ACEC-D74FEFEEAFB0}"/>
              </a:ext>
            </a:extLst>
          </p:cNvPr>
          <p:cNvSpPr/>
          <p:nvPr/>
        </p:nvSpPr>
        <p:spPr>
          <a:xfrm flipH="1">
            <a:off x="1899385" y="3698441"/>
            <a:ext cx="430329" cy="56497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36E29A-98A2-D34A-AC9B-0B30B00C84D2}"/>
              </a:ext>
            </a:extLst>
          </p:cNvPr>
          <p:cNvSpPr/>
          <p:nvPr/>
        </p:nvSpPr>
        <p:spPr>
          <a:xfrm>
            <a:off x="3956154" y="1283724"/>
            <a:ext cx="1845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TTAA</a:t>
            </a:r>
            <a:r>
              <a:rPr lang="en-US" sz="2400" b="1" dirty="0"/>
              <a:t>A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TGTC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5A6ABE-E8B8-4E4B-909F-8A20737082E3}"/>
              </a:ext>
            </a:extLst>
          </p:cNvPr>
          <p:cNvSpPr/>
          <p:nvPr/>
        </p:nvSpPr>
        <p:spPr>
          <a:xfrm>
            <a:off x="3616317" y="6104878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A4B7751-B0D0-2241-B0A5-C62B2F94AACA}"/>
              </a:ext>
            </a:extLst>
          </p:cNvPr>
          <p:cNvSpPr/>
          <p:nvPr/>
        </p:nvSpPr>
        <p:spPr>
          <a:xfrm>
            <a:off x="4286113" y="6108992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29BFFB9-4B42-0F49-90A5-A52C5F7CF4C2}"/>
              </a:ext>
            </a:extLst>
          </p:cNvPr>
          <p:cNvSpPr/>
          <p:nvPr/>
        </p:nvSpPr>
        <p:spPr>
          <a:xfrm>
            <a:off x="4943027" y="6115052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B4D035C-CF1B-3140-BBD9-95069924697D}"/>
              </a:ext>
            </a:extLst>
          </p:cNvPr>
          <p:cNvSpPr/>
          <p:nvPr/>
        </p:nvSpPr>
        <p:spPr>
          <a:xfrm>
            <a:off x="5612823" y="6119166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3AF0AE9-33F2-804A-8C83-0AD41EFA86AC}"/>
              </a:ext>
            </a:extLst>
          </p:cNvPr>
          <p:cNvSpPr/>
          <p:nvPr/>
        </p:nvSpPr>
        <p:spPr>
          <a:xfrm>
            <a:off x="6282619" y="6117885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9A7C01E-D332-FA48-B2A6-C3DD01BBDBF2}"/>
              </a:ext>
            </a:extLst>
          </p:cNvPr>
          <p:cNvSpPr/>
          <p:nvPr/>
        </p:nvSpPr>
        <p:spPr>
          <a:xfrm>
            <a:off x="6952415" y="6121999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69C8371-7157-0648-9D4A-4AB72A3CF5CA}"/>
              </a:ext>
            </a:extLst>
          </p:cNvPr>
          <p:cNvSpPr/>
          <p:nvPr/>
        </p:nvSpPr>
        <p:spPr>
          <a:xfrm>
            <a:off x="7609329" y="6128059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1F8EAA1-452D-6B48-AAC5-FB72E720FA8C}"/>
              </a:ext>
            </a:extLst>
          </p:cNvPr>
          <p:cNvSpPr/>
          <p:nvPr/>
        </p:nvSpPr>
        <p:spPr>
          <a:xfrm>
            <a:off x="8279125" y="6132173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2E15C1B-E573-C046-B0AF-61BCB3CBAB5A}"/>
              </a:ext>
            </a:extLst>
          </p:cNvPr>
          <p:cNvSpPr/>
          <p:nvPr/>
        </p:nvSpPr>
        <p:spPr>
          <a:xfrm>
            <a:off x="8951406" y="6146461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6D949F1-6193-FC4A-9C69-D8F2E6ED21EA}"/>
              </a:ext>
            </a:extLst>
          </p:cNvPr>
          <p:cNvSpPr/>
          <p:nvPr/>
        </p:nvSpPr>
        <p:spPr>
          <a:xfrm>
            <a:off x="9621202" y="6150575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9E18AC7-B8C2-974D-B8B8-9BC39D551C0F}"/>
              </a:ext>
            </a:extLst>
          </p:cNvPr>
          <p:cNvSpPr/>
          <p:nvPr/>
        </p:nvSpPr>
        <p:spPr>
          <a:xfrm>
            <a:off x="10278116" y="6156635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A527872-E4E5-7748-88BA-A4ED314EC675}"/>
              </a:ext>
            </a:extLst>
          </p:cNvPr>
          <p:cNvSpPr/>
          <p:nvPr/>
        </p:nvSpPr>
        <p:spPr>
          <a:xfrm>
            <a:off x="10947912" y="6160749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EDDBC44-D1BD-A64C-B1A8-9C409533656C}"/>
              </a:ext>
            </a:extLst>
          </p:cNvPr>
          <p:cNvSpPr/>
          <p:nvPr/>
        </p:nvSpPr>
        <p:spPr>
          <a:xfrm>
            <a:off x="1189771" y="3729070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 -&gt; </a:t>
            </a:r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88CC10F-C162-DC4E-9AA7-02AEE0B92373}"/>
              </a:ext>
            </a:extLst>
          </p:cNvPr>
          <p:cNvSpPr/>
          <p:nvPr/>
        </p:nvSpPr>
        <p:spPr>
          <a:xfrm>
            <a:off x="952592" y="6128059"/>
            <a:ext cx="332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5D29116-05A3-5B46-9675-A2B5E19C2D8D}"/>
              </a:ext>
            </a:extLst>
          </p:cNvPr>
          <p:cNvSpPr/>
          <p:nvPr/>
        </p:nvSpPr>
        <p:spPr>
          <a:xfrm>
            <a:off x="1622388" y="6132173"/>
            <a:ext cx="332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78327D1-229E-374F-96FB-56F221E72A12}"/>
              </a:ext>
            </a:extLst>
          </p:cNvPr>
          <p:cNvSpPr/>
          <p:nvPr/>
        </p:nvSpPr>
        <p:spPr>
          <a:xfrm>
            <a:off x="2279302" y="6138233"/>
            <a:ext cx="332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C08B5D8-8FB8-AC47-8177-CE48679DB062}"/>
              </a:ext>
            </a:extLst>
          </p:cNvPr>
          <p:cNvSpPr/>
          <p:nvPr/>
        </p:nvSpPr>
        <p:spPr>
          <a:xfrm>
            <a:off x="2949098" y="6142347"/>
            <a:ext cx="332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B89708B-7A88-D848-8473-4E2756CD6EEA}"/>
              </a:ext>
            </a:extLst>
          </p:cNvPr>
          <p:cNvSpPr/>
          <p:nvPr/>
        </p:nvSpPr>
        <p:spPr>
          <a:xfrm>
            <a:off x="438935" y="2567285"/>
            <a:ext cx="2172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Two alleles: A, 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83537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Tri-allelic SNPs exist but are rare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5B31B-2AF3-134C-980C-E099BE699DEA}"/>
              </a:ext>
            </a:extLst>
          </p:cNvPr>
          <p:cNvSpPr/>
          <p:nvPr/>
        </p:nvSpPr>
        <p:spPr>
          <a:xfrm>
            <a:off x="6203270" y="1115649"/>
            <a:ext cx="2578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Ancestral chromosome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078DEA-C35E-CB41-AEF9-C1185328BEF9}"/>
              </a:ext>
            </a:extLst>
          </p:cNvPr>
          <p:cNvSpPr/>
          <p:nvPr/>
        </p:nvSpPr>
        <p:spPr>
          <a:xfrm>
            <a:off x="1072964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72E67-2D23-7C44-92CA-874472DB4116}"/>
              </a:ext>
            </a:extLst>
          </p:cNvPr>
          <p:cNvSpPr/>
          <p:nvPr/>
        </p:nvSpPr>
        <p:spPr>
          <a:xfrm>
            <a:off x="1737607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F4BD6E-8540-8644-907C-E6A14944320D}"/>
              </a:ext>
            </a:extLst>
          </p:cNvPr>
          <p:cNvSpPr/>
          <p:nvPr/>
        </p:nvSpPr>
        <p:spPr>
          <a:xfrm>
            <a:off x="2402250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A36293-ADD0-F94F-B5E3-316ED9840289}"/>
              </a:ext>
            </a:extLst>
          </p:cNvPr>
          <p:cNvSpPr/>
          <p:nvPr/>
        </p:nvSpPr>
        <p:spPr>
          <a:xfrm>
            <a:off x="3066893" y="5983658"/>
            <a:ext cx="103997" cy="6117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04424-A9CA-3549-BC9E-3FCAF3DE0A9F}"/>
              </a:ext>
            </a:extLst>
          </p:cNvPr>
          <p:cNvSpPr/>
          <p:nvPr/>
        </p:nvSpPr>
        <p:spPr>
          <a:xfrm>
            <a:off x="3731536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24A05F-9B67-4540-8847-ADB01F925DF5}"/>
              </a:ext>
            </a:extLst>
          </p:cNvPr>
          <p:cNvSpPr/>
          <p:nvPr/>
        </p:nvSpPr>
        <p:spPr>
          <a:xfrm>
            <a:off x="4396179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54DFA-E2CC-6E4D-9B5F-789877DEA7B7}"/>
              </a:ext>
            </a:extLst>
          </p:cNvPr>
          <p:cNvSpPr/>
          <p:nvPr/>
        </p:nvSpPr>
        <p:spPr>
          <a:xfrm>
            <a:off x="5060822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F7563-482F-6444-BE18-E5F7AEE1B029}"/>
              </a:ext>
            </a:extLst>
          </p:cNvPr>
          <p:cNvSpPr/>
          <p:nvPr/>
        </p:nvSpPr>
        <p:spPr>
          <a:xfrm>
            <a:off x="5725465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8C43F8-5E22-704F-8B97-D4F5BE9736A0}"/>
              </a:ext>
            </a:extLst>
          </p:cNvPr>
          <p:cNvSpPr/>
          <p:nvPr/>
        </p:nvSpPr>
        <p:spPr>
          <a:xfrm>
            <a:off x="6390108" y="5983658"/>
            <a:ext cx="103997" cy="61177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021DD-EFD0-784A-965A-014CB5586DD1}"/>
              </a:ext>
            </a:extLst>
          </p:cNvPr>
          <p:cNvSpPr/>
          <p:nvPr/>
        </p:nvSpPr>
        <p:spPr>
          <a:xfrm>
            <a:off x="7054751" y="5983658"/>
            <a:ext cx="103997" cy="61177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3CDB0-10CE-7C42-9F44-D164E754961B}"/>
              </a:ext>
            </a:extLst>
          </p:cNvPr>
          <p:cNvSpPr/>
          <p:nvPr/>
        </p:nvSpPr>
        <p:spPr>
          <a:xfrm>
            <a:off x="7719394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09584-9DCB-F047-83A1-60B7D36480BB}"/>
              </a:ext>
            </a:extLst>
          </p:cNvPr>
          <p:cNvSpPr/>
          <p:nvPr/>
        </p:nvSpPr>
        <p:spPr>
          <a:xfrm>
            <a:off x="8384037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1D1368-D34A-8E41-8FFB-81D2D5DAD627}"/>
              </a:ext>
            </a:extLst>
          </p:cNvPr>
          <p:cNvSpPr/>
          <p:nvPr/>
        </p:nvSpPr>
        <p:spPr>
          <a:xfrm>
            <a:off x="904868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C835BD-7946-B740-BCDE-BA15714D8AFD}"/>
              </a:ext>
            </a:extLst>
          </p:cNvPr>
          <p:cNvSpPr/>
          <p:nvPr/>
        </p:nvSpPr>
        <p:spPr>
          <a:xfrm>
            <a:off x="9713323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1BA90C-B05A-FA4B-B50F-C09BCEEFA16D}"/>
              </a:ext>
            </a:extLst>
          </p:cNvPr>
          <p:cNvSpPr/>
          <p:nvPr/>
        </p:nvSpPr>
        <p:spPr>
          <a:xfrm>
            <a:off x="10377966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FB8868-0C8F-364D-8EC9-D40DB6EAA33E}"/>
              </a:ext>
            </a:extLst>
          </p:cNvPr>
          <p:cNvSpPr/>
          <p:nvPr/>
        </p:nvSpPr>
        <p:spPr>
          <a:xfrm>
            <a:off x="1104261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B02960-98A5-2749-90DA-70B82C9BA7EF}"/>
              </a:ext>
            </a:extLst>
          </p:cNvPr>
          <p:cNvGrpSpPr/>
          <p:nvPr/>
        </p:nvGrpSpPr>
        <p:grpSpPr>
          <a:xfrm>
            <a:off x="1091233" y="5214938"/>
            <a:ext cx="721795" cy="471487"/>
            <a:chOff x="1119809" y="5214938"/>
            <a:chExt cx="721795" cy="47148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875A79-2667-CF43-9C42-C5336A2C8F12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58BDBC-B8CF-0D4B-8DAF-B446C843AE9A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0DA15A1-90CD-7A4F-B712-D5F2C8D7C906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3B0444-D6E6-FB44-ADE2-8F4A515BCD6D}"/>
              </a:ext>
            </a:extLst>
          </p:cNvPr>
          <p:cNvGrpSpPr/>
          <p:nvPr/>
        </p:nvGrpSpPr>
        <p:grpSpPr>
          <a:xfrm>
            <a:off x="2449095" y="5214937"/>
            <a:ext cx="721795" cy="471487"/>
            <a:chOff x="1119809" y="5214938"/>
            <a:chExt cx="721795" cy="47148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EE4A79-732D-BC48-9621-E5534275CA08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AEB78E7-18AC-7E47-8E78-CEFF2FDFFB6E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A984B07-213B-1146-9075-6AFFCFF5D5E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AA7D05-2953-4647-BC0C-76633EDC49BC}"/>
              </a:ext>
            </a:extLst>
          </p:cNvPr>
          <p:cNvGrpSpPr/>
          <p:nvPr/>
        </p:nvGrpSpPr>
        <p:grpSpPr>
          <a:xfrm>
            <a:off x="3778381" y="5214937"/>
            <a:ext cx="721795" cy="471487"/>
            <a:chOff x="1119809" y="5214938"/>
            <a:chExt cx="721795" cy="4714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E171CF8-BEFC-844E-AC6F-6157A926830D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9B997D9-4D8F-314F-ADEE-5BB23CF780C3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FE4989-36AB-D542-AB35-851587707DBC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5045E1D-C6D7-4B4E-B059-5A8219A7AC74}"/>
              </a:ext>
            </a:extLst>
          </p:cNvPr>
          <p:cNvGrpSpPr/>
          <p:nvPr/>
        </p:nvGrpSpPr>
        <p:grpSpPr>
          <a:xfrm>
            <a:off x="5055668" y="5214937"/>
            <a:ext cx="721795" cy="471487"/>
            <a:chOff x="1119809" y="5214938"/>
            <a:chExt cx="721795" cy="47148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2E0C480-E1D3-C645-B0C4-FB74DEDF58CF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A907BF1-47F7-F64E-925E-2B15C70834C1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165EB2D-BB28-6A43-8CF3-BF2916A2A10D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277085-86E9-4042-A678-4C51CDBEBA5E}"/>
              </a:ext>
            </a:extLst>
          </p:cNvPr>
          <p:cNvGrpSpPr/>
          <p:nvPr/>
        </p:nvGrpSpPr>
        <p:grpSpPr>
          <a:xfrm>
            <a:off x="6423057" y="5214938"/>
            <a:ext cx="721795" cy="471487"/>
            <a:chOff x="1119809" y="5214938"/>
            <a:chExt cx="721795" cy="47148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7D7762F-26E9-F14D-844D-D631A177E2D1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B11BB6-9397-F54E-9448-4B772E3022FD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0A7438D-B2C0-ED40-B2BB-6E486DBDE02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50877DB-3580-6E4A-BF27-A2CDF53210E4}"/>
              </a:ext>
            </a:extLst>
          </p:cNvPr>
          <p:cNvGrpSpPr/>
          <p:nvPr/>
        </p:nvGrpSpPr>
        <p:grpSpPr>
          <a:xfrm>
            <a:off x="7780919" y="5214937"/>
            <a:ext cx="721795" cy="471487"/>
            <a:chOff x="1119809" y="5214938"/>
            <a:chExt cx="721795" cy="4714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7C7AF50-1BE2-D04D-B7D2-5149B8ECCBE6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98AB392-2187-B345-80C3-F0B5A6A0ED11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973009F-75AD-6547-9BF8-90ECDB3AE9E5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C6A408-B076-3442-B0D0-CCFBCCB3C8BA}"/>
              </a:ext>
            </a:extLst>
          </p:cNvPr>
          <p:cNvGrpSpPr/>
          <p:nvPr/>
        </p:nvGrpSpPr>
        <p:grpSpPr>
          <a:xfrm>
            <a:off x="9110205" y="5214937"/>
            <a:ext cx="721795" cy="471487"/>
            <a:chOff x="1119809" y="5214938"/>
            <a:chExt cx="721795" cy="4714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6C49CF3-CB2A-A648-A086-AE6805F18381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18547EE-4608-8D41-A3E9-D74299AF7E30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1513AA-E6F3-B248-B343-82B87288F29D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F1719E-3095-EA46-990C-A3235F0030DA}"/>
              </a:ext>
            </a:extLst>
          </p:cNvPr>
          <p:cNvGrpSpPr/>
          <p:nvPr/>
        </p:nvGrpSpPr>
        <p:grpSpPr>
          <a:xfrm>
            <a:off x="10387492" y="5214937"/>
            <a:ext cx="721795" cy="471487"/>
            <a:chOff x="1119809" y="5214938"/>
            <a:chExt cx="721795" cy="4714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D92322F-FD4F-1242-8D3E-ACB1FCBB29C7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76928EF-90A5-9E4B-A518-61F81CD001C1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6F10AB7-5339-544B-9BE9-563EEEF3B10A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DD2365E-3CA0-1D47-B9AC-9B8919C70EC6}"/>
              </a:ext>
            </a:extLst>
          </p:cNvPr>
          <p:cNvCxnSpPr/>
          <p:nvPr/>
        </p:nvCxnSpPr>
        <p:spPr>
          <a:xfrm flipV="1">
            <a:off x="1428750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560144-F9CC-B942-B93B-96F7B360A0D4}"/>
              </a:ext>
            </a:extLst>
          </p:cNvPr>
          <p:cNvCxnSpPr/>
          <p:nvPr/>
        </p:nvCxnSpPr>
        <p:spPr>
          <a:xfrm flipV="1">
            <a:off x="2767013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4070DB6-138E-D549-9C19-FC6B66297CD2}"/>
              </a:ext>
            </a:extLst>
          </p:cNvPr>
          <p:cNvCxnSpPr/>
          <p:nvPr/>
        </p:nvCxnSpPr>
        <p:spPr>
          <a:xfrm flipV="1">
            <a:off x="40671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E6BA8B-2E5F-224F-B4B7-C3C58E805474}"/>
              </a:ext>
            </a:extLst>
          </p:cNvPr>
          <p:cNvCxnSpPr/>
          <p:nvPr/>
        </p:nvCxnSpPr>
        <p:spPr>
          <a:xfrm flipV="1">
            <a:off x="540543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775EE80-3DCB-9F41-96FE-A6267C0B199C}"/>
              </a:ext>
            </a:extLst>
          </p:cNvPr>
          <p:cNvCxnSpPr/>
          <p:nvPr/>
        </p:nvCxnSpPr>
        <p:spPr>
          <a:xfrm flipV="1">
            <a:off x="6767512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D387AD8-FF3D-F14D-A77B-361E9BDA898D}"/>
              </a:ext>
            </a:extLst>
          </p:cNvPr>
          <p:cNvCxnSpPr/>
          <p:nvPr/>
        </p:nvCxnSpPr>
        <p:spPr>
          <a:xfrm flipV="1">
            <a:off x="81057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01C1BB5-47B1-5B4A-9420-F9D0780C8318}"/>
              </a:ext>
            </a:extLst>
          </p:cNvPr>
          <p:cNvCxnSpPr/>
          <p:nvPr/>
        </p:nvCxnSpPr>
        <p:spPr>
          <a:xfrm flipV="1">
            <a:off x="945356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56BC431-4348-5C40-BF87-27C567D2B845}"/>
              </a:ext>
            </a:extLst>
          </p:cNvPr>
          <p:cNvCxnSpPr/>
          <p:nvPr/>
        </p:nvCxnSpPr>
        <p:spPr>
          <a:xfrm flipV="1">
            <a:off x="1079182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9C4CAE8-9467-7B4E-9583-0069A141537E}"/>
              </a:ext>
            </a:extLst>
          </p:cNvPr>
          <p:cNvCxnSpPr/>
          <p:nvPr/>
        </p:nvCxnSpPr>
        <p:spPr>
          <a:xfrm>
            <a:off x="1428750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E231172-D9EF-584A-A6D5-FA80F6398EC2}"/>
              </a:ext>
            </a:extLst>
          </p:cNvPr>
          <p:cNvCxnSpPr/>
          <p:nvPr/>
        </p:nvCxnSpPr>
        <p:spPr>
          <a:xfrm>
            <a:off x="4067175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6EE32E5-F4C6-8149-94E4-46FF885051EE}"/>
              </a:ext>
            </a:extLst>
          </p:cNvPr>
          <p:cNvCxnSpPr/>
          <p:nvPr/>
        </p:nvCxnSpPr>
        <p:spPr>
          <a:xfrm>
            <a:off x="6767512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BE5E125-2118-0642-A60D-7944DD6DC2CF}"/>
              </a:ext>
            </a:extLst>
          </p:cNvPr>
          <p:cNvCxnSpPr/>
          <p:nvPr/>
        </p:nvCxnSpPr>
        <p:spPr>
          <a:xfrm>
            <a:off x="9462788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C728281-4738-1248-9071-08AC41780D90}"/>
              </a:ext>
            </a:extLst>
          </p:cNvPr>
          <p:cNvCxnSpPr/>
          <p:nvPr/>
        </p:nvCxnSpPr>
        <p:spPr>
          <a:xfrm flipV="1">
            <a:off x="21145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F018C1E-698A-164A-AB29-109D43BB018C}"/>
              </a:ext>
            </a:extLst>
          </p:cNvPr>
          <p:cNvCxnSpPr/>
          <p:nvPr/>
        </p:nvCxnSpPr>
        <p:spPr>
          <a:xfrm flipV="1">
            <a:off x="4752975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4746275-C6BD-8D4A-B5D9-26789EF5FFE2}"/>
              </a:ext>
            </a:extLst>
          </p:cNvPr>
          <p:cNvCxnSpPr/>
          <p:nvPr/>
        </p:nvCxnSpPr>
        <p:spPr>
          <a:xfrm flipV="1">
            <a:off x="74104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DAF4974-AF77-0341-A6BE-E51DE01627BA}"/>
              </a:ext>
            </a:extLst>
          </p:cNvPr>
          <p:cNvCxnSpPr/>
          <p:nvPr/>
        </p:nvCxnSpPr>
        <p:spPr>
          <a:xfrm flipV="1">
            <a:off x="10082213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F49F55-2DB8-264C-800B-31C0A6ED300B}"/>
              </a:ext>
            </a:extLst>
          </p:cNvPr>
          <p:cNvCxnSpPr/>
          <p:nvPr/>
        </p:nvCxnSpPr>
        <p:spPr>
          <a:xfrm>
            <a:off x="2114550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5F7277E-74A7-8E4D-B909-235874B44943}"/>
              </a:ext>
            </a:extLst>
          </p:cNvPr>
          <p:cNvCxnSpPr/>
          <p:nvPr/>
        </p:nvCxnSpPr>
        <p:spPr>
          <a:xfrm>
            <a:off x="7424738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BA078B3-CF35-614A-8A18-0A76B0B1BA71}"/>
              </a:ext>
            </a:extLst>
          </p:cNvPr>
          <p:cNvCxnSpPr/>
          <p:nvPr/>
        </p:nvCxnSpPr>
        <p:spPr>
          <a:xfrm flipV="1">
            <a:off x="33718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4B65900-29EC-C44F-8549-955CD72AB417}"/>
              </a:ext>
            </a:extLst>
          </p:cNvPr>
          <p:cNvCxnSpPr/>
          <p:nvPr/>
        </p:nvCxnSpPr>
        <p:spPr>
          <a:xfrm flipV="1">
            <a:off x="87820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2973B5F-D785-CB4A-9A42-86E0D4F477CA}"/>
              </a:ext>
            </a:extLst>
          </p:cNvPr>
          <p:cNvCxnSpPr/>
          <p:nvPr/>
        </p:nvCxnSpPr>
        <p:spPr>
          <a:xfrm>
            <a:off x="3371850" y="2700338"/>
            <a:ext cx="541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AF5ADB2-E417-DF43-A702-857E5B3C3ACF}"/>
              </a:ext>
            </a:extLst>
          </p:cNvPr>
          <p:cNvCxnSpPr/>
          <p:nvPr/>
        </p:nvCxnSpPr>
        <p:spPr>
          <a:xfrm flipV="1">
            <a:off x="5829462" y="1885951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58AF19A-D0A7-0F48-801B-6550A76B7C86}"/>
              </a:ext>
            </a:extLst>
          </p:cNvPr>
          <p:cNvSpPr/>
          <p:nvPr/>
        </p:nvSpPr>
        <p:spPr>
          <a:xfrm>
            <a:off x="5777463" y="115318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ightning Bolt 76">
            <a:extLst>
              <a:ext uri="{FF2B5EF4-FFF2-40B4-BE49-F238E27FC236}">
                <a16:creationId xmlns:a16="http://schemas.microsoft.com/office/drawing/2014/main" id="{87D9F701-FA29-7D47-ACEC-D74FEFEEAFB0}"/>
              </a:ext>
            </a:extLst>
          </p:cNvPr>
          <p:cNvSpPr/>
          <p:nvPr/>
        </p:nvSpPr>
        <p:spPr>
          <a:xfrm flipH="1">
            <a:off x="1899385" y="3698441"/>
            <a:ext cx="430329" cy="56497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F36E29A-98A2-D34A-AC9B-0B30B00C84D2}"/>
              </a:ext>
            </a:extLst>
          </p:cNvPr>
          <p:cNvSpPr/>
          <p:nvPr/>
        </p:nvSpPr>
        <p:spPr>
          <a:xfrm>
            <a:off x="3956154" y="1283724"/>
            <a:ext cx="1845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TTAA</a:t>
            </a:r>
            <a:r>
              <a:rPr lang="en-US" sz="2400" b="1" dirty="0"/>
              <a:t>A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TGTC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5A6ABE-E8B8-4E4B-909F-8A20737082E3}"/>
              </a:ext>
            </a:extLst>
          </p:cNvPr>
          <p:cNvSpPr/>
          <p:nvPr/>
        </p:nvSpPr>
        <p:spPr>
          <a:xfrm>
            <a:off x="3616317" y="6104878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A4B7751-B0D0-2241-B0A5-C62B2F94AACA}"/>
              </a:ext>
            </a:extLst>
          </p:cNvPr>
          <p:cNvSpPr/>
          <p:nvPr/>
        </p:nvSpPr>
        <p:spPr>
          <a:xfrm>
            <a:off x="4286113" y="6108992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29BFFB9-4B42-0F49-90A5-A52C5F7CF4C2}"/>
              </a:ext>
            </a:extLst>
          </p:cNvPr>
          <p:cNvSpPr/>
          <p:nvPr/>
        </p:nvSpPr>
        <p:spPr>
          <a:xfrm>
            <a:off x="4943027" y="6115052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B4D035C-CF1B-3140-BBD9-95069924697D}"/>
              </a:ext>
            </a:extLst>
          </p:cNvPr>
          <p:cNvSpPr/>
          <p:nvPr/>
        </p:nvSpPr>
        <p:spPr>
          <a:xfrm>
            <a:off x="5612823" y="6119166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3AF0AE9-33F2-804A-8C83-0AD41EFA86AC}"/>
              </a:ext>
            </a:extLst>
          </p:cNvPr>
          <p:cNvSpPr/>
          <p:nvPr/>
        </p:nvSpPr>
        <p:spPr>
          <a:xfrm>
            <a:off x="6282619" y="6117885"/>
            <a:ext cx="3064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9A7C01E-D332-FA48-B2A6-C3DD01BBDBF2}"/>
              </a:ext>
            </a:extLst>
          </p:cNvPr>
          <p:cNvSpPr/>
          <p:nvPr/>
        </p:nvSpPr>
        <p:spPr>
          <a:xfrm>
            <a:off x="6952415" y="6121999"/>
            <a:ext cx="3064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69C8371-7157-0648-9D4A-4AB72A3CF5CA}"/>
              </a:ext>
            </a:extLst>
          </p:cNvPr>
          <p:cNvSpPr/>
          <p:nvPr/>
        </p:nvSpPr>
        <p:spPr>
          <a:xfrm>
            <a:off x="7609329" y="6128059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1F8EAA1-452D-6B48-AAC5-FB72E720FA8C}"/>
              </a:ext>
            </a:extLst>
          </p:cNvPr>
          <p:cNvSpPr/>
          <p:nvPr/>
        </p:nvSpPr>
        <p:spPr>
          <a:xfrm>
            <a:off x="8279125" y="6132173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2E15C1B-E573-C046-B0AF-61BCB3CBAB5A}"/>
              </a:ext>
            </a:extLst>
          </p:cNvPr>
          <p:cNvSpPr/>
          <p:nvPr/>
        </p:nvSpPr>
        <p:spPr>
          <a:xfrm>
            <a:off x="8951406" y="6146461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6D949F1-6193-FC4A-9C69-D8F2E6ED21EA}"/>
              </a:ext>
            </a:extLst>
          </p:cNvPr>
          <p:cNvSpPr/>
          <p:nvPr/>
        </p:nvSpPr>
        <p:spPr>
          <a:xfrm>
            <a:off x="9621202" y="6150575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9E18AC7-B8C2-974D-B8B8-9BC39D551C0F}"/>
              </a:ext>
            </a:extLst>
          </p:cNvPr>
          <p:cNvSpPr/>
          <p:nvPr/>
        </p:nvSpPr>
        <p:spPr>
          <a:xfrm>
            <a:off x="10278116" y="6156635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A527872-E4E5-7748-88BA-A4ED314EC675}"/>
              </a:ext>
            </a:extLst>
          </p:cNvPr>
          <p:cNvSpPr/>
          <p:nvPr/>
        </p:nvSpPr>
        <p:spPr>
          <a:xfrm>
            <a:off x="10947912" y="6160749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EDDBC44-D1BD-A64C-B1A8-9C409533656C}"/>
              </a:ext>
            </a:extLst>
          </p:cNvPr>
          <p:cNvSpPr/>
          <p:nvPr/>
        </p:nvSpPr>
        <p:spPr>
          <a:xfrm>
            <a:off x="1189771" y="3729070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 -&gt; </a:t>
            </a:r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88CC10F-C162-DC4E-9AA7-02AEE0B92373}"/>
              </a:ext>
            </a:extLst>
          </p:cNvPr>
          <p:cNvSpPr/>
          <p:nvPr/>
        </p:nvSpPr>
        <p:spPr>
          <a:xfrm>
            <a:off x="952592" y="6128059"/>
            <a:ext cx="332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5D29116-05A3-5B46-9675-A2B5E19C2D8D}"/>
              </a:ext>
            </a:extLst>
          </p:cNvPr>
          <p:cNvSpPr/>
          <p:nvPr/>
        </p:nvSpPr>
        <p:spPr>
          <a:xfrm>
            <a:off x="1622388" y="6132173"/>
            <a:ext cx="332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78327D1-229E-374F-96FB-56F221E72A12}"/>
              </a:ext>
            </a:extLst>
          </p:cNvPr>
          <p:cNvSpPr/>
          <p:nvPr/>
        </p:nvSpPr>
        <p:spPr>
          <a:xfrm>
            <a:off x="2279302" y="6138233"/>
            <a:ext cx="332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C08B5D8-8FB8-AC47-8177-CE48679DB062}"/>
              </a:ext>
            </a:extLst>
          </p:cNvPr>
          <p:cNvSpPr/>
          <p:nvPr/>
        </p:nvSpPr>
        <p:spPr>
          <a:xfrm>
            <a:off x="2949098" y="6142347"/>
            <a:ext cx="332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B89708B-7A88-D848-8473-4E2756CD6EEA}"/>
              </a:ext>
            </a:extLst>
          </p:cNvPr>
          <p:cNvSpPr/>
          <p:nvPr/>
        </p:nvSpPr>
        <p:spPr>
          <a:xfrm>
            <a:off x="438935" y="2567285"/>
            <a:ext cx="2703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Two alleles: A, 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G, </a:t>
            </a:r>
            <a:r>
              <a:rPr lang="en-US" sz="2400" dirty="0">
                <a:solidFill>
                  <a:schemeClr val="accent6"/>
                </a:solidFill>
                <a:latin typeface="Gill Sans MT" panose="020B0502020104020203" pitchFamily="34" charset="77"/>
              </a:rPr>
              <a:t>C</a:t>
            </a:r>
          </a:p>
        </p:txBody>
      </p:sp>
      <p:sp>
        <p:nvSpPr>
          <p:cNvPr id="101" name="Lightning Bolt 100">
            <a:extLst>
              <a:ext uri="{FF2B5EF4-FFF2-40B4-BE49-F238E27FC236}">
                <a16:creationId xmlns:a16="http://schemas.microsoft.com/office/drawing/2014/main" id="{AA419A74-DBFA-DF4C-8D15-A21AE964C1E8}"/>
              </a:ext>
            </a:extLst>
          </p:cNvPr>
          <p:cNvSpPr/>
          <p:nvPr/>
        </p:nvSpPr>
        <p:spPr>
          <a:xfrm flipH="1">
            <a:off x="6610726" y="4541749"/>
            <a:ext cx="430329" cy="56497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F478319-6B2C-F649-BA8D-BA7FD6BDCE23}"/>
              </a:ext>
            </a:extLst>
          </p:cNvPr>
          <p:cNvSpPr/>
          <p:nvPr/>
        </p:nvSpPr>
        <p:spPr>
          <a:xfrm>
            <a:off x="5901112" y="4572378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A -&gt; </a:t>
            </a:r>
            <a:r>
              <a:rPr lang="en-US" b="1" dirty="0">
                <a:solidFill>
                  <a:schemeClr val="accent6"/>
                </a:solidFill>
              </a:rPr>
              <a:t>C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120F037-8494-BD44-A5B6-6E112181D7BA}"/>
              </a:ext>
            </a:extLst>
          </p:cNvPr>
          <p:cNvSpPr/>
          <p:nvPr/>
        </p:nvSpPr>
        <p:spPr>
          <a:xfrm>
            <a:off x="4962780" y="3005565"/>
            <a:ext cx="2703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Rare to have more than one mutation at a single position</a:t>
            </a:r>
            <a:endParaRPr lang="en-US" sz="2400" dirty="0">
              <a:solidFill>
                <a:schemeClr val="accent6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75461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C95075-2F84-3B4A-B955-48A1033ABB2A}"/>
              </a:ext>
            </a:extLst>
          </p:cNvPr>
          <p:cNvSpPr txBox="1">
            <a:spLocks/>
          </p:cNvSpPr>
          <p:nvPr/>
        </p:nvSpPr>
        <p:spPr>
          <a:xfrm>
            <a:off x="0" y="126011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Example </a:t>
            </a:r>
            <a:r>
              <a:rPr lang="en-US" sz="3600" dirty="0" err="1">
                <a:latin typeface="Gill Sans MT" panose="020B0502020104020203" pitchFamily="34" charset="0"/>
              </a:rPr>
              <a:t>genotype+allele</a:t>
            </a:r>
            <a:r>
              <a:rPr lang="en-US" sz="3600" dirty="0">
                <a:latin typeface="Gill Sans MT" panose="020B0502020104020203" pitchFamily="34" charset="0"/>
              </a:rPr>
              <a:t> frequencies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E1DC51-BBC4-6D44-A8E8-1E1ACD955561}"/>
              </a:ext>
            </a:extLst>
          </p:cNvPr>
          <p:cNvGrpSpPr/>
          <p:nvPr/>
        </p:nvGrpSpPr>
        <p:grpSpPr>
          <a:xfrm>
            <a:off x="1286824" y="1302569"/>
            <a:ext cx="524466" cy="1496245"/>
            <a:chOff x="1286824" y="1490861"/>
            <a:chExt cx="524466" cy="14962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1F18D6-9F0E-B246-882F-FCEEEB9BC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90F9F0-531A-D948-A75B-59CBDEE27F68}"/>
                </a:ext>
              </a:extLst>
            </p:cNvPr>
            <p:cNvSpPr txBox="1"/>
            <p:nvPr/>
          </p:nvSpPr>
          <p:spPr>
            <a:xfrm>
              <a:off x="1323675" y="261777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9E63B14-3EF0-FF4E-989A-C56E15CFF25D}"/>
              </a:ext>
            </a:extLst>
          </p:cNvPr>
          <p:cNvGrpSpPr/>
          <p:nvPr/>
        </p:nvGrpSpPr>
        <p:grpSpPr>
          <a:xfrm>
            <a:off x="2250533" y="1302569"/>
            <a:ext cx="524466" cy="1496245"/>
            <a:chOff x="1286824" y="1490861"/>
            <a:chExt cx="524466" cy="14962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65705D-42C7-D649-83EC-C9324306D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D36D05-D130-044E-8C16-890F26906442}"/>
                </a:ext>
              </a:extLst>
            </p:cNvPr>
            <p:cNvSpPr txBox="1"/>
            <p:nvPr/>
          </p:nvSpPr>
          <p:spPr>
            <a:xfrm>
              <a:off x="1323675" y="2617774"/>
              <a:ext cx="42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08D727-D03F-FC40-A390-865EB42551F3}"/>
              </a:ext>
            </a:extLst>
          </p:cNvPr>
          <p:cNvGrpSpPr/>
          <p:nvPr/>
        </p:nvGrpSpPr>
        <p:grpSpPr>
          <a:xfrm>
            <a:off x="3214242" y="1302569"/>
            <a:ext cx="524466" cy="1496245"/>
            <a:chOff x="1286824" y="1490861"/>
            <a:chExt cx="524466" cy="14962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24896A-B372-F44C-8AC9-DBC6ABC85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FBA55-06DE-134F-8798-2550114EA013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69049D-E5BB-414C-914B-0690F80F6B4F}"/>
              </a:ext>
            </a:extLst>
          </p:cNvPr>
          <p:cNvGrpSpPr/>
          <p:nvPr/>
        </p:nvGrpSpPr>
        <p:grpSpPr>
          <a:xfrm>
            <a:off x="4177951" y="1302569"/>
            <a:ext cx="524466" cy="1496245"/>
            <a:chOff x="1286824" y="1490861"/>
            <a:chExt cx="524466" cy="14962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D9DDCE-ECF6-C245-840D-14A40CC3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8AF8A6-64E9-7842-8E21-E850EC4BB0F5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B61C5E-C4C8-DD44-983E-27211C77F156}"/>
              </a:ext>
            </a:extLst>
          </p:cNvPr>
          <p:cNvGrpSpPr/>
          <p:nvPr/>
        </p:nvGrpSpPr>
        <p:grpSpPr>
          <a:xfrm>
            <a:off x="5141660" y="1302569"/>
            <a:ext cx="524466" cy="1496245"/>
            <a:chOff x="1286824" y="1490861"/>
            <a:chExt cx="524466" cy="14962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151E35-92E7-1046-8C58-B2704AFB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EF828A-EFE9-7E42-822D-DBC55B8BC4AD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7AB11A-1477-4D41-A5A3-A4DA113770D2}"/>
              </a:ext>
            </a:extLst>
          </p:cNvPr>
          <p:cNvGrpSpPr/>
          <p:nvPr/>
        </p:nvGrpSpPr>
        <p:grpSpPr>
          <a:xfrm>
            <a:off x="6105369" y="1302569"/>
            <a:ext cx="524466" cy="1496245"/>
            <a:chOff x="1286824" y="1490861"/>
            <a:chExt cx="524466" cy="14962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619EA5E-F2E5-C14C-A698-3BA7A50EE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679909-2FDF-E249-B9E6-0AE1C030B422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12CCD3-F307-E545-BDFF-739117FFF304}"/>
              </a:ext>
            </a:extLst>
          </p:cNvPr>
          <p:cNvGrpSpPr/>
          <p:nvPr/>
        </p:nvGrpSpPr>
        <p:grpSpPr>
          <a:xfrm>
            <a:off x="7069078" y="1302569"/>
            <a:ext cx="524466" cy="1496245"/>
            <a:chOff x="1286824" y="1490861"/>
            <a:chExt cx="524466" cy="149624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8FB158-6147-9F49-B33C-DA77D7EB7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954D7A-3995-1E40-8751-C1F07ADA5DDA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0D43EE-5FE1-DB45-97F1-1DD56D2C9381}"/>
              </a:ext>
            </a:extLst>
          </p:cNvPr>
          <p:cNvGrpSpPr/>
          <p:nvPr/>
        </p:nvGrpSpPr>
        <p:grpSpPr>
          <a:xfrm>
            <a:off x="8032787" y="1302569"/>
            <a:ext cx="524466" cy="1496245"/>
            <a:chOff x="1286824" y="1490861"/>
            <a:chExt cx="524466" cy="149624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9CF6E0-04AE-9A46-A99E-1E0E16A70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50AF1E-19A7-EA4F-B0DA-A23461990B51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064412-E650-7B4B-B25F-535D8ACDBFBD}"/>
              </a:ext>
            </a:extLst>
          </p:cNvPr>
          <p:cNvGrpSpPr/>
          <p:nvPr/>
        </p:nvGrpSpPr>
        <p:grpSpPr>
          <a:xfrm>
            <a:off x="8996496" y="1302569"/>
            <a:ext cx="524466" cy="1496245"/>
            <a:chOff x="1286824" y="1490861"/>
            <a:chExt cx="524466" cy="149624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56AFD49-EFA6-3742-98BD-0F5F73623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644F20-ABC7-C647-9EEC-ECA6CB67D835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0E0464-61B8-254E-AB15-4126AB6F3FD1}"/>
              </a:ext>
            </a:extLst>
          </p:cNvPr>
          <p:cNvGrpSpPr/>
          <p:nvPr/>
        </p:nvGrpSpPr>
        <p:grpSpPr>
          <a:xfrm>
            <a:off x="9960205" y="1302569"/>
            <a:ext cx="524466" cy="1496245"/>
            <a:chOff x="1286824" y="1490861"/>
            <a:chExt cx="524466" cy="149624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428523F-60B8-3F40-A722-D36404FE6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A7F7BF1-DBBE-3943-BCC5-223CE169B48C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6A5D76A-C886-C443-8AA6-25A7B1D10AC1}"/>
              </a:ext>
            </a:extLst>
          </p:cNvPr>
          <p:cNvSpPr/>
          <p:nvPr/>
        </p:nvSpPr>
        <p:spPr>
          <a:xfrm>
            <a:off x="285730" y="3960375"/>
            <a:ext cx="3304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What is the minor allele?</a:t>
            </a:r>
            <a:endParaRPr lang="en-US" sz="2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5E3B22-82EB-F74D-A58A-414785E8200A}"/>
              </a:ext>
            </a:extLst>
          </p:cNvPr>
          <p:cNvSpPr/>
          <p:nvPr/>
        </p:nvSpPr>
        <p:spPr>
          <a:xfrm>
            <a:off x="285730" y="3169769"/>
            <a:ext cx="4742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What are all the possible genotypes?</a:t>
            </a:r>
            <a:endParaRPr lang="en-US" sz="2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39EE4B-924D-B743-B201-1138D47AC956}"/>
              </a:ext>
            </a:extLst>
          </p:cNvPr>
          <p:cNvSpPr/>
          <p:nvPr/>
        </p:nvSpPr>
        <p:spPr>
          <a:xfrm>
            <a:off x="285730" y="4814601"/>
            <a:ext cx="503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What is the genotype frequency of TT?</a:t>
            </a:r>
            <a:endParaRPr lang="en-US" sz="2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E4BADF-1594-D84E-8B9B-B83D73FEDAB4}"/>
              </a:ext>
            </a:extLst>
          </p:cNvPr>
          <p:cNvSpPr/>
          <p:nvPr/>
        </p:nvSpPr>
        <p:spPr>
          <a:xfrm>
            <a:off x="285730" y="5655495"/>
            <a:ext cx="4607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What is the minor allele frequency?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84072F-0928-1641-89C8-F695B622005F}"/>
              </a:ext>
            </a:extLst>
          </p:cNvPr>
          <p:cNvSpPr txBox="1"/>
          <p:nvPr/>
        </p:nvSpPr>
        <p:spPr>
          <a:xfrm>
            <a:off x="3735551" y="3938544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8ED023-0233-7747-883F-E5E953D64975}"/>
              </a:ext>
            </a:extLst>
          </p:cNvPr>
          <p:cNvSpPr txBox="1"/>
          <p:nvPr/>
        </p:nvSpPr>
        <p:spPr>
          <a:xfrm>
            <a:off x="5263452" y="3116619"/>
            <a:ext cx="157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CC, CT, TT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FBD501-D769-C34A-BA69-0F01F47C523A}"/>
              </a:ext>
            </a:extLst>
          </p:cNvPr>
          <p:cNvSpPr txBox="1"/>
          <p:nvPr/>
        </p:nvSpPr>
        <p:spPr>
          <a:xfrm>
            <a:off x="5403893" y="4814600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8/10 = 80%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B8ED9A-6886-0746-915A-82B8A9437EC0}"/>
              </a:ext>
            </a:extLst>
          </p:cNvPr>
          <p:cNvSpPr txBox="1"/>
          <p:nvPr/>
        </p:nvSpPr>
        <p:spPr>
          <a:xfrm>
            <a:off x="5099232" y="5600275"/>
            <a:ext cx="3805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(2 (CC) + 1 (CT))/20 = 0.15 </a:t>
            </a:r>
          </a:p>
        </p:txBody>
      </p:sp>
    </p:spTree>
    <p:extLst>
      <p:ext uri="{BB962C8B-B14F-4D97-AF65-F5344CB8AC3E}">
        <p14:creationId xmlns:p14="http://schemas.microsoft.com/office/powerpoint/2010/main" val="77485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C95075-2F84-3B4A-B955-48A1033ABB2A}"/>
              </a:ext>
            </a:extLst>
          </p:cNvPr>
          <p:cNvSpPr txBox="1">
            <a:spLocks/>
          </p:cNvSpPr>
          <p:nvPr/>
        </p:nvSpPr>
        <p:spPr>
          <a:xfrm>
            <a:off x="0" y="126011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Example </a:t>
            </a:r>
            <a:r>
              <a:rPr lang="en-US" sz="3600" dirty="0" err="1">
                <a:latin typeface="Gill Sans MT" panose="020B0502020104020203" pitchFamily="34" charset="0"/>
              </a:rPr>
              <a:t>genotype+allele</a:t>
            </a:r>
            <a:r>
              <a:rPr lang="en-US" sz="3600" dirty="0">
                <a:latin typeface="Gill Sans MT" panose="020B0502020104020203" pitchFamily="34" charset="0"/>
              </a:rPr>
              <a:t> frequencies (</a:t>
            </a:r>
            <a:r>
              <a:rPr lang="en-US" sz="3600" dirty="0" err="1">
                <a:latin typeface="Gill Sans MT" panose="020B0502020104020203" pitchFamily="34" charset="0"/>
              </a:rPr>
              <a:t>triallelic</a:t>
            </a:r>
            <a:r>
              <a:rPr lang="en-US" sz="3600" dirty="0">
                <a:latin typeface="Gill Sans MT" panose="020B0502020104020203" pitchFamily="34" charset="0"/>
              </a:rPr>
              <a:t> example)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E1DC51-BBC4-6D44-A8E8-1E1ACD955561}"/>
              </a:ext>
            </a:extLst>
          </p:cNvPr>
          <p:cNvGrpSpPr/>
          <p:nvPr/>
        </p:nvGrpSpPr>
        <p:grpSpPr>
          <a:xfrm>
            <a:off x="1286824" y="1302569"/>
            <a:ext cx="524466" cy="1496245"/>
            <a:chOff x="1286824" y="1490861"/>
            <a:chExt cx="524466" cy="14962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1F18D6-9F0E-B246-882F-FCEEEB9BC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90F9F0-531A-D948-A75B-59CBDEE27F68}"/>
                </a:ext>
              </a:extLst>
            </p:cNvPr>
            <p:cNvSpPr txBox="1"/>
            <p:nvPr/>
          </p:nvSpPr>
          <p:spPr>
            <a:xfrm>
              <a:off x="1323675" y="261777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9E63B14-3EF0-FF4E-989A-C56E15CFF25D}"/>
              </a:ext>
            </a:extLst>
          </p:cNvPr>
          <p:cNvGrpSpPr/>
          <p:nvPr/>
        </p:nvGrpSpPr>
        <p:grpSpPr>
          <a:xfrm>
            <a:off x="2250533" y="1302569"/>
            <a:ext cx="524466" cy="1496245"/>
            <a:chOff x="1286824" y="1490861"/>
            <a:chExt cx="524466" cy="14962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65705D-42C7-D649-83EC-C9324306D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D36D05-D130-044E-8C16-890F26906442}"/>
                </a:ext>
              </a:extLst>
            </p:cNvPr>
            <p:cNvSpPr txBox="1"/>
            <p:nvPr/>
          </p:nvSpPr>
          <p:spPr>
            <a:xfrm>
              <a:off x="1323675" y="2617774"/>
              <a:ext cx="42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08D727-D03F-FC40-A390-865EB42551F3}"/>
              </a:ext>
            </a:extLst>
          </p:cNvPr>
          <p:cNvGrpSpPr/>
          <p:nvPr/>
        </p:nvGrpSpPr>
        <p:grpSpPr>
          <a:xfrm>
            <a:off x="3214242" y="1302569"/>
            <a:ext cx="524466" cy="1496245"/>
            <a:chOff x="1286824" y="1490861"/>
            <a:chExt cx="524466" cy="14962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24896A-B372-F44C-8AC9-DBC6ABC85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FBA55-06DE-134F-8798-2550114EA013}"/>
                </a:ext>
              </a:extLst>
            </p:cNvPr>
            <p:cNvSpPr txBox="1"/>
            <p:nvPr/>
          </p:nvSpPr>
          <p:spPr>
            <a:xfrm>
              <a:off x="1323675" y="2617774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69049D-E5BB-414C-914B-0690F80F6B4F}"/>
              </a:ext>
            </a:extLst>
          </p:cNvPr>
          <p:cNvGrpSpPr/>
          <p:nvPr/>
        </p:nvGrpSpPr>
        <p:grpSpPr>
          <a:xfrm>
            <a:off x="4177951" y="1302569"/>
            <a:ext cx="524466" cy="1496245"/>
            <a:chOff x="1286824" y="1490861"/>
            <a:chExt cx="524466" cy="14962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D9DDCE-ECF6-C245-840D-14A40CC3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8AF8A6-64E9-7842-8E21-E850EC4BB0F5}"/>
                </a:ext>
              </a:extLst>
            </p:cNvPr>
            <p:cNvSpPr txBox="1"/>
            <p:nvPr/>
          </p:nvSpPr>
          <p:spPr>
            <a:xfrm>
              <a:off x="1323675" y="2617774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B61C5E-C4C8-DD44-983E-27211C77F156}"/>
              </a:ext>
            </a:extLst>
          </p:cNvPr>
          <p:cNvGrpSpPr/>
          <p:nvPr/>
        </p:nvGrpSpPr>
        <p:grpSpPr>
          <a:xfrm>
            <a:off x="5141660" y="1302569"/>
            <a:ext cx="524466" cy="1496245"/>
            <a:chOff x="1286824" y="1490861"/>
            <a:chExt cx="524466" cy="14962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151E35-92E7-1046-8C58-B2704AFB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EF828A-EFE9-7E42-822D-DBC55B8BC4AD}"/>
                </a:ext>
              </a:extLst>
            </p:cNvPr>
            <p:cNvSpPr txBox="1"/>
            <p:nvPr/>
          </p:nvSpPr>
          <p:spPr>
            <a:xfrm>
              <a:off x="1323675" y="2617774"/>
              <a:ext cx="41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7AB11A-1477-4D41-A5A3-A4DA113770D2}"/>
              </a:ext>
            </a:extLst>
          </p:cNvPr>
          <p:cNvGrpSpPr/>
          <p:nvPr/>
        </p:nvGrpSpPr>
        <p:grpSpPr>
          <a:xfrm>
            <a:off x="6105369" y="1302569"/>
            <a:ext cx="524466" cy="1496245"/>
            <a:chOff x="1286824" y="1490861"/>
            <a:chExt cx="524466" cy="14962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619EA5E-F2E5-C14C-A698-3BA7A50EE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679909-2FDF-E249-B9E6-0AE1C030B422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12CCD3-F307-E545-BDFF-739117FFF304}"/>
              </a:ext>
            </a:extLst>
          </p:cNvPr>
          <p:cNvGrpSpPr/>
          <p:nvPr/>
        </p:nvGrpSpPr>
        <p:grpSpPr>
          <a:xfrm>
            <a:off x="7069078" y="1302569"/>
            <a:ext cx="524466" cy="1496245"/>
            <a:chOff x="1286824" y="1490861"/>
            <a:chExt cx="524466" cy="149624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8FB158-6147-9F49-B33C-DA77D7EB7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954D7A-3995-1E40-8751-C1F07ADA5DDA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0D43EE-5FE1-DB45-97F1-1DD56D2C9381}"/>
              </a:ext>
            </a:extLst>
          </p:cNvPr>
          <p:cNvGrpSpPr/>
          <p:nvPr/>
        </p:nvGrpSpPr>
        <p:grpSpPr>
          <a:xfrm>
            <a:off x="8032787" y="1302569"/>
            <a:ext cx="524466" cy="1496245"/>
            <a:chOff x="1286824" y="1490861"/>
            <a:chExt cx="524466" cy="149624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9CF6E0-04AE-9A46-A99E-1E0E16A70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50AF1E-19A7-EA4F-B0DA-A23461990B51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064412-E650-7B4B-B25F-535D8ACDBFBD}"/>
              </a:ext>
            </a:extLst>
          </p:cNvPr>
          <p:cNvGrpSpPr/>
          <p:nvPr/>
        </p:nvGrpSpPr>
        <p:grpSpPr>
          <a:xfrm>
            <a:off x="8996496" y="1302569"/>
            <a:ext cx="524466" cy="1496245"/>
            <a:chOff x="1286824" y="1490861"/>
            <a:chExt cx="524466" cy="149624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56AFD49-EFA6-3742-98BD-0F5F73623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644F20-ABC7-C647-9EEC-ECA6CB67D835}"/>
                </a:ext>
              </a:extLst>
            </p:cNvPr>
            <p:cNvSpPr txBox="1"/>
            <p:nvPr/>
          </p:nvSpPr>
          <p:spPr>
            <a:xfrm>
              <a:off x="1323675" y="2617774"/>
              <a:ext cx="41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0E0464-61B8-254E-AB15-4126AB6F3FD1}"/>
              </a:ext>
            </a:extLst>
          </p:cNvPr>
          <p:cNvGrpSpPr/>
          <p:nvPr/>
        </p:nvGrpSpPr>
        <p:grpSpPr>
          <a:xfrm>
            <a:off x="9960205" y="1302569"/>
            <a:ext cx="524466" cy="1496245"/>
            <a:chOff x="1286824" y="1490861"/>
            <a:chExt cx="524466" cy="149624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428523F-60B8-3F40-A722-D36404FE6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824" y="1490861"/>
              <a:ext cx="524466" cy="104563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A7F7BF1-DBBE-3943-BCC5-223CE169B48C}"/>
                </a:ext>
              </a:extLst>
            </p:cNvPr>
            <p:cNvSpPr txBox="1"/>
            <p:nvPr/>
          </p:nvSpPr>
          <p:spPr>
            <a:xfrm>
              <a:off x="1323675" y="2617774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AA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6A5D76A-C886-C443-8AA6-25A7B1D10AC1}"/>
              </a:ext>
            </a:extLst>
          </p:cNvPr>
          <p:cNvSpPr/>
          <p:nvPr/>
        </p:nvSpPr>
        <p:spPr>
          <a:xfrm>
            <a:off x="285730" y="3960375"/>
            <a:ext cx="328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What is the major allele?</a:t>
            </a:r>
            <a:endParaRPr lang="en-US" sz="2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5E3B22-82EB-F74D-A58A-414785E8200A}"/>
              </a:ext>
            </a:extLst>
          </p:cNvPr>
          <p:cNvSpPr/>
          <p:nvPr/>
        </p:nvSpPr>
        <p:spPr>
          <a:xfrm>
            <a:off x="285730" y="3169769"/>
            <a:ext cx="4742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What are all the possible genotypes?</a:t>
            </a:r>
            <a:endParaRPr lang="en-US" sz="24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39EE4B-924D-B743-B201-1138D47AC956}"/>
              </a:ext>
            </a:extLst>
          </p:cNvPr>
          <p:cNvSpPr/>
          <p:nvPr/>
        </p:nvSpPr>
        <p:spPr>
          <a:xfrm>
            <a:off x="285730" y="4814601"/>
            <a:ext cx="503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What is the genotype frequency of TT?</a:t>
            </a:r>
            <a:endParaRPr lang="en-US" sz="2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E4BADF-1594-D84E-8B9B-B83D73FEDAB4}"/>
              </a:ext>
            </a:extLst>
          </p:cNvPr>
          <p:cNvSpPr/>
          <p:nvPr/>
        </p:nvSpPr>
        <p:spPr>
          <a:xfrm>
            <a:off x="285730" y="5655495"/>
            <a:ext cx="440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What is the allele frequency of C?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84072F-0928-1641-89C8-F695B622005F}"/>
              </a:ext>
            </a:extLst>
          </p:cNvPr>
          <p:cNvSpPr txBox="1"/>
          <p:nvPr/>
        </p:nvSpPr>
        <p:spPr>
          <a:xfrm>
            <a:off x="3735551" y="3938544"/>
            <a:ext cx="380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T (C and A are minor alleles)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8ED023-0233-7747-883F-E5E953D64975}"/>
              </a:ext>
            </a:extLst>
          </p:cNvPr>
          <p:cNvSpPr txBox="1"/>
          <p:nvPr/>
        </p:nvSpPr>
        <p:spPr>
          <a:xfrm>
            <a:off x="5263452" y="3116619"/>
            <a:ext cx="302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CC, TT, AA, CT, CA, TA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FBD501-D769-C34A-BA69-0F01F47C523A}"/>
              </a:ext>
            </a:extLst>
          </p:cNvPr>
          <p:cNvSpPr txBox="1"/>
          <p:nvPr/>
        </p:nvSpPr>
        <p:spPr>
          <a:xfrm>
            <a:off x="5403893" y="4814600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4/10 = 40%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B8ED9A-6886-0746-915A-82B8A9437EC0}"/>
              </a:ext>
            </a:extLst>
          </p:cNvPr>
          <p:cNvSpPr txBox="1"/>
          <p:nvPr/>
        </p:nvSpPr>
        <p:spPr>
          <a:xfrm>
            <a:off x="5099232" y="5600275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5/20 = 0.25</a:t>
            </a:r>
          </a:p>
        </p:txBody>
      </p:sp>
    </p:spTree>
    <p:extLst>
      <p:ext uri="{BB962C8B-B14F-4D97-AF65-F5344CB8AC3E}">
        <p14:creationId xmlns:p14="http://schemas.microsoft.com/office/powerpoint/2010/main" val="324555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Some genetic variation is population specific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5AFE2-DCF8-4A43-8C07-CB1C22C68E34}"/>
              </a:ext>
            </a:extLst>
          </p:cNvPr>
          <p:cNvSpPr/>
          <p:nvPr/>
        </p:nvSpPr>
        <p:spPr>
          <a:xfrm>
            <a:off x="5586412" y="1441111"/>
            <a:ext cx="971550" cy="21002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32071-F925-4A4D-9A65-684E611E8978}"/>
              </a:ext>
            </a:extLst>
          </p:cNvPr>
          <p:cNvSpPr/>
          <p:nvPr/>
        </p:nvSpPr>
        <p:spPr>
          <a:xfrm rot="2879789">
            <a:off x="4103000" y="2663210"/>
            <a:ext cx="728035" cy="41648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E60E8-DCAB-324B-8184-FB995A99A62E}"/>
              </a:ext>
            </a:extLst>
          </p:cNvPr>
          <p:cNvSpPr/>
          <p:nvPr/>
        </p:nvSpPr>
        <p:spPr>
          <a:xfrm rot="18720211" flipH="1">
            <a:off x="7458602" y="2688595"/>
            <a:ext cx="627251" cy="41648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B1E41-DD70-324D-B12B-6D783AEF061D}"/>
              </a:ext>
            </a:extLst>
          </p:cNvPr>
          <p:cNvSpPr/>
          <p:nvPr/>
        </p:nvSpPr>
        <p:spPr>
          <a:xfrm rot="2879789">
            <a:off x="6258501" y="4291983"/>
            <a:ext cx="606980" cy="23114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AD973-09C5-2F48-AB46-928155491544}"/>
              </a:ext>
            </a:extLst>
          </p:cNvPr>
          <p:cNvSpPr txBox="1"/>
          <p:nvPr/>
        </p:nvSpPr>
        <p:spPr>
          <a:xfrm>
            <a:off x="2345554" y="5775348"/>
            <a:ext cx="15215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African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BFCC7-7F52-D74B-85FC-A7A2038C4E2B}"/>
              </a:ext>
            </a:extLst>
          </p:cNvPr>
          <p:cNvSpPr txBox="1"/>
          <p:nvPr/>
        </p:nvSpPr>
        <p:spPr>
          <a:xfrm>
            <a:off x="5054813" y="5804613"/>
            <a:ext cx="19525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European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43F36-02CD-FF47-AAB9-D1E3C3E20D45}"/>
              </a:ext>
            </a:extLst>
          </p:cNvPr>
          <p:cNvSpPr txBox="1"/>
          <p:nvPr/>
        </p:nvSpPr>
        <p:spPr>
          <a:xfrm>
            <a:off x="8373168" y="5800250"/>
            <a:ext cx="11993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Asian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45A326-AE8B-1B40-9447-8C41F239A7F1}"/>
              </a:ext>
            </a:extLst>
          </p:cNvPr>
          <p:cNvSpPr/>
          <p:nvPr/>
        </p:nvSpPr>
        <p:spPr>
          <a:xfrm>
            <a:off x="4452729" y="1259615"/>
            <a:ext cx="32910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Ancestral genome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945D87A2-EF69-734F-AFFC-1BD0161AA31B}"/>
              </a:ext>
            </a:extLst>
          </p:cNvPr>
          <p:cNvSpPr/>
          <p:nvPr/>
        </p:nvSpPr>
        <p:spPr>
          <a:xfrm flipH="1">
            <a:off x="5834213" y="1832049"/>
            <a:ext cx="1106757" cy="126337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24510-851B-5645-A179-14A53A59E128}"/>
              </a:ext>
            </a:extLst>
          </p:cNvPr>
          <p:cNvSpPr txBox="1"/>
          <p:nvPr/>
        </p:nvSpPr>
        <p:spPr>
          <a:xfrm>
            <a:off x="7246222" y="2045362"/>
            <a:ext cx="304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SNP common in all populations</a:t>
            </a:r>
          </a:p>
        </p:txBody>
      </p:sp>
    </p:spTree>
    <p:extLst>
      <p:ext uri="{BB962C8B-B14F-4D97-AF65-F5344CB8AC3E}">
        <p14:creationId xmlns:p14="http://schemas.microsoft.com/office/powerpoint/2010/main" val="4276242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Some genetic variation is population specific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5AFE2-DCF8-4A43-8C07-CB1C22C68E34}"/>
              </a:ext>
            </a:extLst>
          </p:cNvPr>
          <p:cNvSpPr/>
          <p:nvPr/>
        </p:nvSpPr>
        <p:spPr>
          <a:xfrm>
            <a:off x="5443537" y="1441111"/>
            <a:ext cx="971550" cy="21002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32071-F925-4A4D-9A65-684E611E8978}"/>
              </a:ext>
            </a:extLst>
          </p:cNvPr>
          <p:cNvSpPr/>
          <p:nvPr/>
        </p:nvSpPr>
        <p:spPr>
          <a:xfrm rot="2879789">
            <a:off x="3960125" y="2663210"/>
            <a:ext cx="728035" cy="41648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E60E8-DCAB-324B-8184-FB995A99A62E}"/>
              </a:ext>
            </a:extLst>
          </p:cNvPr>
          <p:cNvSpPr/>
          <p:nvPr/>
        </p:nvSpPr>
        <p:spPr>
          <a:xfrm rot="18720211" flipH="1">
            <a:off x="7315727" y="2688595"/>
            <a:ext cx="627251" cy="41648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B1E41-DD70-324D-B12B-6D783AEF061D}"/>
              </a:ext>
            </a:extLst>
          </p:cNvPr>
          <p:cNvSpPr/>
          <p:nvPr/>
        </p:nvSpPr>
        <p:spPr>
          <a:xfrm rot="2879789">
            <a:off x="6115626" y="4291983"/>
            <a:ext cx="606980" cy="23114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AD973-09C5-2F48-AB46-928155491544}"/>
              </a:ext>
            </a:extLst>
          </p:cNvPr>
          <p:cNvSpPr txBox="1"/>
          <p:nvPr/>
        </p:nvSpPr>
        <p:spPr>
          <a:xfrm>
            <a:off x="2202679" y="5775348"/>
            <a:ext cx="15215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African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BFCC7-7F52-D74B-85FC-A7A2038C4E2B}"/>
              </a:ext>
            </a:extLst>
          </p:cNvPr>
          <p:cNvSpPr txBox="1"/>
          <p:nvPr/>
        </p:nvSpPr>
        <p:spPr>
          <a:xfrm>
            <a:off x="4911938" y="5804613"/>
            <a:ext cx="19525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European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43F36-02CD-FF47-AAB9-D1E3C3E20D45}"/>
              </a:ext>
            </a:extLst>
          </p:cNvPr>
          <p:cNvSpPr txBox="1"/>
          <p:nvPr/>
        </p:nvSpPr>
        <p:spPr>
          <a:xfrm>
            <a:off x="8230293" y="5800250"/>
            <a:ext cx="11993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Asian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45A326-AE8B-1B40-9447-8C41F239A7F1}"/>
              </a:ext>
            </a:extLst>
          </p:cNvPr>
          <p:cNvSpPr/>
          <p:nvPr/>
        </p:nvSpPr>
        <p:spPr>
          <a:xfrm>
            <a:off x="4309854" y="1259615"/>
            <a:ext cx="32910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Ancestral genome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945D87A2-EF69-734F-AFFC-1BD0161AA31B}"/>
              </a:ext>
            </a:extLst>
          </p:cNvPr>
          <p:cNvSpPr/>
          <p:nvPr/>
        </p:nvSpPr>
        <p:spPr>
          <a:xfrm flipH="1">
            <a:off x="6767361" y="2788750"/>
            <a:ext cx="1106757" cy="126337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24510-851B-5645-A179-14A53A59E128}"/>
              </a:ext>
            </a:extLst>
          </p:cNvPr>
          <p:cNvSpPr txBox="1"/>
          <p:nvPr/>
        </p:nvSpPr>
        <p:spPr>
          <a:xfrm>
            <a:off x="8096364" y="2341045"/>
            <a:ext cx="3047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SNP common in European and Asian populations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Absent in African populations</a:t>
            </a:r>
          </a:p>
        </p:txBody>
      </p:sp>
    </p:spTree>
    <p:extLst>
      <p:ext uri="{BB962C8B-B14F-4D97-AF65-F5344CB8AC3E}">
        <p14:creationId xmlns:p14="http://schemas.microsoft.com/office/powerpoint/2010/main" val="4032616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Some notes on </a:t>
            </a:r>
            <a:r>
              <a:rPr lang="en-US" sz="3600" dirty="0" err="1">
                <a:latin typeface="Gill Sans MT" panose="020B0502020104020203" pitchFamily="34" charset="0"/>
              </a:rPr>
              <a:t>Jupyter</a:t>
            </a:r>
            <a:r>
              <a:rPr lang="en-US" sz="3600" dirty="0">
                <a:latin typeface="Gill Sans MT" panose="020B0502020104020203" pitchFamily="34" charset="0"/>
              </a:rPr>
              <a:t> notebooks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D421E0-AD19-5146-9595-F1541175ACF9}"/>
              </a:ext>
            </a:extLst>
          </p:cNvPr>
          <p:cNvSpPr txBox="1"/>
          <p:nvPr/>
        </p:nvSpPr>
        <p:spPr>
          <a:xfrm>
            <a:off x="1507025" y="1510775"/>
            <a:ext cx="82036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Multiple people had validation errors on Lab 2. You will not lose points just because your notebook had a validation issue.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Please avoid directly copying a cell. (i.e. Edit-&gt;Copy Cell). This results in a known bug with </a:t>
            </a:r>
            <a:r>
              <a:rPr lang="en-US" sz="2800" dirty="0" err="1">
                <a:latin typeface="Gill Sans MT" panose="020B0502020104020203" pitchFamily="34" charset="77"/>
              </a:rPr>
              <a:t>Jupyter</a:t>
            </a:r>
            <a:r>
              <a:rPr lang="en-US" sz="2800" dirty="0">
                <a:latin typeface="Gill Sans MT" panose="020B0502020104020203" pitchFamily="34" charset="77"/>
              </a:rPr>
              <a:t> notebook cell metadata. </a:t>
            </a:r>
          </a:p>
        </p:txBody>
      </p:sp>
    </p:spTree>
    <p:extLst>
      <p:ext uri="{BB962C8B-B14F-4D97-AF65-F5344CB8AC3E}">
        <p14:creationId xmlns:p14="http://schemas.microsoft.com/office/powerpoint/2010/main" val="2782848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Some genetic variation is population specific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5AFE2-DCF8-4A43-8C07-CB1C22C68E34}"/>
              </a:ext>
            </a:extLst>
          </p:cNvPr>
          <p:cNvSpPr/>
          <p:nvPr/>
        </p:nvSpPr>
        <p:spPr>
          <a:xfrm>
            <a:off x="5786437" y="1441111"/>
            <a:ext cx="971550" cy="21002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32071-F925-4A4D-9A65-684E611E8978}"/>
              </a:ext>
            </a:extLst>
          </p:cNvPr>
          <p:cNvSpPr/>
          <p:nvPr/>
        </p:nvSpPr>
        <p:spPr>
          <a:xfrm rot="2879789">
            <a:off x="4303025" y="2663210"/>
            <a:ext cx="728035" cy="41648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E60E8-DCAB-324B-8184-FB995A99A62E}"/>
              </a:ext>
            </a:extLst>
          </p:cNvPr>
          <p:cNvSpPr/>
          <p:nvPr/>
        </p:nvSpPr>
        <p:spPr>
          <a:xfrm rot="18720211" flipH="1">
            <a:off x="7658627" y="2688595"/>
            <a:ext cx="627251" cy="41648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B1E41-DD70-324D-B12B-6D783AEF061D}"/>
              </a:ext>
            </a:extLst>
          </p:cNvPr>
          <p:cNvSpPr/>
          <p:nvPr/>
        </p:nvSpPr>
        <p:spPr>
          <a:xfrm rot="2879789">
            <a:off x="6458526" y="4291983"/>
            <a:ext cx="606980" cy="23114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AD973-09C5-2F48-AB46-928155491544}"/>
              </a:ext>
            </a:extLst>
          </p:cNvPr>
          <p:cNvSpPr txBox="1"/>
          <p:nvPr/>
        </p:nvSpPr>
        <p:spPr>
          <a:xfrm>
            <a:off x="2545579" y="5775348"/>
            <a:ext cx="15215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African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BFCC7-7F52-D74B-85FC-A7A2038C4E2B}"/>
              </a:ext>
            </a:extLst>
          </p:cNvPr>
          <p:cNvSpPr txBox="1"/>
          <p:nvPr/>
        </p:nvSpPr>
        <p:spPr>
          <a:xfrm>
            <a:off x="5254838" y="5804613"/>
            <a:ext cx="19525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European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43F36-02CD-FF47-AAB9-D1E3C3E20D45}"/>
              </a:ext>
            </a:extLst>
          </p:cNvPr>
          <p:cNvSpPr txBox="1"/>
          <p:nvPr/>
        </p:nvSpPr>
        <p:spPr>
          <a:xfrm>
            <a:off x="8573193" y="5800250"/>
            <a:ext cx="11993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ill Sans MT" panose="020B0502020104020203" pitchFamily="34" charset="77"/>
              </a:rPr>
              <a:t>Asian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45A326-AE8B-1B40-9447-8C41F239A7F1}"/>
              </a:ext>
            </a:extLst>
          </p:cNvPr>
          <p:cNvSpPr/>
          <p:nvPr/>
        </p:nvSpPr>
        <p:spPr>
          <a:xfrm>
            <a:off x="4652754" y="1259615"/>
            <a:ext cx="32910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Ancestral genome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945D87A2-EF69-734F-AFFC-1BD0161AA31B}"/>
              </a:ext>
            </a:extLst>
          </p:cNvPr>
          <p:cNvSpPr/>
          <p:nvPr/>
        </p:nvSpPr>
        <p:spPr>
          <a:xfrm flipH="1">
            <a:off x="4428149" y="3664995"/>
            <a:ext cx="1106757" cy="126337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24510-851B-5645-A179-14A53A59E128}"/>
              </a:ext>
            </a:extLst>
          </p:cNvPr>
          <p:cNvSpPr txBox="1"/>
          <p:nvPr/>
        </p:nvSpPr>
        <p:spPr>
          <a:xfrm>
            <a:off x="1801218" y="3249496"/>
            <a:ext cx="304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SNP specific to African populations</a:t>
            </a:r>
          </a:p>
        </p:txBody>
      </p:sp>
    </p:spTree>
    <p:extLst>
      <p:ext uri="{BB962C8B-B14F-4D97-AF65-F5344CB8AC3E}">
        <p14:creationId xmlns:p14="http://schemas.microsoft.com/office/powerpoint/2010/main" val="4145132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10" y="2460844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Genotype array data</a:t>
            </a:r>
          </a:p>
        </p:txBody>
      </p:sp>
    </p:spTree>
    <p:extLst>
      <p:ext uri="{BB962C8B-B14F-4D97-AF65-F5344CB8AC3E}">
        <p14:creationId xmlns:p14="http://schemas.microsoft.com/office/powerpoint/2010/main" val="666764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Recall using WGS to find SNPs (lab 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2D9960-2DF9-7F43-97EA-EF516B6EB41C}"/>
              </a:ext>
            </a:extLst>
          </p:cNvPr>
          <p:cNvSpPr/>
          <p:nvPr/>
        </p:nvSpPr>
        <p:spPr>
          <a:xfrm>
            <a:off x="651510" y="2316480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D89E8E-4217-D84F-B75E-D9773E10F722}"/>
              </a:ext>
            </a:extLst>
          </p:cNvPr>
          <p:cNvSpPr txBox="1"/>
          <p:nvPr/>
        </p:nvSpPr>
        <p:spPr>
          <a:xfrm>
            <a:off x="140013" y="1934104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genome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E79107-F8D6-E84E-A7F0-AFFB53B49219}"/>
              </a:ext>
            </a:extLst>
          </p:cNvPr>
          <p:cNvCxnSpPr/>
          <p:nvPr/>
        </p:nvCxnSpPr>
        <p:spPr>
          <a:xfrm>
            <a:off x="1229510" y="25781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77C4E1-15F0-7F44-A05C-5FE1F41F68DF}"/>
              </a:ext>
            </a:extLst>
          </p:cNvPr>
          <p:cNvCxnSpPr/>
          <p:nvPr/>
        </p:nvCxnSpPr>
        <p:spPr>
          <a:xfrm>
            <a:off x="1381910" y="27305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F1F3E7-3AFA-214E-BD2A-3B38E636ADAC}"/>
              </a:ext>
            </a:extLst>
          </p:cNvPr>
          <p:cNvCxnSpPr/>
          <p:nvPr/>
        </p:nvCxnSpPr>
        <p:spPr>
          <a:xfrm>
            <a:off x="1534310" y="28829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C8EDD0-6143-2649-A7F7-CD6A3B0D5511}"/>
              </a:ext>
            </a:extLst>
          </p:cNvPr>
          <p:cNvCxnSpPr/>
          <p:nvPr/>
        </p:nvCxnSpPr>
        <p:spPr>
          <a:xfrm>
            <a:off x="1686710" y="30353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075368-5F60-1946-8B89-137BCF5D02A0}"/>
              </a:ext>
            </a:extLst>
          </p:cNvPr>
          <p:cNvCxnSpPr/>
          <p:nvPr/>
        </p:nvCxnSpPr>
        <p:spPr>
          <a:xfrm>
            <a:off x="1839110" y="31877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13703A-699C-DE4A-964E-6A42E87A4933}"/>
              </a:ext>
            </a:extLst>
          </p:cNvPr>
          <p:cNvCxnSpPr/>
          <p:nvPr/>
        </p:nvCxnSpPr>
        <p:spPr>
          <a:xfrm>
            <a:off x="1991510" y="33401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4818DD-25FC-574F-839B-0B42B4D21851}"/>
              </a:ext>
            </a:extLst>
          </p:cNvPr>
          <p:cNvCxnSpPr/>
          <p:nvPr/>
        </p:nvCxnSpPr>
        <p:spPr>
          <a:xfrm>
            <a:off x="2143910" y="371896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2398F7-8F09-5E44-A422-13F10B833BEC}"/>
              </a:ext>
            </a:extLst>
          </p:cNvPr>
          <p:cNvCxnSpPr/>
          <p:nvPr/>
        </p:nvCxnSpPr>
        <p:spPr>
          <a:xfrm>
            <a:off x="2286829" y="25781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AFDB3A-0110-5B4F-A977-AE8A819959C4}"/>
              </a:ext>
            </a:extLst>
          </p:cNvPr>
          <p:cNvCxnSpPr/>
          <p:nvPr/>
        </p:nvCxnSpPr>
        <p:spPr>
          <a:xfrm>
            <a:off x="2439229" y="27305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54F149-D8ED-D74B-9455-7F2CEDD9A9B3}"/>
              </a:ext>
            </a:extLst>
          </p:cNvPr>
          <p:cNvCxnSpPr/>
          <p:nvPr/>
        </p:nvCxnSpPr>
        <p:spPr>
          <a:xfrm>
            <a:off x="2591629" y="28829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0E54FA-402E-6148-812C-7620C620917A}"/>
              </a:ext>
            </a:extLst>
          </p:cNvPr>
          <p:cNvCxnSpPr/>
          <p:nvPr/>
        </p:nvCxnSpPr>
        <p:spPr>
          <a:xfrm>
            <a:off x="3729581" y="25781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FD917E-C670-7649-B901-5FBCB2790094}"/>
              </a:ext>
            </a:extLst>
          </p:cNvPr>
          <p:cNvCxnSpPr/>
          <p:nvPr/>
        </p:nvCxnSpPr>
        <p:spPr>
          <a:xfrm>
            <a:off x="3881981" y="27305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927EED-4213-9446-9281-C0E900E9460B}"/>
              </a:ext>
            </a:extLst>
          </p:cNvPr>
          <p:cNvCxnSpPr/>
          <p:nvPr/>
        </p:nvCxnSpPr>
        <p:spPr>
          <a:xfrm>
            <a:off x="4034381" y="28829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577960-B72E-934E-9DBB-7DFFDE3061A7}"/>
              </a:ext>
            </a:extLst>
          </p:cNvPr>
          <p:cNvCxnSpPr/>
          <p:nvPr/>
        </p:nvCxnSpPr>
        <p:spPr>
          <a:xfrm>
            <a:off x="4186781" y="30353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5243A1-1219-DC4E-B194-A5166C06DB1B}"/>
              </a:ext>
            </a:extLst>
          </p:cNvPr>
          <p:cNvCxnSpPr/>
          <p:nvPr/>
        </p:nvCxnSpPr>
        <p:spPr>
          <a:xfrm>
            <a:off x="4339181" y="31877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2439B4-1261-7442-912E-CC5C2F5B684B}"/>
              </a:ext>
            </a:extLst>
          </p:cNvPr>
          <p:cNvCxnSpPr/>
          <p:nvPr/>
        </p:nvCxnSpPr>
        <p:spPr>
          <a:xfrm>
            <a:off x="4491581" y="33401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C74283-D6C5-5C46-8962-B4F621E6E505}"/>
              </a:ext>
            </a:extLst>
          </p:cNvPr>
          <p:cNvCxnSpPr/>
          <p:nvPr/>
        </p:nvCxnSpPr>
        <p:spPr>
          <a:xfrm>
            <a:off x="4643981" y="371896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270F17-EDD5-2E44-8ED2-7F7DBD4FD302}"/>
              </a:ext>
            </a:extLst>
          </p:cNvPr>
          <p:cNvCxnSpPr/>
          <p:nvPr/>
        </p:nvCxnSpPr>
        <p:spPr>
          <a:xfrm>
            <a:off x="4786900" y="25781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40D384-4C68-7440-8106-50052D2BD09B}"/>
              </a:ext>
            </a:extLst>
          </p:cNvPr>
          <p:cNvCxnSpPr/>
          <p:nvPr/>
        </p:nvCxnSpPr>
        <p:spPr>
          <a:xfrm>
            <a:off x="4939300" y="27305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5EB6A2-6401-D24D-9B44-9C2CE739ADE1}"/>
              </a:ext>
            </a:extLst>
          </p:cNvPr>
          <p:cNvCxnSpPr/>
          <p:nvPr/>
        </p:nvCxnSpPr>
        <p:spPr>
          <a:xfrm>
            <a:off x="5091700" y="28829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D2674C-230A-F64F-9D10-079E2453CB79}"/>
              </a:ext>
            </a:extLst>
          </p:cNvPr>
          <p:cNvCxnSpPr/>
          <p:nvPr/>
        </p:nvCxnSpPr>
        <p:spPr>
          <a:xfrm>
            <a:off x="6113681" y="25781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459E79-BFF0-014F-AE9A-084C167D9E4E}"/>
              </a:ext>
            </a:extLst>
          </p:cNvPr>
          <p:cNvCxnSpPr/>
          <p:nvPr/>
        </p:nvCxnSpPr>
        <p:spPr>
          <a:xfrm>
            <a:off x="6266081" y="27305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4FC826-BEEC-B245-BF8A-0C6EAA96E5A6}"/>
              </a:ext>
            </a:extLst>
          </p:cNvPr>
          <p:cNvCxnSpPr/>
          <p:nvPr/>
        </p:nvCxnSpPr>
        <p:spPr>
          <a:xfrm>
            <a:off x="6418481" y="28829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BB9BC7C-50ED-2948-AB62-766DD400D286}"/>
              </a:ext>
            </a:extLst>
          </p:cNvPr>
          <p:cNvCxnSpPr/>
          <p:nvPr/>
        </p:nvCxnSpPr>
        <p:spPr>
          <a:xfrm>
            <a:off x="6570881" y="30353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55B2DC-08F7-224E-8ADE-E5484CB2DAF1}"/>
              </a:ext>
            </a:extLst>
          </p:cNvPr>
          <p:cNvCxnSpPr/>
          <p:nvPr/>
        </p:nvCxnSpPr>
        <p:spPr>
          <a:xfrm>
            <a:off x="6723281" y="31877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A96B3A-2940-7648-AAB4-D5E007D60C1B}"/>
              </a:ext>
            </a:extLst>
          </p:cNvPr>
          <p:cNvCxnSpPr/>
          <p:nvPr/>
        </p:nvCxnSpPr>
        <p:spPr>
          <a:xfrm>
            <a:off x="6875681" y="33401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246690-995D-7340-BE29-F26356845B7F}"/>
              </a:ext>
            </a:extLst>
          </p:cNvPr>
          <p:cNvCxnSpPr/>
          <p:nvPr/>
        </p:nvCxnSpPr>
        <p:spPr>
          <a:xfrm>
            <a:off x="7028081" y="34925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EE053DE-587F-9C48-BB10-E6CCCA1DDBA4}"/>
              </a:ext>
            </a:extLst>
          </p:cNvPr>
          <p:cNvCxnSpPr/>
          <p:nvPr/>
        </p:nvCxnSpPr>
        <p:spPr>
          <a:xfrm>
            <a:off x="7171000" y="25781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D206A85-4EF9-F74D-8F9C-4B6478CC7F9F}"/>
              </a:ext>
            </a:extLst>
          </p:cNvPr>
          <p:cNvCxnSpPr/>
          <p:nvPr/>
        </p:nvCxnSpPr>
        <p:spPr>
          <a:xfrm>
            <a:off x="7323400" y="27305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9D2F6A-6098-C742-9DC5-87EA4C56D9C0}"/>
              </a:ext>
            </a:extLst>
          </p:cNvPr>
          <p:cNvCxnSpPr/>
          <p:nvPr/>
        </p:nvCxnSpPr>
        <p:spPr>
          <a:xfrm>
            <a:off x="7475800" y="288290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191A39-639F-644A-B1C4-829DBC9EDB50}"/>
              </a:ext>
            </a:extLst>
          </p:cNvPr>
          <p:cNvCxnSpPr/>
          <p:nvPr/>
        </p:nvCxnSpPr>
        <p:spPr>
          <a:xfrm>
            <a:off x="8464141" y="25552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9F372B2-957F-2848-B588-DC82D047BCA7}"/>
              </a:ext>
            </a:extLst>
          </p:cNvPr>
          <p:cNvCxnSpPr/>
          <p:nvPr/>
        </p:nvCxnSpPr>
        <p:spPr>
          <a:xfrm>
            <a:off x="8616541" y="27076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D86DF4-8453-C646-B1B8-A893FF55AEAE}"/>
              </a:ext>
            </a:extLst>
          </p:cNvPr>
          <p:cNvCxnSpPr/>
          <p:nvPr/>
        </p:nvCxnSpPr>
        <p:spPr>
          <a:xfrm>
            <a:off x="8768941" y="28600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F0C0019-7F15-D241-90B5-FAF14379CE57}"/>
              </a:ext>
            </a:extLst>
          </p:cNvPr>
          <p:cNvCxnSpPr/>
          <p:nvPr/>
        </p:nvCxnSpPr>
        <p:spPr>
          <a:xfrm>
            <a:off x="8921341" y="30124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5A26A84-1E30-2444-B4A0-070E3A4FE63E}"/>
              </a:ext>
            </a:extLst>
          </p:cNvPr>
          <p:cNvCxnSpPr/>
          <p:nvPr/>
        </p:nvCxnSpPr>
        <p:spPr>
          <a:xfrm>
            <a:off x="9073741" y="31648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E15892-F13A-384B-B68A-65AF657C548F}"/>
              </a:ext>
            </a:extLst>
          </p:cNvPr>
          <p:cNvCxnSpPr/>
          <p:nvPr/>
        </p:nvCxnSpPr>
        <p:spPr>
          <a:xfrm>
            <a:off x="9226141" y="33172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BFC18D-CE83-FF40-BFC0-D9AA89D1566B}"/>
              </a:ext>
            </a:extLst>
          </p:cNvPr>
          <p:cNvCxnSpPr/>
          <p:nvPr/>
        </p:nvCxnSpPr>
        <p:spPr>
          <a:xfrm>
            <a:off x="9378541" y="34696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434970-1B3D-5143-B23C-31816BE9A40D}"/>
              </a:ext>
            </a:extLst>
          </p:cNvPr>
          <p:cNvCxnSpPr/>
          <p:nvPr/>
        </p:nvCxnSpPr>
        <p:spPr>
          <a:xfrm>
            <a:off x="9521460" y="25552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9610C0-B81D-CF46-A6B3-A4DA95F73CAD}"/>
              </a:ext>
            </a:extLst>
          </p:cNvPr>
          <p:cNvCxnSpPr/>
          <p:nvPr/>
        </p:nvCxnSpPr>
        <p:spPr>
          <a:xfrm>
            <a:off x="9673860" y="27076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9B875DB-51D7-6B47-9751-3AC6CAADD685}"/>
              </a:ext>
            </a:extLst>
          </p:cNvPr>
          <p:cNvCxnSpPr/>
          <p:nvPr/>
        </p:nvCxnSpPr>
        <p:spPr>
          <a:xfrm>
            <a:off x="9826260" y="2860040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49FC1439-6CBF-F149-9D26-585212A8452F}"/>
              </a:ext>
            </a:extLst>
          </p:cNvPr>
          <p:cNvSpPr/>
          <p:nvPr/>
        </p:nvSpPr>
        <p:spPr>
          <a:xfrm>
            <a:off x="1823015" y="2497562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BC5C857-43C2-1248-A129-38C70F815BF2}"/>
              </a:ext>
            </a:extLst>
          </p:cNvPr>
          <p:cNvSpPr/>
          <p:nvPr/>
        </p:nvSpPr>
        <p:spPr>
          <a:xfrm>
            <a:off x="1823015" y="2658852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8F261B6-1A41-524C-AF64-DD9C9B72A578}"/>
              </a:ext>
            </a:extLst>
          </p:cNvPr>
          <p:cNvSpPr/>
          <p:nvPr/>
        </p:nvSpPr>
        <p:spPr>
          <a:xfrm>
            <a:off x="1823015" y="2820142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6C336C6-6DE9-7B42-BE34-896981A70651}"/>
              </a:ext>
            </a:extLst>
          </p:cNvPr>
          <p:cNvSpPr/>
          <p:nvPr/>
        </p:nvSpPr>
        <p:spPr>
          <a:xfrm>
            <a:off x="1823015" y="2981432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F65CA40-5955-034C-A134-BBB78A7C394E}"/>
              </a:ext>
            </a:extLst>
          </p:cNvPr>
          <p:cNvSpPr/>
          <p:nvPr/>
        </p:nvSpPr>
        <p:spPr>
          <a:xfrm>
            <a:off x="1815665" y="314346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249E86D-AA09-EC43-A4FE-0EC97B0518D6}"/>
              </a:ext>
            </a:extLst>
          </p:cNvPr>
          <p:cNvSpPr/>
          <p:nvPr/>
        </p:nvSpPr>
        <p:spPr>
          <a:xfrm>
            <a:off x="6767604" y="2522220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D7DA282-8676-9046-BF66-D0C0405D613B}"/>
              </a:ext>
            </a:extLst>
          </p:cNvPr>
          <p:cNvSpPr/>
          <p:nvPr/>
        </p:nvSpPr>
        <p:spPr>
          <a:xfrm>
            <a:off x="6779091" y="2827019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F3BA118-9C82-4B4F-A91F-C07AAEF6F0F7}"/>
              </a:ext>
            </a:extLst>
          </p:cNvPr>
          <p:cNvSpPr/>
          <p:nvPr/>
        </p:nvSpPr>
        <p:spPr>
          <a:xfrm>
            <a:off x="6767604" y="3140496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5B99CEF-DC23-CF4D-BE00-23E7D4570AAD}"/>
              </a:ext>
            </a:extLst>
          </p:cNvPr>
          <p:cNvSpPr/>
          <p:nvPr/>
        </p:nvSpPr>
        <p:spPr>
          <a:xfrm>
            <a:off x="7028081" y="179877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BAA817A-7EF6-BE4C-B03C-B49750EFFE31}"/>
              </a:ext>
            </a:extLst>
          </p:cNvPr>
          <p:cNvSpPr txBox="1"/>
          <p:nvPr/>
        </p:nvSpPr>
        <p:spPr>
          <a:xfrm>
            <a:off x="7171377" y="1696443"/>
            <a:ext cx="273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= mismatch from reference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291C2A-AC2E-C540-9E8A-11A94A4B6318}"/>
              </a:ext>
            </a:extLst>
          </p:cNvPr>
          <p:cNvSpPr/>
          <p:nvPr/>
        </p:nvSpPr>
        <p:spPr>
          <a:xfrm>
            <a:off x="1707030" y="2303436"/>
            <a:ext cx="371840" cy="118906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7C8213B-6679-2043-89F2-CE55D58B8F7B}"/>
              </a:ext>
            </a:extLst>
          </p:cNvPr>
          <p:cNvSpPr txBox="1"/>
          <p:nvPr/>
        </p:nvSpPr>
        <p:spPr>
          <a:xfrm>
            <a:off x="1402144" y="5102839"/>
            <a:ext cx="7947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Homozygous</a:t>
            </a:r>
            <a:r>
              <a:rPr lang="en-US" sz="2400" dirty="0">
                <a:latin typeface="Gill Sans MT" panose="020B0502020104020203" pitchFamily="34" charset="77"/>
              </a:rPr>
              <a:t>: both chromosomes have the same nucleotide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C527CED-8FA3-AE47-A27B-00D2AE54EB52}"/>
              </a:ext>
            </a:extLst>
          </p:cNvPr>
          <p:cNvSpPr/>
          <p:nvPr/>
        </p:nvSpPr>
        <p:spPr>
          <a:xfrm>
            <a:off x="2663899" y="2297258"/>
            <a:ext cx="371840" cy="73804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4E3AAB7-13D3-4745-ABA7-041FED7B3DA0}"/>
              </a:ext>
            </a:extLst>
          </p:cNvPr>
          <p:cNvSpPr txBox="1"/>
          <p:nvPr/>
        </p:nvSpPr>
        <p:spPr>
          <a:xfrm>
            <a:off x="1402144" y="5467156"/>
            <a:ext cx="783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Gill Sans MT" panose="020B0502020104020203" pitchFamily="34" charset="77"/>
              </a:rPr>
              <a:t>Heterozygous</a:t>
            </a:r>
            <a:r>
              <a:rPr lang="en-US" sz="2400" dirty="0">
                <a:latin typeface="Gill Sans MT" panose="020B0502020104020203" pitchFamily="34" charset="77"/>
              </a:rPr>
              <a:t>: each chromosome has a different nucleotide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E2ABFAA-74B0-7445-8365-A6305B8F8FC1}"/>
              </a:ext>
            </a:extLst>
          </p:cNvPr>
          <p:cNvSpPr/>
          <p:nvPr/>
        </p:nvSpPr>
        <p:spPr>
          <a:xfrm>
            <a:off x="6664819" y="2278972"/>
            <a:ext cx="371840" cy="11890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8D91C94-F75E-5C43-A35E-DF8DB914CBB5}"/>
              </a:ext>
            </a:extLst>
          </p:cNvPr>
          <p:cNvSpPr txBox="1"/>
          <p:nvPr/>
        </p:nvSpPr>
        <p:spPr>
          <a:xfrm>
            <a:off x="1384744" y="4226967"/>
            <a:ext cx="1031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Recall: humans are </a:t>
            </a:r>
            <a:r>
              <a:rPr lang="en-US" sz="2400" b="1" i="1" dirty="0">
                <a:latin typeface="Gill Sans MT" panose="020B0502020104020203" pitchFamily="34" charset="77"/>
              </a:rPr>
              <a:t>diploid </a:t>
            </a:r>
            <a:r>
              <a:rPr lang="en-US" sz="2400" b="1" dirty="0">
                <a:latin typeface="Gill Sans MT" panose="020B0502020104020203" pitchFamily="34" charset="77"/>
              </a:rPr>
              <a:t>(two copies of each chromosome)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709D8-FC0F-4847-A80A-4E3811EDFE9C}"/>
              </a:ext>
            </a:extLst>
          </p:cNvPr>
          <p:cNvSpPr txBox="1"/>
          <p:nvPr/>
        </p:nvSpPr>
        <p:spPr>
          <a:xfrm>
            <a:off x="2912234" y="1647672"/>
            <a:ext cx="163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Homozygous reference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9D13820-DC4C-1540-9633-BB925BF84E72}"/>
              </a:ext>
            </a:extLst>
          </p:cNvPr>
          <p:cNvSpPr txBox="1"/>
          <p:nvPr/>
        </p:nvSpPr>
        <p:spPr>
          <a:xfrm>
            <a:off x="307848" y="3517663"/>
            <a:ext cx="1609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Homozygous non-reference</a:t>
            </a:r>
          </a:p>
        </p:txBody>
      </p:sp>
    </p:spTree>
    <p:extLst>
      <p:ext uri="{BB962C8B-B14F-4D97-AF65-F5344CB8AC3E}">
        <p14:creationId xmlns:p14="http://schemas.microsoft.com/office/powerpoint/2010/main" val="28371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68" grpId="0" animBg="1"/>
      <p:bldP spid="69" grpId="0"/>
      <p:bldP spid="70" grpId="0" animBg="1"/>
      <p:bldP spid="71" grpId="0"/>
      <p:bldP spid="2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Most of the genome is identical between individuals!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1C4208-1EEF-044F-A35B-1F3978A7A942}"/>
              </a:ext>
            </a:extLst>
          </p:cNvPr>
          <p:cNvSpPr txBox="1"/>
          <p:nvPr/>
        </p:nvSpPr>
        <p:spPr>
          <a:xfrm>
            <a:off x="230956" y="1068486"/>
            <a:ext cx="9349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Gill Sans MT" panose="020B0502020104020203" pitchFamily="34" charset="77"/>
              </a:rPr>
              <a:t>S</a:t>
            </a:r>
            <a:r>
              <a:rPr lang="en-US" sz="2400" b="1" dirty="0">
                <a:latin typeface="Gill Sans MT" panose="020B0502020104020203" pitchFamily="34" charset="77"/>
              </a:rPr>
              <a:t>ingle </a:t>
            </a:r>
            <a:r>
              <a:rPr lang="en-US" sz="2400" b="1" u="sng" dirty="0">
                <a:latin typeface="Gill Sans MT" panose="020B0502020104020203" pitchFamily="34" charset="77"/>
              </a:rPr>
              <a:t>N</a:t>
            </a:r>
            <a:r>
              <a:rPr lang="en-US" sz="2400" b="1" dirty="0">
                <a:latin typeface="Gill Sans MT" panose="020B0502020104020203" pitchFamily="34" charset="77"/>
              </a:rPr>
              <a:t>ucleotide </a:t>
            </a:r>
            <a:r>
              <a:rPr lang="en-US" sz="2400" b="1" u="sng" dirty="0">
                <a:latin typeface="Gill Sans MT" panose="020B0502020104020203" pitchFamily="34" charset="77"/>
              </a:rPr>
              <a:t>P</a:t>
            </a:r>
            <a:r>
              <a:rPr lang="en-US" sz="2400" b="1" dirty="0">
                <a:latin typeface="Gill Sans MT" panose="020B0502020104020203" pitchFamily="34" charset="77"/>
              </a:rPr>
              <a:t>olymorphism (SNP): </a:t>
            </a:r>
            <a:r>
              <a:rPr lang="en-US" sz="2400" dirty="0">
                <a:latin typeface="Gill Sans MT" panose="020B0502020104020203" pitchFamily="34" charset="77"/>
              </a:rPr>
              <a:t> a single base pair variation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BED4CC-4FF1-0A47-89BD-0506E535EE2A}"/>
              </a:ext>
            </a:extLst>
          </p:cNvPr>
          <p:cNvSpPr/>
          <p:nvPr/>
        </p:nvSpPr>
        <p:spPr>
          <a:xfrm>
            <a:off x="931662" y="1671127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3A02309-400A-644C-811A-554F55177184}"/>
              </a:ext>
            </a:extLst>
          </p:cNvPr>
          <p:cNvCxnSpPr/>
          <p:nvPr/>
        </p:nvCxnSpPr>
        <p:spPr>
          <a:xfrm>
            <a:off x="1509662" y="19327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4B0BD73-ED07-A940-9845-E2025C7A2E9B}"/>
              </a:ext>
            </a:extLst>
          </p:cNvPr>
          <p:cNvCxnSpPr/>
          <p:nvPr/>
        </p:nvCxnSpPr>
        <p:spPr>
          <a:xfrm>
            <a:off x="1662062" y="20851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1DC3C0D-E33B-D148-9F01-1BF32D44220A}"/>
              </a:ext>
            </a:extLst>
          </p:cNvPr>
          <p:cNvCxnSpPr/>
          <p:nvPr/>
        </p:nvCxnSpPr>
        <p:spPr>
          <a:xfrm>
            <a:off x="1814462" y="22375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804D3E2-ED2C-2040-BDB0-2514605585AD}"/>
              </a:ext>
            </a:extLst>
          </p:cNvPr>
          <p:cNvCxnSpPr/>
          <p:nvPr/>
        </p:nvCxnSpPr>
        <p:spPr>
          <a:xfrm>
            <a:off x="1966862" y="23899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B85D141-2AFB-5A4F-A2E2-AFFB8BDCF89F}"/>
              </a:ext>
            </a:extLst>
          </p:cNvPr>
          <p:cNvCxnSpPr/>
          <p:nvPr/>
        </p:nvCxnSpPr>
        <p:spPr>
          <a:xfrm>
            <a:off x="2119262" y="25423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C28321E-5789-9F40-B957-9CD4B1515E26}"/>
              </a:ext>
            </a:extLst>
          </p:cNvPr>
          <p:cNvCxnSpPr/>
          <p:nvPr/>
        </p:nvCxnSpPr>
        <p:spPr>
          <a:xfrm>
            <a:off x="2271662" y="26947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1134D38-E810-2140-AB85-67D25ED61009}"/>
              </a:ext>
            </a:extLst>
          </p:cNvPr>
          <p:cNvCxnSpPr/>
          <p:nvPr/>
        </p:nvCxnSpPr>
        <p:spPr>
          <a:xfrm>
            <a:off x="2566981" y="19327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F2AA0B6-7E7B-9641-893B-0C4211448BA0}"/>
              </a:ext>
            </a:extLst>
          </p:cNvPr>
          <p:cNvCxnSpPr/>
          <p:nvPr/>
        </p:nvCxnSpPr>
        <p:spPr>
          <a:xfrm>
            <a:off x="2719381" y="20851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B263D1D-CAA8-E64B-9D75-BCC30BF7A213}"/>
              </a:ext>
            </a:extLst>
          </p:cNvPr>
          <p:cNvCxnSpPr/>
          <p:nvPr/>
        </p:nvCxnSpPr>
        <p:spPr>
          <a:xfrm>
            <a:off x="2871781" y="22375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B826957-0345-9641-BDCE-874C6756DC19}"/>
              </a:ext>
            </a:extLst>
          </p:cNvPr>
          <p:cNvCxnSpPr/>
          <p:nvPr/>
        </p:nvCxnSpPr>
        <p:spPr>
          <a:xfrm>
            <a:off x="4009733" y="19327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04E7D06-9C96-D74E-B389-C0315089279B}"/>
              </a:ext>
            </a:extLst>
          </p:cNvPr>
          <p:cNvCxnSpPr/>
          <p:nvPr/>
        </p:nvCxnSpPr>
        <p:spPr>
          <a:xfrm>
            <a:off x="4162133" y="20851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F5364D9-724C-884F-906C-3BC3DF6725A1}"/>
              </a:ext>
            </a:extLst>
          </p:cNvPr>
          <p:cNvCxnSpPr/>
          <p:nvPr/>
        </p:nvCxnSpPr>
        <p:spPr>
          <a:xfrm>
            <a:off x="4314533" y="22375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69BF7C8-CC53-BC44-AA75-C990649E5D41}"/>
              </a:ext>
            </a:extLst>
          </p:cNvPr>
          <p:cNvCxnSpPr/>
          <p:nvPr/>
        </p:nvCxnSpPr>
        <p:spPr>
          <a:xfrm>
            <a:off x="4466933" y="23899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B7231F9-2212-144D-AE10-968567A697D4}"/>
              </a:ext>
            </a:extLst>
          </p:cNvPr>
          <p:cNvCxnSpPr/>
          <p:nvPr/>
        </p:nvCxnSpPr>
        <p:spPr>
          <a:xfrm>
            <a:off x="4619333" y="25423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74ADE91-D701-074D-9186-E5772100AFAF}"/>
              </a:ext>
            </a:extLst>
          </p:cNvPr>
          <p:cNvCxnSpPr/>
          <p:nvPr/>
        </p:nvCxnSpPr>
        <p:spPr>
          <a:xfrm>
            <a:off x="4771733" y="26947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4D3D275-5323-3548-AD55-2CAE26CE96F7}"/>
              </a:ext>
            </a:extLst>
          </p:cNvPr>
          <p:cNvCxnSpPr/>
          <p:nvPr/>
        </p:nvCxnSpPr>
        <p:spPr>
          <a:xfrm>
            <a:off x="5067052" y="19327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A274648-40C2-274F-B3B6-67D5ADFB9E74}"/>
              </a:ext>
            </a:extLst>
          </p:cNvPr>
          <p:cNvCxnSpPr/>
          <p:nvPr/>
        </p:nvCxnSpPr>
        <p:spPr>
          <a:xfrm>
            <a:off x="5219452" y="20851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4553073-B52F-A140-B3CE-BAD7E0E31952}"/>
              </a:ext>
            </a:extLst>
          </p:cNvPr>
          <p:cNvCxnSpPr/>
          <p:nvPr/>
        </p:nvCxnSpPr>
        <p:spPr>
          <a:xfrm>
            <a:off x="5371852" y="22375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479471E-43D6-0241-9DD2-A60820790B3E}"/>
              </a:ext>
            </a:extLst>
          </p:cNvPr>
          <p:cNvCxnSpPr/>
          <p:nvPr/>
        </p:nvCxnSpPr>
        <p:spPr>
          <a:xfrm>
            <a:off x="6393833" y="19327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8DD51CE-CE58-8645-AF19-F265B2B20A38}"/>
              </a:ext>
            </a:extLst>
          </p:cNvPr>
          <p:cNvCxnSpPr/>
          <p:nvPr/>
        </p:nvCxnSpPr>
        <p:spPr>
          <a:xfrm>
            <a:off x="6546233" y="20851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56B7534-6A3A-6B46-8F1D-0546C953D1EA}"/>
              </a:ext>
            </a:extLst>
          </p:cNvPr>
          <p:cNvCxnSpPr/>
          <p:nvPr/>
        </p:nvCxnSpPr>
        <p:spPr>
          <a:xfrm>
            <a:off x="6698633" y="22375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9B1C04F-910F-B941-B723-4F34085F4F57}"/>
              </a:ext>
            </a:extLst>
          </p:cNvPr>
          <p:cNvCxnSpPr/>
          <p:nvPr/>
        </p:nvCxnSpPr>
        <p:spPr>
          <a:xfrm>
            <a:off x="6851033" y="23899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1CD0FE5-5907-7E4E-A6B4-7F7B480EA49B}"/>
              </a:ext>
            </a:extLst>
          </p:cNvPr>
          <p:cNvCxnSpPr/>
          <p:nvPr/>
        </p:nvCxnSpPr>
        <p:spPr>
          <a:xfrm>
            <a:off x="7003433" y="25423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0B7BC85-2A1D-9A47-A9B8-8A0DA5C25086}"/>
              </a:ext>
            </a:extLst>
          </p:cNvPr>
          <p:cNvCxnSpPr/>
          <p:nvPr/>
        </p:nvCxnSpPr>
        <p:spPr>
          <a:xfrm>
            <a:off x="7155833" y="26947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FA3DA27-3D84-8C45-8536-A5BA3AA2B570}"/>
              </a:ext>
            </a:extLst>
          </p:cNvPr>
          <p:cNvCxnSpPr/>
          <p:nvPr/>
        </p:nvCxnSpPr>
        <p:spPr>
          <a:xfrm>
            <a:off x="7308233" y="28471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CD56F9B-623C-5F42-B94F-6E7F5ACDC1D4}"/>
              </a:ext>
            </a:extLst>
          </p:cNvPr>
          <p:cNvCxnSpPr/>
          <p:nvPr/>
        </p:nvCxnSpPr>
        <p:spPr>
          <a:xfrm>
            <a:off x="7451152" y="19327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C36DFA4-E56B-3145-B732-2A23796855C7}"/>
              </a:ext>
            </a:extLst>
          </p:cNvPr>
          <p:cNvCxnSpPr/>
          <p:nvPr/>
        </p:nvCxnSpPr>
        <p:spPr>
          <a:xfrm>
            <a:off x="7603552" y="20851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D8F5BC8-3EB5-2E4B-AF3E-4F4A816217AB}"/>
              </a:ext>
            </a:extLst>
          </p:cNvPr>
          <p:cNvCxnSpPr/>
          <p:nvPr/>
        </p:nvCxnSpPr>
        <p:spPr>
          <a:xfrm>
            <a:off x="7755952" y="223754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D9F0352-6453-2E43-85ED-2B65B75D49AA}"/>
              </a:ext>
            </a:extLst>
          </p:cNvPr>
          <p:cNvCxnSpPr/>
          <p:nvPr/>
        </p:nvCxnSpPr>
        <p:spPr>
          <a:xfrm>
            <a:off x="8744293" y="19098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326BAAF-769D-5343-8C9A-12668DC7CB7E}"/>
              </a:ext>
            </a:extLst>
          </p:cNvPr>
          <p:cNvCxnSpPr/>
          <p:nvPr/>
        </p:nvCxnSpPr>
        <p:spPr>
          <a:xfrm>
            <a:off x="8896693" y="20622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CAE8C5A-FADD-304E-B862-A2ABFA32D040}"/>
              </a:ext>
            </a:extLst>
          </p:cNvPr>
          <p:cNvCxnSpPr/>
          <p:nvPr/>
        </p:nvCxnSpPr>
        <p:spPr>
          <a:xfrm>
            <a:off x="9049093" y="22146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0C39FA2-7716-C446-8263-F2C3A3DC59D9}"/>
              </a:ext>
            </a:extLst>
          </p:cNvPr>
          <p:cNvCxnSpPr/>
          <p:nvPr/>
        </p:nvCxnSpPr>
        <p:spPr>
          <a:xfrm>
            <a:off x="9201493" y="23670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8150368-73FF-F24F-AFCD-316ED4DB0486}"/>
              </a:ext>
            </a:extLst>
          </p:cNvPr>
          <p:cNvCxnSpPr/>
          <p:nvPr/>
        </p:nvCxnSpPr>
        <p:spPr>
          <a:xfrm>
            <a:off x="9353893" y="25194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839E269-A678-2F4D-AD6C-6BB0E3EE5593}"/>
              </a:ext>
            </a:extLst>
          </p:cNvPr>
          <p:cNvCxnSpPr/>
          <p:nvPr/>
        </p:nvCxnSpPr>
        <p:spPr>
          <a:xfrm>
            <a:off x="9506293" y="26718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9A45F22-CD04-CE4F-8679-583984B67E82}"/>
              </a:ext>
            </a:extLst>
          </p:cNvPr>
          <p:cNvCxnSpPr/>
          <p:nvPr/>
        </p:nvCxnSpPr>
        <p:spPr>
          <a:xfrm>
            <a:off x="9658693" y="28242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C1C17C8-567D-0745-9511-3C988B41D865}"/>
              </a:ext>
            </a:extLst>
          </p:cNvPr>
          <p:cNvCxnSpPr/>
          <p:nvPr/>
        </p:nvCxnSpPr>
        <p:spPr>
          <a:xfrm>
            <a:off x="9801612" y="19098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50FF123-651A-5B4B-A7B9-3CEC1085B3CB}"/>
              </a:ext>
            </a:extLst>
          </p:cNvPr>
          <p:cNvCxnSpPr/>
          <p:nvPr/>
        </p:nvCxnSpPr>
        <p:spPr>
          <a:xfrm>
            <a:off x="9954012" y="20622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1167145-394B-D743-9303-1DEB4E414412}"/>
              </a:ext>
            </a:extLst>
          </p:cNvPr>
          <p:cNvCxnSpPr/>
          <p:nvPr/>
        </p:nvCxnSpPr>
        <p:spPr>
          <a:xfrm>
            <a:off x="10106412" y="2214687"/>
            <a:ext cx="829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EFF7AA30-037B-7649-B14B-C912D931123C}"/>
              </a:ext>
            </a:extLst>
          </p:cNvPr>
          <p:cNvSpPr/>
          <p:nvPr/>
        </p:nvSpPr>
        <p:spPr>
          <a:xfrm>
            <a:off x="2103167" y="1852209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DF54153-491E-3342-8AD3-12A640D6C715}"/>
              </a:ext>
            </a:extLst>
          </p:cNvPr>
          <p:cNvSpPr/>
          <p:nvPr/>
        </p:nvSpPr>
        <p:spPr>
          <a:xfrm>
            <a:off x="2103167" y="2013499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6FAC0394-B59A-6E41-ABF9-562A2CF2A3F7}"/>
              </a:ext>
            </a:extLst>
          </p:cNvPr>
          <p:cNvSpPr/>
          <p:nvPr/>
        </p:nvSpPr>
        <p:spPr>
          <a:xfrm>
            <a:off x="2103167" y="2174789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2E485C3-D443-754A-824A-72DE21702626}"/>
              </a:ext>
            </a:extLst>
          </p:cNvPr>
          <p:cNvSpPr/>
          <p:nvPr/>
        </p:nvSpPr>
        <p:spPr>
          <a:xfrm>
            <a:off x="2103167" y="2336079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FE95D82-053A-F04E-B2B0-808D96AA8EA6}"/>
              </a:ext>
            </a:extLst>
          </p:cNvPr>
          <p:cNvSpPr/>
          <p:nvPr/>
        </p:nvSpPr>
        <p:spPr>
          <a:xfrm>
            <a:off x="2095817" y="2498111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97F4889A-AE3F-484C-A3EA-7CD7842B08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130" y="1829458"/>
            <a:ext cx="524466" cy="1045633"/>
          </a:xfrm>
          <a:prstGeom prst="rect">
            <a:avLst/>
          </a:prstGeom>
        </p:spPr>
      </p:pic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C51B2CC-EF4B-9E48-AFEB-905D923CE54B}"/>
              </a:ext>
            </a:extLst>
          </p:cNvPr>
          <p:cNvCxnSpPr/>
          <p:nvPr/>
        </p:nvCxnSpPr>
        <p:spPr>
          <a:xfrm>
            <a:off x="1511835" y="33036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61680DA7-1484-0148-BA86-54DDD19A96FA}"/>
              </a:ext>
            </a:extLst>
          </p:cNvPr>
          <p:cNvCxnSpPr/>
          <p:nvPr/>
        </p:nvCxnSpPr>
        <p:spPr>
          <a:xfrm>
            <a:off x="1664235" y="34560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BB51000-17F0-434A-A65B-C39A15364742}"/>
              </a:ext>
            </a:extLst>
          </p:cNvPr>
          <p:cNvCxnSpPr/>
          <p:nvPr/>
        </p:nvCxnSpPr>
        <p:spPr>
          <a:xfrm>
            <a:off x="1816635" y="36084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696C04D-E311-4F44-AB57-FAC443602A92}"/>
              </a:ext>
            </a:extLst>
          </p:cNvPr>
          <p:cNvCxnSpPr/>
          <p:nvPr/>
        </p:nvCxnSpPr>
        <p:spPr>
          <a:xfrm>
            <a:off x="1969035" y="37608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29E1F43-5DCC-6642-9DE0-009CB30A605B}"/>
              </a:ext>
            </a:extLst>
          </p:cNvPr>
          <p:cNvCxnSpPr/>
          <p:nvPr/>
        </p:nvCxnSpPr>
        <p:spPr>
          <a:xfrm>
            <a:off x="2121435" y="39132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94D6FAC-AB20-7547-BA32-097220A9EE85}"/>
              </a:ext>
            </a:extLst>
          </p:cNvPr>
          <p:cNvCxnSpPr/>
          <p:nvPr/>
        </p:nvCxnSpPr>
        <p:spPr>
          <a:xfrm>
            <a:off x="2273835" y="40656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6810E82-46EE-764A-8657-5A1A6F9DEBF8}"/>
              </a:ext>
            </a:extLst>
          </p:cNvPr>
          <p:cNvCxnSpPr/>
          <p:nvPr/>
        </p:nvCxnSpPr>
        <p:spPr>
          <a:xfrm>
            <a:off x="2569154" y="33036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5127328-FC6C-E340-B14D-D4D96594B6CB}"/>
              </a:ext>
            </a:extLst>
          </p:cNvPr>
          <p:cNvCxnSpPr/>
          <p:nvPr/>
        </p:nvCxnSpPr>
        <p:spPr>
          <a:xfrm>
            <a:off x="2721554" y="34560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911B133-E1E1-B240-9952-874BCAE2E0A5}"/>
              </a:ext>
            </a:extLst>
          </p:cNvPr>
          <p:cNvCxnSpPr/>
          <p:nvPr/>
        </p:nvCxnSpPr>
        <p:spPr>
          <a:xfrm>
            <a:off x="2873954" y="36084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AB48246-953F-284E-A445-4FC25FA2C6EE}"/>
              </a:ext>
            </a:extLst>
          </p:cNvPr>
          <p:cNvCxnSpPr/>
          <p:nvPr/>
        </p:nvCxnSpPr>
        <p:spPr>
          <a:xfrm>
            <a:off x="4011906" y="33036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63BACDD-345F-344A-A70E-48E3C38149F4}"/>
              </a:ext>
            </a:extLst>
          </p:cNvPr>
          <p:cNvCxnSpPr/>
          <p:nvPr/>
        </p:nvCxnSpPr>
        <p:spPr>
          <a:xfrm>
            <a:off x="4164306" y="34560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45CBA81-EAAA-7341-BF34-750ACEE23AE3}"/>
              </a:ext>
            </a:extLst>
          </p:cNvPr>
          <p:cNvCxnSpPr/>
          <p:nvPr/>
        </p:nvCxnSpPr>
        <p:spPr>
          <a:xfrm>
            <a:off x="4316706" y="36084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7B9E351B-16B2-734D-9633-24D1385B432A}"/>
              </a:ext>
            </a:extLst>
          </p:cNvPr>
          <p:cNvCxnSpPr/>
          <p:nvPr/>
        </p:nvCxnSpPr>
        <p:spPr>
          <a:xfrm>
            <a:off x="4469106" y="37608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B867A94-B763-AD44-91CD-593BD60072BC}"/>
              </a:ext>
            </a:extLst>
          </p:cNvPr>
          <p:cNvCxnSpPr/>
          <p:nvPr/>
        </p:nvCxnSpPr>
        <p:spPr>
          <a:xfrm>
            <a:off x="4621506" y="39132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797640B-21C0-564E-9D8A-7EDE28FEF0F9}"/>
              </a:ext>
            </a:extLst>
          </p:cNvPr>
          <p:cNvCxnSpPr/>
          <p:nvPr/>
        </p:nvCxnSpPr>
        <p:spPr>
          <a:xfrm>
            <a:off x="4773906" y="40656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59EA0CE-4B03-BA42-88E5-E6FD10378A6A}"/>
              </a:ext>
            </a:extLst>
          </p:cNvPr>
          <p:cNvCxnSpPr/>
          <p:nvPr/>
        </p:nvCxnSpPr>
        <p:spPr>
          <a:xfrm>
            <a:off x="5069225" y="33036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D3453F7-8C3D-654F-9D42-A4B745345950}"/>
              </a:ext>
            </a:extLst>
          </p:cNvPr>
          <p:cNvCxnSpPr/>
          <p:nvPr/>
        </p:nvCxnSpPr>
        <p:spPr>
          <a:xfrm>
            <a:off x="5221625" y="34560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8C5546A-F8BD-3D49-8114-AB2D4B7922CE}"/>
              </a:ext>
            </a:extLst>
          </p:cNvPr>
          <p:cNvCxnSpPr/>
          <p:nvPr/>
        </p:nvCxnSpPr>
        <p:spPr>
          <a:xfrm>
            <a:off x="5374025" y="36084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5AF9E79-D0B7-ED48-A2BE-6BA212D02F15}"/>
              </a:ext>
            </a:extLst>
          </p:cNvPr>
          <p:cNvCxnSpPr/>
          <p:nvPr/>
        </p:nvCxnSpPr>
        <p:spPr>
          <a:xfrm>
            <a:off x="6396006" y="33036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279375C-3309-6047-A4D0-25A04A12C300}"/>
              </a:ext>
            </a:extLst>
          </p:cNvPr>
          <p:cNvCxnSpPr/>
          <p:nvPr/>
        </p:nvCxnSpPr>
        <p:spPr>
          <a:xfrm>
            <a:off x="6548406" y="34560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F2DC617-AE08-1A4C-9B05-623FEE0BDDED}"/>
              </a:ext>
            </a:extLst>
          </p:cNvPr>
          <p:cNvCxnSpPr/>
          <p:nvPr/>
        </p:nvCxnSpPr>
        <p:spPr>
          <a:xfrm>
            <a:off x="6700806" y="36084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821FBF6E-497D-F749-806C-9483E73AF1FD}"/>
              </a:ext>
            </a:extLst>
          </p:cNvPr>
          <p:cNvCxnSpPr/>
          <p:nvPr/>
        </p:nvCxnSpPr>
        <p:spPr>
          <a:xfrm>
            <a:off x="6853206" y="37608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E4FA9138-4C95-2B46-B467-1C329E478071}"/>
              </a:ext>
            </a:extLst>
          </p:cNvPr>
          <p:cNvCxnSpPr/>
          <p:nvPr/>
        </p:nvCxnSpPr>
        <p:spPr>
          <a:xfrm>
            <a:off x="7005606" y="39132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AB224CD9-EE82-6840-AF41-ACFCDA69A264}"/>
              </a:ext>
            </a:extLst>
          </p:cNvPr>
          <p:cNvCxnSpPr/>
          <p:nvPr/>
        </p:nvCxnSpPr>
        <p:spPr>
          <a:xfrm>
            <a:off x="7158006" y="40656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E30E57EA-0E93-3A4D-8E1E-96926299FBD9}"/>
              </a:ext>
            </a:extLst>
          </p:cNvPr>
          <p:cNvCxnSpPr/>
          <p:nvPr/>
        </p:nvCxnSpPr>
        <p:spPr>
          <a:xfrm>
            <a:off x="7310406" y="4218017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0951308C-B266-EA49-AA13-140382F14FB3}"/>
              </a:ext>
            </a:extLst>
          </p:cNvPr>
          <p:cNvCxnSpPr/>
          <p:nvPr/>
        </p:nvCxnSpPr>
        <p:spPr>
          <a:xfrm>
            <a:off x="7453325" y="33036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A10846F0-9D6D-8E45-825F-8B1FEB9AFFC3}"/>
              </a:ext>
            </a:extLst>
          </p:cNvPr>
          <p:cNvCxnSpPr/>
          <p:nvPr/>
        </p:nvCxnSpPr>
        <p:spPr>
          <a:xfrm>
            <a:off x="7605725" y="34560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AC5F195-3E44-FD41-A173-AD6303E27C08}"/>
              </a:ext>
            </a:extLst>
          </p:cNvPr>
          <p:cNvCxnSpPr/>
          <p:nvPr/>
        </p:nvCxnSpPr>
        <p:spPr>
          <a:xfrm>
            <a:off x="7758125" y="360841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750CBCE-233B-744D-AE57-D5AB2BC62EF0}"/>
              </a:ext>
            </a:extLst>
          </p:cNvPr>
          <p:cNvCxnSpPr/>
          <p:nvPr/>
        </p:nvCxnSpPr>
        <p:spPr>
          <a:xfrm>
            <a:off x="8746466" y="328075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04DC721-F0E3-E74E-A569-A01F240CBC7D}"/>
              </a:ext>
            </a:extLst>
          </p:cNvPr>
          <p:cNvCxnSpPr/>
          <p:nvPr/>
        </p:nvCxnSpPr>
        <p:spPr>
          <a:xfrm>
            <a:off x="8898866" y="343315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9C62B6B-0353-B143-A575-DDEBB496C588}"/>
              </a:ext>
            </a:extLst>
          </p:cNvPr>
          <p:cNvCxnSpPr/>
          <p:nvPr/>
        </p:nvCxnSpPr>
        <p:spPr>
          <a:xfrm>
            <a:off x="9051266" y="358555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ECB0D51-FEE3-9A45-B235-79F8E1F63119}"/>
              </a:ext>
            </a:extLst>
          </p:cNvPr>
          <p:cNvCxnSpPr/>
          <p:nvPr/>
        </p:nvCxnSpPr>
        <p:spPr>
          <a:xfrm>
            <a:off x="9203666" y="373795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D68EB75-48A7-3B42-B585-42BDD0040796}"/>
              </a:ext>
            </a:extLst>
          </p:cNvPr>
          <p:cNvCxnSpPr/>
          <p:nvPr/>
        </p:nvCxnSpPr>
        <p:spPr>
          <a:xfrm>
            <a:off x="9356066" y="389035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074B690A-1CA7-DE4A-BE6D-CFC468ABF510}"/>
              </a:ext>
            </a:extLst>
          </p:cNvPr>
          <p:cNvCxnSpPr/>
          <p:nvPr/>
        </p:nvCxnSpPr>
        <p:spPr>
          <a:xfrm>
            <a:off x="9508466" y="404275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F5D59534-299B-4F43-AB65-B4D64B8146C9}"/>
              </a:ext>
            </a:extLst>
          </p:cNvPr>
          <p:cNvCxnSpPr/>
          <p:nvPr/>
        </p:nvCxnSpPr>
        <p:spPr>
          <a:xfrm>
            <a:off x="9660866" y="4195157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BBBB7581-DA35-644D-A8B1-BAB697A4D1D2}"/>
              </a:ext>
            </a:extLst>
          </p:cNvPr>
          <p:cNvCxnSpPr/>
          <p:nvPr/>
        </p:nvCxnSpPr>
        <p:spPr>
          <a:xfrm>
            <a:off x="9803785" y="328075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72BA05C-FE54-9E46-973B-24E84DB6BAC7}"/>
              </a:ext>
            </a:extLst>
          </p:cNvPr>
          <p:cNvCxnSpPr/>
          <p:nvPr/>
        </p:nvCxnSpPr>
        <p:spPr>
          <a:xfrm>
            <a:off x="9956185" y="343315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1D4052B5-6DF5-1B45-8197-394227310DDA}"/>
              </a:ext>
            </a:extLst>
          </p:cNvPr>
          <p:cNvCxnSpPr/>
          <p:nvPr/>
        </p:nvCxnSpPr>
        <p:spPr>
          <a:xfrm>
            <a:off x="10108585" y="3585557"/>
            <a:ext cx="8290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Oval 167">
            <a:extLst>
              <a:ext uri="{FF2B5EF4-FFF2-40B4-BE49-F238E27FC236}">
                <a16:creationId xmlns:a16="http://schemas.microsoft.com/office/drawing/2014/main" id="{A24D3FA0-424C-D945-8712-EE02DFE7014B}"/>
              </a:ext>
            </a:extLst>
          </p:cNvPr>
          <p:cNvSpPr/>
          <p:nvPr/>
        </p:nvSpPr>
        <p:spPr>
          <a:xfrm>
            <a:off x="2105340" y="3223079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5B163145-2409-0D47-A870-839443A4F830}"/>
              </a:ext>
            </a:extLst>
          </p:cNvPr>
          <p:cNvSpPr/>
          <p:nvPr/>
        </p:nvSpPr>
        <p:spPr>
          <a:xfrm>
            <a:off x="2105340" y="3545659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A2F5879-6C6A-8B41-BF5C-9591A1568BD1}"/>
              </a:ext>
            </a:extLst>
          </p:cNvPr>
          <p:cNvSpPr/>
          <p:nvPr/>
        </p:nvSpPr>
        <p:spPr>
          <a:xfrm>
            <a:off x="2097990" y="3868981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F8D87AB1-3FC4-CC46-836E-644D6F8FF072}"/>
              </a:ext>
            </a:extLst>
          </p:cNvPr>
          <p:cNvSpPr/>
          <p:nvPr/>
        </p:nvSpPr>
        <p:spPr>
          <a:xfrm>
            <a:off x="7049929" y="3247737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EA2D8392-2BA5-674F-8101-B1C0B8CC2B86}"/>
              </a:ext>
            </a:extLst>
          </p:cNvPr>
          <p:cNvSpPr/>
          <p:nvPr/>
        </p:nvSpPr>
        <p:spPr>
          <a:xfrm>
            <a:off x="7061416" y="3552536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35D17495-AC67-754D-9257-133D5C6856C9}"/>
              </a:ext>
            </a:extLst>
          </p:cNvPr>
          <p:cNvSpPr/>
          <p:nvPr/>
        </p:nvSpPr>
        <p:spPr>
          <a:xfrm>
            <a:off x="7049929" y="3866013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AB7E790B-E16A-174E-8F48-049BA058E8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1303" y="3200328"/>
            <a:ext cx="524466" cy="1045633"/>
          </a:xfrm>
          <a:prstGeom prst="rect">
            <a:avLst/>
          </a:prstGeom>
        </p:spPr>
      </p:pic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E7D12BAD-1E44-CE4C-A79E-5B909EBE5B0E}"/>
              </a:ext>
            </a:extLst>
          </p:cNvPr>
          <p:cNvCxnSpPr/>
          <p:nvPr/>
        </p:nvCxnSpPr>
        <p:spPr>
          <a:xfrm>
            <a:off x="1528561" y="47059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7B48B74F-DFEB-654C-B79F-0AA0FBFA8F4F}"/>
              </a:ext>
            </a:extLst>
          </p:cNvPr>
          <p:cNvCxnSpPr/>
          <p:nvPr/>
        </p:nvCxnSpPr>
        <p:spPr>
          <a:xfrm>
            <a:off x="1680961" y="48583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B8CFAC4D-0E55-A941-9C1C-8CDBC06421C9}"/>
              </a:ext>
            </a:extLst>
          </p:cNvPr>
          <p:cNvCxnSpPr/>
          <p:nvPr/>
        </p:nvCxnSpPr>
        <p:spPr>
          <a:xfrm>
            <a:off x="1833361" y="50107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3FE29905-7D64-704E-801B-033CAC8D51AB}"/>
              </a:ext>
            </a:extLst>
          </p:cNvPr>
          <p:cNvCxnSpPr/>
          <p:nvPr/>
        </p:nvCxnSpPr>
        <p:spPr>
          <a:xfrm>
            <a:off x="1985761" y="51631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C6D3766D-0ED3-D848-85FD-562DC85A615A}"/>
              </a:ext>
            </a:extLst>
          </p:cNvPr>
          <p:cNvCxnSpPr/>
          <p:nvPr/>
        </p:nvCxnSpPr>
        <p:spPr>
          <a:xfrm>
            <a:off x="2138161" y="53155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E3747041-8DEB-6247-8FB4-90FFA2FB0EAA}"/>
              </a:ext>
            </a:extLst>
          </p:cNvPr>
          <p:cNvCxnSpPr/>
          <p:nvPr/>
        </p:nvCxnSpPr>
        <p:spPr>
          <a:xfrm>
            <a:off x="2290561" y="54679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9AF37936-1047-FE43-9C94-22603FDC5ECE}"/>
              </a:ext>
            </a:extLst>
          </p:cNvPr>
          <p:cNvCxnSpPr/>
          <p:nvPr/>
        </p:nvCxnSpPr>
        <p:spPr>
          <a:xfrm>
            <a:off x="2585880" y="47059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A5134F54-1955-A645-A900-7555C9E82C5B}"/>
              </a:ext>
            </a:extLst>
          </p:cNvPr>
          <p:cNvCxnSpPr/>
          <p:nvPr/>
        </p:nvCxnSpPr>
        <p:spPr>
          <a:xfrm>
            <a:off x="2738280" y="48583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A9BB1B60-6354-B144-8AAF-97ABA3FA60AE}"/>
              </a:ext>
            </a:extLst>
          </p:cNvPr>
          <p:cNvCxnSpPr/>
          <p:nvPr/>
        </p:nvCxnSpPr>
        <p:spPr>
          <a:xfrm>
            <a:off x="2890680" y="50107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B5E0FB6E-4E47-B942-ACCF-8D6EDE9B52A5}"/>
              </a:ext>
            </a:extLst>
          </p:cNvPr>
          <p:cNvCxnSpPr/>
          <p:nvPr/>
        </p:nvCxnSpPr>
        <p:spPr>
          <a:xfrm>
            <a:off x="4028632" y="47059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AC1A6B4B-A74D-9A4E-BDA8-E3020C219099}"/>
              </a:ext>
            </a:extLst>
          </p:cNvPr>
          <p:cNvCxnSpPr/>
          <p:nvPr/>
        </p:nvCxnSpPr>
        <p:spPr>
          <a:xfrm>
            <a:off x="4181032" y="48583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AFBD85B3-0987-9C4A-98DE-4614F7FFC037}"/>
              </a:ext>
            </a:extLst>
          </p:cNvPr>
          <p:cNvCxnSpPr/>
          <p:nvPr/>
        </p:nvCxnSpPr>
        <p:spPr>
          <a:xfrm>
            <a:off x="4333432" y="50107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F150BBF-AABE-4D48-B97C-AC49AEFC1C52}"/>
              </a:ext>
            </a:extLst>
          </p:cNvPr>
          <p:cNvCxnSpPr/>
          <p:nvPr/>
        </p:nvCxnSpPr>
        <p:spPr>
          <a:xfrm>
            <a:off x="4485832" y="51631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0777066A-0256-8140-8D88-DF369F08CF2B}"/>
              </a:ext>
            </a:extLst>
          </p:cNvPr>
          <p:cNvCxnSpPr/>
          <p:nvPr/>
        </p:nvCxnSpPr>
        <p:spPr>
          <a:xfrm>
            <a:off x="4638232" y="53155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AA202C9-D2F0-4F4B-8036-CF2A87CF5341}"/>
              </a:ext>
            </a:extLst>
          </p:cNvPr>
          <p:cNvCxnSpPr/>
          <p:nvPr/>
        </p:nvCxnSpPr>
        <p:spPr>
          <a:xfrm>
            <a:off x="4790632" y="54679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E027354E-6FF4-EA42-AEAB-9681D0597463}"/>
              </a:ext>
            </a:extLst>
          </p:cNvPr>
          <p:cNvCxnSpPr/>
          <p:nvPr/>
        </p:nvCxnSpPr>
        <p:spPr>
          <a:xfrm>
            <a:off x="5085951" y="47059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902BECC9-B2ED-6943-816D-F2C5850D2520}"/>
              </a:ext>
            </a:extLst>
          </p:cNvPr>
          <p:cNvCxnSpPr/>
          <p:nvPr/>
        </p:nvCxnSpPr>
        <p:spPr>
          <a:xfrm>
            <a:off x="5238351" y="48583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F6A598B7-B1B7-5449-9D42-B45629A2D176}"/>
              </a:ext>
            </a:extLst>
          </p:cNvPr>
          <p:cNvCxnSpPr/>
          <p:nvPr/>
        </p:nvCxnSpPr>
        <p:spPr>
          <a:xfrm>
            <a:off x="5390751" y="50107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B49485AA-59EB-DA4C-99DC-1D628AEB0925}"/>
              </a:ext>
            </a:extLst>
          </p:cNvPr>
          <p:cNvCxnSpPr/>
          <p:nvPr/>
        </p:nvCxnSpPr>
        <p:spPr>
          <a:xfrm>
            <a:off x="6412732" y="47059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65CDF69-0454-0149-AD8D-4891096E65FD}"/>
              </a:ext>
            </a:extLst>
          </p:cNvPr>
          <p:cNvCxnSpPr/>
          <p:nvPr/>
        </p:nvCxnSpPr>
        <p:spPr>
          <a:xfrm>
            <a:off x="6565132" y="48583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A9E5264-B0D6-5E44-A24A-CA9B1CF503EC}"/>
              </a:ext>
            </a:extLst>
          </p:cNvPr>
          <p:cNvCxnSpPr/>
          <p:nvPr/>
        </p:nvCxnSpPr>
        <p:spPr>
          <a:xfrm>
            <a:off x="6717532" y="50107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D91FE9FA-B923-E84D-9203-9189D0AF7C7A}"/>
              </a:ext>
            </a:extLst>
          </p:cNvPr>
          <p:cNvCxnSpPr/>
          <p:nvPr/>
        </p:nvCxnSpPr>
        <p:spPr>
          <a:xfrm>
            <a:off x="6869932" y="51631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17A7AA8B-80DE-2F43-8F39-E33F5E065EC8}"/>
              </a:ext>
            </a:extLst>
          </p:cNvPr>
          <p:cNvCxnSpPr/>
          <p:nvPr/>
        </p:nvCxnSpPr>
        <p:spPr>
          <a:xfrm>
            <a:off x="7022332" y="53155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DAA65D46-40C0-5646-AB3D-67B7E3E73933}"/>
              </a:ext>
            </a:extLst>
          </p:cNvPr>
          <p:cNvCxnSpPr/>
          <p:nvPr/>
        </p:nvCxnSpPr>
        <p:spPr>
          <a:xfrm>
            <a:off x="7174732" y="54679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9A553E90-335F-2D42-B065-EFFBE4C4321C}"/>
              </a:ext>
            </a:extLst>
          </p:cNvPr>
          <p:cNvCxnSpPr/>
          <p:nvPr/>
        </p:nvCxnSpPr>
        <p:spPr>
          <a:xfrm>
            <a:off x="7327132" y="56203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356C76B-7226-674C-8CF9-0E15AC27B5B4}"/>
              </a:ext>
            </a:extLst>
          </p:cNvPr>
          <p:cNvCxnSpPr/>
          <p:nvPr/>
        </p:nvCxnSpPr>
        <p:spPr>
          <a:xfrm>
            <a:off x="7470051" y="47059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03EEB3A9-0F93-4D45-A6A0-A1FAFE17C54A}"/>
              </a:ext>
            </a:extLst>
          </p:cNvPr>
          <p:cNvCxnSpPr/>
          <p:nvPr/>
        </p:nvCxnSpPr>
        <p:spPr>
          <a:xfrm>
            <a:off x="7622451" y="48583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9A3ED13C-0F14-9340-AE1C-6610EBBE5FC9}"/>
              </a:ext>
            </a:extLst>
          </p:cNvPr>
          <p:cNvCxnSpPr/>
          <p:nvPr/>
        </p:nvCxnSpPr>
        <p:spPr>
          <a:xfrm>
            <a:off x="7774851" y="501071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52435C23-DDB0-A14C-999C-3D160F05E19F}"/>
              </a:ext>
            </a:extLst>
          </p:cNvPr>
          <p:cNvCxnSpPr/>
          <p:nvPr/>
        </p:nvCxnSpPr>
        <p:spPr>
          <a:xfrm>
            <a:off x="8763192" y="46830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E1F4E313-1FB4-464C-84EE-DA7B63E4A885}"/>
              </a:ext>
            </a:extLst>
          </p:cNvPr>
          <p:cNvCxnSpPr/>
          <p:nvPr/>
        </p:nvCxnSpPr>
        <p:spPr>
          <a:xfrm>
            <a:off x="8915592" y="48354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5FC4B1C-527F-0F42-A144-283B14197522}"/>
              </a:ext>
            </a:extLst>
          </p:cNvPr>
          <p:cNvCxnSpPr/>
          <p:nvPr/>
        </p:nvCxnSpPr>
        <p:spPr>
          <a:xfrm>
            <a:off x="9067992" y="49878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C0C72567-BFCC-6D41-AF38-C9E2388C1F10}"/>
              </a:ext>
            </a:extLst>
          </p:cNvPr>
          <p:cNvCxnSpPr/>
          <p:nvPr/>
        </p:nvCxnSpPr>
        <p:spPr>
          <a:xfrm>
            <a:off x="9220392" y="51402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B983294-A581-6448-AA61-C238582D8888}"/>
              </a:ext>
            </a:extLst>
          </p:cNvPr>
          <p:cNvCxnSpPr/>
          <p:nvPr/>
        </p:nvCxnSpPr>
        <p:spPr>
          <a:xfrm>
            <a:off x="9372792" y="52926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2367027A-9426-E746-B3E8-4375D966F014}"/>
              </a:ext>
            </a:extLst>
          </p:cNvPr>
          <p:cNvCxnSpPr/>
          <p:nvPr/>
        </p:nvCxnSpPr>
        <p:spPr>
          <a:xfrm>
            <a:off x="9525192" y="54450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C425E748-AAE2-364B-8365-54FB27EE5B14}"/>
              </a:ext>
            </a:extLst>
          </p:cNvPr>
          <p:cNvCxnSpPr/>
          <p:nvPr/>
        </p:nvCxnSpPr>
        <p:spPr>
          <a:xfrm>
            <a:off x="9677592" y="55974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B10BD922-520E-AB4D-A32D-DC31DEC6348E}"/>
              </a:ext>
            </a:extLst>
          </p:cNvPr>
          <p:cNvCxnSpPr/>
          <p:nvPr/>
        </p:nvCxnSpPr>
        <p:spPr>
          <a:xfrm>
            <a:off x="9820511" y="46830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414A0417-60F1-F843-8691-A0AA28F4AF04}"/>
              </a:ext>
            </a:extLst>
          </p:cNvPr>
          <p:cNvCxnSpPr/>
          <p:nvPr/>
        </p:nvCxnSpPr>
        <p:spPr>
          <a:xfrm>
            <a:off x="9972911" y="48354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498FB06C-B3D7-9643-9860-6E9F86896CC8}"/>
              </a:ext>
            </a:extLst>
          </p:cNvPr>
          <p:cNvCxnSpPr/>
          <p:nvPr/>
        </p:nvCxnSpPr>
        <p:spPr>
          <a:xfrm>
            <a:off x="10125311" y="4987853"/>
            <a:ext cx="82904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3CF789CB-8F07-D041-B7C9-F5CDF0EA7A83}"/>
              </a:ext>
            </a:extLst>
          </p:cNvPr>
          <p:cNvSpPr/>
          <p:nvPr/>
        </p:nvSpPr>
        <p:spPr>
          <a:xfrm>
            <a:off x="7066655" y="4650033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877840A3-86EA-1C42-8F2B-B60E163C5CA3}"/>
              </a:ext>
            </a:extLst>
          </p:cNvPr>
          <p:cNvSpPr/>
          <p:nvPr/>
        </p:nvSpPr>
        <p:spPr>
          <a:xfrm>
            <a:off x="7078142" y="4954832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4DA633E1-5DD7-8E4B-8A69-6B9E1A5BC33E}"/>
              </a:ext>
            </a:extLst>
          </p:cNvPr>
          <p:cNvSpPr/>
          <p:nvPr/>
        </p:nvSpPr>
        <p:spPr>
          <a:xfrm>
            <a:off x="7066655" y="5268309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3" name="Picture 222">
            <a:extLst>
              <a:ext uri="{FF2B5EF4-FFF2-40B4-BE49-F238E27FC236}">
                <a16:creationId xmlns:a16="http://schemas.microsoft.com/office/drawing/2014/main" id="{98FAAA30-FD8A-BC43-9C0E-F365D1A6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8029" y="4602624"/>
            <a:ext cx="524466" cy="1045633"/>
          </a:xfrm>
          <a:prstGeom prst="rect">
            <a:avLst/>
          </a:prstGeom>
        </p:spPr>
      </p:pic>
      <p:sp>
        <p:nvSpPr>
          <p:cNvPr id="224" name="Oval 223">
            <a:extLst>
              <a:ext uri="{FF2B5EF4-FFF2-40B4-BE49-F238E27FC236}">
                <a16:creationId xmlns:a16="http://schemas.microsoft.com/office/drawing/2014/main" id="{BCE5E024-1948-5F40-BF04-F93C2B4B01CA}"/>
              </a:ext>
            </a:extLst>
          </p:cNvPr>
          <p:cNvSpPr/>
          <p:nvPr/>
        </p:nvSpPr>
        <p:spPr>
          <a:xfrm>
            <a:off x="7062436" y="5106122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93C03A23-7A60-DE48-803D-2AAA5E21597D}"/>
              </a:ext>
            </a:extLst>
          </p:cNvPr>
          <p:cNvSpPr/>
          <p:nvPr/>
        </p:nvSpPr>
        <p:spPr>
          <a:xfrm>
            <a:off x="7069149" y="4831467"/>
            <a:ext cx="143296" cy="143296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692850EA-B1BC-D641-A5BA-76DF16F082DD}"/>
              </a:ext>
            </a:extLst>
          </p:cNvPr>
          <p:cNvSpPr/>
          <p:nvPr/>
        </p:nvSpPr>
        <p:spPr>
          <a:xfrm>
            <a:off x="2013455" y="1616837"/>
            <a:ext cx="371840" cy="41185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95060CD-8B6C-3E41-A16B-ECD51080BEDB}"/>
              </a:ext>
            </a:extLst>
          </p:cNvPr>
          <p:cNvSpPr/>
          <p:nvPr/>
        </p:nvSpPr>
        <p:spPr>
          <a:xfrm>
            <a:off x="6943258" y="1597652"/>
            <a:ext cx="371840" cy="41185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26DD4C94-8676-4841-ACE3-4A5317F397DD}"/>
              </a:ext>
            </a:extLst>
          </p:cNvPr>
          <p:cNvSpPr txBox="1"/>
          <p:nvPr/>
        </p:nvSpPr>
        <p:spPr>
          <a:xfrm>
            <a:off x="556623" y="4332299"/>
            <a:ext cx="10470752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Genotyping arrays: </a:t>
            </a:r>
            <a:r>
              <a:rPr lang="en-US" sz="3200" dirty="0">
                <a:latin typeface="Gill Sans MT" panose="020B0502020104020203" pitchFamily="34" charset="77"/>
              </a:rPr>
              <a:t>only test known “SNPs”. Much cheaper!</a:t>
            </a:r>
            <a:endParaRPr lang="en-US" sz="3200" b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384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SNP genotype arrays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C1A998-8C10-4C45-9EB9-990E3725C584}"/>
              </a:ext>
            </a:extLst>
          </p:cNvPr>
          <p:cNvSpPr txBox="1"/>
          <p:nvPr/>
        </p:nvSpPr>
        <p:spPr>
          <a:xfrm>
            <a:off x="1243651" y="1247330"/>
            <a:ext cx="9202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  <a:cs typeface="Gill Sans"/>
              </a:rPr>
              <a:t>This is the type of data you’ll get from 23andMe and other companies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  <a:cs typeface="Gill Sans"/>
              </a:rPr>
              <a:t>Probes analyze a pre-determined set of known polymorphic positions (much cheaper!)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 MT" panose="020B0502020104020203" pitchFamily="34" charset="77"/>
                <a:cs typeface="Gill Sans"/>
              </a:rPr>
              <a:t>E.g.  </a:t>
            </a:r>
            <a:r>
              <a:rPr lang="en-US" sz="2400" dirty="0" err="1">
                <a:latin typeface="Gill Sans MT" panose="020B0502020104020203" pitchFamily="34" charset="77"/>
                <a:cs typeface="Gill Sans"/>
              </a:rPr>
              <a:t>Affymetrix</a:t>
            </a:r>
            <a:r>
              <a:rPr lang="en-US" sz="2400" dirty="0">
                <a:latin typeface="Gill Sans MT" panose="020B0502020104020203" pitchFamily="34" charset="77"/>
                <a:cs typeface="Gill Sans"/>
              </a:rPr>
              <a:t> array has ~1.5 million variants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25B3A8-583D-864C-B946-DBD5B05DA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097" y="3351574"/>
            <a:ext cx="1634835" cy="28850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DDA9C6-4E21-E74F-8CA3-8712E4593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0" r="51042"/>
          <a:stretch/>
        </p:blipFill>
        <p:spPr>
          <a:xfrm>
            <a:off x="7948395" y="3379189"/>
            <a:ext cx="2865502" cy="28573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568DB9-3013-1A4F-9BB1-42F03C85348A}"/>
              </a:ext>
            </a:extLst>
          </p:cNvPr>
          <p:cNvSpPr txBox="1"/>
          <p:nvPr/>
        </p:nvSpPr>
        <p:spPr>
          <a:xfrm>
            <a:off x="10224145" y="4948786"/>
            <a:ext cx="45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42AF4D-8C39-F94E-99ED-B71408B65CC9}"/>
              </a:ext>
            </a:extLst>
          </p:cNvPr>
          <p:cNvSpPr txBox="1"/>
          <p:nvPr/>
        </p:nvSpPr>
        <p:spPr>
          <a:xfrm>
            <a:off x="10224145" y="4190580"/>
            <a:ext cx="44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AB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8FE7DA-2287-2440-9023-80D7A2E6AE58}"/>
              </a:ext>
            </a:extLst>
          </p:cNvPr>
          <p:cNvSpPr txBox="1"/>
          <p:nvPr/>
        </p:nvSpPr>
        <p:spPr>
          <a:xfrm>
            <a:off x="9070687" y="360011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E7A370-F8B8-9F47-8864-EB235518DED8}"/>
              </a:ext>
            </a:extLst>
          </p:cNvPr>
          <p:cNvSpPr txBox="1"/>
          <p:nvPr/>
        </p:nvSpPr>
        <p:spPr>
          <a:xfrm>
            <a:off x="4461598" y="4026198"/>
            <a:ext cx="3150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Probes for allele “A” and “B”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By comparing intensities, can infer genotype (e.g. AA, AB, BB)</a:t>
            </a:r>
          </a:p>
        </p:txBody>
      </p:sp>
    </p:spTree>
    <p:extLst>
      <p:ext uri="{BB962C8B-B14F-4D97-AF65-F5344CB8AC3E}">
        <p14:creationId xmlns:p14="http://schemas.microsoft.com/office/powerpoint/2010/main" val="2547795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Genotyping arrays - the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55F44-26CC-7E40-9006-91113C238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172" y="1034088"/>
            <a:ext cx="524466" cy="1045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0F2AF-39B2-6449-9F39-6D0006C33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172" y="2487935"/>
            <a:ext cx="524466" cy="1045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60BB2-4BFB-7E42-8666-021F9BBBE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172" y="3941782"/>
            <a:ext cx="524466" cy="104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41838-053A-8D4D-8A02-CC5FB693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172" y="5395630"/>
            <a:ext cx="524466" cy="1045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398B40-1991-FE48-BA70-F343425B3564}"/>
              </a:ext>
            </a:extLst>
          </p:cNvPr>
          <p:cNvSpPr txBox="1"/>
          <p:nvPr/>
        </p:nvSpPr>
        <p:spPr>
          <a:xfrm>
            <a:off x="3742267" y="1063723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T A C C G T 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CFE94-B5C2-B84F-89AF-1E723E2AD6CF}"/>
              </a:ext>
            </a:extLst>
          </p:cNvPr>
          <p:cNvSpPr txBox="1"/>
          <p:nvPr/>
        </p:nvSpPr>
        <p:spPr>
          <a:xfrm>
            <a:off x="3742267" y="1518504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4B1DD-FC8A-5A44-B461-EAD9A26636CE}"/>
              </a:ext>
            </a:extLst>
          </p:cNvPr>
          <p:cNvSpPr txBox="1"/>
          <p:nvPr/>
        </p:nvSpPr>
        <p:spPr>
          <a:xfrm>
            <a:off x="3754362" y="2383255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T A C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70B204-EEAE-6C45-A23E-AD9299885EB2}"/>
              </a:ext>
            </a:extLst>
          </p:cNvPr>
          <p:cNvSpPr txBox="1"/>
          <p:nvPr/>
        </p:nvSpPr>
        <p:spPr>
          <a:xfrm>
            <a:off x="3754362" y="2838036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A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5C8CE1-1B89-AC48-B206-DFECB41D7758}"/>
              </a:ext>
            </a:extLst>
          </p:cNvPr>
          <p:cNvSpPr txBox="1"/>
          <p:nvPr/>
        </p:nvSpPr>
        <p:spPr>
          <a:xfrm>
            <a:off x="3766457" y="3877074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T A C C G T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D9639-D32C-F540-A4B0-4F0E70CFD397}"/>
              </a:ext>
            </a:extLst>
          </p:cNvPr>
          <p:cNvSpPr txBox="1"/>
          <p:nvPr/>
        </p:nvSpPr>
        <p:spPr>
          <a:xfrm>
            <a:off x="3766457" y="4331855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T A C C G T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369943-553E-A74E-AAAD-22313E418E0A}"/>
              </a:ext>
            </a:extLst>
          </p:cNvPr>
          <p:cNvSpPr txBox="1"/>
          <p:nvPr/>
        </p:nvSpPr>
        <p:spPr>
          <a:xfrm>
            <a:off x="3790647" y="5293401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200" b="1" dirty="0">
                <a:latin typeface="Courier"/>
                <a:cs typeface="Courier"/>
              </a:rPr>
              <a:t> A C C G T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F9A47-9563-F041-92D6-D21384BD5CB9}"/>
              </a:ext>
            </a:extLst>
          </p:cNvPr>
          <p:cNvSpPr txBox="1"/>
          <p:nvPr/>
        </p:nvSpPr>
        <p:spPr>
          <a:xfrm>
            <a:off x="3790647" y="5748182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T A C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4BFCD2-5F72-2C45-8745-B7B36B02B617}"/>
              </a:ext>
            </a:extLst>
          </p:cNvPr>
          <p:cNvSpPr txBox="1"/>
          <p:nvPr/>
        </p:nvSpPr>
        <p:spPr>
          <a:xfrm>
            <a:off x="266071" y="3311513"/>
            <a:ext cx="217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From WGS:</a:t>
            </a:r>
          </a:p>
        </p:txBody>
      </p:sp>
    </p:spTree>
    <p:extLst>
      <p:ext uri="{BB962C8B-B14F-4D97-AF65-F5344CB8AC3E}">
        <p14:creationId xmlns:p14="http://schemas.microsoft.com/office/powerpoint/2010/main" val="3413056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Genotyping arrays - the data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29BD0E-13CC-0543-9240-111CDA2F3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570" y="1010338"/>
            <a:ext cx="524466" cy="1045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0F8383-E60E-6342-9F71-92A766EC2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570" y="2464185"/>
            <a:ext cx="524466" cy="1045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618C95-CD1E-7740-8050-EB8F0E0EB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570" y="3918032"/>
            <a:ext cx="524466" cy="1045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144B22-13FD-C24A-B161-30581BA1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570" y="5371880"/>
            <a:ext cx="524466" cy="10456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6C74EE-9DF8-0846-95F4-CB1591D65504}"/>
              </a:ext>
            </a:extLst>
          </p:cNvPr>
          <p:cNvSpPr txBox="1"/>
          <p:nvPr/>
        </p:nvSpPr>
        <p:spPr>
          <a:xfrm>
            <a:off x="3818665" y="1039973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T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-</a:t>
            </a:r>
            <a:r>
              <a:rPr lang="en-US" sz="3200" b="1" dirty="0">
                <a:latin typeface="Courier"/>
                <a:cs typeface="Courier"/>
              </a:rPr>
              <a:t> T 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D1EF99-DAD8-CA47-8214-7B0F82F24BBC}"/>
              </a:ext>
            </a:extLst>
          </p:cNvPr>
          <p:cNvSpPr txBox="1"/>
          <p:nvPr/>
        </p:nvSpPr>
        <p:spPr>
          <a:xfrm>
            <a:off x="3818665" y="1494754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200" b="1" dirty="0">
                <a:latin typeface="Courier"/>
                <a:cs typeface="Courier"/>
              </a:rPr>
              <a:t>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G</a:t>
            </a:r>
            <a:r>
              <a:rPr lang="en-US" sz="3200" b="1" dirty="0">
                <a:latin typeface="Courier"/>
                <a:cs typeface="Courier"/>
              </a:rPr>
              <a:t> T 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8A1BCF-7776-DC42-BD83-C03A498458B6}"/>
              </a:ext>
            </a:extLst>
          </p:cNvPr>
          <p:cNvSpPr txBox="1"/>
          <p:nvPr/>
        </p:nvSpPr>
        <p:spPr>
          <a:xfrm>
            <a:off x="3830760" y="2359505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T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-</a:t>
            </a:r>
            <a:r>
              <a:rPr lang="en-US" sz="3200" b="1" dirty="0">
                <a:latin typeface="Courier"/>
                <a:cs typeface="Courier"/>
              </a:rPr>
              <a:t>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62617D-AD7B-434D-B235-A7C3468192C3}"/>
              </a:ext>
            </a:extLst>
          </p:cNvPr>
          <p:cNvSpPr txBox="1"/>
          <p:nvPr/>
        </p:nvSpPr>
        <p:spPr>
          <a:xfrm>
            <a:off x="3830760" y="2814286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A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200" b="1" dirty="0">
                <a:latin typeface="Courier"/>
                <a:cs typeface="Courier"/>
              </a:rPr>
              <a:t>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G</a:t>
            </a:r>
            <a:r>
              <a:rPr lang="en-US" sz="3200" b="1" dirty="0">
                <a:latin typeface="Courier"/>
                <a:cs typeface="Courier"/>
              </a:rPr>
              <a:t> T 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D0E687-9606-EF4D-A16A-4482E66E7807}"/>
              </a:ext>
            </a:extLst>
          </p:cNvPr>
          <p:cNvSpPr txBox="1"/>
          <p:nvPr/>
        </p:nvSpPr>
        <p:spPr>
          <a:xfrm>
            <a:off x="3842855" y="3853324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T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G</a:t>
            </a:r>
            <a:r>
              <a:rPr lang="en-US" sz="3200" b="1" dirty="0">
                <a:latin typeface="Courier"/>
                <a:cs typeface="Courier"/>
              </a:rPr>
              <a:t> T 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91FB29-0F16-894E-95B1-41FE9181AACF}"/>
              </a:ext>
            </a:extLst>
          </p:cNvPr>
          <p:cNvSpPr txBox="1"/>
          <p:nvPr/>
        </p:nvSpPr>
        <p:spPr>
          <a:xfrm>
            <a:off x="3842855" y="4308105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T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G</a:t>
            </a:r>
            <a:r>
              <a:rPr lang="en-US" sz="3200" b="1" dirty="0">
                <a:latin typeface="Courier"/>
                <a:cs typeface="Courier"/>
              </a:rPr>
              <a:t> T 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A31AC8-61CE-1342-9F9A-0DCC7AF39E6F}"/>
              </a:ext>
            </a:extLst>
          </p:cNvPr>
          <p:cNvSpPr txBox="1"/>
          <p:nvPr/>
        </p:nvSpPr>
        <p:spPr>
          <a:xfrm>
            <a:off x="3867045" y="5269651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C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T</a:t>
            </a:r>
            <a:r>
              <a:rPr lang="en-US" sz="3200" b="1" dirty="0">
                <a:latin typeface="Courier"/>
                <a:cs typeface="Courier"/>
              </a:rPr>
              <a:t>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C</a:t>
            </a:r>
            <a:r>
              <a:rPr lang="en-US" sz="3200" b="1" dirty="0">
                <a:latin typeface="Courier"/>
                <a:cs typeface="Courier"/>
              </a:rPr>
              <a:t>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G</a:t>
            </a:r>
            <a:r>
              <a:rPr lang="en-US" sz="3200" b="1" dirty="0">
                <a:latin typeface="Courier"/>
                <a:cs typeface="Courier"/>
              </a:rPr>
              <a:t> T 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AC00BD-C8E5-684E-B8A3-286946A69B3E}"/>
              </a:ext>
            </a:extLst>
          </p:cNvPr>
          <p:cNvSpPr txBox="1"/>
          <p:nvPr/>
        </p:nvSpPr>
        <p:spPr>
          <a:xfrm>
            <a:off x="3867045" y="5724432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A</a:t>
            </a:r>
            <a:r>
              <a:rPr lang="en-US" sz="3200" b="1" dirty="0">
                <a:latin typeface="Courier"/>
                <a:cs typeface="Courier"/>
              </a:rPr>
              <a:t> G T A G C A T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-</a:t>
            </a:r>
            <a:r>
              <a:rPr lang="en-US" sz="3200" b="1" dirty="0">
                <a:latin typeface="Courier"/>
                <a:cs typeface="Courier"/>
              </a:rPr>
              <a:t>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DF0048-AF43-FE4E-8D0F-6F2FED825DF0}"/>
              </a:ext>
            </a:extLst>
          </p:cNvPr>
          <p:cNvSpPr/>
          <p:nvPr/>
        </p:nvSpPr>
        <p:spPr>
          <a:xfrm>
            <a:off x="3661427" y="1010338"/>
            <a:ext cx="653143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E28A83-F34D-DD41-ADBB-D8F63AAF4281}"/>
              </a:ext>
            </a:extLst>
          </p:cNvPr>
          <p:cNvSpPr/>
          <p:nvPr/>
        </p:nvSpPr>
        <p:spPr>
          <a:xfrm>
            <a:off x="4817733" y="1038460"/>
            <a:ext cx="899885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289C64-B95D-F344-855A-934944F9CDC6}"/>
              </a:ext>
            </a:extLst>
          </p:cNvPr>
          <p:cNvSpPr/>
          <p:nvPr/>
        </p:nvSpPr>
        <p:spPr>
          <a:xfrm>
            <a:off x="6269160" y="1010338"/>
            <a:ext cx="1395791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3056FC-AFA5-8B48-A0EA-5222F324B49C}"/>
              </a:ext>
            </a:extLst>
          </p:cNvPr>
          <p:cNvSpPr/>
          <p:nvPr/>
        </p:nvSpPr>
        <p:spPr>
          <a:xfrm>
            <a:off x="8284228" y="1014270"/>
            <a:ext cx="1395791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BE6E59-DCD1-6D4E-8DC4-8A1B272F4D71}"/>
              </a:ext>
            </a:extLst>
          </p:cNvPr>
          <p:cNvSpPr/>
          <p:nvPr/>
        </p:nvSpPr>
        <p:spPr>
          <a:xfrm>
            <a:off x="10188018" y="1039973"/>
            <a:ext cx="488648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0F9194-990E-3145-B109-52E024CCB048}"/>
              </a:ext>
            </a:extLst>
          </p:cNvPr>
          <p:cNvSpPr txBox="1"/>
          <p:nvPr/>
        </p:nvSpPr>
        <p:spPr>
          <a:xfrm>
            <a:off x="266071" y="3311513"/>
            <a:ext cx="2179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Keep only the SNPs</a:t>
            </a:r>
          </a:p>
        </p:txBody>
      </p:sp>
    </p:spTree>
    <p:extLst>
      <p:ext uri="{BB962C8B-B14F-4D97-AF65-F5344CB8AC3E}">
        <p14:creationId xmlns:p14="http://schemas.microsoft.com/office/powerpoint/2010/main" val="1969692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Genotyping arrays - the data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E7DEEAB-AC90-E743-BD6B-998E8A954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596" y="1074728"/>
            <a:ext cx="524466" cy="10456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2530CC7-548E-284D-8A9A-CBE482B31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596" y="2528575"/>
            <a:ext cx="524466" cy="10456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2AD411-3D60-6D46-8982-2C0368A79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596" y="3982422"/>
            <a:ext cx="524466" cy="10456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FA19CCF-AD32-7445-9880-FF7482D1D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596" y="5436270"/>
            <a:ext cx="524466" cy="10456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DB4C69-2C54-3F41-8B1F-E35BDE177716}"/>
              </a:ext>
            </a:extLst>
          </p:cNvPr>
          <p:cNvSpPr txBox="1"/>
          <p:nvPr/>
        </p:nvSpPr>
        <p:spPr>
          <a:xfrm>
            <a:off x="4025691" y="1104363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0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G C A 0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T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A7E6F1-8FDC-0A42-829B-D5013FCB3A99}"/>
              </a:ext>
            </a:extLst>
          </p:cNvPr>
          <p:cNvSpPr txBox="1"/>
          <p:nvPr/>
        </p:nvSpPr>
        <p:spPr>
          <a:xfrm>
            <a:off x="4025691" y="1559144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G T 0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0</a:t>
            </a:r>
            <a:r>
              <a:rPr lang="en-US" sz="3200" b="1" dirty="0">
                <a:latin typeface="Courier"/>
                <a:cs typeface="Courier"/>
              </a:rPr>
              <a:t> T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6BF9EE-522B-EC47-BBDB-C87F6A02A5FE}"/>
              </a:ext>
            </a:extLst>
          </p:cNvPr>
          <p:cNvSpPr txBox="1"/>
          <p:nvPr/>
        </p:nvSpPr>
        <p:spPr>
          <a:xfrm>
            <a:off x="4037786" y="2423895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0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G C A 0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276B79-DADB-8C46-8DA3-E29256C44DFE}"/>
              </a:ext>
            </a:extLst>
          </p:cNvPr>
          <p:cNvSpPr txBox="1"/>
          <p:nvPr/>
        </p:nvSpPr>
        <p:spPr>
          <a:xfrm>
            <a:off x="4037786" y="2878676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0 G T 0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0</a:t>
            </a:r>
            <a:r>
              <a:rPr lang="en-US" sz="3200" b="1" dirty="0">
                <a:latin typeface="Courier"/>
                <a:cs typeface="Courier"/>
              </a:rPr>
              <a:t> T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FC387E-D94E-4949-9418-066441D7DD41}"/>
              </a:ext>
            </a:extLst>
          </p:cNvPr>
          <p:cNvSpPr txBox="1"/>
          <p:nvPr/>
        </p:nvSpPr>
        <p:spPr>
          <a:xfrm>
            <a:off x="4049881" y="3917714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G T 0 G C A 0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0</a:t>
            </a:r>
            <a:r>
              <a:rPr lang="en-US" sz="3200" b="1" dirty="0">
                <a:latin typeface="Courier"/>
                <a:cs typeface="Courier"/>
              </a:rPr>
              <a:t> T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9D9E56-E997-394F-BED0-A3C98E0CA00D}"/>
              </a:ext>
            </a:extLst>
          </p:cNvPr>
          <p:cNvSpPr txBox="1"/>
          <p:nvPr/>
        </p:nvSpPr>
        <p:spPr>
          <a:xfrm>
            <a:off x="4049881" y="4372495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G T 0 G C A 0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0</a:t>
            </a:r>
            <a:r>
              <a:rPr lang="en-US" sz="3200" b="1" dirty="0">
                <a:latin typeface="Courier"/>
                <a:cs typeface="Courier"/>
              </a:rPr>
              <a:t> T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1CB303-077C-2240-8BF4-751C7452A081}"/>
              </a:ext>
            </a:extLst>
          </p:cNvPr>
          <p:cNvSpPr txBox="1"/>
          <p:nvPr/>
        </p:nvSpPr>
        <p:spPr>
          <a:xfrm>
            <a:off x="4074071" y="5334041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0 G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G C 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0</a:t>
            </a:r>
            <a:r>
              <a:rPr lang="en-US" sz="3200" b="1" dirty="0">
                <a:latin typeface="Courier"/>
                <a:cs typeface="Courier"/>
              </a:rPr>
              <a:t> T 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205A78-BD69-0D45-B680-8DC03A11E9B0}"/>
              </a:ext>
            </a:extLst>
          </p:cNvPr>
          <p:cNvSpPr txBox="1"/>
          <p:nvPr/>
        </p:nvSpPr>
        <p:spPr>
          <a:xfrm>
            <a:off x="4074071" y="5788822"/>
            <a:ext cx="7327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G T 0 G C A 0 A C C </a:t>
            </a:r>
            <a:r>
              <a:rPr lang="en-US" sz="3200" b="1" dirty="0">
                <a:solidFill>
                  <a:schemeClr val="bg1"/>
                </a:solidFill>
                <a:latin typeface="Courier"/>
                <a:cs typeface="Courier"/>
              </a:rPr>
              <a:t>1</a:t>
            </a:r>
            <a:r>
              <a:rPr lang="en-US" sz="3200" b="1" dirty="0">
                <a:latin typeface="Courier"/>
                <a:cs typeface="Courier"/>
              </a:rPr>
              <a:t> T </a:t>
            </a:r>
            <a:r>
              <a:rPr lang="en-US" sz="3200" b="1" dirty="0">
                <a:solidFill>
                  <a:srgbClr val="FF0000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DFD91E-E897-6444-AA7E-649C4159E97F}"/>
              </a:ext>
            </a:extLst>
          </p:cNvPr>
          <p:cNvSpPr/>
          <p:nvPr/>
        </p:nvSpPr>
        <p:spPr>
          <a:xfrm>
            <a:off x="3868453" y="1074728"/>
            <a:ext cx="653143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A69A5B-6629-DF48-9609-0196ED5342A6}"/>
              </a:ext>
            </a:extLst>
          </p:cNvPr>
          <p:cNvSpPr/>
          <p:nvPr/>
        </p:nvSpPr>
        <p:spPr>
          <a:xfrm>
            <a:off x="5024759" y="1102850"/>
            <a:ext cx="899885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17A6205-C533-C34B-98E9-1A1A393B1033}"/>
              </a:ext>
            </a:extLst>
          </p:cNvPr>
          <p:cNvSpPr/>
          <p:nvPr/>
        </p:nvSpPr>
        <p:spPr>
          <a:xfrm>
            <a:off x="6476186" y="1074728"/>
            <a:ext cx="1395791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F1DE3FA-E2AD-C44C-9830-3AE961D037D8}"/>
              </a:ext>
            </a:extLst>
          </p:cNvPr>
          <p:cNvSpPr/>
          <p:nvPr/>
        </p:nvSpPr>
        <p:spPr>
          <a:xfrm>
            <a:off x="8491254" y="1078660"/>
            <a:ext cx="1395791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5E9743-0659-C04D-BDC8-C5651EB7BDB2}"/>
              </a:ext>
            </a:extLst>
          </p:cNvPr>
          <p:cNvSpPr/>
          <p:nvPr/>
        </p:nvSpPr>
        <p:spPr>
          <a:xfrm>
            <a:off x="10395044" y="1104363"/>
            <a:ext cx="488648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B85FDC-11A7-C048-8B40-7A934EEBB392}"/>
              </a:ext>
            </a:extLst>
          </p:cNvPr>
          <p:cNvSpPr txBox="1"/>
          <p:nvPr/>
        </p:nvSpPr>
        <p:spPr>
          <a:xfrm>
            <a:off x="138247" y="3321421"/>
            <a:ext cx="2731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0 = reference allele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1 = non-reference (“alternate”) allele</a:t>
            </a:r>
          </a:p>
        </p:txBody>
      </p:sp>
    </p:spTree>
    <p:extLst>
      <p:ext uri="{BB962C8B-B14F-4D97-AF65-F5344CB8AC3E}">
        <p14:creationId xmlns:p14="http://schemas.microsoft.com/office/powerpoint/2010/main" val="648950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Genotyping arrays - the data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975A62-80AE-5C4B-B9C9-E459A57A0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331" y="996114"/>
            <a:ext cx="524466" cy="10456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1C443D-16AB-E14B-888F-E56BB81F0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331" y="2449961"/>
            <a:ext cx="524466" cy="1045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50B340-03F6-C04D-B5F5-28D513201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331" y="3903808"/>
            <a:ext cx="524466" cy="1045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02C158-C24D-9B44-B364-2606B6849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331" y="5357656"/>
            <a:ext cx="524466" cy="10456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C97C25-2392-DF41-AB3E-C61ED939A94D}"/>
              </a:ext>
            </a:extLst>
          </p:cNvPr>
          <p:cNvSpPr txBox="1"/>
          <p:nvPr/>
        </p:nvSpPr>
        <p:spPr>
          <a:xfrm>
            <a:off x="3987426" y="1249455"/>
            <a:ext cx="7326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urier"/>
                <a:cs typeface="Courier"/>
              </a:rPr>
              <a:t>A 1 0 0 1 0 0 0 1 0 0 0 1 0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853BB3-1809-5945-A0E3-5FFC6605431B}"/>
              </a:ext>
            </a:extLst>
          </p:cNvPr>
          <p:cNvSpPr txBox="1"/>
          <p:nvPr/>
        </p:nvSpPr>
        <p:spPr>
          <a:xfrm>
            <a:off x="3999521" y="2642407"/>
            <a:ext cx="7326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urier"/>
                <a:cs typeface="Courier"/>
              </a:rPr>
              <a:t>A 0 0 0 1 0 0 0 1 0 0 0 1 0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A2CF68-6DC3-3044-96B2-80C0C669A094}"/>
              </a:ext>
            </a:extLst>
          </p:cNvPr>
          <p:cNvSpPr txBox="1"/>
          <p:nvPr/>
        </p:nvSpPr>
        <p:spPr>
          <a:xfrm>
            <a:off x="4001456" y="4074914"/>
            <a:ext cx="7326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urier"/>
                <a:cs typeface="Courier"/>
              </a:rPr>
              <a:t>A 2 0 0 0 0 0 0 0 0 0 0 0 0 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0E81FA-1F30-2E4E-A390-2E60A0EF1FEC}"/>
              </a:ext>
            </a:extLst>
          </p:cNvPr>
          <p:cNvSpPr txBox="1"/>
          <p:nvPr/>
        </p:nvSpPr>
        <p:spPr>
          <a:xfrm>
            <a:off x="3995166" y="5526277"/>
            <a:ext cx="7326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urier"/>
                <a:cs typeface="Courier"/>
              </a:rPr>
              <a:t>A 1 0 0 1 0 0 0 1 0 0 0 1 0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DA6AB9-C169-9A46-9AAC-08257E98A411}"/>
              </a:ext>
            </a:extLst>
          </p:cNvPr>
          <p:cNvSpPr/>
          <p:nvPr/>
        </p:nvSpPr>
        <p:spPr>
          <a:xfrm>
            <a:off x="3667628" y="996114"/>
            <a:ext cx="653143" cy="5581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FC71F4-B776-4B4F-9266-7B4AFF5C21BC}"/>
              </a:ext>
            </a:extLst>
          </p:cNvPr>
          <p:cNvSpPr txBox="1"/>
          <p:nvPr/>
        </p:nvSpPr>
        <p:spPr>
          <a:xfrm>
            <a:off x="231706" y="2983287"/>
            <a:ext cx="2727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0 = Homozygous reference </a:t>
            </a:r>
          </a:p>
          <a:p>
            <a:r>
              <a:rPr lang="en-US" dirty="0">
                <a:latin typeface="Gill Sans MT" panose="020B0502020104020203" pitchFamily="34" charset="77"/>
              </a:rPr>
              <a:t>1 = heterozygous</a:t>
            </a:r>
          </a:p>
          <a:p>
            <a:r>
              <a:rPr lang="en-US" dirty="0">
                <a:latin typeface="Gill Sans MT" panose="020B0502020104020203" pitchFamily="34" charset="77"/>
              </a:rPr>
              <a:t>2 = homozygous alternate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0D69C0-E909-7D47-9973-675FEF70FC98}"/>
              </a:ext>
            </a:extLst>
          </p:cNvPr>
          <p:cNvSpPr txBox="1"/>
          <p:nvPr/>
        </p:nvSpPr>
        <p:spPr>
          <a:xfrm>
            <a:off x="0" y="5818665"/>
            <a:ext cx="3116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VCF or Plink format</a:t>
            </a:r>
          </a:p>
          <a:p>
            <a:r>
              <a:rPr lang="en-US" sz="2400" b="1" dirty="0">
                <a:latin typeface="Gill Sans MT" panose="020B0502020104020203" pitchFamily="34" charset="77"/>
              </a:rPr>
              <a:t>(see labs)</a:t>
            </a:r>
          </a:p>
        </p:txBody>
      </p:sp>
    </p:spTree>
    <p:extLst>
      <p:ext uri="{BB962C8B-B14F-4D97-AF65-F5344CB8AC3E}">
        <p14:creationId xmlns:p14="http://schemas.microsoft.com/office/powerpoint/2010/main" val="342991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98520" y="2598004"/>
            <a:ext cx="53949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Ancestry analysis</a:t>
            </a:r>
          </a:p>
        </p:txBody>
      </p:sp>
    </p:spTree>
    <p:extLst>
      <p:ext uri="{BB962C8B-B14F-4D97-AF65-F5344CB8AC3E}">
        <p14:creationId xmlns:p14="http://schemas.microsoft.com/office/powerpoint/2010/main" val="192931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Overview of labs so far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27E541-4ED2-8740-A202-78A899FD2F4E}"/>
              </a:ext>
            </a:extLst>
          </p:cNvPr>
          <p:cNvGrpSpPr/>
          <p:nvPr/>
        </p:nvGrpSpPr>
        <p:grpSpPr>
          <a:xfrm>
            <a:off x="540436" y="1930180"/>
            <a:ext cx="1307570" cy="1916949"/>
            <a:chOff x="1947091" y="1551561"/>
            <a:chExt cx="1307570" cy="19169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C74C23-BA81-A94D-9AAF-800278866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7091" y="1551561"/>
              <a:ext cx="397805" cy="8542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9B2493-413E-974A-A372-9708EB2C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0233" y="1556584"/>
              <a:ext cx="294428" cy="8300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277859-7400-AE4E-B39E-9386E0991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6473" y="2614277"/>
              <a:ext cx="397805" cy="854233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DB6F1D-4F29-BB44-9DD3-B3408F3DAB04}"/>
                </a:ext>
              </a:extLst>
            </p:cNvPr>
            <p:cNvCxnSpPr/>
            <p:nvPr/>
          </p:nvCxnSpPr>
          <p:spPr>
            <a:xfrm flipV="1">
              <a:off x="2344896" y="1971622"/>
              <a:ext cx="615338" cy="705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C06A812-130C-8A4A-A6B8-E7BDBA9CFC21}"/>
                </a:ext>
              </a:extLst>
            </p:cNvPr>
            <p:cNvCxnSpPr/>
            <p:nvPr/>
          </p:nvCxnSpPr>
          <p:spPr>
            <a:xfrm>
              <a:off x="2645375" y="1978677"/>
              <a:ext cx="0" cy="5796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78D5A59-272C-7949-948B-04A456734023}"/>
              </a:ext>
            </a:extLst>
          </p:cNvPr>
          <p:cNvSpPr/>
          <p:nvPr/>
        </p:nvSpPr>
        <p:spPr>
          <a:xfrm>
            <a:off x="2658753" y="2424907"/>
            <a:ext cx="7348530" cy="1160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61B40-54AB-284A-983C-A5AB587A79EF}"/>
              </a:ext>
            </a:extLst>
          </p:cNvPr>
          <p:cNvSpPr txBox="1"/>
          <p:nvPr/>
        </p:nvSpPr>
        <p:spPr>
          <a:xfrm>
            <a:off x="2147256" y="2042532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genome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B747BB-B3F5-044C-909B-BB4D30BFAAD7}"/>
              </a:ext>
            </a:extLst>
          </p:cNvPr>
          <p:cNvCxnSpPr/>
          <p:nvPr/>
        </p:nvCxnSpPr>
        <p:spPr>
          <a:xfrm>
            <a:off x="3236753" y="26865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8A5616-711A-BB42-8E92-D2615ECEE89D}"/>
              </a:ext>
            </a:extLst>
          </p:cNvPr>
          <p:cNvCxnSpPr/>
          <p:nvPr/>
        </p:nvCxnSpPr>
        <p:spPr>
          <a:xfrm>
            <a:off x="3389153" y="28389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2000E9-05C2-E646-B864-86FA12397ED7}"/>
              </a:ext>
            </a:extLst>
          </p:cNvPr>
          <p:cNvCxnSpPr/>
          <p:nvPr/>
        </p:nvCxnSpPr>
        <p:spPr>
          <a:xfrm>
            <a:off x="3541553" y="29913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E599AC-D9BD-0D47-BF80-EEB8FBFDB906}"/>
              </a:ext>
            </a:extLst>
          </p:cNvPr>
          <p:cNvCxnSpPr/>
          <p:nvPr/>
        </p:nvCxnSpPr>
        <p:spPr>
          <a:xfrm>
            <a:off x="3693953" y="31437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574671-95F2-7140-A497-8663102CC901}"/>
              </a:ext>
            </a:extLst>
          </p:cNvPr>
          <p:cNvCxnSpPr/>
          <p:nvPr/>
        </p:nvCxnSpPr>
        <p:spPr>
          <a:xfrm>
            <a:off x="3846353" y="32961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515709-41D1-EE4F-8F52-BB09164D83AB}"/>
              </a:ext>
            </a:extLst>
          </p:cNvPr>
          <p:cNvCxnSpPr/>
          <p:nvPr/>
        </p:nvCxnSpPr>
        <p:spPr>
          <a:xfrm>
            <a:off x="3998753" y="34485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B7397A-7C48-F142-9FF2-6A7DABDD3653}"/>
              </a:ext>
            </a:extLst>
          </p:cNvPr>
          <p:cNvCxnSpPr/>
          <p:nvPr/>
        </p:nvCxnSpPr>
        <p:spPr>
          <a:xfrm>
            <a:off x="4108473" y="361617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96C471-3361-AF40-A4C9-15E262E98D18}"/>
              </a:ext>
            </a:extLst>
          </p:cNvPr>
          <p:cNvCxnSpPr/>
          <p:nvPr/>
        </p:nvCxnSpPr>
        <p:spPr>
          <a:xfrm>
            <a:off x="4294072" y="26865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02C70D-3E6A-5045-990E-AE0028816E74}"/>
              </a:ext>
            </a:extLst>
          </p:cNvPr>
          <p:cNvCxnSpPr/>
          <p:nvPr/>
        </p:nvCxnSpPr>
        <p:spPr>
          <a:xfrm>
            <a:off x="4446472" y="28389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946106-6696-CD46-954D-B9C48B6951C6}"/>
              </a:ext>
            </a:extLst>
          </p:cNvPr>
          <p:cNvCxnSpPr/>
          <p:nvPr/>
        </p:nvCxnSpPr>
        <p:spPr>
          <a:xfrm>
            <a:off x="4598872" y="29913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C6A2D3-385C-EC4E-86B8-DC950E68F4EF}"/>
              </a:ext>
            </a:extLst>
          </p:cNvPr>
          <p:cNvCxnSpPr/>
          <p:nvPr/>
        </p:nvCxnSpPr>
        <p:spPr>
          <a:xfrm>
            <a:off x="5736824" y="26865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8DB25B-B547-0049-835A-495C2402DCEF}"/>
              </a:ext>
            </a:extLst>
          </p:cNvPr>
          <p:cNvCxnSpPr/>
          <p:nvPr/>
        </p:nvCxnSpPr>
        <p:spPr>
          <a:xfrm>
            <a:off x="5889224" y="28389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3CE702-5280-6B41-BDC2-6259C9BF15CC}"/>
              </a:ext>
            </a:extLst>
          </p:cNvPr>
          <p:cNvCxnSpPr/>
          <p:nvPr/>
        </p:nvCxnSpPr>
        <p:spPr>
          <a:xfrm>
            <a:off x="6041624" y="29913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C33A8F-FEC2-7F47-AB66-6D439BC87481}"/>
              </a:ext>
            </a:extLst>
          </p:cNvPr>
          <p:cNvCxnSpPr/>
          <p:nvPr/>
        </p:nvCxnSpPr>
        <p:spPr>
          <a:xfrm>
            <a:off x="6194024" y="31437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EF145F-8C21-1441-B2F0-9E2D0B8CB15A}"/>
              </a:ext>
            </a:extLst>
          </p:cNvPr>
          <p:cNvCxnSpPr/>
          <p:nvPr/>
        </p:nvCxnSpPr>
        <p:spPr>
          <a:xfrm>
            <a:off x="6346424" y="32961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382FEF-0375-F64A-88C3-62127A10F8A6}"/>
              </a:ext>
            </a:extLst>
          </p:cNvPr>
          <p:cNvCxnSpPr/>
          <p:nvPr/>
        </p:nvCxnSpPr>
        <p:spPr>
          <a:xfrm>
            <a:off x="6498824" y="34485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9C4400-2AB3-E34F-AC93-077E883B90F9}"/>
              </a:ext>
            </a:extLst>
          </p:cNvPr>
          <p:cNvCxnSpPr/>
          <p:nvPr/>
        </p:nvCxnSpPr>
        <p:spPr>
          <a:xfrm>
            <a:off x="6668181" y="3591714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4F9827-47BD-8A43-AD16-CF485A31026E}"/>
              </a:ext>
            </a:extLst>
          </p:cNvPr>
          <p:cNvCxnSpPr/>
          <p:nvPr/>
        </p:nvCxnSpPr>
        <p:spPr>
          <a:xfrm>
            <a:off x="6794143" y="26865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0A3373-B3B1-9448-95AE-2D837FCD7B43}"/>
              </a:ext>
            </a:extLst>
          </p:cNvPr>
          <p:cNvCxnSpPr/>
          <p:nvPr/>
        </p:nvCxnSpPr>
        <p:spPr>
          <a:xfrm>
            <a:off x="6946543" y="28389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502282-36E0-524E-B217-4585C91D7029}"/>
              </a:ext>
            </a:extLst>
          </p:cNvPr>
          <p:cNvCxnSpPr/>
          <p:nvPr/>
        </p:nvCxnSpPr>
        <p:spPr>
          <a:xfrm>
            <a:off x="7098943" y="29913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732F05-5D5C-0644-B520-D9D055CB194E}"/>
              </a:ext>
            </a:extLst>
          </p:cNvPr>
          <p:cNvCxnSpPr/>
          <p:nvPr/>
        </p:nvCxnSpPr>
        <p:spPr>
          <a:xfrm>
            <a:off x="8120924" y="26865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94B0679-6B5A-B347-9DE7-EB157BC6D46F}"/>
              </a:ext>
            </a:extLst>
          </p:cNvPr>
          <p:cNvCxnSpPr/>
          <p:nvPr/>
        </p:nvCxnSpPr>
        <p:spPr>
          <a:xfrm>
            <a:off x="8273324" y="28389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C6AD43-2772-2743-8AAA-AA2A2041BC5E}"/>
              </a:ext>
            </a:extLst>
          </p:cNvPr>
          <p:cNvCxnSpPr/>
          <p:nvPr/>
        </p:nvCxnSpPr>
        <p:spPr>
          <a:xfrm>
            <a:off x="8425724" y="29913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635B14-589F-9043-A572-EF37D1B84071}"/>
              </a:ext>
            </a:extLst>
          </p:cNvPr>
          <p:cNvCxnSpPr/>
          <p:nvPr/>
        </p:nvCxnSpPr>
        <p:spPr>
          <a:xfrm>
            <a:off x="8578124" y="31437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CA21BFA-50F0-0D40-93EA-1CF4CAF49125}"/>
              </a:ext>
            </a:extLst>
          </p:cNvPr>
          <p:cNvCxnSpPr/>
          <p:nvPr/>
        </p:nvCxnSpPr>
        <p:spPr>
          <a:xfrm>
            <a:off x="8730524" y="32961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CE7B48-1E5E-AE48-BFDD-EF31803AE2BF}"/>
              </a:ext>
            </a:extLst>
          </p:cNvPr>
          <p:cNvCxnSpPr/>
          <p:nvPr/>
        </p:nvCxnSpPr>
        <p:spPr>
          <a:xfrm>
            <a:off x="8882924" y="34485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29AAE8E-38B2-9540-AF3F-B710A9C6FDD7}"/>
              </a:ext>
            </a:extLst>
          </p:cNvPr>
          <p:cNvCxnSpPr/>
          <p:nvPr/>
        </p:nvCxnSpPr>
        <p:spPr>
          <a:xfrm>
            <a:off x="9035324" y="36009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EC0B7A-A7BC-5D4D-BDA2-467C2E9271BF}"/>
              </a:ext>
            </a:extLst>
          </p:cNvPr>
          <p:cNvCxnSpPr/>
          <p:nvPr/>
        </p:nvCxnSpPr>
        <p:spPr>
          <a:xfrm>
            <a:off x="9178243" y="26865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A4718A-B182-6C48-B697-4589F91E0008}"/>
              </a:ext>
            </a:extLst>
          </p:cNvPr>
          <p:cNvCxnSpPr/>
          <p:nvPr/>
        </p:nvCxnSpPr>
        <p:spPr>
          <a:xfrm>
            <a:off x="9330643" y="28389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CD4FE44-5E56-D745-B145-8D05780011D8}"/>
              </a:ext>
            </a:extLst>
          </p:cNvPr>
          <p:cNvCxnSpPr/>
          <p:nvPr/>
        </p:nvCxnSpPr>
        <p:spPr>
          <a:xfrm>
            <a:off x="9483043" y="2991328"/>
            <a:ext cx="8290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D2A39A9D-59B3-844B-A84D-450207808FDB}"/>
              </a:ext>
            </a:extLst>
          </p:cNvPr>
          <p:cNvSpPr/>
          <p:nvPr/>
        </p:nvSpPr>
        <p:spPr>
          <a:xfrm>
            <a:off x="3830258" y="2605990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EB28642-F60E-AC45-A28B-A866297BAAFC}"/>
              </a:ext>
            </a:extLst>
          </p:cNvPr>
          <p:cNvSpPr/>
          <p:nvPr/>
        </p:nvSpPr>
        <p:spPr>
          <a:xfrm>
            <a:off x="3830258" y="2767280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3A31F79-33EE-804A-AD49-A61DF42C3128}"/>
              </a:ext>
            </a:extLst>
          </p:cNvPr>
          <p:cNvSpPr/>
          <p:nvPr/>
        </p:nvSpPr>
        <p:spPr>
          <a:xfrm>
            <a:off x="3830258" y="2928570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A8F3412-CC28-3442-9B0D-ACE7586FE1E7}"/>
              </a:ext>
            </a:extLst>
          </p:cNvPr>
          <p:cNvSpPr/>
          <p:nvPr/>
        </p:nvSpPr>
        <p:spPr>
          <a:xfrm>
            <a:off x="3830258" y="3089860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45FED43-5F30-5844-9840-CC2662A022D3}"/>
              </a:ext>
            </a:extLst>
          </p:cNvPr>
          <p:cNvSpPr/>
          <p:nvPr/>
        </p:nvSpPr>
        <p:spPr>
          <a:xfrm>
            <a:off x="3822908" y="3251892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22127CC-BDB9-C947-B372-B2DDA88E2795}"/>
              </a:ext>
            </a:extLst>
          </p:cNvPr>
          <p:cNvSpPr/>
          <p:nvPr/>
        </p:nvSpPr>
        <p:spPr>
          <a:xfrm>
            <a:off x="8774847" y="2630648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086CE71-BD76-BC49-9EAA-C4E96386FDBF}"/>
              </a:ext>
            </a:extLst>
          </p:cNvPr>
          <p:cNvSpPr/>
          <p:nvPr/>
        </p:nvSpPr>
        <p:spPr>
          <a:xfrm>
            <a:off x="8786334" y="2935447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07AC2F7-820A-AA4C-8ADF-FA1BC378173F}"/>
              </a:ext>
            </a:extLst>
          </p:cNvPr>
          <p:cNvSpPr/>
          <p:nvPr/>
        </p:nvSpPr>
        <p:spPr>
          <a:xfrm>
            <a:off x="8774847" y="3248924"/>
            <a:ext cx="143296" cy="1432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D476CA7-11F3-384D-8BCB-6150CA241B46}"/>
              </a:ext>
            </a:extLst>
          </p:cNvPr>
          <p:cNvSpPr/>
          <p:nvPr/>
        </p:nvSpPr>
        <p:spPr>
          <a:xfrm>
            <a:off x="3714273" y="2411864"/>
            <a:ext cx="371840" cy="118906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AC93A7C-4DD2-9E46-9D8A-2B4E14C1D6EF}"/>
              </a:ext>
            </a:extLst>
          </p:cNvPr>
          <p:cNvSpPr/>
          <p:nvPr/>
        </p:nvSpPr>
        <p:spPr>
          <a:xfrm>
            <a:off x="4671142" y="2405686"/>
            <a:ext cx="371840" cy="73804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78EDC51-C037-0A42-A855-C7BB99995E63}"/>
              </a:ext>
            </a:extLst>
          </p:cNvPr>
          <p:cNvSpPr/>
          <p:nvPr/>
        </p:nvSpPr>
        <p:spPr>
          <a:xfrm>
            <a:off x="8672062" y="2387400"/>
            <a:ext cx="371840" cy="11890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3AE12-61B4-BB43-8C7E-4493567FBE55}"/>
              </a:ext>
            </a:extLst>
          </p:cNvPr>
          <p:cNvSpPr txBox="1"/>
          <p:nvPr/>
        </p:nvSpPr>
        <p:spPr>
          <a:xfrm>
            <a:off x="2162863" y="1327493"/>
            <a:ext cx="980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Lab 1: </a:t>
            </a:r>
            <a:r>
              <a:rPr lang="en-US" sz="2400" dirty="0">
                <a:latin typeface="Gill Sans MT" panose="020B0502020104020203" pitchFamily="34" charset="77"/>
              </a:rPr>
              <a:t>Finding mutations in a patient using next-generation sequencing (NGS)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1E7617-4839-7A4F-AD4C-1C163DC2818F}"/>
              </a:ext>
            </a:extLst>
          </p:cNvPr>
          <p:cNvSpPr txBox="1"/>
          <p:nvPr/>
        </p:nvSpPr>
        <p:spPr>
          <a:xfrm>
            <a:off x="2137811" y="3986878"/>
            <a:ext cx="9160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Lab 2: </a:t>
            </a:r>
            <a:r>
              <a:rPr lang="en-US" sz="2400" dirty="0">
                <a:latin typeface="Gill Sans MT" panose="020B0502020104020203" pitchFamily="34" charset="77"/>
              </a:rPr>
              <a:t>How do we get reference genomes in the first place? (Assembly)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F78BE5-B8D3-2742-B5B1-AF761E6B11E6}"/>
              </a:ext>
            </a:extLst>
          </p:cNvPr>
          <p:cNvSpPr txBox="1"/>
          <p:nvPr/>
        </p:nvSpPr>
        <p:spPr>
          <a:xfrm>
            <a:off x="399152" y="4740759"/>
            <a:ext cx="5432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Lab 3: </a:t>
            </a:r>
            <a:r>
              <a:rPr lang="en-US" sz="2400" dirty="0">
                <a:latin typeface="Gill Sans MT" panose="020B0502020104020203" pitchFamily="34" charset="77"/>
              </a:rPr>
              <a:t>Analyzing mutations in populations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A4462021-8F68-014C-8E68-C3C30BDF0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987" y="5489057"/>
            <a:ext cx="397805" cy="85423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AF197FB-5826-1848-85B6-C64DBCF6E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799" y="5501135"/>
            <a:ext cx="294428" cy="830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C8D0D1B-1DE2-FC42-B2EA-C306DE0C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115" y="5501137"/>
            <a:ext cx="397805" cy="8542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99B3D62-49C3-A644-88BD-F8D884568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927" y="5513215"/>
            <a:ext cx="294428" cy="8300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BA2EC23-D4C0-D64E-A96F-CFD66514E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886" y="5504653"/>
            <a:ext cx="397805" cy="85423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EC09260-0975-4449-BDAF-7EA983765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698" y="5516731"/>
            <a:ext cx="294428" cy="83007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9B4A63-2D13-7540-97AA-8B2F0887D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014" y="5516733"/>
            <a:ext cx="397805" cy="85423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4CE082E-B8BC-2547-8493-E1DA7715E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826" y="5528811"/>
            <a:ext cx="294428" cy="83007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7702E5E-6271-AD40-9DC0-CA4ED4C5D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226" y="5521496"/>
            <a:ext cx="397805" cy="85423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047CC44-E00D-6E48-8F6A-AFEBAA52F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038" y="5533574"/>
            <a:ext cx="294428" cy="8300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2ED340D-7A50-5040-BA7A-2230677D4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354" y="5533576"/>
            <a:ext cx="397805" cy="8542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A583E3D-E26A-BE47-AFBC-2C63CAB6A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166" y="5545654"/>
            <a:ext cx="294428" cy="830075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3AE5A45B-DE02-7540-B23E-8C12C2E84935}"/>
              </a:ext>
            </a:extLst>
          </p:cNvPr>
          <p:cNvSpPr txBox="1"/>
          <p:nvPr/>
        </p:nvSpPr>
        <p:spPr>
          <a:xfrm>
            <a:off x="7141172" y="4574984"/>
            <a:ext cx="468374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Applications: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Ancestry analysis (today)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Genome-wide association studies (Thursday)</a:t>
            </a:r>
          </a:p>
        </p:txBody>
      </p:sp>
    </p:spTree>
    <p:extLst>
      <p:ext uri="{BB962C8B-B14F-4D97-AF65-F5344CB8AC3E}">
        <p14:creationId xmlns:p14="http://schemas.microsoft.com/office/powerpoint/2010/main" val="220120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3" grpId="0"/>
      <p:bldP spid="64" grpId="0"/>
      <p:bldP spid="65" grpId="0"/>
      <p:bldP spid="7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726" b="39506"/>
          <a:stretch/>
        </p:blipFill>
        <p:spPr>
          <a:xfrm>
            <a:off x="2204684" y="2907566"/>
            <a:ext cx="3933114" cy="32402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657128" y="6301201"/>
            <a:ext cx="22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Novembre</a:t>
            </a:r>
            <a:r>
              <a:rPr lang="en-US" dirty="0"/>
              <a:t>, </a:t>
            </a:r>
            <a:r>
              <a:rPr lang="en-US" i="1" dirty="0"/>
              <a:t>et al. </a:t>
            </a:r>
            <a:r>
              <a:rPr lang="en-US" dirty="0"/>
              <a:t>2008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82801" y="1710264"/>
            <a:ext cx="8060267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42535" y="113006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Recent history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66666" y="1130069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Ancient history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97205" y="1872156"/>
            <a:ext cx="21723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Familial relationships</a:t>
            </a:r>
          </a:p>
          <a:p>
            <a:r>
              <a:rPr lang="en-US" sz="1200" dirty="0"/>
              <a:t>Parents, siblings, cousins, etc.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27727" y="1872156"/>
            <a:ext cx="129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34210" y="1872156"/>
            <a:ext cx="343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migration, ancient humans</a:t>
            </a:r>
          </a:p>
        </p:txBody>
      </p:sp>
      <p:cxnSp>
        <p:nvCxnSpPr>
          <p:cNvPr id="15" name="Straight Connector 14"/>
          <p:cNvCxnSpPr>
            <a:endCxn id="13" idx="2"/>
          </p:cNvCxnSpPr>
          <p:nvPr/>
        </p:nvCxnSpPr>
        <p:spPr>
          <a:xfrm flipV="1">
            <a:off x="2204684" y="2241488"/>
            <a:ext cx="3669858" cy="66607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3" idx="2"/>
          </p:cNvCxnSpPr>
          <p:nvPr/>
        </p:nvCxnSpPr>
        <p:spPr>
          <a:xfrm flipH="1" flipV="1">
            <a:off x="5874542" y="2241488"/>
            <a:ext cx="263256" cy="66607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14282" b="19290"/>
          <a:stretch/>
        </p:blipFill>
        <p:spPr>
          <a:xfrm>
            <a:off x="6665440" y="2666275"/>
            <a:ext cx="3840741" cy="17008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04089" y="4303142"/>
            <a:ext cx="39327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aliciarmartin.com</a:t>
            </a:r>
            <a:r>
              <a:rPr lang="en-US" sz="1000" dirty="0"/>
              <a:t>/research/migration_map_revised-2/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698" y="4843807"/>
            <a:ext cx="3410722" cy="15875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71839" y="1406374"/>
            <a:ext cx="3205405" cy="111267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BA494BC-7206-AD49-8C60-B87E5F66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Genomes reveal history across many time scales</a:t>
            </a:r>
          </a:p>
        </p:txBody>
      </p:sp>
    </p:spTree>
    <p:extLst>
      <p:ext uri="{BB962C8B-B14F-4D97-AF65-F5344CB8AC3E}">
        <p14:creationId xmlns:p14="http://schemas.microsoft.com/office/powerpoint/2010/main" val="396176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C64394-B346-794D-BFFC-EB77A882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SNPs act like a “molecular clock”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70001D-0E74-1E4C-9786-5C8E29AAA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018"/>
          <a:stretch/>
        </p:blipFill>
        <p:spPr>
          <a:xfrm>
            <a:off x="1412597" y="1588214"/>
            <a:ext cx="1364257" cy="4805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B47E78-6906-8546-8274-588BBC87F279}"/>
              </a:ext>
            </a:extLst>
          </p:cNvPr>
          <p:cNvSpPr txBox="1"/>
          <p:nvPr/>
        </p:nvSpPr>
        <p:spPr>
          <a:xfrm>
            <a:off x="315485" y="1742704"/>
            <a:ext cx="73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Africa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54014B-F14B-AB43-B2FE-FF4DD1EE5B19}"/>
              </a:ext>
            </a:extLst>
          </p:cNvPr>
          <p:cNvSpPr txBox="1"/>
          <p:nvPr/>
        </p:nvSpPr>
        <p:spPr>
          <a:xfrm>
            <a:off x="315485" y="2836137"/>
            <a:ext cx="140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West Eurasia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D170DD-714B-8B44-A01D-DBF5B90A874A}"/>
              </a:ext>
            </a:extLst>
          </p:cNvPr>
          <p:cNvSpPr txBox="1"/>
          <p:nvPr/>
        </p:nvSpPr>
        <p:spPr>
          <a:xfrm>
            <a:off x="315485" y="3823032"/>
            <a:ext cx="117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South Asia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AB946C-E8EA-0C4D-972F-7A9A03F6009C}"/>
              </a:ext>
            </a:extLst>
          </p:cNvPr>
          <p:cNvSpPr txBox="1"/>
          <p:nvPr/>
        </p:nvSpPr>
        <p:spPr>
          <a:xfrm>
            <a:off x="315485" y="4566130"/>
            <a:ext cx="96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America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76FBD5-A185-D143-AE9F-581DC8099D07}"/>
              </a:ext>
            </a:extLst>
          </p:cNvPr>
          <p:cNvSpPr txBox="1"/>
          <p:nvPr/>
        </p:nvSpPr>
        <p:spPr>
          <a:xfrm>
            <a:off x="315485" y="5239845"/>
            <a:ext cx="186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East Asia/Oceania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EDB698-0A85-414F-B33C-B8AA34A6AF2F}"/>
              </a:ext>
            </a:extLst>
          </p:cNvPr>
          <p:cNvSpPr txBox="1"/>
          <p:nvPr/>
        </p:nvSpPr>
        <p:spPr>
          <a:xfrm>
            <a:off x="0" y="6611779"/>
            <a:ext cx="1109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Mallick</a:t>
            </a:r>
            <a:r>
              <a:rPr lang="en-US" sz="1000" dirty="0">
                <a:latin typeface="Gill Sans"/>
                <a:cs typeface="Gill Sans"/>
              </a:rPr>
              <a:t>,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2016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13C655-FFF6-4949-A4AA-FDD07B32CE72}"/>
              </a:ext>
            </a:extLst>
          </p:cNvPr>
          <p:cNvGrpSpPr/>
          <p:nvPr/>
        </p:nvGrpSpPr>
        <p:grpSpPr>
          <a:xfrm>
            <a:off x="2776854" y="808094"/>
            <a:ext cx="9137185" cy="2867338"/>
            <a:chOff x="2776854" y="808094"/>
            <a:chExt cx="9137185" cy="286733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68303C-0281-394A-ABDF-3ECA7981EF55}"/>
                </a:ext>
              </a:extLst>
            </p:cNvPr>
            <p:cNvSpPr txBox="1"/>
            <p:nvPr/>
          </p:nvSpPr>
          <p:spPr>
            <a:xfrm>
              <a:off x="3900948" y="3275322"/>
              <a:ext cx="8013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Gill Sans MT" panose="020B0502020104020203" pitchFamily="34" charset="77"/>
                </a:rPr>
                <a:t>Individuals from within the same population will share many SNP genotypes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3559AC5-7385-5C4E-9ED3-11E54A388ABB}"/>
                </a:ext>
              </a:extLst>
            </p:cNvPr>
            <p:cNvGrpSpPr/>
            <p:nvPr/>
          </p:nvGrpSpPr>
          <p:grpSpPr>
            <a:xfrm>
              <a:off x="2776854" y="808094"/>
              <a:ext cx="8106234" cy="2125286"/>
              <a:chOff x="2776854" y="808094"/>
              <a:chExt cx="8106234" cy="212528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7B7CCC7-66ED-4E4E-9AA9-15515DA10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9803" y="1074043"/>
                <a:ext cx="397805" cy="85423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4392A38-DCF3-F846-991D-801A3ECFE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9802" y="2079147"/>
                <a:ext cx="397805" cy="854233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F0384DD-209D-4245-A8D8-8531105BAC52}"/>
                  </a:ext>
                </a:extLst>
              </p:cNvPr>
              <p:cNvCxnSpPr/>
              <p:nvPr/>
            </p:nvCxnSpPr>
            <p:spPr>
              <a:xfrm flipV="1">
                <a:off x="2776854" y="1501159"/>
                <a:ext cx="1963781" cy="4262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F3A25F7-EB27-B540-854B-DF13768487E9}"/>
                  </a:ext>
                </a:extLst>
              </p:cNvPr>
              <p:cNvCxnSpPr/>
              <p:nvPr/>
            </p:nvCxnSpPr>
            <p:spPr>
              <a:xfrm>
                <a:off x="2776854" y="1927370"/>
                <a:ext cx="1928150" cy="578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2EE6420-EA75-4A46-B97F-C93062D3A629}"/>
                  </a:ext>
                </a:extLst>
              </p:cNvPr>
              <p:cNvSpPr txBox="1"/>
              <p:nvPr/>
            </p:nvSpPr>
            <p:spPr>
              <a:xfrm>
                <a:off x="5352407" y="1147216"/>
                <a:ext cx="553068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0 1 2 0 1 1 1 2 1 2 … 0 2 1 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5CA9905-2EFE-3F42-AE17-C1CD316A0CC2}"/>
                  </a:ext>
                </a:extLst>
              </p:cNvPr>
              <p:cNvSpPr txBox="1"/>
              <p:nvPr/>
            </p:nvSpPr>
            <p:spPr>
              <a:xfrm>
                <a:off x="5352405" y="2152320"/>
                <a:ext cx="553068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0 1 2 1 1 1 1 1 2 2 … 0 2 1 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AF70DD98-365D-A748-8285-8D262558B9DF}"/>
                  </a:ext>
                </a:extLst>
              </p:cNvPr>
              <p:cNvCxnSpPr/>
              <p:nvPr/>
            </p:nvCxnSpPr>
            <p:spPr>
              <a:xfrm>
                <a:off x="9683237" y="1069704"/>
                <a:ext cx="941175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D847BE7-B93F-C744-9B67-CC67D2056AF4}"/>
                  </a:ext>
                </a:extLst>
              </p:cNvPr>
              <p:cNvSpPr txBox="1"/>
              <p:nvPr/>
            </p:nvSpPr>
            <p:spPr>
              <a:xfrm>
                <a:off x="6552252" y="808094"/>
                <a:ext cx="31309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Gill Sans"/>
                    <a:cs typeface="Gill Sans"/>
                  </a:rPr>
                  <a:t>SNPs in the genome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E03796E-24EC-0E4A-B84D-479AE33456B1}"/>
              </a:ext>
            </a:extLst>
          </p:cNvPr>
          <p:cNvGrpSpPr/>
          <p:nvPr/>
        </p:nvGrpSpPr>
        <p:grpSpPr>
          <a:xfrm>
            <a:off x="2776851" y="2145039"/>
            <a:ext cx="9415149" cy="4498922"/>
            <a:chOff x="2776851" y="2145039"/>
            <a:chExt cx="9415149" cy="449892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F1FBBE6-D792-FD46-9044-7FDBBC869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1490" y="3991073"/>
              <a:ext cx="294428" cy="83007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889D7CD-0E00-E748-89F0-A099B391E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1490" y="5076147"/>
              <a:ext cx="294428" cy="8300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4C1D98-DCA7-244A-B966-477D2696CAA1}"/>
                </a:ext>
              </a:extLst>
            </p:cNvPr>
            <p:cNvSpPr txBox="1"/>
            <p:nvPr/>
          </p:nvSpPr>
          <p:spPr>
            <a:xfrm>
              <a:off x="3900948" y="6243851"/>
              <a:ext cx="82910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Gill Sans MT" panose="020B0502020104020203" pitchFamily="34" charset="77"/>
                </a:rPr>
                <a:t>Individuals from different populations will have more divergent SNP genotypes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EA51A8-1DCC-B144-B185-6BE183C8723A}"/>
                </a:ext>
              </a:extLst>
            </p:cNvPr>
            <p:cNvSpPr txBox="1"/>
            <p:nvPr/>
          </p:nvSpPr>
          <p:spPr>
            <a:xfrm>
              <a:off x="5352407" y="4090548"/>
              <a:ext cx="55306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0 1 2 0 1 1 1 2 1 2 … 0 2 1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5FA8472-D002-F645-9C20-3A8EAE8459D7}"/>
                </a:ext>
              </a:extLst>
            </p:cNvPr>
            <p:cNvSpPr txBox="1"/>
            <p:nvPr/>
          </p:nvSpPr>
          <p:spPr>
            <a:xfrm>
              <a:off x="5352405" y="5095652"/>
              <a:ext cx="54152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1 2 2 1 0 0 0 0 1 1 … 2 2 0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C55D483-F0D1-4844-BDB1-114A40CFDABF}"/>
                </a:ext>
              </a:extLst>
            </p:cNvPr>
            <p:cNvCxnSpPr>
              <a:cxnSpLocks/>
            </p:cNvCxnSpPr>
            <p:nvPr/>
          </p:nvCxnSpPr>
          <p:spPr>
            <a:xfrm>
              <a:off x="2776851" y="4670195"/>
              <a:ext cx="1963784" cy="8209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92B024B-157E-CA4E-A74A-A5928A782D1D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2777086" y="2145039"/>
              <a:ext cx="2104404" cy="2261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969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292F74-8BD9-E54A-969B-7BA4D00E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Ancestry analysis goal: where did my genome come from?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9ED57-F4BC-034F-A2DE-B70AB70DD0D6}"/>
              </a:ext>
            </a:extLst>
          </p:cNvPr>
          <p:cNvSpPr txBox="1"/>
          <p:nvPr/>
        </p:nvSpPr>
        <p:spPr>
          <a:xfrm>
            <a:off x="208797" y="2829587"/>
            <a:ext cx="10765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 </a:t>
            </a:r>
            <a:r>
              <a:rPr lang="en-US" sz="4400" dirty="0"/>
              <a:t> = </a:t>
            </a:r>
            <a:endParaRPr lang="en-US" sz="4400" b="1" dirty="0"/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009CD0CC-D836-1B4F-80A9-6674A0E0ED75}"/>
              </a:ext>
            </a:extLst>
          </p:cNvPr>
          <p:cNvSpPr/>
          <p:nvPr/>
        </p:nvSpPr>
        <p:spPr>
          <a:xfrm>
            <a:off x="1811576" y="1875590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739B6B79-5FBD-644C-8F4D-5671445D39B1}"/>
              </a:ext>
            </a:extLst>
          </p:cNvPr>
          <p:cNvSpPr/>
          <p:nvPr/>
        </p:nvSpPr>
        <p:spPr>
          <a:xfrm flipH="1">
            <a:off x="7396579" y="1875590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BEEF03-2BD7-2A48-9B00-15A67C595B3D}"/>
              </a:ext>
            </a:extLst>
          </p:cNvPr>
          <p:cNvSpPr txBox="1"/>
          <p:nvPr/>
        </p:nvSpPr>
        <p:spPr>
          <a:xfrm>
            <a:off x="2001591" y="2121701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1 2 0 1 1 1 2 2 2 … 0 2 1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73FAF3-2505-084C-B053-90D4592E5E2C}"/>
              </a:ext>
            </a:extLst>
          </p:cNvPr>
          <p:cNvSpPr txBox="1"/>
          <p:nvPr/>
        </p:nvSpPr>
        <p:spPr>
          <a:xfrm>
            <a:off x="2005725" y="2929096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0 2 1 0 1 1 0 1 0 … 1 0 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01B9D-1A14-204A-B242-AFD9C54C25B2}"/>
              </a:ext>
            </a:extLst>
          </p:cNvPr>
          <p:cNvSpPr txBox="1"/>
          <p:nvPr/>
        </p:nvSpPr>
        <p:spPr>
          <a:xfrm>
            <a:off x="2017484" y="3704690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 2 2 0 2 1 0 1 1 2 … 0 1 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FB560-2D4E-A04D-9C5A-B0A42F7FB9C9}"/>
              </a:ext>
            </a:extLst>
          </p:cNvPr>
          <p:cNvSpPr txBox="1"/>
          <p:nvPr/>
        </p:nvSpPr>
        <p:spPr>
          <a:xfrm>
            <a:off x="2036868" y="5657799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1 2 1 0 0 1 1 2 2 … 0 2 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17A3DA-8933-1F49-89EB-016A7D130C7A}"/>
              </a:ext>
            </a:extLst>
          </p:cNvPr>
          <p:cNvSpPr/>
          <p:nvPr/>
        </p:nvSpPr>
        <p:spPr>
          <a:xfrm>
            <a:off x="4322407" y="4589246"/>
            <a:ext cx="574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…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280C97-837D-5E48-8752-94F9FED851E7}"/>
              </a:ext>
            </a:extLst>
          </p:cNvPr>
          <p:cNvCxnSpPr/>
          <p:nvPr/>
        </p:nvCxnSpPr>
        <p:spPr>
          <a:xfrm>
            <a:off x="4322407" y="1669792"/>
            <a:ext cx="9411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66E807B-3D00-B84E-97BC-0947BEA08091}"/>
              </a:ext>
            </a:extLst>
          </p:cNvPr>
          <p:cNvSpPr txBox="1"/>
          <p:nvPr/>
        </p:nvSpPr>
        <p:spPr>
          <a:xfrm rot="16200000">
            <a:off x="756303" y="2667486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Samples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A3EAD3-15D3-D34E-8805-D2254B7FD517}"/>
              </a:ext>
            </a:extLst>
          </p:cNvPr>
          <p:cNvCxnSpPr/>
          <p:nvPr/>
        </p:nvCxnSpPr>
        <p:spPr>
          <a:xfrm>
            <a:off x="1446818" y="3717211"/>
            <a:ext cx="0" cy="10147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C8FBB73-7A46-9047-9AB3-8E5AF0BF3D91}"/>
              </a:ext>
            </a:extLst>
          </p:cNvPr>
          <p:cNvSpPr txBox="1"/>
          <p:nvPr/>
        </p:nvSpPr>
        <p:spPr>
          <a:xfrm>
            <a:off x="3371506" y="1372527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SNPs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A3657-9D7C-2843-B1EA-E85A59F04CB6}"/>
              </a:ext>
            </a:extLst>
          </p:cNvPr>
          <p:cNvSpPr txBox="1"/>
          <p:nvPr/>
        </p:nvSpPr>
        <p:spPr>
          <a:xfrm>
            <a:off x="7582565" y="5727696"/>
            <a:ext cx="106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F62CC2-BE9F-B747-BA42-3F13177A8F19}"/>
              </a:ext>
            </a:extLst>
          </p:cNvPr>
          <p:cNvSpPr txBox="1"/>
          <p:nvPr/>
        </p:nvSpPr>
        <p:spPr>
          <a:xfrm>
            <a:off x="7969235" y="3961735"/>
            <a:ext cx="2340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Chinese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46202B-A4C9-884A-B261-97581F87D121}"/>
              </a:ext>
            </a:extLst>
          </p:cNvPr>
          <p:cNvSpPr txBox="1"/>
          <p:nvPr/>
        </p:nvSpPr>
        <p:spPr>
          <a:xfrm>
            <a:off x="7969235" y="5113653"/>
            <a:ext cx="3917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Northern European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BF4DE6-72DA-9A41-B5BB-0A46D684C296}"/>
              </a:ext>
            </a:extLst>
          </p:cNvPr>
          <p:cNvSpPr txBox="1"/>
          <p:nvPr/>
        </p:nvSpPr>
        <p:spPr>
          <a:xfrm>
            <a:off x="7969235" y="2710097"/>
            <a:ext cx="3917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African</a:t>
            </a:r>
          </a:p>
        </p:txBody>
      </p:sp>
      <p:sp>
        <p:nvSpPr>
          <p:cNvPr id="25" name="Right Bracket 24">
            <a:extLst>
              <a:ext uri="{FF2B5EF4-FFF2-40B4-BE49-F238E27FC236}">
                <a16:creationId xmlns:a16="http://schemas.microsoft.com/office/drawing/2014/main" id="{9180C619-62B3-5644-8648-1116D3094BC0}"/>
              </a:ext>
            </a:extLst>
          </p:cNvPr>
          <p:cNvSpPr/>
          <p:nvPr/>
        </p:nvSpPr>
        <p:spPr>
          <a:xfrm>
            <a:off x="7683670" y="2254872"/>
            <a:ext cx="162472" cy="1152005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ket 25">
            <a:extLst>
              <a:ext uri="{FF2B5EF4-FFF2-40B4-BE49-F238E27FC236}">
                <a16:creationId xmlns:a16="http://schemas.microsoft.com/office/drawing/2014/main" id="{6AD65817-FE95-3A4D-A059-4F222979B100}"/>
              </a:ext>
            </a:extLst>
          </p:cNvPr>
          <p:cNvSpPr/>
          <p:nvPr/>
        </p:nvSpPr>
        <p:spPr>
          <a:xfrm>
            <a:off x="7683670" y="3587254"/>
            <a:ext cx="162472" cy="1152005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ket 26">
            <a:extLst>
              <a:ext uri="{FF2B5EF4-FFF2-40B4-BE49-F238E27FC236}">
                <a16:creationId xmlns:a16="http://schemas.microsoft.com/office/drawing/2014/main" id="{4019CCB4-E4F1-FD4A-8BC3-6A96E839F175}"/>
              </a:ext>
            </a:extLst>
          </p:cNvPr>
          <p:cNvSpPr/>
          <p:nvPr/>
        </p:nvSpPr>
        <p:spPr>
          <a:xfrm>
            <a:off x="7687950" y="4895812"/>
            <a:ext cx="158192" cy="761987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383D8B-4209-6941-B06F-BB4E9132379D}"/>
              </a:ext>
            </a:extLst>
          </p:cNvPr>
          <p:cNvSpPr txBox="1"/>
          <p:nvPr/>
        </p:nvSpPr>
        <p:spPr>
          <a:xfrm>
            <a:off x="8386110" y="5738541"/>
            <a:ext cx="3917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 high-dimensional clustering problem!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B3AB97-FB6B-3E42-91FD-EEC871EC15ED}"/>
              </a:ext>
            </a:extLst>
          </p:cNvPr>
          <p:cNvSpPr txBox="1"/>
          <p:nvPr/>
        </p:nvSpPr>
        <p:spPr>
          <a:xfrm>
            <a:off x="7764906" y="1323812"/>
            <a:ext cx="3163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Label reference samples</a:t>
            </a:r>
          </a:p>
        </p:txBody>
      </p:sp>
    </p:spTree>
    <p:extLst>
      <p:ext uri="{BB962C8B-B14F-4D97-AF65-F5344CB8AC3E}">
        <p14:creationId xmlns:p14="http://schemas.microsoft.com/office/powerpoint/2010/main" val="420204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292F74-8BD9-E54A-969B-7BA4D00E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Principal component analysis reveals human relatedness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16F4F-E19C-C241-AB94-59F6E3CC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84" y="1585845"/>
            <a:ext cx="4995270" cy="3821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A558B9-BD2F-0949-A89F-BB5B1CC1E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6" b="39506"/>
          <a:stretch/>
        </p:blipFill>
        <p:spPr>
          <a:xfrm>
            <a:off x="6939241" y="3135412"/>
            <a:ext cx="3759490" cy="309720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583374-4EAD-A245-9E43-A15A372E699C}"/>
              </a:ext>
            </a:extLst>
          </p:cNvPr>
          <p:cNvSpPr txBox="1"/>
          <p:nvPr/>
        </p:nvSpPr>
        <p:spPr>
          <a:xfrm>
            <a:off x="2909780" y="1216513"/>
            <a:ext cx="2376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Worldwide populations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6DBC2-24A7-3942-8A5A-6BAC85BB5BB2}"/>
              </a:ext>
            </a:extLst>
          </p:cNvPr>
          <p:cNvSpPr txBox="1"/>
          <p:nvPr/>
        </p:nvSpPr>
        <p:spPr>
          <a:xfrm>
            <a:off x="7713234" y="2788940"/>
            <a:ext cx="22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European populations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A2968-EE2B-3A46-8B81-A78036F9D288}"/>
              </a:ext>
            </a:extLst>
          </p:cNvPr>
          <p:cNvSpPr txBox="1"/>
          <p:nvPr/>
        </p:nvSpPr>
        <p:spPr>
          <a:xfrm>
            <a:off x="6816322" y="6232621"/>
            <a:ext cx="17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Novembre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i="1" dirty="0">
                <a:latin typeface="Gill Sans MT" panose="020B0502020104020203" pitchFamily="34" charset="77"/>
              </a:rPr>
              <a:t>et al.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3875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09D8DC-03BE-C047-8949-79DB4B7F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What is PCA?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932D2C-DDA4-724D-B7F2-A145A2385586}"/>
              </a:ext>
            </a:extLst>
          </p:cNvPr>
          <p:cNvSpPr txBox="1"/>
          <p:nvPr/>
        </p:nvSpPr>
        <p:spPr>
          <a:xfrm>
            <a:off x="2253391" y="3898566"/>
            <a:ext cx="7954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Intuitively: </a:t>
            </a:r>
            <a:r>
              <a:rPr lang="en-US" sz="2400" dirty="0">
                <a:latin typeface="Gill Sans"/>
                <a:cs typeface="Gill Sans"/>
              </a:rPr>
              <a:t>finds the combination of features (SNPs) that explain the most variation in the data</a:t>
            </a:r>
            <a:endParaRPr lang="en-US" sz="2400" b="1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Feature reduction: </a:t>
            </a:r>
            <a:r>
              <a:rPr lang="en-US" sz="2400" dirty="0">
                <a:latin typeface="Gill Sans"/>
                <a:cs typeface="Gill Sans"/>
              </a:rPr>
              <a:t>derive linearly uncorrelated variables from an initial set of possibly correlated variables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Clustering: </a:t>
            </a:r>
            <a:r>
              <a:rPr lang="en-US" sz="2400" dirty="0">
                <a:latin typeface="Gill Sans"/>
                <a:cs typeface="Gill Sans"/>
              </a:rPr>
              <a:t>Provides visually and often informative clustering of the underlying data for data exploration</a:t>
            </a:r>
            <a:endParaRPr lang="en-US" sz="2400" b="1" dirty="0">
              <a:latin typeface="Gill Sans"/>
              <a:cs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BEFC4-88EE-CD40-A469-D4FAE374C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687" y="1021643"/>
            <a:ext cx="3293703" cy="2519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FE604-9EC2-AA4D-95E3-48996785A213}"/>
              </a:ext>
            </a:extLst>
          </p:cNvPr>
          <p:cNvSpPr txBox="1"/>
          <p:nvPr/>
        </p:nvSpPr>
        <p:spPr>
          <a:xfrm>
            <a:off x="2012900" y="1553730"/>
            <a:ext cx="36136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Sample 1     0 0 0 1 1 0 2 0 0 1 0 0 1</a:t>
            </a:r>
          </a:p>
          <a:p>
            <a:r>
              <a:rPr lang="en-US" dirty="0">
                <a:latin typeface="Gill Sans"/>
                <a:cs typeface="Gill Sans"/>
              </a:rPr>
              <a:t>Sample 2     1 1 1 1 1 0 0 0 2 0 1 1 1</a:t>
            </a:r>
          </a:p>
          <a:p>
            <a:r>
              <a:rPr lang="en-US" dirty="0">
                <a:latin typeface="Gill Sans"/>
                <a:cs typeface="Gill Sans"/>
              </a:rPr>
              <a:t>Sample 3     0 2 0 0 1 1 1 1 0 0 1 1 1</a:t>
            </a:r>
          </a:p>
          <a:p>
            <a:r>
              <a:rPr lang="en-US" dirty="0">
                <a:latin typeface="Gill Sans"/>
                <a:cs typeface="Gill Sans"/>
              </a:rPr>
              <a:t>Sample 4     0 0 2 1 1 1 0 0 0 2 1 1 1</a:t>
            </a:r>
          </a:p>
          <a:p>
            <a:r>
              <a:rPr lang="en-US" dirty="0">
                <a:latin typeface="Gill Sans"/>
                <a:cs typeface="Gill Sans"/>
              </a:rPr>
              <a:t>…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8F03C02-034A-4040-AD89-22262E076D8F}"/>
              </a:ext>
            </a:extLst>
          </p:cNvPr>
          <p:cNvSpPr/>
          <p:nvPr/>
        </p:nvSpPr>
        <p:spPr>
          <a:xfrm>
            <a:off x="5634154" y="2035819"/>
            <a:ext cx="787845" cy="352747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83BBA1-7B29-9046-BE4E-C773CB8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PCA finds the features that explain the most variation in the data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D0074D-6986-1C4D-B970-57D794936E91}"/>
              </a:ext>
            </a:extLst>
          </p:cNvPr>
          <p:cNvCxnSpPr/>
          <p:nvPr/>
        </p:nvCxnSpPr>
        <p:spPr>
          <a:xfrm>
            <a:off x="3133049" y="5245165"/>
            <a:ext cx="550315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CEA50B-1D02-A34A-AC92-97A93FD50F9E}"/>
              </a:ext>
            </a:extLst>
          </p:cNvPr>
          <p:cNvCxnSpPr/>
          <p:nvPr/>
        </p:nvCxnSpPr>
        <p:spPr>
          <a:xfrm flipV="1">
            <a:off x="3133049" y="1506041"/>
            <a:ext cx="0" cy="37391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8DEDD4B-2903-1042-B9AB-3375A9508D25}"/>
              </a:ext>
            </a:extLst>
          </p:cNvPr>
          <p:cNvSpPr txBox="1"/>
          <p:nvPr/>
        </p:nvSpPr>
        <p:spPr>
          <a:xfrm>
            <a:off x="5717475" y="5445055"/>
            <a:ext cx="86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1B972-5A49-5140-9DEE-FA9D2209FAAC}"/>
              </a:ext>
            </a:extLst>
          </p:cNvPr>
          <p:cNvSpPr txBox="1"/>
          <p:nvPr/>
        </p:nvSpPr>
        <p:spPr>
          <a:xfrm rot="16200000">
            <a:off x="2274648" y="2963606"/>
            <a:ext cx="80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AA2863-AC6D-EE45-8BA7-D19778A6B787}"/>
              </a:ext>
            </a:extLst>
          </p:cNvPr>
          <p:cNvSpPr/>
          <p:nvPr/>
        </p:nvSpPr>
        <p:spPr>
          <a:xfrm>
            <a:off x="3932653" y="4751318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B2651A-140A-054F-B7A7-D441074D7E2A}"/>
              </a:ext>
            </a:extLst>
          </p:cNvPr>
          <p:cNvSpPr/>
          <p:nvPr/>
        </p:nvSpPr>
        <p:spPr>
          <a:xfrm>
            <a:off x="4038008" y="4115915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5508ED-F7FB-DF48-9EA5-38D2F4D4FE5B}"/>
              </a:ext>
            </a:extLst>
          </p:cNvPr>
          <p:cNvSpPr/>
          <p:nvPr/>
        </p:nvSpPr>
        <p:spPr>
          <a:xfrm>
            <a:off x="4637245" y="391556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54AECB-A055-B042-A2AC-54925F3B60B3}"/>
              </a:ext>
            </a:extLst>
          </p:cNvPr>
          <p:cNvSpPr/>
          <p:nvPr/>
        </p:nvSpPr>
        <p:spPr>
          <a:xfrm>
            <a:off x="4472630" y="435062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D953FB-0137-0742-AFD4-D919C6909975}"/>
              </a:ext>
            </a:extLst>
          </p:cNvPr>
          <p:cNvSpPr/>
          <p:nvPr/>
        </p:nvSpPr>
        <p:spPr>
          <a:xfrm>
            <a:off x="4871463" y="3467746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2A4C12-122C-3746-B581-C2EB00AE7D35}"/>
              </a:ext>
            </a:extLst>
          </p:cNvPr>
          <p:cNvSpPr/>
          <p:nvPr/>
        </p:nvSpPr>
        <p:spPr>
          <a:xfrm>
            <a:off x="5260466" y="375095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5ED059-16D0-8F4A-A2AC-BC77EDFEFBEA}"/>
              </a:ext>
            </a:extLst>
          </p:cNvPr>
          <p:cNvSpPr/>
          <p:nvPr/>
        </p:nvSpPr>
        <p:spPr>
          <a:xfrm>
            <a:off x="5260466" y="3068973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DC57CA7-32FA-964D-9989-5A36C4E48662}"/>
              </a:ext>
            </a:extLst>
          </p:cNvPr>
          <p:cNvSpPr/>
          <p:nvPr/>
        </p:nvSpPr>
        <p:spPr>
          <a:xfrm>
            <a:off x="5622463" y="3385439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245EB4F-D170-4B4A-9B57-1E709FEA206F}"/>
              </a:ext>
            </a:extLst>
          </p:cNvPr>
          <p:cNvSpPr/>
          <p:nvPr/>
        </p:nvSpPr>
        <p:spPr>
          <a:xfrm>
            <a:off x="5930722" y="2879926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47CCA1-8A80-9546-9A66-1883345F9873}"/>
              </a:ext>
            </a:extLst>
          </p:cNvPr>
          <p:cNvSpPr/>
          <p:nvPr/>
        </p:nvSpPr>
        <p:spPr>
          <a:xfrm>
            <a:off x="5930722" y="3303131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B3E89D-A943-7849-A159-FAC9D190CA41}"/>
              </a:ext>
            </a:extLst>
          </p:cNvPr>
          <p:cNvSpPr/>
          <p:nvPr/>
        </p:nvSpPr>
        <p:spPr>
          <a:xfrm>
            <a:off x="6024299" y="2386995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03A2CB-D5DB-A54F-83AB-9D4372706099}"/>
              </a:ext>
            </a:extLst>
          </p:cNvPr>
          <p:cNvSpPr/>
          <p:nvPr/>
        </p:nvSpPr>
        <p:spPr>
          <a:xfrm>
            <a:off x="6417963" y="2879010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3D95BA-ABFD-6245-A02E-40BF9AAA26DE}"/>
              </a:ext>
            </a:extLst>
          </p:cNvPr>
          <p:cNvSpPr/>
          <p:nvPr/>
        </p:nvSpPr>
        <p:spPr>
          <a:xfrm>
            <a:off x="6417963" y="230468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368635-50EE-DF41-86F8-41B49507A6BE}"/>
              </a:ext>
            </a:extLst>
          </p:cNvPr>
          <p:cNvSpPr/>
          <p:nvPr/>
        </p:nvSpPr>
        <p:spPr>
          <a:xfrm>
            <a:off x="6824397" y="266418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0D2B703-54AC-E64D-932E-171CCADFEBA3}"/>
              </a:ext>
            </a:extLst>
          </p:cNvPr>
          <p:cNvSpPr/>
          <p:nvPr/>
        </p:nvSpPr>
        <p:spPr>
          <a:xfrm>
            <a:off x="6894000" y="2140072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9EE6C6-3BC5-7641-BF86-BA0AD749B8BB}"/>
              </a:ext>
            </a:extLst>
          </p:cNvPr>
          <p:cNvSpPr/>
          <p:nvPr/>
        </p:nvSpPr>
        <p:spPr>
          <a:xfrm>
            <a:off x="7400582" y="249956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9836014-CC16-A245-89EE-3AEE425E1C6B}"/>
              </a:ext>
            </a:extLst>
          </p:cNvPr>
          <p:cNvSpPr/>
          <p:nvPr/>
        </p:nvSpPr>
        <p:spPr>
          <a:xfrm>
            <a:off x="7529436" y="1975457"/>
            <a:ext cx="164615" cy="164615"/>
          </a:xfrm>
          <a:prstGeom prst="ellipse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E0B8D8B-1B0E-2842-86D9-6ECA89B31C91}"/>
              </a:ext>
            </a:extLst>
          </p:cNvPr>
          <p:cNvCxnSpPr/>
          <p:nvPr/>
        </p:nvCxnSpPr>
        <p:spPr>
          <a:xfrm flipV="1">
            <a:off x="3615163" y="1705931"/>
            <a:ext cx="4209680" cy="32100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1D65F48-262F-9844-90CE-E9B37735203C}"/>
              </a:ext>
            </a:extLst>
          </p:cNvPr>
          <p:cNvSpPr txBox="1"/>
          <p:nvPr/>
        </p:nvSpPr>
        <p:spPr>
          <a:xfrm>
            <a:off x="8036503" y="1835271"/>
            <a:ext cx="244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Most variation in the data is along this axis (principal component 1)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1F1052-E602-0842-BDC3-ACF91B4D797F}"/>
              </a:ext>
            </a:extLst>
          </p:cNvPr>
          <p:cNvCxnSpPr/>
          <p:nvPr/>
        </p:nvCxnSpPr>
        <p:spPr>
          <a:xfrm flipH="1" flipV="1">
            <a:off x="5036078" y="2664182"/>
            <a:ext cx="596709" cy="7212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4BA8AF2-50A1-7B4E-8466-DEF954D2A404}"/>
              </a:ext>
            </a:extLst>
          </p:cNvPr>
          <p:cNvSpPr txBox="1"/>
          <p:nvPr/>
        </p:nvSpPr>
        <p:spPr>
          <a:xfrm>
            <a:off x="3615163" y="1375292"/>
            <a:ext cx="2445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After controlling for PC1, most remaining variation along this variation (PC2)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B1A0B5-9A0B-8442-9E47-850343FA5BF4}"/>
              </a:ext>
            </a:extLst>
          </p:cNvPr>
          <p:cNvSpPr txBox="1"/>
          <p:nvPr/>
        </p:nvSpPr>
        <p:spPr>
          <a:xfrm>
            <a:off x="1703844" y="5954310"/>
            <a:ext cx="8361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There are as many PCs as original # features, ordered from the PC that explains most to least variance in the data </a:t>
            </a:r>
          </a:p>
        </p:txBody>
      </p:sp>
    </p:spTree>
    <p:extLst>
      <p:ext uri="{BB962C8B-B14F-4D97-AF65-F5344CB8AC3E}">
        <p14:creationId xmlns:p14="http://schemas.microsoft.com/office/powerpoint/2010/main" val="326327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03577D-C09A-F143-B4E8-C62203581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Genotype PCA – the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A9CF25-FC8C-984E-8D50-4AC10E12CD42}"/>
              </a:ext>
            </a:extLst>
          </p:cNvPr>
          <p:cNvSpPr txBox="1"/>
          <p:nvPr/>
        </p:nvSpPr>
        <p:spPr>
          <a:xfrm>
            <a:off x="2229326" y="2360083"/>
            <a:ext cx="10765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D </a:t>
            </a:r>
            <a:r>
              <a:rPr lang="en-US" sz="4400" dirty="0"/>
              <a:t> = </a:t>
            </a:r>
            <a:endParaRPr lang="en-US" sz="4400" b="1" dirty="0"/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6A7A5410-934B-A442-8451-CF8E58C75998}"/>
              </a:ext>
            </a:extLst>
          </p:cNvPr>
          <p:cNvSpPr/>
          <p:nvPr/>
        </p:nvSpPr>
        <p:spPr>
          <a:xfrm>
            <a:off x="3832105" y="1406086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A3B4D39B-45AF-6D4C-9529-727332715316}"/>
              </a:ext>
            </a:extLst>
          </p:cNvPr>
          <p:cNvSpPr/>
          <p:nvPr/>
        </p:nvSpPr>
        <p:spPr>
          <a:xfrm flipH="1">
            <a:off x="9417108" y="1406086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620047-8FD7-2C4E-8DEE-9235D298EFBE}"/>
              </a:ext>
            </a:extLst>
          </p:cNvPr>
          <p:cNvSpPr txBox="1"/>
          <p:nvPr/>
        </p:nvSpPr>
        <p:spPr>
          <a:xfrm>
            <a:off x="4022120" y="1652197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1 2 0 1 1 1 2 2 2 … 0 2 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D3412-EA06-604A-A512-2DC32C1F3CE1}"/>
              </a:ext>
            </a:extLst>
          </p:cNvPr>
          <p:cNvSpPr txBox="1"/>
          <p:nvPr/>
        </p:nvSpPr>
        <p:spPr>
          <a:xfrm>
            <a:off x="4026254" y="2459592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0 2 1 0 1 1 0 1 0 … 1 0 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ADB28-B9A0-E34D-A4EB-6D94A7D52364}"/>
              </a:ext>
            </a:extLst>
          </p:cNvPr>
          <p:cNvSpPr txBox="1"/>
          <p:nvPr/>
        </p:nvSpPr>
        <p:spPr>
          <a:xfrm>
            <a:off x="4038013" y="3235186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 2 2 0 2 1 0 1 1 2 … 0 1 1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CDB100-2436-3C42-96D8-D420034F7702}"/>
              </a:ext>
            </a:extLst>
          </p:cNvPr>
          <p:cNvSpPr txBox="1"/>
          <p:nvPr/>
        </p:nvSpPr>
        <p:spPr>
          <a:xfrm>
            <a:off x="4057397" y="5188295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 1 2 1 0 0 1 1 2 2 … 0 2 1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E82365-EAC7-9548-B6D6-C9BC48D6344D}"/>
              </a:ext>
            </a:extLst>
          </p:cNvPr>
          <p:cNvSpPr/>
          <p:nvPr/>
        </p:nvSpPr>
        <p:spPr>
          <a:xfrm>
            <a:off x="6342936" y="4119742"/>
            <a:ext cx="574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E1F41-5021-E348-98D1-E275FCDDECC6}"/>
              </a:ext>
            </a:extLst>
          </p:cNvPr>
          <p:cNvSpPr txBox="1"/>
          <p:nvPr/>
        </p:nvSpPr>
        <p:spPr>
          <a:xfrm>
            <a:off x="4749873" y="911785"/>
            <a:ext cx="2437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SNPs (features)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C5C63A-DEF8-C649-8936-0AABBCC20EAD}"/>
              </a:ext>
            </a:extLst>
          </p:cNvPr>
          <p:cNvCxnSpPr/>
          <p:nvPr/>
        </p:nvCxnSpPr>
        <p:spPr>
          <a:xfrm>
            <a:off x="7187272" y="1245700"/>
            <a:ext cx="9411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224E11-E752-F346-B7A9-93F7DEEC99A2}"/>
              </a:ext>
            </a:extLst>
          </p:cNvPr>
          <p:cNvSpPr txBox="1"/>
          <p:nvPr/>
        </p:nvSpPr>
        <p:spPr>
          <a:xfrm rot="16200000">
            <a:off x="2776832" y="2197982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Samples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07D349-C71C-5745-8580-C3FFAD614E4C}"/>
              </a:ext>
            </a:extLst>
          </p:cNvPr>
          <p:cNvCxnSpPr/>
          <p:nvPr/>
        </p:nvCxnSpPr>
        <p:spPr>
          <a:xfrm>
            <a:off x="3467347" y="3247707"/>
            <a:ext cx="0" cy="10147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94D249-6492-4244-A45F-338AB96B538D}"/>
              </a:ext>
            </a:extLst>
          </p:cNvPr>
          <p:cNvSpPr txBox="1"/>
          <p:nvPr/>
        </p:nvSpPr>
        <p:spPr>
          <a:xfrm>
            <a:off x="2658090" y="6040745"/>
            <a:ext cx="7527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Gill Sans"/>
                <a:cs typeface="Gill Sans"/>
              </a:rPr>
              <a:t>D</a:t>
            </a:r>
            <a:r>
              <a:rPr lang="en-US" sz="2000" b="1" baseline="-25000" dirty="0" err="1">
                <a:latin typeface="Gill Sans"/>
                <a:cs typeface="Gill Sans"/>
              </a:rPr>
              <a:t>ij</a:t>
            </a:r>
            <a:r>
              <a:rPr lang="en-US" sz="2000" b="1" baseline="-25000" dirty="0">
                <a:latin typeface="Gill Sans"/>
                <a:cs typeface="Gill Sans"/>
              </a:rPr>
              <a:t> </a:t>
            </a:r>
            <a:r>
              <a:rPr lang="en-US" sz="2000" b="1" dirty="0">
                <a:latin typeface="Gill Sans"/>
                <a:cs typeface="Gill Sans"/>
              </a:rPr>
              <a:t>= </a:t>
            </a:r>
            <a:r>
              <a:rPr lang="en-US" sz="2000" dirty="0">
                <a:latin typeface="Gill Sans"/>
                <a:cs typeface="Gill Sans"/>
              </a:rPr>
              <a:t>Number of non-reference alleles for sample j at SNP </a:t>
            </a:r>
            <a:r>
              <a:rPr lang="en-US" sz="2000" dirty="0" err="1">
                <a:latin typeface="Gill Sans"/>
                <a:cs typeface="Gill Sans"/>
              </a:rPr>
              <a:t>i</a:t>
            </a:r>
            <a:r>
              <a:rPr lang="en-US" sz="2000" dirty="0">
                <a:latin typeface="Gill Sans"/>
                <a:cs typeface="Gill Sans"/>
              </a:rPr>
              <a:t> (0, 1, or 2)</a:t>
            </a:r>
            <a:endParaRPr lang="en-US" sz="2000" baseline="-25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4821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14E370-E3F8-144C-ACE1-16EA1FEA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Genotype PCA – the results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CD1D6F76-B841-9A47-A74C-456B4C780C35}"/>
              </a:ext>
            </a:extLst>
          </p:cNvPr>
          <p:cNvSpPr/>
          <p:nvPr/>
        </p:nvSpPr>
        <p:spPr>
          <a:xfrm>
            <a:off x="1442866" y="1538821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8F6F3E55-2CC2-AA4C-8BCA-35034C0B550D}"/>
              </a:ext>
            </a:extLst>
          </p:cNvPr>
          <p:cNvSpPr/>
          <p:nvPr/>
        </p:nvSpPr>
        <p:spPr>
          <a:xfrm flipH="1">
            <a:off x="4894872" y="1538821"/>
            <a:ext cx="105830" cy="4572401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FD3935-AC79-BE47-B1C0-AA93B5762E2B}"/>
              </a:ext>
            </a:extLst>
          </p:cNvPr>
          <p:cNvSpPr txBox="1"/>
          <p:nvPr/>
        </p:nvSpPr>
        <p:spPr>
          <a:xfrm>
            <a:off x="1632881" y="1784932"/>
            <a:ext cx="154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 1 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81403-25BB-8241-AAE4-20A2E6FB8FA4}"/>
              </a:ext>
            </a:extLst>
          </p:cNvPr>
          <p:cNvSpPr txBox="1"/>
          <p:nvPr/>
        </p:nvSpPr>
        <p:spPr>
          <a:xfrm>
            <a:off x="1637015" y="2592327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6 0 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9893E-4E6D-EA4B-A4A1-4A41D7E90DB8}"/>
              </a:ext>
            </a:extLst>
          </p:cNvPr>
          <p:cNvSpPr txBox="1"/>
          <p:nvPr/>
        </p:nvSpPr>
        <p:spPr>
          <a:xfrm>
            <a:off x="1648774" y="3367921"/>
            <a:ext cx="1576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-1 2 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6C0948-8D21-7348-B7C9-60091E56B196}"/>
              </a:ext>
            </a:extLst>
          </p:cNvPr>
          <p:cNvSpPr txBox="1"/>
          <p:nvPr/>
        </p:nvSpPr>
        <p:spPr>
          <a:xfrm>
            <a:off x="1668158" y="5321030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 1 ….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B48578-B555-D541-A6DA-499FD9521D3C}"/>
              </a:ext>
            </a:extLst>
          </p:cNvPr>
          <p:cNvSpPr/>
          <p:nvPr/>
        </p:nvSpPr>
        <p:spPr>
          <a:xfrm>
            <a:off x="3666574" y="3440300"/>
            <a:ext cx="574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…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87889C-15A3-5C45-9442-F4A40B10D777}"/>
              </a:ext>
            </a:extLst>
          </p:cNvPr>
          <p:cNvCxnSpPr/>
          <p:nvPr/>
        </p:nvCxnSpPr>
        <p:spPr>
          <a:xfrm>
            <a:off x="3216256" y="1321820"/>
            <a:ext cx="94117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49B70E-F24A-D14F-9C14-EE75E8E819A6}"/>
              </a:ext>
            </a:extLst>
          </p:cNvPr>
          <p:cNvSpPr txBox="1"/>
          <p:nvPr/>
        </p:nvSpPr>
        <p:spPr>
          <a:xfrm rot="16200000">
            <a:off x="387593" y="2330717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Samples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53BBB4-596A-C943-B33F-8A03119E7B8D}"/>
              </a:ext>
            </a:extLst>
          </p:cNvPr>
          <p:cNvCxnSpPr/>
          <p:nvPr/>
        </p:nvCxnSpPr>
        <p:spPr>
          <a:xfrm>
            <a:off x="1078108" y="3380442"/>
            <a:ext cx="0" cy="10147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DFE36F-2BB2-A04A-BD3E-A1FBB0D99D54}"/>
              </a:ext>
            </a:extLst>
          </p:cNvPr>
          <p:cNvSpPr txBox="1"/>
          <p:nvPr/>
        </p:nvSpPr>
        <p:spPr>
          <a:xfrm>
            <a:off x="2410625" y="1005815"/>
            <a:ext cx="76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PCs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D4387-C5B1-FC41-9D56-4021DA53C662}"/>
              </a:ext>
            </a:extLst>
          </p:cNvPr>
          <p:cNvSpPr txBox="1"/>
          <p:nvPr/>
        </p:nvSpPr>
        <p:spPr>
          <a:xfrm>
            <a:off x="1731204" y="6071826"/>
            <a:ext cx="838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First PC is linear combination of SNPs explaining highest amount of variation in our 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A7A4CC-5921-BE45-BD02-D3A01CE19B50}"/>
              </a:ext>
            </a:extLst>
          </p:cNvPr>
          <p:cNvSpPr/>
          <p:nvPr/>
        </p:nvSpPr>
        <p:spPr>
          <a:xfrm>
            <a:off x="1648774" y="1784932"/>
            <a:ext cx="474994" cy="42439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39823-9689-8343-892C-967A0F419AF4}"/>
              </a:ext>
            </a:extLst>
          </p:cNvPr>
          <p:cNvSpPr txBox="1"/>
          <p:nvPr/>
        </p:nvSpPr>
        <p:spPr>
          <a:xfrm>
            <a:off x="2332543" y="6432176"/>
            <a:ext cx="431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Second PC explains next most variation Etc.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717A24-03C8-9445-A546-4BFEF19F5526}"/>
              </a:ext>
            </a:extLst>
          </p:cNvPr>
          <p:cNvSpPr/>
          <p:nvPr/>
        </p:nvSpPr>
        <p:spPr>
          <a:xfrm>
            <a:off x="2097499" y="1765636"/>
            <a:ext cx="474994" cy="42439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A419FF-8251-8949-A06A-50FDF2D48D80}"/>
              </a:ext>
            </a:extLst>
          </p:cNvPr>
          <p:cNvSpPr txBox="1"/>
          <p:nvPr/>
        </p:nvSpPr>
        <p:spPr>
          <a:xfrm>
            <a:off x="5490802" y="1034861"/>
            <a:ext cx="356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Plot each sample using PC1 vs. PC2: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7305EA-7FF1-994D-BC3D-A0F456006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07"/>
          <a:stretch/>
        </p:blipFill>
        <p:spPr>
          <a:xfrm>
            <a:off x="6247545" y="1682687"/>
            <a:ext cx="4320521" cy="3821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98C5C5-E8EE-6940-8FE3-46A527BE024D}"/>
              </a:ext>
            </a:extLst>
          </p:cNvPr>
          <p:cNvSpPr txBox="1"/>
          <p:nvPr/>
        </p:nvSpPr>
        <p:spPr>
          <a:xfrm>
            <a:off x="5654754" y="4663730"/>
            <a:ext cx="6222196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See “Bonus slides” with more details on PCA math (not required for this course, but interesting and worth going through)</a:t>
            </a:r>
          </a:p>
        </p:txBody>
      </p:sp>
    </p:spTree>
    <p:extLst>
      <p:ext uri="{BB962C8B-B14F-4D97-AF65-F5344CB8AC3E}">
        <p14:creationId xmlns:p14="http://schemas.microsoft.com/office/powerpoint/2010/main" val="375031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0" grpId="0" animBg="1"/>
      <p:bldP spid="21" grpId="0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98520" y="2598004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Lab 3 Overview – Part 1</a:t>
            </a:r>
          </a:p>
        </p:txBody>
      </p:sp>
    </p:spTree>
    <p:extLst>
      <p:ext uri="{BB962C8B-B14F-4D97-AF65-F5344CB8AC3E}">
        <p14:creationId xmlns:p14="http://schemas.microsoft.com/office/powerpoint/2010/main" val="153175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9E78E-9360-0049-87AE-E8F964158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49" y="1454046"/>
            <a:ext cx="10324655" cy="50816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8ECE07-2DFD-FB4F-8BF2-5BED1230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6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1000 Genomes Project (</a:t>
            </a:r>
            <a:r>
              <a:rPr lang="en-US" sz="3600" dirty="0">
                <a:hlinkClick r:id="rId3"/>
              </a:rPr>
              <a:t>http://www.internationalgenome.org/</a:t>
            </a:r>
            <a:r>
              <a:rPr lang="en-US" sz="3600" b="1" dirty="0"/>
              <a:t>)</a:t>
            </a:r>
            <a:endParaRPr lang="en-US" sz="36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2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537049" y="2158660"/>
            <a:ext cx="97651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Intro to population genetics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Genotype array data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Ancestry analysis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Lab 3 Overview</a:t>
            </a:r>
          </a:p>
        </p:txBody>
      </p:sp>
    </p:spTree>
    <p:extLst>
      <p:ext uri="{BB962C8B-B14F-4D97-AF65-F5344CB8AC3E}">
        <p14:creationId xmlns:p14="http://schemas.microsoft.com/office/powerpoint/2010/main" val="3966703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018118-5940-6246-B2F4-5FA4E763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6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Lab 3 Overview – Part 1: Ancestry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1BF0F-7FE6-BC4E-9C1D-42DBDBA0C324}"/>
              </a:ext>
            </a:extLst>
          </p:cNvPr>
          <p:cNvSpPr txBox="1"/>
          <p:nvPr/>
        </p:nvSpPr>
        <p:spPr>
          <a:xfrm>
            <a:off x="719527" y="1528996"/>
            <a:ext cx="65057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Exercises Part 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Review of population genetics terminology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Allele and genotype frequencies in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Part 1: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PCA intuition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More on VCF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Ancestry analysis using PCA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8F789-A65C-3C41-8667-DAAA3AFD8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07"/>
          <a:stretch/>
        </p:blipFill>
        <p:spPr>
          <a:xfrm>
            <a:off x="6997054" y="1677825"/>
            <a:ext cx="4320521" cy="3821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DE716E-9D62-5849-880B-AEB8E37278B0}"/>
              </a:ext>
            </a:extLst>
          </p:cNvPr>
          <p:cNvSpPr txBox="1"/>
          <p:nvPr/>
        </p:nvSpPr>
        <p:spPr>
          <a:xfrm>
            <a:off x="307638" y="6199580"/>
            <a:ext cx="732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Not responsible for PCA math. But bonus slides posted on week4 resources</a:t>
            </a:r>
          </a:p>
        </p:txBody>
      </p:sp>
    </p:spTree>
    <p:extLst>
      <p:ext uri="{BB962C8B-B14F-4D97-AF65-F5344CB8AC3E}">
        <p14:creationId xmlns:p14="http://schemas.microsoft.com/office/powerpoint/2010/main" val="3103865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365476-1088-8B43-8EF9-B26DC8254BA8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Review of our pipelines so far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A7C50B-E6FD-DC41-90C1-A5391960DA33}"/>
              </a:ext>
            </a:extLst>
          </p:cNvPr>
          <p:cNvGrpSpPr/>
          <p:nvPr/>
        </p:nvGrpSpPr>
        <p:grpSpPr>
          <a:xfrm>
            <a:off x="335193" y="2432851"/>
            <a:ext cx="7871377" cy="1630274"/>
            <a:chOff x="386144" y="3838559"/>
            <a:chExt cx="7871377" cy="16302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FB7A27-3069-1549-845A-B20FB63750B9}"/>
                </a:ext>
              </a:extLst>
            </p:cNvPr>
            <p:cNvSpPr txBox="1"/>
            <p:nvPr/>
          </p:nvSpPr>
          <p:spPr>
            <a:xfrm>
              <a:off x="1684088" y="3838559"/>
              <a:ext cx="10772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Reads</a:t>
              </a:r>
            </a:p>
            <a:p>
              <a:pPr algn="r"/>
              <a:r>
                <a:rPr lang="en-US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(*.</a:t>
              </a:r>
              <a:r>
                <a:rPr lang="en-US" sz="1400" dirty="0" err="1">
                  <a:solidFill>
                    <a:schemeClr val="accent1"/>
                  </a:solidFill>
                  <a:latin typeface="Gill Sans MT" panose="020B0502020104020203" pitchFamily="34" charset="77"/>
                </a:rPr>
                <a:t>fq</a:t>
              </a:r>
              <a:r>
                <a:rPr lang="en-US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, *.</a:t>
              </a:r>
              <a:r>
                <a:rPr lang="en-US" sz="1400" dirty="0" err="1">
                  <a:solidFill>
                    <a:schemeClr val="accent1"/>
                  </a:solidFill>
                  <a:latin typeface="Gill Sans MT" panose="020B0502020104020203" pitchFamily="34" charset="77"/>
                </a:rPr>
                <a:t>fastq</a:t>
              </a:r>
              <a:r>
                <a:rPr lang="en-US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)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8E5424E-F46B-BA4C-A6C3-B3A37C9DCFCC}"/>
                </a:ext>
              </a:extLst>
            </p:cNvPr>
            <p:cNvGrpSpPr/>
            <p:nvPr/>
          </p:nvGrpSpPr>
          <p:grpSpPr>
            <a:xfrm>
              <a:off x="386144" y="3900781"/>
              <a:ext cx="7871377" cy="1568052"/>
              <a:chOff x="230536" y="931740"/>
              <a:chExt cx="7871377" cy="156805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42E1F4F-388A-2B4A-B8EC-9C92E80B43D3}"/>
                  </a:ext>
                </a:extLst>
              </p:cNvPr>
              <p:cNvGrpSpPr/>
              <p:nvPr/>
            </p:nvGrpSpPr>
            <p:grpSpPr>
              <a:xfrm>
                <a:off x="4555240" y="2008457"/>
                <a:ext cx="1021433" cy="491335"/>
                <a:chOff x="2820605" y="2935705"/>
                <a:chExt cx="1021433" cy="491335"/>
              </a:xfrm>
            </p:grpSpPr>
            <p:sp>
              <p:nvSpPr>
                <p:cNvPr id="6" name="Rounded Rectangle 5">
                  <a:extLst>
                    <a:ext uri="{FF2B5EF4-FFF2-40B4-BE49-F238E27FC236}">
                      <a16:creationId xmlns:a16="http://schemas.microsoft.com/office/drawing/2014/main" id="{D5D2A3BD-B4EC-8545-B129-1E759EA34342}"/>
                    </a:ext>
                  </a:extLst>
                </p:cNvPr>
                <p:cNvSpPr/>
                <p:nvPr/>
              </p:nvSpPr>
              <p:spPr>
                <a:xfrm>
                  <a:off x="2839452" y="2935705"/>
                  <a:ext cx="992073" cy="491335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D0CC089-117C-A54F-AA56-EDBF4AC6E525}"/>
                    </a:ext>
                  </a:extLst>
                </p:cNvPr>
                <p:cNvSpPr txBox="1"/>
                <p:nvPr/>
              </p:nvSpPr>
              <p:spPr>
                <a:xfrm>
                  <a:off x="2820605" y="3056297"/>
                  <a:ext cx="102143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Gill Sans MT" panose="020B0502020104020203" pitchFamily="34" charset="77"/>
                    </a:rPr>
                    <a:t>Genotyping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B5FDA3B-7D14-564F-884A-EF8FDA48AF48}"/>
                  </a:ext>
                </a:extLst>
              </p:cNvPr>
              <p:cNvGrpSpPr/>
              <p:nvPr/>
            </p:nvGrpSpPr>
            <p:grpSpPr>
              <a:xfrm>
                <a:off x="7070188" y="1931282"/>
                <a:ext cx="1031725" cy="510973"/>
                <a:chOff x="2839452" y="2935705"/>
                <a:chExt cx="1858201" cy="920294"/>
              </a:xfrm>
            </p:grpSpPr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50142BAF-93D3-694E-BB5D-773EC1A1ECB5}"/>
                    </a:ext>
                  </a:extLst>
                </p:cNvPr>
                <p:cNvSpPr/>
                <p:nvPr/>
              </p:nvSpPr>
              <p:spPr>
                <a:xfrm>
                  <a:off x="2839452" y="2935705"/>
                  <a:ext cx="1858201" cy="9202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18F2E34-7FA2-4747-9434-8D002DF2619F}"/>
                    </a:ext>
                  </a:extLst>
                </p:cNvPr>
                <p:cNvSpPr txBox="1"/>
                <p:nvPr/>
              </p:nvSpPr>
              <p:spPr>
                <a:xfrm>
                  <a:off x="3254680" y="3150041"/>
                  <a:ext cx="100540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Gill Sans MT" panose="020B0502020104020203" pitchFamily="34" charset="77"/>
                    </a:rPr>
                    <a:t>Annotation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F59686-2A9A-5C44-9387-73C0C35F4752}"/>
                  </a:ext>
                </a:extLst>
              </p:cNvPr>
              <p:cNvSpPr txBox="1"/>
              <p:nvPr/>
            </p:nvSpPr>
            <p:spPr>
              <a:xfrm>
                <a:off x="2531052" y="931740"/>
                <a:ext cx="28163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Ref. genome assembly (+ index files)</a:t>
                </a:r>
              </a:p>
              <a:p>
                <a:r>
                  <a:rPr lang="en-US" sz="14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(*.fa, *.</a:t>
                </a:r>
                <a:r>
                  <a:rPr lang="en-US" sz="1400" dirty="0" err="1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fasta</a:t>
                </a:r>
                <a:r>
                  <a:rPr lang="en-US" sz="1400" dirty="0">
                    <a:solidFill>
                      <a:schemeClr val="accent6"/>
                    </a:solidFill>
                    <a:latin typeface="Gill Sans MT" panose="020B0502020104020203" pitchFamily="34" charset="77"/>
                  </a:rPr>
                  <a:t>)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16908A3-EF3B-5548-9496-48284D20D19E}"/>
                  </a:ext>
                </a:extLst>
              </p:cNvPr>
              <p:cNvGrpSpPr/>
              <p:nvPr/>
            </p:nvGrpSpPr>
            <p:grpSpPr>
              <a:xfrm>
                <a:off x="2067089" y="1995758"/>
                <a:ext cx="927925" cy="483933"/>
                <a:chOff x="2871537" y="2935705"/>
                <a:chExt cx="1764632" cy="920294"/>
              </a:xfrm>
            </p:grpSpPr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516242CF-EB14-724A-9A24-E7F17F5ED81A}"/>
                    </a:ext>
                  </a:extLst>
                </p:cNvPr>
                <p:cNvSpPr/>
                <p:nvPr/>
              </p:nvSpPr>
              <p:spPr>
                <a:xfrm>
                  <a:off x="2871537" y="2935705"/>
                  <a:ext cx="1764632" cy="9202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70C8636-042D-A34E-8A55-7214C57CC7FF}"/>
                    </a:ext>
                  </a:extLst>
                </p:cNvPr>
                <p:cNvSpPr txBox="1"/>
                <p:nvPr/>
              </p:nvSpPr>
              <p:spPr>
                <a:xfrm>
                  <a:off x="3284333" y="3150041"/>
                  <a:ext cx="94609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Gill Sans MT" panose="020B0502020104020203" pitchFamily="34" charset="77"/>
                    </a:rPr>
                    <a:t>Alignment</a:t>
                  </a:r>
                </a:p>
              </p:txBody>
            </p:sp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EA37685-C773-D849-B937-9C6073F429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2431" y="1474603"/>
                <a:ext cx="0" cy="4392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F95C8AD-256D-EE44-8E8B-21C39318D1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0605" y="1474603"/>
                <a:ext cx="0" cy="4392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E8E931A-B460-084C-BF27-2D5E7AE5D3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5471" y="2260958"/>
                <a:ext cx="127414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B07F22-A6D9-094F-8BC4-8555FC69AFCE}"/>
                  </a:ext>
                </a:extLst>
              </p:cNvPr>
              <p:cNvSpPr txBox="1"/>
              <p:nvPr/>
            </p:nvSpPr>
            <p:spPr>
              <a:xfrm>
                <a:off x="3179611" y="1681102"/>
                <a:ext cx="11910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Alignments</a:t>
                </a:r>
              </a:p>
              <a:p>
                <a:pPr algn="ctr"/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(*.</a:t>
                </a:r>
                <a:r>
                  <a:rPr lang="en-US" sz="1400" dirty="0" err="1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sam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Gill Sans MT" panose="020B0502020104020203" pitchFamily="34" charset="77"/>
                  </a:rPr>
                  <a:t>, *.bam)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AE6D7B2-D6F6-D94E-8080-29EB71ED36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8904" y="2254124"/>
                <a:ext cx="127414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6225F5-A806-334B-AA89-FE51142D7A28}"/>
                  </a:ext>
                </a:extLst>
              </p:cNvPr>
              <p:cNvSpPr txBox="1"/>
              <p:nvPr/>
            </p:nvSpPr>
            <p:spPr>
              <a:xfrm>
                <a:off x="5904805" y="1693814"/>
                <a:ext cx="7654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2"/>
                    </a:solidFill>
                    <a:latin typeface="Gill Sans MT" panose="020B0502020104020203" pitchFamily="34" charset="77"/>
                  </a:rPr>
                  <a:t>Variants</a:t>
                </a:r>
              </a:p>
              <a:p>
                <a:pPr algn="ctr"/>
                <a:r>
                  <a:rPr lang="en-US" sz="1400" dirty="0">
                    <a:solidFill>
                      <a:schemeClr val="accent2"/>
                    </a:solidFill>
                    <a:latin typeface="Gill Sans MT" panose="020B0502020104020203" pitchFamily="34" charset="77"/>
                  </a:rPr>
                  <a:t>(*.</a:t>
                </a:r>
                <a:r>
                  <a:rPr lang="en-US" sz="1400" dirty="0" err="1">
                    <a:solidFill>
                      <a:schemeClr val="accent2"/>
                    </a:solidFill>
                    <a:latin typeface="Gill Sans MT" panose="020B0502020104020203" pitchFamily="34" charset="77"/>
                  </a:rPr>
                  <a:t>vcf</a:t>
                </a:r>
                <a:r>
                  <a:rPr lang="en-US" sz="1400" dirty="0">
                    <a:solidFill>
                      <a:schemeClr val="accent2"/>
                    </a:solidFill>
                    <a:latin typeface="Gill Sans MT" panose="020B0502020104020203" pitchFamily="34" charset="77"/>
                  </a:rPr>
                  <a:t>)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C6B390B-FC92-F043-9E4A-C07791F9C3EE}"/>
                  </a:ext>
                </a:extLst>
              </p:cNvPr>
              <p:cNvSpPr txBox="1"/>
              <p:nvPr/>
            </p:nvSpPr>
            <p:spPr>
              <a:xfrm>
                <a:off x="381863" y="1693814"/>
                <a:ext cx="11047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ill Sans MT" panose="020B0502020104020203" pitchFamily="34" charset="77"/>
                  </a:rPr>
                  <a:t>Lab 1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8DE234B-76B0-9D4E-8339-531D5D5147C6}"/>
                  </a:ext>
                </a:extLst>
              </p:cNvPr>
              <p:cNvSpPr txBox="1"/>
              <p:nvPr/>
            </p:nvSpPr>
            <p:spPr>
              <a:xfrm>
                <a:off x="230536" y="2068447"/>
                <a:ext cx="14414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Gill Sans MT" panose="020B0502020104020203" pitchFamily="34" charset="77"/>
                  </a:rPr>
                  <a:t>(variant calling)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EA0A6B4-9E20-BF48-A58E-F1DE8A0D6216}"/>
              </a:ext>
            </a:extLst>
          </p:cNvPr>
          <p:cNvGrpSpPr/>
          <p:nvPr/>
        </p:nvGrpSpPr>
        <p:grpSpPr>
          <a:xfrm>
            <a:off x="491630" y="1285430"/>
            <a:ext cx="7186002" cy="885949"/>
            <a:chOff x="352263" y="2839841"/>
            <a:chExt cx="7186002" cy="88594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B45349-4082-A849-8231-0F0CF99FD0DF}"/>
                </a:ext>
              </a:extLst>
            </p:cNvPr>
            <p:cNvSpPr txBox="1"/>
            <p:nvPr/>
          </p:nvSpPr>
          <p:spPr>
            <a:xfrm>
              <a:off x="352263" y="2900507"/>
              <a:ext cx="11047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latin typeface="Gill Sans MT" panose="020B0502020104020203" pitchFamily="34" charset="77"/>
                </a:rPr>
                <a:t>Lab 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703EA1-10FD-1F49-A460-61D395AA7BE8}"/>
                </a:ext>
              </a:extLst>
            </p:cNvPr>
            <p:cNvSpPr txBox="1"/>
            <p:nvPr/>
          </p:nvSpPr>
          <p:spPr>
            <a:xfrm>
              <a:off x="1528480" y="2905780"/>
              <a:ext cx="10772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Reads</a:t>
              </a:r>
            </a:p>
            <a:p>
              <a:pPr algn="r"/>
              <a:r>
                <a:rPr lang="en-US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(*.</a:t>
              </a:r>
              <a:r>
                <a:rPr lang="en-US" sz="1400" dirty="0" err="1">
                  <a:solidFill>
                    <a:schemeClr val="accent1"/>
                  </a:solidFill>
                  <a:latin typeface="Gill Sans MT" panose="020B0502020104020203" pitchFamily="34" charset="77"/>
                </a:rPr>
                <a:t>fq</a:t>
              </a:r>
              <a:r>
                <a:rPr lang="en-US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, *.</a:t>
              </a:r>
              <a:r>
                <a:rPr lang="en-US" sz="1400" dirty="0" err="1">
                  <a:solidFill>
                    <a:schemeClr val="accent1"/>
                  </a:solidFill>
                  <a:latin typeface="Gill Sans MT" panose="020B0502020104020203" pitchFamily="34" charset="77"/>
                </a:rPr>
                <a:t>fastq</a:t>
              </a:r>
              <a:r>
                <a:rPr lang="en-US" sz="1400" dirty="0">
                  <a:solidFill>
                    <a:schemeClr val="accent1"/>
                  </a:solidFill>
                  <a:latin typeface="Gill Sans MT" panose="020B0502020104020203" pitchFamily="34" charset="77"/>
                </a:rPr>
                <a:t>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4B41CC6-9601-684E-8BD4-5B9A77A46530}"/>
                </a:ext>
              </a:extLst>
            </p:cNvPr>
            <p:cNvCxnSpPr>
              <a:cxnSpLocks/>
            </p:cNvCxnSpPr>
            <p:nvPr/>
          </p:nvCxnSpPr>
          <p:spPr>
            <a:xfrm>
              <a:off x="2665081" y="3204193"/>
              <a:ext cx="12741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11FF2EA-6787-6F43-8E96-0AFF70F476C2}"/>
                </a:ext>
              </a:extLst>
            </p:cNvPr>
            <p:cNvGrpSpPr/>
            <p:nvPr/>
          </p:nvGrpSpPr>
          <p:grpSpPr>
            <a:xfrm>
              <a:off x="4087162" y="2953164"/>
              <a:ext cx="936155" cy="463641"/>
              <a:chOff x="2839452" y="2935705"/>
              <a:chExt cx="1858201" cy="920294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3B5C83E-2CBF-1540-8FA0-521F1CC467EC}"/>
                  </a:ext>
                </a:extLst>
              </p:cNvPr>
              <p:cNvSpPr/>
              <p:nvPr/>
            </p:nvSpPr>
            <p:spPr>
              <a:xfrm>
                <a:off x="2839452" y="2935705"/>
                <a:ext cx="1858201" cy="92029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87E5EE-5530-FD48-A9D4-3AFFE11A6E74}"/>
                  </a:ext>
                </a:extLst>
              </p:cNvPr>
              <p:cNvSpPr txBox="1"/>
              <p:nvPr/>
            </p:nvSpPr>
            <p:spPr>
              <a:xfrm>
                <a:off x="3319475" y="3150041"/>
                <a:ext cx="875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Gill Sans MT" panose="020B0502020104020203" pitchFamily="34" charset="77"/>
                  </a:rPr>
                  <a:t>Assembly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9006134-67D3-8148-8837-D7DB622DBA63}"/>
                </a:ext>
              </a:extLst>
            </p:cNvPr>
            <p:cNvCxnSpPr>
              <a:cxnSpLocks/>
            </p:cNvCxnSpPr>
            <p:nvPr/>
          </p:nvCxnSpPr>
          <p:spPr>
            <a:xfrm>
              <a:off x="5204555" y="3209173"/>
              <a:ext cx="12741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6B306A-0ADB-F348-8C53-9CF719FE3617}"/>
                </a:ext>
              </a:extLst>
            </p:cNvPr>
            <p:cNvSpPr txBox="1"/>
            <p:nvPr/>
          </p:nvSpPr>
          <p:spPr>
            <a:xfrm>
              <a:off x="6602111" y="2839841"/>
              <a:ext cx="9361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Assembly</a:t>
              </a:r>
            </a:p>
            <a:p>
              <a:r>
                <a:rPr lang="en-US" sz="1400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*.fa, *.</a:t>
              </a:r>
              <a:r>
                <a:rPr lang="en-US" sz="1400" dirty="0" err="1">
                  <a:solidFill>
                    <a:schemeClr val="accent6"/>
                  </a:solidFill>
                  <a:latin typeface="Gill Sans MT" panose="020B0502020104020203" pitchFamily="34" charset="77"/>
                </a:rPr>
                <a:t>fasta</a:t>
              </a:r>
              <a:endParaRPr lang="en-US" sz="1400" dirty="0">
                <a:solidFill>
                  <a:schemeClr val="accent6"/>
                </a:solidFill>
                <a:latin typeface="Gill Sans MT" panose="020B0502020104020203" pitchFamily="34" charset="77"/>
              </a:endParaRPr>
            </a:p>
            <a:p>
              <a:r>
                <a:rPr lang="en-US" sz="1400" dirty="0">
                  <a:solidFill>
                    <a:schemeClr val="accent6"/>
                  </a:solidFill>
                  <a:latin typeface="Gill Sans MT" panose="020B0502020104020203" pitchFamily="34" charset="77"/>
                </a:rPr>
                <a:t>*.</a:t>
              </a:r>
              <a:r>
                <a:rPr lang="en-US" sz="1400" dirty="0" err="1">
                  <a:solidFill>
                    <a:schemeClr val="accent6"/>
                  </a:solidFill>
                  <a:latin typeface="Gill Sans MT" panose="020B0502020104020203" pitchFamily="34" charset="77"/>
                </a:rPr>
                <a:t>gfa</a:t>
              </a:r>
              <a:endParaRPr lang="en-US" sz="1400" dirty="0">
                <a:solidFill>
                  <a:schemeClr val="accent6"/>
                </a:solidFill>
                <a:latin typeface="Gill Sans MT" panose="020B0502020104020203" pitchFamily="34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87FAC81-274D-544D-8F10-7316CA8EC960}"/>
                </a:ext>
              </a:extLst>
            </p:cNvPr>
            <p:cNvSpPr txBox="1"/>
            <p:nvPr/>
          </p:nvSpPr>
          <p:spPr>
            <a:xfrm>
              <a:off x="369980" y="3387236"/>
              <a:ext cx="1053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77"/>
                </a:rPr>
                <a:t>(assembly)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349D83E-8C2B-3845-AE11-35D0A47B7118}"/>
              </a:ext>
            </a:extLst>
          </p:cNvPr>
          <p:cNvCxnSpPr>
            <a:cxnSpLocks/>
          </p:cNvCxnSpPr>
          <p:nvPr/>
        </p:nvCxnSpPr>
        <p:spPr>
          <a:xfrm>
            <a:off x="4444158" y="5387570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31A95E5-C227-C545-8E7C-E40F817C60D5}"/>
              </a:ext>
            </a:extLst>
          </p:cNvPr>
          <p:cNvSpPr txBox="1"/>
          <p:nvPr/>
        </p:nvSpPr>
        <p:spPr>
          <a:xfrm>
            <a:off x="2374500" y="5342614"/>
            <a:ext cx="929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Variants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(*.</a:t>
            </a:r>
            <a:r>
              <a:rPr lang="en-US" dirty="0" err="1">
                <a:solidFill>
                  <a:schemeClr val="accent2"/>
                </a:solidFill>
                <a:latin typeface="Gill Sans MT" panose="020B0502020104020203" pitchFamily="34" charset="77"/>
              </a:rPr>
              <a:t>vcf</a:t>
            </a:r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244E51-9081-584A-A729-8AB643D7E818}"/>
              </a:ext>
            </a:extLst>
          </p:cNvPr>
          <p:cNvSpPr txBox="1"/>
          <p:nvPr/>
        </p:nvSpPr>
        <p:spPr>
          <a:xfrm>
            <a:off x="1247146" y="5342356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Gill Sans MT" panose="020B0502020104020203" pitchFamily="34" charset="77"/>
              </a:rPr>
              <a:t>Lab 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29C3B7-A90D-0E47-B352-D466D6F2E6D1}"/>
              </a:ext>
            </a:extLst>
          </p:cNvPr>
          <p:cNvSpPr txBox="1"/>
          <p:nvPr/>
        </p:nvSpPr>
        <p:spPr>
          <a:xfrm>
            <a:off x="1318319" y="5698106"/>
            <a:ext cx="82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(</a:t>
            </a:r>
            <a:r>
              <a:rPr lang="en-US" sz="1400" dirty="0" err="1">
                <a:latin typeface="Gill Sans MT" panose="020B0502020104020203" pitchFamily="34" charset="77"/>
              </a:rPr>
              <a:t>Popgen</a:t>
            </a:r>
            <a:r>
              <a:rPr lang="en-US" sz="1400" dirty="0">
                <a:latin typeface="Gill Sans MT" panose="020B0502020104020203" pitchFamily="34" charset="77"/>
              </a:rPr>
              <a:t>)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CAD6125-5A11-2045-9158-2CAFDB683480}"/>
              </a:ext>
            </a:extLst>
          </p:cNvPr>
          <p:cNvCxnSpPr>
            <a:cxnSpLocks/>
          </p:cNvCxnSpPr>
          <p:nvPr/>
        </p:nvCxnSpPr>
        <p:spPr>
          <a:xfrm>
            <a:off x="4444158" y="5899063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B354991-CF6F-9941-818F-CC5FA1591B94}"/>
              </a:ext>
            </a:extLst>
          </p:cNvPr>
          <p:cNvCxnSpPr>
            <a:cxnSpLocks/>
          </p:cNvCxnSpPr>
          <p:nvPr/>
        </p:nvCxnSpPr>
        <p:spPr>
          <a:xfrm>
            <a:off x="4444158" y="5387570"/>
            <a:ext cx="0" cy="5114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D6B4F7-F61D-5B4D-84DA-766CE93CBF88}"/>
              </a:ext>
            </a:extLst>
          </p:cNvPr>
          <p:cNvCxnSpPr>
            <a:cxnSpLocks/>
          </p:cNvCxnSpPr>
          <p:nvPr/>
        </p:nvCxnSpPr>
        <p:spPr>
          <a:xfrm flipH="1">
            <a:off x="3332035" y="5644077"/>
            <a:ext cx="10935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257A26B-B295-1147-8A50-AB17E100C321}"/>
              </a:ext>
            </a:extLst>
          </p:cNvPr>
          <p:cNvSpPr/>
          <p:nvPr/>
        </p:nvSpPr>
        <p:spPr>
          <a:xfrm>
            <a:off x="5793932" y="5064220"/>
            <a:ext cx="1031725" cy="51097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E8F497-F36B-4C4E-AD67-8006C8611D3E}"/>
              </a:ext>
            </a:extLst>
          </p:cNvPr>
          <p:cNvSpPr txBox="1"/>
          <p:nvPr/>
        </p:nvSpPr>
        <p:spPr>
          <a:xfrm>
            <a:off x="5745625" y="5167351"/>
            <a:ext cx="1142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ill Sans MT" panose="020B0502020104020203" pitchFamily="34" charset="77"/>
              </a:rPr>
              <a:t>PCA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713CB39-725D-5B4F-8A12-019CC9345639}"/>
              </a:ext>
            </a:extLst>
          </p:cNvPr>
          <p:cNvSpPr/>
          <p:nvPr/>
        </p:nvSpPr>
        <p:spPr>
          <a:xfrm>
            <a:off x="5793932" y="5724665"/>
            <a:ext cx="1031725" cy="51097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1E052C3-983D-1A4E-92B4-66E25FDBB509}"/>
              </a:ext>
            </a:extLst>
          </p:cNvPr>
          <p:cNvSpPr txBox="1"/>
          <p:nvPr/>
        </p:nvSpPr>
        <p:spPr>
          <a:xfrm>
            <a:off x="5745625" y="5827796"/>
            <a:ext cx="1142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Gill Sans MT" panose="020B0502020104020203" pitchFamily="34" charset="77"/>
              </a:rPr>
              <a:t>GWAS</a:t>
            </a:r>
          </a:p>
        </p:txBody>
      </p:sp>
    </p:spTree>
    <p:extLst>
      <p:ext uri="{BB962C8B-B14F-4D97-AF65-F5344CB8AC3E}">
        <p14:creationId xmlns:p14="http://schemas.microsoft.com/office/powerpoint/2010/main" val="1772124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6307DE-EFCF-9946-8160-65AF9D13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VCF format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E3311-CDC2-8848-AA14-5B1F0BD8C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98"/>
          <a:stretch/>
        </p:blipFill>
        <p:spPr>
          <a:xfrm>
            <a:off x="174099" y="1463715"/>
            <a:ext cx="12017901" cy="3930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98E269-B98F-4247-9C24-E6D5B125C37E}"/>
              </a:ext>
            </a:extLst>
          </p:cNvPr>
          <p:cNvSpPr txBox="1"/>
          <p:nvPr/>
        </p:nvSpPr>
        <p:spPr>
          <a:xfrm>
            <a:off x="174099" y="5824688"/>
            <a:ext cx="116453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See: </a:t>
            </a:r>
            <a:r>
              <a:rPr lang="en-US" sz="2800" dirty="0">
                <a:hlinkClick r:id="rId3"/>
              </a:rPr>
              <a:t>https://samtools.github.io/hts-specs/VCFv4.2.pdf</a:t>
            </a:r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Also see “</a:t>
            </a:r>
            <a:r>
              <a:rPr lang="en-US" sz="2800" dirty="0" err="1">
                <a:latin typeface="Gill Sans MT" panose="020B0502020104020203" pitchFamily="34" charset="77"/>
              </a:rPr>
              <a:t>GenotypeDataOverview.html</a:t>
            </a:r>
            <a:r>
              <a:rPr lang="en-US" sz="2800" dirty="0">
                <a:latin typeface="Gill Sans MT" panose="020B0502020104020203" pitchFamily="34" charset="77"/>
              </a:rPr>
              <a:t>” tutorial posted on Canvas (Module 3)</a:t>
            </a:r>
          </a:p>
        </p:txBody>
      </p:sp>
    </p:spTree>
    <p:extLst>
      <p:ext uri="{BB962C8B-B14F-4D97-AF65-F5344CB8AC3E}">
        <p14:creationId xmlns:p14="http://schemas.microsoft.com/office/powerpoint/2010/main" val="853309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6307DE-EFCF-9946-8160-65AF9D13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Tools+tips</a:t>
            </a:r>
            <a:r>
              <a:rPr lang="en-US" sz="3600" dirty="0">
                <a:latin typeface="Gill Sans MT" panose="020B0502020104020203" pitchFamily="34" charset="0"/>
              </a:rPr>
              <a:t> for working with </a:t>
            </a:r>
            <a:r>
              <a:rPr lang="en-US" sz="3600">
                <a:latin typeface="Gill Sans MT" panose="020B0502020104020203" pitchFamily="34" charset="0"/>
              </a:rPr>
              <a:t>VCF files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68AF5-B94E-BD41-A66A-CF340D48B909}"/>
              </a:ext>
            </a:extLst>
          </p:cNvPr>
          <p:cNvSpPr txBox="1"/>
          <p:nvPr/>
        </p:nvSpPr>
        <p:spPr>
          <a:xfrm>
            <a:off x="2840182" y="5831006"/>
            <a:ext cx="776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tabix</a:t>
            </a:r>
            <a:r>
              <a:rPr lang="en-US" dirty="0">
                <a:latin typeface="Courier" pitchFamily="2" charset="0"/>
              </a:rPr>
              <a:t> –p </a:t>
            </a:r>
            <a:r>
              <a:rPr lang="en-US" dirty="0" err="1">
                <a:latin typeface="Courier" pitchFamily="2" charset="0"/>
              </a:rPr>
              <a:t>vcf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myfile.vcf.gz</a:t>
            </a:r>
            <a:r>
              <a:rPr lang="en-US" dirty="0">
                <a:latin typeface="Courier" pitchFamily="2" charset="0"/>
              </a:rPr>
              <a:t> # creates </a:t>
            </a:r>
            <a:r>
              <a:rPr lang="en-US" dirty="0" err="1">
                <a:latin typeface="Courier" pitchFamily="2" charset="0"/>
              </a:rPr>
              <a:t>myfile.vcf.gz.tbi</a:t>
            </a:r>
            <a:r>
              <a:rPr lang="en-US" dirty="0">
                <a:latin typeface="Courier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14DD5-0741-6A4A-B6F0-BA7CDFE42884}"/>
              </a:ext>
            </a:extLst>
          </p:cNvPr>
          <p:cNvSpPr txBox="1"/>
          <p:nvPr/>
        </p:nvSpPr>
        <p:spPr>
          <a:xfrm>
            <a:off x="554182" y="1259615"/>
            <a:ext cx="784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VCF files can be BIG! (the one in lab is not so bad)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A0F9E-429E-574A-A5FF-2202453C0390}"/>
              </a:ext>
            </a:extLst>
          </p:cNvPr>
          <p:cNvSpPr txBox="1"/>
          <p:nvPr/>
        </p:nvSpPr>
        <p:spPr>
          <a:xfrm>
            <a:off x="554182" y="2139211"/>
            <a:ext cx="8823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We will usually work with compressed (</a:t>
            </a:r>
            <a:r>
              <a:rPr lang="en-US" sz="2800" dirty="0" err="1">
                <a:latin typeface="Gill Sans MT" panose="020B0502020104020203" pitchFamily="34" charset="77"/>
              </a:rPr>
              <a:t>bgzipped</a:t>
            </a:r>
            <a:r>
              <a:rPr lang="en-US" sz="2800" dirty="0">
                <a:latin typeface="Gill Sans MT" panose="020B0502020104020203" pitchFamily="34" charset="77"/>
              </a:rPr>
              <a:t>) VCF files.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51A4E2-7A9A-4F48-A939-1EB2D8C5F12C}"/>
              </a:ext>
            </a:extLst>
          </p:cNvPr>
          <p:cNvSpPr txBox="1"/>
          <p:nvPr/>
        </p:nvSpPr>
        <p:spPr>
          <a:xfrm>
            <a:off x="1560066" y="2760901"/>
            <a:ext cx="58368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bgzip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myfile.vcf</a:t>
            </a:r>
            <a:r>
              <a:rPr lang="en-US" dirty="0">
                <a:latin typeface="Courier" pitchFamily="2" charset="0"/>
              </a:rPr>
              <a:t> # creates </a:t>
            </a:r>
            <a:r>
              <a:rPr lang="en-US" dirty="0" err="1">
                <a:latin typeface="Courier" pitchFamily="2" charset="0"/>
              </a:rPr>
              <a:t>myfile.vcf.gz</a:t>
            </a:r>
            <a:r>
              <a:rPr lang="en-US" dirty="0">
                <a:latin typeface="Courier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0978D-0C8A-B446-9B87-7428C403EB78}"/>
              </a:ext>
            </a:extLst>
          </p:cNvPr>
          <p:cNvSpPr txBox="1"/>
          <p:nvPr/>
        </p:nvSpPr>
        <p:spPr>
          <a:xfrm>
            <a:off x="554182" y="3424327"/>
            <a:ext cx="71005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(The file in lab 3 is already compressed for you)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To view a zipped file: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78725-B35F-6F44-9414-E41569FA7054}"/>
              </a:ext>
            </a:extLst>
          </p:cNvPr>
          <p:cNvSpPr txBox="1"/>
          <p:nvPr/>
        </p:nvSpPr>
        <p:spPr>
          <a:xfrm>
            <a:off x="1560066" y="4550722"/>
            <a:ext cx="40446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zcat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myfile.vcf.gz</a:t>
            </a:r>
            <a:r>
              <a:rPr lang="en-US" dirty="0">
                <a:latin typeface="Courier" pitchFamily="2" charset="0"/>
              </a:rPr>
              <a:t> | less -S</a:t>
            </a:r>
          </a:p>
        </p:txBody>
      </p:sp>
    </p:spTree>
    <p:extLst>
      <p:ext uri="{BB962C8B-B14F-4D97-AF65-F5344CB8AC3E}">
        <p14:creationId xmlns:p14="http://schemas.microsoft.com/office/powerpoint/2010/main" val="832175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6307DE-EFCF-9946-8160-65AF9D13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Tools+tips</a:t>
            </a:r>
            <a:r>
              <a:rPr lang="en-US" sz="3600" dirty="0">
                <a:latin typeface="Gill Sans MT" panose="020B0502020104020203" pitchFamily="34" charset="0"/>
              </a:rPr>
              <a:t> for working with VCF files - </a:t>
            </a:r>
            <a:r>
              <a:rPr lang="en-US" sz="3600" dirty="0" err="1">
                <a:latin typeface="Gill Sans MT" panose="020B0502020104020203" pitchFamily="34" charset="0"/>
              </a:rPr>
              <a:t>tabix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68AF5-B94E-BD41-A66A-CF340D48B909}"/>
              </a:ext>
            </a:extLst>
          </p:cNvPr>
          <p:cNvSpPr txBox="1"/>
          <p:nvPr/>
        </p:nvSpPr>
        <p:spPr>
          <a:xfrm>
            <a:off x="1589626" y="2987876"/>
            <a:ext cx="70775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# creates </a:t>
            </a:r>
            <a:r>
              <a:rPr lang="en-US" dirty="0" err="1">
                <a:latin typeface="Courier" pitchFamily="2" charset="0"/>
              </a:rPr>
              <a:t>myfile.vcf.gz.tbi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Requires the VCF to be </a:t>
            </a:r>
            <a:r>
              <a:rPr lang="en-US" dirty="0" err="1">
                <a:latin typeface="Courier" pitchFamily="2" charset="0"/>
              </a:rPr>
              <a:t>bgzipped</a:t>
            </a:r>
            <a:r>
              <a:rPr lang="en-US" dirty="0">
                <a:latin typeface="Courier" pitchFamily="2" charset="0"/>
              </a:rPr>
              <a:t>!</a:t>
            </a:r>
          </a:p>
          <a:p>
            <a:r>
              <a:rPr lang="en-US" dirty="0" err="1">
                <a:latin typeface="Courier" pitchFamily="2" charset="0"/>
              </a:rPr>
              <a:t>tabix</a:t>
            </a:r>
            <a:r>
              <a:rPr lang="en-US" dirty="0">
                <a:latin typeface="Courier" pitchFamily="2" charset="0"/>
              </a:rPr>
              <a:t> –p </a:t>
            </a:r>
            <a:r>
              <a:rPr lang="en-US" dirty="0" err="1">
                <a:latin typeface="Courier" pitchFamily="2" charset="0"/>
              </a:rPr>
              <a:t>vcf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myfile.vcf.gz</a:t>
            </a:r>
            <a:endParaRPr lang="en-US" dirty="0">
              <a:latin typeface="Courier" pitchFamily="2" charset="0"/>
            </a:endParaRPr>
          </a:p>
          <a:p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After indexing we can query for specific regions</a:t>
            </a:r>
          </a:p>
          <a:p>
            <a:r>
              <a:rPr lang="en-US" dirty="0" err="1">
                <a:latin typeface="Courier" pitchFamily="2" charset="0"/>
              </a:rPr>
              <a:t>tabix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myfile.vcf.gz</a:t>
            </a:r>
            <a:r>
              <a:rPr lang="en-US" dirty="0">
                <a:latin typeface="Courier" pitchFamily="2" charset="0"/>
              </a:rPr>
              <a:t> 15:28365617-28365618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14DD5-0741-6A4A-B6F0-BA7CDFE42884}"/>
              </a:ext>
            </a:extLst>
          </p:cNvPr>
          <p:cNvSpPr txBox="1"/>
          <p:nvPr/>
        </p:nvSpPr>
        <p:spPr>
          <a:xfrm>
            <a:off x="554182" y="1259615"/>
            <a:ext cx="784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VCF files can be BIG! (the one in lab is not so bad)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A0F9E-429E-574A-A5FF-2202453C0390}"/>
              </a:ext>
            </a:extLst>
          </p:cNvPr>
          <p:cNvSpPr txBox="1"/>
          <p:nvPr/>
        </p:nvSpPr>
        <p:spPr>
          <a:xfrm>
            <a:off x="554182" y="2139211"/>
            <a:ext cx="983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We can </a:t>
            </a:r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index </a:t>
            </a:r>
            <a:r>
              <a:rPr lang="en-US" sz="2800" dirty="0">
                <a:latin typeface="Gill Sans MT" panose="020B0502020104020203" pitchFamily="34" charset="77"/>
              </a:rPr>
              <a:t>a VCF file with </a:t>
            </a:r>
            <a:r>
              <a:rPr lang="en-US" sz="2800" dirty="0" err="1">
                <a:latin typeface="Courier" pitchFamily="2" charset="0"/>
              </a:rPr>
              <a:t>tabix</a:t>
            </a:r>
            <a:r>
              <a:rPr lang="en-US" sz="2800" dirty="0">
                <a:latin typeface="Gill Sans MT" panose="020B0502020104020203" pitchFamily="34" charset="77"/>
              </a:rPr>
              <a:t> to make it quickly searchable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12569A-2470-9C40-A5F1-04524870B582}"/>
              </a:ext>
            </a:extLst>
          </p:cNvPr>
          <p:cNvSpPr txBox="1"/>
          <p:nvPr/>
        </p:nvSpPr>
        <p:spPr>
          <a:xfrm>
            <a:off x="554182" y="4806037"/>
            <a:ext cx="368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Much faster than </a:t>
            </a:r>
            <a:r>
              <a:rPr lang="en-US" sz="2800" dirty="0">
                <a:latin typeface="Courier" pitchFamily="2" charset="0"/>
              </a:rPr>
              <a:t>grep</a:t>
            </a:r>
            <a:r>
              <a:rPr lang="en-US" sz="2800" dirty="0">
                <a:latin typeface="Gill Sans MT" panose="020B0502020104020203" pitchFamily="34" charset="77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2EC68-7F1D-6F47-8E48-D6204716B91E}"/>
              </a:ext>
            </a:extLst>
          </p:cNvPr>
          <p:cNvSpPr txBox="1"/>
          <p:nvPr/>
        </p:nvSpPr>
        <p:spPr>
          <a:xfrm>
            <a:off x="2944669" y="4205872"/>
            <a:ext cx="8693149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Recall other indices: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ourier" pitchFamily="2" charset="0"/>
              </a:rPr>
              <a:t>bwa index hg19.fa # index ref genome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ourier" pitchFamily="2" charset="0"/>
              </a:rPr>
              <a:t>samtools</a:t>
            </a:r>
            <a:r>
              <a:rPr lang="en-US" sz="2800" dirty="0">
                <a:latin typeface="Courier" pitchFamily="2" charset="0"/>
              </a:rPr>
              <a:t> index </a:t>
            </a:r>
            <a:r>
              <a:rPr lang="en-US" sz="2800" dirty="0" err="1">
                <a:latin typeface="Courier" pitchFamily="2" charset="0"/>
              </a:rPr>
              <a:t>myfile.bam</a:t>
            </a:r>
            <a:r>
              <a:rPr lang="en-US" sz="2800" dirty="0">
                <a:latin typeface="Courier" pitchFamily="2" charset="0"/>
              </a:rPr>
              <a:t> # index bam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ourier" pitchFamily="2" charset="0"/>
              </a:rPr>
              <a:t>tabix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myfile.vcf.gz</a:t>
            </a:r>
            <a:r>
              <a:rPr lang="en-US" sz="2800" dirty="0">
                <a:latin typeface="Courier" pitchFamily="2" charset="0"/>
              </a:rPr>
              <a:t> # index VCF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In all cases, the indices allow us to quickly query these files.</a:t>
            </a:r>
          </a:p>
        </p:txBody>
      </p:sp>
    </p:spTree>
    <p:extLst>
      <p:ext uri="{BB962C8B-B14F-4D97-AF65-F5344CB8AC3E}">
        <p14:creationId xmlns:p14="http://schemas.microsoft.com/office/powerpoint/2010/main" val="41478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6307DE-EFCF-9946-8160-65AF9D13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Tools+tips</a:t>
            </a:r>
            <a:r>
              <a:rPr lang="en-US" sz="3600" dirty="0">
                <a:latin typeface="Gill Sans MT" panose="020B0502020104020203" pitchFamily="34" charset="0"/>
              </a:rPr>
              <a:t> for working with VCF files - </a:t>
            </a:r>
            <a:r>
              <a:rPr lang="en-US" sz="3600" dirty="0" err="1">
                <a:latin typeface="Gill Sans MT" panose="020B0502020104020203" pitchFamily="34" charset="0"/>
              </a:rPr>
              <a:t>bcftools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14DD5-0741-6A4A-B6F0-BA7CDFE42884}"/>
              </a:ext>
            </a:extLst>
          </p:cNvPr>
          <p:cNvSpPr txBox="1"/>
          <p:nvPr/>
        </p:nvSpPr>
        <p:spPr>
          <a:xfrm>
            <a:off x="554182" y="1259615"/>
            <a:ext cx="10460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ourier" pitchFamily="2" charset="0"/>
              </a:rPr>
              <a:t>bcftools</a:t>
            </a:r>
            <a:r>
              <a:rPr lang="en-US" sz="2800" dirty="0">
                <a:latin typeface="Gill Sans MT" panose="020B0502020104020203" pitchFamily="34" charset="77"/>
              </a:rPr>
              <a:t> contains tons of utilities for dealing with VCF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If there is an operation you want to perform, </a:t>
            </a:r>
            <a:r>
              <a:rPr lang="en-US" sz="2800" dirty="0" err="1">
                <a:latin typeface="Gill Sans MT" panose="020B0502020104020203" pitchFamily="34" charset="77"/>
              </a:rPr>
              <a:t>bcftools</a:t>
            </a:r>
            <a:r>
              <a:rPr lang="en-US" sz="2800" dirty="0">
                <a:latin typeface="Gill Sans MT" panose="020B0502020104020203" pitchFamily="34" charset="77"/>
              </a:rPr>
              <a:t> probably has it. Don’t reinvent the wheel!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4F0DD-B6EC-7C46-BFCF-865C73F1B364}"/>
              </a:ext>
            </a:extLst>
          </p:cNvPr>
          <p:cNvSpPr txBox="1"/>
          <p:nvPr/>
        </p:nvSpPr>
        <p:spPr>
          <a:xfrm>
            <a:off x="554182" y="2644610"/>
            <a:ext cx="1046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Type “</a:t>
            </a:r>
            <a:r>
              <a:rPr lang="en-US" sz="2800" dirty="0" err="1">
                <a:latin typeface="Gill Sans MT" panose="020B0502020104020203" pitchFamily="34" charset="77"/>
              </a:rPr>
              <a:t>bcftools</a:t>
            </a:r>
            <a:r>
              <a:rPr lang="en-US" sz="2800" dirty="0">
                <a:latin typeface="Gill Sans MT" panose="020B0502020104020203" pitchFamily="34" charset="77"/>
              </a:rPr>
              <a:t>” at the terminal to see the many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F2440-E0B8-8745-9C64-1ACFE8818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047" y="332952"/>
            <a:ext cx="6023317" cy="6192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C0ED16-D0A2-F446-B826-8C65C1820060}"/>
              </a:ext>
            </a:extLst>
          </p:cNvPr>
          <p:cNvSpPr txBox="1"/>
          <p:nvPr/>
        </p:nvSpPr>
        <p:spPr>
          <a:xfrm>
            <a:off x="415637" y="3588040"/>
            <a:ext cx="4322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“</a:t>
            </a:r>
            <a:r>
              <a:rPr lang="en-US" dirty="0" err="1">
                <a:latin typeface="Gill Sans MT" panose="020B0502020104020203" pitchFamily="34" charset="77"/>
              </a:rPr>
              <a:t>bcftools</a:t>
            </a:r>
            <a:r>
              <a:rPr lang="en-US" dirty="0">
                <a:latin typeface="Gill Sans MT" panose="020B0502020104020203" pitchFamily="34" charset="77"/>
              </a:rPr>
              <a:t> index”: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Alternative way to index VCFs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Can also print VCF stats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”</a:t>
            </a:r>
            <a:r>
              <a:rPr lang="en-US" dirty="0" err="1">
                <a:latin typeface="Gill Sans MT" panose="020B0502020104020203" pitchFamily="34" charset="77"/>
              </a:rPr>
              <a:t>bcftools</a:t>
            </a:r>
            <a:r>
              <a:rPr lang="en-US" dirty="0">
                <a:latin typeface="Gill Sans MT" panose="020B0502020104020203" pitchFamily="34" charset="77"/>
              </a:rPr>
              <a:t> query”: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For manipulating VCFs into user-defined formats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“</a:t>
            </a:r>
            <a:r>
              <a:rPr lang="en-US" dirty="0" err="1">
                <a:latin typeface="Gill Sans MT" panose="020B0502020104020203" pitchFamily="34" charset="77"/>
              </a:rPr>
              <a:t>bcftools</a:t>
            </a:r>
            <a:r>
              <a:rPr lang="en-US" dirty="0">
                <a:latin typeface="Gill Sans MT" panose="020B0502020104020203" pitchFamily="34" charset="77"/>
              </a:rPr>
              <a:t> view”: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To view a subset of a VCF file</a:t>
            </a:r>
          </a:p>
        </p:txBody>
      </p:sp>
    </p:spTree>
    <p:extLst>
      <p:ext uri="{BB962C8B-B14F-4D97-AF65-F5344CB8AC3E}">
        <p14:creationId xmlns:p14="http://schemas.microsoft.com/office/powerpoint/2010/main" val="32181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6307DE-EFCF-9946-8160-65AF9D13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Tools+tips</a:t>
            </a:r>
            <a:r>
              <a:rPr lang="en-US" sz="3600" dirty="0">
                <a:latin typeface="Gill Sans MT" panose="020B0502020104020203" pitchFamily="34" charset="0"/>
              </a:rPr>
              <a:t> for working with VCF files - </a:t>
            </a:r>
            <a:r>
              <a:rPr lang="en-US" sz="3600" dirty="0" err="1">
                <a:latin typeface="Gill Sans MT" panose="020B0502020104020203" pitchFamily="34" charset="0"/>
              </a:rPr>
              <a:t>bcftools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4F0DD-B6EC-7C46-BFCF-865C73F1B364}"/>
              </a:ext>
            </a:extLst>
          </p:cNvPr>
          <p:cNvSpPr txBox="1"/>
          <p:nvPr/>
        </p:nvSpPr>
        <p:spPr>
          <a:xfrm>
            <a:off x="193964" y="1259615"/>
            <a:ext cx="1046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Type: “</a:t>
            </a:r>
            <a:r>
              <a:rPr lang="en-US" sz="2800" dirty="0" err="1">
                <a:latin typeface="Gill Sans MT" panose="020B0502020104020203" pitchFamily="34" charset="77"/>
              </a:rPr>
              <a:t>bcftools</a:t>
            </a:r>
            <a:r>
              <a:rPr lang="en-US" sz="2800" dirty="0">
                <a:latin typeface="Gill Sans MT" panose="020B0502020104020203" pitchFamily="34" charset="77"/>
              </a:rPr>
              <a:t> &lt;command&gt;” to see the help message for each utility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71BC5-0221-1141-9152-0699C59A5CD1}"/>
              </a:ext>
            </a:extLst>
          </p:cNvPr>
          <p:cNvSpPr txBox="1"/>
          <p:nvPr/>
        </p:nvSpPr>
        <p:spPr>
          <a:xfrm>
            <a:off x="981810" y="2987876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bcftools</a:t>
            </a:r>
            <a:r>
              <a:rPr lang="en-US" dirty="0">
                <a:latin typeface="Courier" pitchFamily="2" charset="0"/>
              </a:rPr>
              <a:t> index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4860F6-1CEA-C844-AEB5-2F975C199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732" y="1782835"/>
            <a:ext cx="5076536" cy="2030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E1118-F7BB-1543-BEF6-911992302347}"/>
              </a:ext>
            </a:extLst>
          </p:cNvPr>
          <p:cNvSpPr txBox="1"/>
          <p:nvPr/>
        </p:nvSpPr>
        <p:spPr>
          <a:xfrm>
            <a:off x="981810" y="5598385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bcftools</a:t>
            </a:r>
            <a:r>
              <a:rPr lang="en-US" dirty="0">
                <a:latin typeface="Courier" pitchFamily="2" charset="0"/>
              </a:rPr>
              <a:t> query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852F0-D189-E64E-9B05-768900104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732" y="3916532"/>
            <a:ext cx="6430818" cy="27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801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E9BE2-37D4-6D4F-A794-1938C5EB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6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Bcftools</a:t>
            </a:r>
            <a:r>
              <a:rPr lang="en-US" sz="3600" dirty="0">
                <a:latin typeface="Gill Sans MT" panose="020B0502020104020203" pitchFamily="34" charset="0"/>
              </a:rPr>
              <a:t> commands you might find useful!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CE967-5CC3-674D-838F-FA42A7852310}"/>
              </a:ext>
            </a:extLst>
          </p:cNvPr>
          <p:cNvSpPr txBox="1"/>
          <p:nvPr/>
        </p:nvSpPr>
        <p:spPr>
          <a:xfrm>
            <a:off x="627195" y="1103657"/>
            <a:ext cx="997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bcftools</a:t>
            </a:r>
            <a:r>
              <a:rPr lang="en-US" dirty="0">
                <a:latin typeface="Courier" pitchFamily="2" charset="0"/>
              </a:rPr>
              <a:t> index –n </a:t>
            </a:r>
            <a:r>
              <a:rPr lang="en-US" dirty="0" err="1">
                <a:latin typeface="Courier" pitchFamily="2" charset="0"/>
              </a:rPr>
              <a:t>myfile.vcf.gz</a:t>
            </a:r>
            <a:r>
              <a:rPr lang="en-US" dirty="0">
                <a:latin typeface="Courier" pitchFamily="2" charset="0"/>
              </a:rPr>
              <a:t> # list the number of variants in a 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A4108-F886-4A47-A6C2-14E2B22ED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698" y="1677247"/>
            <a:ext cx="6946900" cy="241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40540-726F-5042-8EB9-EE57E09DB4C9}"/>
              </a:ext>
            </a:extLst>
          </p:cNvPr>
          <p:cNvSpPr txBox="1"/>
          <p:nvPr/>
        </p:nvSpPr>
        <p:spPr>
          <a:xfrm>
            <a:off x="627195" y="2269959"/>
            <a:ext cx="928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bcftools</a:t>
            </a:r>
            <a:r>
              <a:rPr lang="en-US" dirty="0">
                <a:latin typeface="Courier" pitchFamily="2" charset="0"/>
              </a:rPr>
              <a:t> query –l </a:t>
            </a:r>
            <a:r>
              <a:rPr lang="en-US" dirty="0" err="1">
                <a:latin typeface="Courier" pitchFamily="2" charset="0"/>
              </a:rPr>
              <a:t>myfile.vcf.gz</a:t>
            </a:r>
            <a:r>
              <a:rPr lang="en-US" dirty="0">
                <a:latin typeface="Courier" pitchFamily="2" charset="0"/>
              </a:rPr>
              <a:t> # list all the samples in the 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5DE3D-982D-A748-BBD9-975B4C5F7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98" y="2736299"/>
            <a:ext cx="6273800" cy="21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15932D-5653-2C42-BEC5-6ADDB9840492}"/>
              </a:ext>
            </a:extLst>
          </p:cNvPr>
          <p:cNvSpPr txBox="1"/>
          <p:nvPr/>
        </p:nvSpPr>
        <p:spPr>
          <a:xfrm>
            <a:off x="627195" y="3251595"/>
            <a:ext cx="1011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bcftools</a:t>
            </a:r>
            <a:r>
              <a:rPr lang="en-US" dirty="0">
                <a:latin typeface="Courier" pitchFamily="2" charset="0"/>
              </a:rPr>
              <a:t> query -f "[%GT\t]\n” # Output genotypes in tab-delimited format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EAE61-9D2D-B148-B541-DBDAC5840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698" y="3825073"/>
            <a:ext cx="5461000" cy="190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71D622-4945-264D-81CA-2A156AD3DA21}"/>
              </a:ext>
            </a:extLst>
          </p:cNvPr>
          <p:cNvSpPr txBox="1"/>
          <p:nvPr/>
        </p:nvSpPr>
        <p:spPr>
          <a:xfrm>
            <a:off x="627195" y="4317899"/>
            <a:ext cx="10937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pitchFamily="2" charset="0"/>
              </a:rPr>
              <a:t># Output only SNPs overlapping </a:t>
            </a:r>
            <a:r>
              <a:rPr lang="en-US" dirty="0" err="1">
                <a:latin typeface="Courier" pitchFamily="2" charset="0"/>
              </a:rPr>
              <a:t>myregions.bed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# Output to a compressed VCF</a:t>
            </a:r>
          </a:p>
          <a:p>
            <a:r>
              <a:rPr lang="en-US" dirty="0" err="1">
                <a:latin typeface="Courier" pitchFamily="2" charset="0"/>
              </a:rPr>
              <a:t>bcftools</a:t>
            </a:r>
            <a:r>
              <a:rPr lang="en-US" dirty="0">
                <a:latin typeface="Courier" pitchFamily="2" charset="0"/>
              </a:rPr>
              <a:t> view </a:t>
            </a:r>
            <a:r>
              <a:rPr lang="en-US" dirty="0" err="1">
                <a:latin typeface="Courier" pitchFamily="2" charset="0"/>
              </a:rPr>
              <a:t>myfile.vcf.gz</a:t>
            </a:r>
            <a:r>
              <a:rPr lang="en-US" dirty="0">
                <a:latin typeface="Courier" pitchFamily="2" charset="0"/>
              </a:rPr>
              <a:t> –R </a:t>
            </a:r>
            <a:r>
              <a:rPr lang="en-US" dirty="0" err="1">
                <a:latin typeface="Courier" pitchFamily="2" charset="0"/>
              </a:rPr>
              <a:t>myregions.bed</a:t>
            </a:r>
            <a:r>
              <a:rPr lang="en-US" dirty="0">
                <a:latin typeface="Courier" pitchFamily="2" charset="0"/>
              </a:rPr>
              <a:t> –v </a:t>
            </a:r>
            <a:r>
              <a:rPr lang="en-US" dirty="0" err="1">
                <a:latin typeface="Courier" pitchFamily="2" charset="0"/>
              </a:rPr>
              <a:t>snps</a:t>
            </a:r>
            <a:r>
              <a:rPr lang="en-US" dirty="0">
                <a:latin typeface="Courier" pitchFamily="2" charset="0"/>
              </a:rPr>
              <a:t> –O z –o </a:t>
            </a:r>
            <a:r>
              <a:rPr lang="en-US" dirty="0" err="1">
                <a:latin typeface="Courier" pitchFamily="2" charset="0"/>
              </a:rPr>
              <a:t>mynewfile.vcf.gz</a:t>
            </a:r>
            <a:r>
              <a:rPr lang="en-US" dirty="0">
                <a:latin typeface="Courier" pitchFamily="2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FCF50B-E06B-AA49-A9CE-B8A7FCB25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998" y="5433624"/>
            <a:ext cx="6959600" cy="16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663F5B-6865-E845-B616-43C2F6DB0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95" y="5735001"/>
            <a:ext cx="10972800" cy="20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62F2DF-85BF-8049-B9AB-E54C342CD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195" y="6010154"/>
            <a:ext cx="114300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2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9516" y="1259617"/>
            <a:ext cx="803296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" pitchFamily="2" charset="0"/>
                <a:cs typeface="Courier"/>
              </a:rPr>
              <a:t>import </a:t>
            </a:r>
            <a:r>
              <a:rPr lang="en-US" sz="2000" dirty="0" err="1">
                <a:latin typeface="Courier" pitchFamily="2" charset="0"/>
              </a:rPr>
              <a:t>sklearn.decomposition</a:t>
            </a:r>
            <a:endParaRPr lang="en-US" sz="2000" dirty="0">
              <a:latin typeface="Courier" pitchFamily="2" charset="0"/>
            </a:endParaRPr>
          </a:p>
          <a:p>
            <a:endParaRPr lang="en-US" sz="2000" dirty="0">
              <a:latin typeface="Courier" pitchFamily="2" charset="0"/>
            </a:endParaRPr>
          </a:p>
          <a:p>
            <a:r>
              <a:rPr lang="en-US" sz="2000" dirty="0">
                <a:latin typeface="Courier" pitchFamily="2" charset="0"/>
                <a:cs typeface="Courier"/>
              </a:rPr>
              <a:t># initialize the PCA object</a:t>
            </a:r>
          </a:p>
          <a:p>
            <a:r>
              <a:rPr lang="en-US" sz="2000" dirty="0">
                <a:latin typeface="Courier" pitchFamily="2" charset="0"/>
              </a:rPr>
              <a:t># If you don’t set </a:t>
            </a:r>
            <a:r>
              <a:rPr lang="en-US" sz="2000" dirty="0" err="1">
                <a:latin typeface="Courier" pitchFamily="2" charset="0"/>
              </a:rPr>
              <a:t>n_components</a:t>
            </a:r>
            <a:r>
              <a:rPr lang="en-US" sz="2000" dirty="0">
                <a:latin typeface="Courier" pitchFamily="2" charset="0"/>
              </a:rPr>
              <a:t>, all p are computed</a:t>
            </a:r>
          </a:p>
          <a:p>
            <a:r>
              <a:rPr lang="en-US" sz="2000" dirty="0" err="1">
                <a:latin typeface="Courier" pitchFamily="2" charset="0"/>
                <a:cs typeface="Courier"/>
              </a:rPr>
              <a:t>pca</a:t>
            </a:r>
            <a:r>
              <a:rPr lang="en-US" sz="2000" dirty="0">
                <a:latin typeface="Courier" pitchFamily="2" charset="0"/>
                <a:cs typeface="Courier"/>
              </a:rPr>
              <a:t> = </a:t>
            </a:r>
            <a:r>
              <a:rPr lang="en-US" sz="2000" dirty="0" err="1">
                <a:latin typeface="Courier" pitchFamily="2" charset="0"/>
                <a:cs typeface="Courier"/>
              </a:rPr>
              <a:t>sklearn.decomposition.PCA</a:t>
            </a:r>
            <a:r>
              <a:rPr lang="en-US" sz="2000" dirty="0">
                <a:latin typeface="Courier" pitchFamily="2" charset="0"/>
                <a:cs typeface="Courier"/>
              </a:rPr>
              <a:t>(</a:t>
            </a:r>
            <a:r>
              <a:rPr lang="en-US" sz="2000" dirty="0" err="1">
                <a:latin typeface="Courier" pitchFamily="2" charset="0"/>
                <a:cs typeface="Courier"/>
              </a:rPr>
              <a:t>n_components</a:t>
            </a:r>
            <a:r>
              <a:rPr lang="en-US" sz="2000" dirty="0">
                <a:latin typeface="Courier" pitchFamily="2" charset="0"/>
                <a:cs typeface="Courier"/>
              </a:rPr>
              <a:t>=3)</a:t>
            </a:r>
          </a:p>
          <a:p>
            <a:endParaRPr lang="en-US" sz="2000" dirty="0">
              <a:latin typeface="Courier" pitchFamily="2" charset="0"/>
              <a:cs typeface="Courier"/>
            </a:endParaRPr>
          </a:p>
          <a:p>
            <a:r>
              <a:rPr lang="en-US" sz="2000" dirty="0">
                <a:latin typeface="Courier" pitchFamily="2" charset="0"/>
                <a:cs typeface="Courier"/>
              </a:rPr>
              <a:t># fit PCs of a </a:t>
            </a:r>
            <a:r>
              <a:rPr lang="en-US" sz="2000" dirty="0" err="1">
                <a:latin typeface="Courier" pitchFamily="2" charset="0"/>
                <a:cs typeface="Courier"/>
              </a:rPr>
              <a:t>datamatrix</a:t>
            </a:r>
            <a:endParaRPr lang="en-US" sz="2000" dirty="0">
              <a:latin typeface="Courier" pitchFamily="2" charset="0"/>
              <a:cs typeface="Courier"/>
            </a:endParaRPr>
          </a:p>
          <a:p>
            <a:r>
              <a:rPr lang="en-US" sz="2000" dirty="0">
                <a:latin typeface="Courier" pitchFamily="2" charset="0"/>
                <a:cs typeface="Courier"/>
              </a:rPr>
              <a:t># </a:t>
            </a:r>
            <a:r>
              <a:rPr lang="en-US" sz="2000" dirty="0" err="1">
                <a:latin typeface="Courier" pitchFamily="2" charset="0"/>
                <a:cs typeface="Courier"/>
              </a:rPr>
              <a:t>datamatrix</a:t>
            </a:r>
            <a:r>
              <a:rPr lang="en-US" sz="2000" dirty="0">
                <a:latin typeface="Courier" pitchFamily="2" charset="0"/>
                <a:cs typeface="Courier"/>
              </a:rPr>
              <a:t> has dimensions:</a:t>
            </a:r>
          </a:p>
          <a:p>
            <a:r>
              <a:rPr lang="en-US" sz="2000" dirty="0">
                <a:latin typeface="Courier" pitchFamily="2" charset="0"/>
                <a:cs typeface="Courier"/>
              </a:rPr>
              <a:t>#   rows=m SNPs</a:t>
            </a:r>
          </a:p>
          <a:p>
            <a:r>
              <a:rPr lang="en-US" sz="2000" dirty="0">
                <a:latin typeface="Courier" pitchFamily="2" charset="0"/>
                <a:cs typeface="Courier"/>
              </a:rPr>
              <a:t>#   cols=n samples</a:t>
            </a:r>
          </a:p>
          <a:p>
            <a:r>
              <a:rPr lang="en-US" sz="2000" dirty="0" err="1">
                <a:latin typeface="Courier" pitchFamily="2" charset="0"/>
                <a:cs typeface="Courier"/>
              </a:rPr>
              <a:t>pca.fit</a:t>
            </a:r>
            <a:r>
              <a:rPr lang="en-US" sz="2000" dirty="0">
                <a:latin typeface="Courier" pitchFamily="2" charset="0"/>
                <a:cs typeface="Courier"/>
              </a:rPr>
              <a:t>(</a:t>
            </a:r>
            <a:r>
              <a:rPr lang="en-US" sz="2000" dirty="0" err="1">
                <a:latin typeface="Courier" pitchFamily="2" charset="0"/>
                <a:cs typeface="Courier"/>
              </a:rPr>
              <a:t>datamatrix.transpose</a:t>
            </a:r>
            <a:r>
              <a:rPr lang="en-US" sz="2000" dirty="0">
                <a:latin typeface="Courier" pitchFamily="2" charset="0"/>
                <a:cs typeface="Courier"/>
              </a:rPr>
              <a:t>())</a:t>
            </a:r>
          </a:p>
          <a:p>
            <a:endParaRPr lang="en-US" sz="2000" dirty="0">
              <a:latin typeface="Courier" pitchFamily="2" charset="0"/>
              <a:cs typeface="Courier"/>
            </a:endParaRPr>
          </a:p>
          <a:p>
            <a:r>
              <a:rPr lang="en-US" sz="2000" dirty="0">
                <a:latin typeface="Courier" pitchFamily="2" charset="0"/>
                <a:cs typeface="Courier"/>
              </a:rPr>
              <a:t># Project samples on PCs</a:t>
            </a:r>
          </a:p>
          <a:p>
            <a:r>
              <a:rPr lang="en-US" sz="2000" dirty="0" err="1">
                <a:latin typeface="Courier" pitchFamily="2" charset="0"/>
                <a:cs typeface="Courier"/>
              </a:rPr>
              <a:t>proj</a:t>
            </a:r>
            <a:r>
              <a:rPr lang="en-US" sz="2000" dirty="0">
                <a:latin typeface="Courier" pitchFamily="2" charset="0"/>
                <a:cs typeface="Courier"/>
              </a:rPr>
              <a:t> = </a:t>
            </a:r>
            <a:r>
              <a:rPr lang="en-US" sz="2000" dirty="0" err="1">
                <a:latin typeface="Courier" pitchFamily="2" charset="0"/>
                <a:cs typeface="Courier"/>
              </a:rPr>
              <a:t>pca.transform</a:t>
            </a:r>
            <a:r>
              <a:rPr lang="en-US" sz="2000" dirty="0">
                <a:latin typeface="Courier" pitchFamily="2" charset="0"/>
                <a:cs typeface="Courier"/>
              </a:rPr>
              <a:t>(</a:t>
            </a:r>
            <a:r>
              <a:rPr lang="en-US" sz="2000" dirty="0" err="1">
                <a:latin typeface="Courier" pitchFamily="2" charset="0"/>
                <a:cs typeface="Courier"/>
              </a:rPr>
              <a:t>datamatrix.transpose</a:t>
            </a:r>
            <a:r>
              <a:rPr lang="en-US" sz="2000" dirty="0">
                <a:latin typeface="Courier" pitchFamily="2" charset="0"/>
                <a:cs typeface="Courier"/>
              </a:rPr>
              <a:t>())</a:t>
            </a:r>
          </a:p>
          <a:p>
            <a:endParaRPr lang="en-US" sz="2000" dirty="0">
              <a:latin typeface="Courier" pitchFamily="2" charset="0"/>
              <a:cs typeface="Courier"/>
            </a:endParaRPr>
          </a:p>
          <a:p>
            <a:r>
              <a:rPr lang="en-US" sz="2000" dirty="0">
                <a:latin typeface="Courier" pitchFamily="2" charset="0"/>
                <a:cs typeface="Courier"/>
              </a:rPr>
              <a:t># </a:t>
            </a:r>
            <a:r>
              <a:rPr lang="en-US" sz="2000" dirty="0" err="1">
                <a:latin typeface="Courier" pitchFamily="2" charset="0"/>
                <a:cs typeface="Courier"/>
              </a:rPr>
              <a:t>proj</a:t>
            </a:r>
            <a:r>
              <a:rPr lang="en-US" sz="2000" dirty="0">
                <a:latin typeface="Courier" pitchFamily="2" charset="0"/>
                <a:cs typeface="Courier"/>
              </a:rPr>
              <a:t>[:,i-1] gives data projected along </a:t>
            </a:r>
            <a:r>
              <a:rPr lang="en-US" sz="2000" dirty="0" err="1">
                <a:latin typeface="Courier" pitchFamily="2" charset="0"/>
                <a:cs typeface="Courier"/>
              </a:rPr>
              <a:t>PCi</a:t>
            </a:r>
            <a:endParaRPr lang="en-US" sz="2000" dirty="0">
              <a:latin typeface="Courier" pitchFamily="2" charset="0"/>
              <a:cs typeface="Courier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2E9BE2-37D4-6D4F-A794-1938C5EB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6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Running PCA in Python with </a:t>
            </a:r>
            <a:r>
              <a:rPr lang="en-US" sz="3600" dirty="0" err="1">
                <a:latin typeface="Gill Sans MT" panose="020B0502020104020203" pitchFamily="34" charset="0"/>
              </a:rPr>
              <a:t>sklearn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E4A02-3EAD-E84D-A567-F9384422C77C}"/>
              </a:ext>
            </a:extLst>
          </p:cNvPr>
          <p:cNvSpPr txBox="1"/>
          <p:nvPr/>
        </p:nvSpPr>
        <p:spPr>
          <a:xfrm>
            <a:off x="4965290" y="5285516"/>
            <a:ext cx="6941156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Note: We’re using a tiny subset of genome-wide SNPs. Shouldn’t take more than a couple minutes for your PCA to run.</a:t>
            </a:r>
          </a:p>
        </p:txBody>
      </p:sp>
    </p:spTree>
    <p:extLst>
      <p:ext uri="{BB962C8B-B14F-4D97-AF65-F5344CB8AC3E}">
        <p14:creationId xmlns:p14="http://schemas.microsoft.com/office/powerpoint/2010/main" val="355375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013C85-31A9-EF4B-ABFC-199EED4F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Review of Mendelian inheritance + mutation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7BF0B-65E6-7647-B44C-9333D0030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228" y="1326708"/>
            <a:ext cx="397805" cy="854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9DF0E-6BDF-CA40-A12B-E0AD5057E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370" y="1331731"/>
            <a:ext cx="294428" cy="8300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5518CB-ACD6-1240-B49A-779165A72850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2135033" y="1746769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AAF81-F7F4-1843-9893-9BF8DD2FD8AB}"/>
              </a:ext>
            </a:extLst>
          </p:cNvPr>
          <p:cNvCxnSpPr/>
          <p:nvPr/>
        </p:nvCxnSpPr>
        <p:spPr>
          <a:xfrm>
            <a:off x="2435512" y="1753824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9D986E9-ECEB-9E44-9FD6-C6081D1E7B45}"/>
              </a:ext>
            </a:extLst>
          </p:cNvPr>
          <p:cNvSpPr/>
          <p:nvPr/>
        </p:nvSpPr>
        <p:spPr>
          <a:xfrm>
            <a:off x="967437" y="1267344"/>
            <a:ext cx="96601" cy="100178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2D4780-9170-4C49-BB0F-ECEE66C7F782}"/>
              </a:ext>
            </a:extLst>
          </p:cNvPr>
          <p:cNvSpPr/>
          <p:nvPr/>
        </p:nvSpPr>
        <p:spPr>
          <a:xfrm>
            <a:off x="1281891" y="1267344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A2F1EB-CACE-1A4B-8DAF-5E8A16BAA925}"/>
              </a:ext>
            </a:extLst>
          </p:cNvPr>
          <p:cNvSpPr/>
          <p:nvPr/>
        </p:nvSpPr>
        <p:spPr>
          <a:xfrm>
            <a:off x="3345182" y="1267344"/>
            <a:ext cx="96601" cy="10017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9076FF-A4F9-B147-AFC1-B0C6882EE14B}"/>
              </a:ext>
            </a:extLst>
          </p:cNvPr>
          <p:cNvSpPr/>
          <p:nvPr/>
        </p:nvSpPr>
        <p:spPr>
          <a:xfrm>
            <a:off x="3659636" y="1267344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4EF9C4-91B1-CB41-BB8E-8A6448A5E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610" y="2389424"/>
            <a:ext cx="397805" cy="85423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98E21EA-1073-384A-BF1A-1A586E0FDD72}"/>
              </a:ext>
            </a:extLst>
          </p:cNvPr>
          <p:cNvSpPr/>
          <p:nvPr/>
        </p:nvSpPr>
        <p:spPr>
          <a:xfrm>
            <a:off x="2234585" y="3378367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E4CC6B-2703-B54F-8674-4F58BA355162}"/>
              </a:ext>
            </a:extLst>
          </p:cNvPr>
          <p:cNvSpPr/>
          <p:nvPr/>
        </p:nvSpPr>
        <p:spPr>
          <a:xfrm>
            <a:off x="2537814" y="3378367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2A0B5C-C9AD-9E4A-B0B9-DFC3B2EBEBDC}"/>
              </a:ext>
            </a:extLst>
          </p:cNvPr>
          <p:cNvSpPr/>
          <p:nvPr/>
        </p:nvSpPr>
        <p:spPr>
          <a:xfrm>
            <a:off x="5554649" y="1168069"/>
            <a:ext cx="6561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Child has *two* copies of each chromosome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(one from mom, one from dad. Ignoring recombination)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C75723-5774-5E43-AE25-6532823FE970}"/>
              </a:ext>
            </a:extLst>
          </p:cNvPr>
          <p:cNvSpPr/>
          <p:nvPr/>
        </p:nvSpPr>
        <p:spPr>
          <a:xfrm>
            <a:off x="5554649" y="2529138"/>
            <a:ext cx="4441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Occasionally, a mutation occurs (rate=~10</a:t>
            </a:r>
            <a:r>
              <a:rPr lang="en-US" sz="2400" baseline="30000" dirty="0">
                <a:latin typeface="Gill Sans MT" panose="020B0502020104020203" pitchFamily="34" charset="77"/>
              </a:rPr>
              <a:t>-8</a:t>
            </a:r>
            <a:r>
              <a:rPr lang="en-US" sz="2400" dirty="0">
                <a:latin typeface="Gill Sans MT" panose="020B0502020104020203" pitchFamily="34" charset="77"/>
              </a:rPr>
              <a:t> /position/generation)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A9FEA0C-86D6-1E4D-987C-C5C59064A381}"/>
              </a:ext>
            </a:extLst>
          </p:cNvPr>
          <p:cNvCxnSpPr/>
          <p:nvPr/>
        </p:nvCxnSpPr>
        <p:spPr>
          <a:xfrm>
            <a:off x="1330191" y="2389424"/>
            <a:ext cx="804842" cy="132739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Lightning Bolt 21">
            <a:extLst>
              <a:ext uri="{FF2B5EF4-FFF2-40B4-BE49-F238E27FC236}">
                <a16:creationId xmlns:a16="http://schemas.microsoft.com/office/drawing/2014/main" id="{D1A79D12-5748-C744-A9BE-B01F464BEAF0}"/>
              </a:ext>
            </a:extLst>
          </p:cNvPr>
          <p:cNvSpPr/>
          <p:nvPr/>
        </p:nvSpPr>
        <p:spPr>
          <a:xfrm flipH="1">
            <a:off x="1551271" y="2678682"/>
            <a:ext cx="430329" cy="564975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C77D27-63F0-5843-BEB8-F6916DEA6903}"/>
              </a:ext>
            </a:extLst>
          </p:cNvPr>
          <p:cNvSpPr txBox="1"/>
          <p:nvPr/>
        </p:nvSpPr>
        <p:spPr>
          <a:xfrm>
            <a:off x="833636" y="1562102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E4934F-4621-5A49-A7E6-3D4EC37F9B5A}"/>
              </a:ext>
            </a:extLst>
          </p:cNvPr>
          <p:cNvSpPr txBox="1"/>
          <p:nvPr/>
        </p:nvSpPr>
        <p:spPr>
          <a:xfrm>
            <a:off x="1148090" y="1573532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095A5C-8B1F-EC42-8F5E-7F69074887B2}"/>
              </a:ext>
            </a:extLst>
          </p:cNvPr>
          <p:cNvSpPr txBox="1"/>
          <p:nvPr/>
        </p:nvSpPr>
        <p:spPr>
          <a:xfrm>
            <a:off x="3211381" y="1562102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FC963A-2E92-1047-8971-AC586733008F}"/>
              </a:ext>
            </a:extLst>
          </p:cNvPr>
          <p:cNvSpPr txBox="1"/>
          <p:nvPr/>
        </p:nvSpPr>
        <p:spPr>
          <a:xfrm>
            <a:off x="3525835" y="1569158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2E5716-0266-B143-AA29-1D1D2BFC4CA1}"/>
              </a:ext>
            </a:extLst>
          </p:cNvPr>
          <p:cNvSpPr txBox="1"/>
          <p:nvPr/>
        </p:nvSpPr>
        <p:spPr>
          <a:xfrm>
            <a:off x="2078500" y="3584631"/>
            <a:ext cx="372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568C65-BC0C-D64D-90C7-C3F072185599}"/>
              </a:ext>
            </a:extLst>
          </p:cNvPr>
          <p:cNvSpPr txBox="1"/>
          <p:nvPr/>
        </p:nvSpPr>
        <p:spPr>
          <a:xfrm>
            <a:off x="2391688" y="3590212"/>
            <a:ext cx="372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114829-97FC-834E-8F1A-2D025675E45D}"/>
              </a:ext>
            </a:extLst>
          </p:cNvPr>
          <p:cNvCxnSpPr>
            <a:cxnSpLocks/>
          </p:cNvCxnSpPr>
          <p:nvPr/>
        </p:nvCxnSpPr>
        <p:spPr>
          <a:xfrm flipV="1">
            <a:off x="2647914" y="2882845"/>
            <a:ext cx="1538425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426B80E1-5857-BA4C-B930-09056F0CB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74" y="2401502"/>
            <a:ext cx="294428" cy="83007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D62D44D-95CE-674C-A9C8-546D5FAF4909}"/>
              </a:ext>
            </a:extLst>
          </p:cNvPr>
          <p:cNvCxnSpPr>
            <a:cxnSpLocks/>
          </p:cNvCxnSpPr>
          <p:nvPr/>
        </p:nvCxnSpPr>
        <p:spPr>
          <a:xfrm>
            <a:off x="3657534" y="2879318"/>
            <a:ext cx="0" cy="205334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EEE9CE-D7D3-D247-8B1C-97FB6FEE50C3}"/>
              </a:ext>
            </a:extLst>
          </p:cNvPr>
          <p:cNvCxnSpPr>
            <a:cxnSpLocks/>
          </p:cNvCxnSpPr>
          <p:nvPr/>
        </p:nvCxnSpPr>
        <p:spPr>
          <a:xfrm flipV="1">
            <a:off x="2938723" y="4932662"/>
            <a:ext cx="1538425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D0832D29-38F2-1747-A8D7-BCFCE9FF2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820" y="5675666"/>
            <a:ext cx="397805" cy="8542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EF93020-681E-2047-9405-286AEB8F4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934" y="5675666"/>
            <a:ext cx="294428" cy="83007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CDE2B68-5A02-314D-8CE1-812B1A4B07B2}"/>
              </a:ext>
            </a:extLst>
          </p:cNvPr>
          <p:cNvCxnSpPr>
            <a:cxnSpLocks/>
          </p:cNvCxnSpPr>
          <p:nvPr/>
        </p:nvCxnSpPr>
        <p:spPr>
          <a:xfrm>
            <a:off x="4477148" y="4932662"/>
            <a:ext cx="0" cy="53637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49BA28-F090-E247-8566-3987A9900629}"/>
              </a:ext>
            </a:extLst>
          </p:cNvPr>
          <p:cNvCxnSpPr>
            <a:cxnSpLocks/>
          </p:cNvCxnSpPr>
          <p:nvPr/>
        </p:nvCxnSpPr>
        <p:spPr>
          <a:xfrm>
            <a:off x="2943263" y="4966240"/>
            <a:ext cx="0" cy="53637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2F918F6-7EEC-DF40-A1FF-7A09344AD0C4}"/>
              </a:ext>
            </a:extLst>
          </p:cNvPr>
          <p:cNvSpPr/>
          <p:nvPr/>
        </p:nvSpPr>
        <p:spPr>
          <a:xfrm>
            <a:off x="4230387" y="3394509"/>
            <a:ext cx="96601" cy="100178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1A2F138-14DE-1A40-A0FC-ED2BF615315E}"/>
              </a:ext>
            </a:extLst>
          </p:cNvPr>
          <p:cNvSpPr/>
          <p:nvPr/>
        </p:nvSpPr>
        <p:spPr>
          <a:xfrm>
            <a:off x="4567755" y="3405100"/>
            <a:ext cx="96601" cy="1001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E63139-D666-D847-9063-20C7A1982B0A}"/>
              </a:ext>
            </a:extLst>
          </p:cNvPr>
          <p:cNvSpPr txBox="1"/>
          <p:nvPr/>
        </p:nvSpPr>
        <p:spPr>
          <a:xfrm>
            <a:off x="4096586" y="3689267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37A933-97D8-C643-A9D7-0FDE91CF5C8B}"/>
              </a:ext>
            </a:extLst>
          </p:cNvPr>
          <p:cNvSpPr txBox="1"/>
          <p:nvPr/>
        </p:nvSpPr>
        <p:spPr>
          <a:xfrm>
            <a:off x="4411040" y="3696323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AE64ECC-E94F-CC43-963F-2BA92CFADD8E}"/>
              </a:ext>
            </a:extLst>
          </p:cNvPr>
          <p:cNvSpPr/>
          <p:nvPr/>
        </p:nvSpPr>
        <p:spPr>
          <a:xfrm>
            <a:off x="2086732" y="5622040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243A80-8D8E-254E-80E7-2F9647D1CE4B}"/>
              </a:ext>
            </a:extLst>
          </p:cNvPr>
          <p:cNvSpPr txBox="1"/>
          <p:nvPr/>
        </p:nvSpPr>
        <p:spPr>
          <a:xfrm>
            <a:off x="1930647" y="5828304"/>
            <a:ext cx="372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C27B474-D1E5-4840-A9DC-9455384B6FA2}"/>
              </a:ext>
            </a:extLst>
          </p:cNvPr>
          <p:cNvSpPr/>
          <p:nvPr/>
        </p:nvSpPr>
        <p:spPr>
          <a:xfrm>
            <a:off x="2391688" y="5622040"/>
            <a:ext cx="96601" cy="1001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BC4D8F-925D-E64B-B5F4-62F199860F70}"/>
              </a:ext>
            </a:extLst>
          </p:cNvPr>
          <p:cNvSpPr txBox="1"/>
          <p:nvPr/>
        </p:nvSpPr>
        <p:spPr>
          <a:xfrm>
            <a:off x="2257887" y="5831090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5627232-AFA6-ED49-9205-F652BF6AB6E8}"/>
              </a:ext>
            </a:extLst>
          </p:cNvPr>
          <p:cNvSpPr/>
          <p:nvPr/>
        </p:nvSpPr>
        <p:spPr>
          <a:xfrm>
            <a:off x="4927243" y="5622040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ECFF39-CFE9-964D-AA55-83D55BDBCBC9}"/>
              </a:ext>
            </a:extLst>
          </p:cNvPr>
          <p:cNvSpPr txBox="1"/>
          <p:nvPr/>
        </p:nvSpPr>
        <p:spPr>
          <a:xfrm>
            <a:off x="4781117" y="5833885"/>
            <a:ext cx="372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9001F7B-3222-1344-AD9B-02968D7C9991}"/>
              </a:ext>
            </a:extLst>
          </p:cNvPr>
          <p:cNvSpPr/>
          <p:nvPr/>
        </p:nvSpPr>
        <p:spPr>
          <a:xfrm>
            <a:off x="5202860" y="5618617"/>
            <a:ext cx="96601" cy="1001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67330B-FF3D-3245-9DD5-DFC1DD652028}"/>
              </a:ext>
            </a:extLst>
          </p:cNvPr>
          <p:cNvSpPr txBox="1"/>
          <p:nvPr/>
        </p:nvSpPr>
        <p:spPr>
          <a:xfrm>
            <a:off x="5069059" y="5827667"/>
            <a:ext cx="364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000DD95-AFCD-BE40-9591-9F5F999A4311}"/>
              </a:ext>
            </a:extLst>
          </p:cNvPr>
          <p:cNvSpPr/>
          <p:nvPr/>
        </p:nvSpPr>
        <p:spPr>
          <a:xfrm>
            <a:off x="5533640" y="3637339"/>
            <a:ext cx="4441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The mutation can then be passed on to future generations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8A56607-865F-804E-9E4C-2F6C036A5D50}"/>
              </a:ext>
            </a:extLst>
          </p:cNvPr>
          <p:cNvSpPr/>
          <p:nvPr/>
        </p:nvSpPr>
        <p:spPr>
          <a:xfrm>
            <a:off x="5533640" y="4701829"/>
            <a:ext cx="5708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 genetic variation (polymorphism) is born!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EE56A29-F4B3-8E4A-A785-772E96FF13F8}"/>
              </a:ext>
            </a:extLst>
          </p:cNvPr>
          <p:cNvSpPr/>
          <p:nvPr/>
        </p:nvSpPr>
        <p:spPr>
          <a:xfrm>
            <a:off x="5507816" y="5331496"/>
            <a:ext cx="5708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Most mutations are </a:t>
            </a:r>
            <a:r>
              <a:rPr lang="en-US" sz="2400" i="1" dirty="0">
                <a:latin typeface="Gill Sans MT" panose="020B0502020104020203" pitchFamily="34" charset="77"/>
              </a:rPr>
              <a:t>neutral</a:t>
            </a:r>
            <a:r>
              <a:rPr lang="en-US" sz="2400" dirty="0">
                <a:latin typeface="Gill Sans MT" panose="020B0502020104020203" pitchFamily="34" charset="77"/>
              </a:rPr>
              <a:t>: don’t affect traits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In some cases, mutations influence some </a:t>
            </a:r>
            <a:r>
              <a:rPr lang="en-US" sz="2400" i="1" dirty="0">
                <a:latin typeface="Gill Sans MT" panose="020B0502020104020203" pitchFamily="34" charset="77"/>
              </a:rPr>
              <a:t>phenotype </a:t>
            </a:r>
            <a:r>
              <a:rPr lang="en-US" sz="2400" dirty="0">
                <a:latin typeface="Gill Sans MT" panose="020B0502020104020203" pitchFamily="34" charset="77"/>
              </a:rPr>
              <a:t>(e.g. disease, eye color, height)</a:t>
            </a:r>
          </a:p>
        </p:txBody>
      </p:sp>
    </p:spTree>
    <p:extLst>
      <p:ext uri="{BB962C8B-B14F-4D97-AF65-F5344CB8AC3E}">
        <p14:creationId xmlns:p14="http://schemas.microsoft.com/office/powerpoint/2010/main" val="37326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21" grpId="0"/>
      <p:bldP spid="23" grpId="0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437150-9653-8C49-9481-06A5D5E7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Mutations come in many forms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ED7F12-E9CC-234F-AE68-7CEAE006B0D3}"/>
              </a:ext>
            </a:extLst>
          </p:cNvPr>
          <p:cNvGrpSpPr/>
          <p:nvPr/>
        </p:nvGrpSpPr>
        <p:grpSpPr>
          <a:xfrm>
            <a:off x="1437633" y="1174750"/>
            <a:ext cx="2549635" cy="2400299"/>
            <a:chOff x="231665" y="1270000"/>
            <a:chExt cx="2549635" cy="240029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207C86-3667-684C-B920-C8A1FB72F0CD}"/>
                </a:ext>
              </a:extLst>
            </p:cNvPr>
            <p:cNvSpPr/>
            <p:nvPr/>
          </p:nvSpPr>
          <p:spPr bwMode="auto">
            <a:xfrm>
              <a:off x="231665" y="12846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9C60BE-E8AF-CC46-BA06-A8111A4DA478}"/>
                </a:ext>
              </a:extLst>
            </p:cNvPr>
            <p:cNvSpPr txBox="1"/>
            <p:nvPr/>
          </p:nvSpPr>
          <p:spPr>
            <a:xfrm>
              <a:off x="342900" y="1739900"/>
              <a:ext cx="23498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ACGAC</a:t>
              </a:r>
              <a:r>
                <a:rPr lang="en-US" sz="20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T</a:t>
              </a:r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CGAGCG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4422D5-7978-E94A-A349-C68300A827E1}"/>
                </a:ext>
              </a:extLst>
            </p:cNvPr>
            <p:cNvSpPr txBox="1"/>
            <p:nvPr/>
          </p:nvSpPr>
          <p:spPr>
            <a:xfrm>
              <a:off x="342900" y="2374900"/>
              <a:ext cx="23665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ACGAC</a:t>
              </a:r>
              <a:r>
                <a:rPr lang="en-US" sz="20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A</a:t>
              </a:r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CGAGCG</a:t>
              </a:r>
              <a:endParaRPr lang="en-US" i="0" dirty="0">
                <a:solidFill>
                  <a:srgbClr val="808080"/>
                </a:solidFill>
                <a:latin typeface="Gill Sans"/>
                <a:cs typeface="Gill Sans"/>
              </a:endParaRPr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F0C61564-6E4E-0C42-BBE4-F0F08C0BA0C3}"/>
                </a:ext>
              </a:extLst>
            </p:cNvPr>
            <p:cNvSpPr/>
            <p:nvPr/>
          </p:nvSpPr>
          <p:spPr bwMode="auto">
            <a:xfrm>
              <a:off x="1257300" y="21971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DEAD43-3249-994C-B54C-DEEE06A3EFF6}"/>
                </a:ext>
              </a:extLst>
            </p:cNvPr>
            <p:cNvSpPr/>
            <p:nvPr/>
          </p:nvSpPr>
          <p:spPr bwMode="auto">
            <a:xfrm>
              <a:off x="241300" y="12700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008BC6-EBD7-4D45-9AD8-8AE525A54A9D}"/>
                </a:ext>
              </a:extLst>
            </p:cNvPr>
            <p:cNvSpPr/>
            <p:nvPr/>
          </p:nvSpPr>
          <p:spPr>
            <a:xfrm>
              <a:off x="350560" y="3033068"/>
              <a:ext cx="22581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μ</a:t>
              </a:r>
              <a:r>
                <a:rPr lang="en-US" sz="1600" b="1" i="0" baseline="-25000" dirty="0" err="1">
                  <a:solidFill>
                    <a:srgbClr val="000000"/>
                  </a:solidFill>
                  <a:latin typeface="Gill Sans"/>
                  <a:cs typeface="Gill Sans"/>
                </a:rPr>
                <a:t>SNP</a:t>
              </a:r>
              <a:r>
                <a:rPr lang="en-US" sz="1600" b="1" i="0" dirty="0">
                  <a:solidFill>
                    <a:srgbClr val="000000"/>
                  </a:solidFill>
                  <a:latin typeface="Gill Sans"/>
                  <a:cs typeface="Gill Sans"/>
                </a:rPr>
                <a:t>:</a:t>
              </a:r>
              <a:r>
                <a:rPr lang="en-US" sz="1600" i="0" dirty="0">
                  <a:solidFill>
                    <a:srgbClr val="000000"/>
                  </a:solidFill>
                  <a:latin typeface="Gill Sans"/>
                  <a:cs typeface="Gill Sans"/>
                </a:rPr>
                <a:t> 1.20 × 10</a:t>
              </a:r>
              <a:r>
                <a:rPr lang="en-US" sz="1600" i="0" baseline="30000" dirty="0">
                  <a:solidFill>
                    <a:srgbClr val="000000"/>
                  </a:solidFill>
                  <a:latin typeface="Gill Sans"/>
                  <a:cs typeface="Gill Sans"/>
                </a:rPr>
                <a:t>-8 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</a:t>
              </a:r>
              <a:r>
                <a:rPr lang="en-US" sz="1200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loc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/gen</a:t>
              </a: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02067A-C7BE-514D-8836-B68177BD1BFE}"/>
                </a:ext>
              </a:extLst>
            </p:cNvPr>
            <p:cNvSpPr/>
            <p:nvPr/>
          </p:nvSpPr>
          <p:spPr>
            <a:xfrm>
              <a:off x="350560" y="3236268"/>
              <a:ext cx="184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D4A1B3-ADD1-CD4B-BDF1-9023F18C8BB3}"/>
                </a:ext>
              </a:extLst>
            </p:cNvPr>
            <p:cNvSpPr txBox="1"/>
            <p:nvPr/>
          </p:nvSpPr>
          <p:spPr>
            <a:xfrm>
              <a:off x="1104900" y="1320800"/>
              <a:ext cx="588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SNP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AB74E-16AF-8641-8AF3-9F4A1F1D525B}"/>
              </a:ext>
            </a:extLst>
          </p:cNvPr>
          <p:cNvGrpSpPr/>
          <p:nvPr/>
        </p:nvGrpSpPr>
        <p:grpSpPr>
          <a:xfrm>
            <a:off x="5774903" y="1174750"/>
            <a:ext cx="2549635" cy="2400299"/>
            <a:chOff x="3038365" y="1270000"/>
            <a:chExt cx="2549635" cy="240029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119FAF6-46F0-7340-8801-A44A6614F5CE}"/>
                </a:ext>
              </a:extLst>
            </p:cNvPr>
            <p:cNvSpPr/>
            <p:nvPr/>
          </p:nvSpPr>
          <p:spPr bwMode="auto">
            <a:xfrm>
              <a:off x="3038365" y="12846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FD7C33-10E4-384F-A520-FE0A9E6550BB}"/>
                </a:ext>
              </a:extLst>
            </p:cNvPr>
            <p:cNvSpPr txBox="1"/>
            <p:nvPr/>
          </p:nvSpPr>
          <p:spPr>
            <a:xfrm>
              <a:off x="3149600" y="1739900"/>
              <a:ext cx="23498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ACGAC</a:t>
              </a:r>
              <a:r>
                <a:rPr lang="en-US" sz="20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T</a:t>
              </a:r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CGAGCG</a:t>
              </a:r>
              <a:endParaRPr lang="en-US" i="0" dirty="0">
                <a:solidFill>
                  <a:srgbClr val="808080"/>
                </a:solidFill>
                <a:latin typeface="Gill Sans"/>
                <a:cs typeface="Gill San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6F7F72-06F2-A84B-AB48-29CA0578C94E}"/>
                </a:ext>
              </a:extLst>
            </p:cNvPr>
            <p:cNvSpPr txBox="1"/>
            <p:nvPr/>
          </p:nvSpPr>
          <p:spPr>
            <a:xfrm>
              <a:off x="3149600" y="2374900"/>
              <a:ext cx="2278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ACGAC</a:t>
              </a:r>
              <a:r>
                <a:rPr lang="en-US" sz="20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-</a:t>
              </a:r>
              <a:r>
                <a:rPr lang="en-US" sz="2000" i="0" dirty="0">
                  <a:solidFill>
                    <a:srgbClr val="808080"/>
                  </a:solidFill>
                  <a:latin typeface="Gill Sans"/>
                  <a:cs typeface="Gill Sans"/>
                </a:rPr>
                <a:t>CGAGCG</a:t>
              </a:r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9131B663-A2B8-B249-BA77-15B824722B84}"/>
                </a:ext>
              </a:extLst>
            </p:cNvPr>
            <p:cNvSpPr/>
            <p:nvPr/>
          </p:nvSpPr>
          <p:spPr bwMode="auto">
            <a:xfrm>
              <a:off x="4064000" y="21971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11F3D0-DD92-2A45-950E-C06DA659CF72}"/>
                </a:ext>
              </a:extLst>
            </p:cNvPr>
            <p:cNvSpPr/>
            <p:nvPr/>
          </p:nvSpPr>
          <p:spPr bwMode="auto">
            <a:xfrm>
              <a:off x="3048000" y="12700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C5ED23-73DC-C642-8A49-C559FE858160}"/>
                </a:ext>
              </a:extLst>
            </p:cNvPr>
            <p:cNvSpPr/>
            <p:nvPr/>
          </p:nvSpPr>
          <p:spPr>
            <a:xfrm>
              <a:off x="3157260" y="3020368"/>
              <a:ext cx="24059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μ</a:t>
              </a:r>
              <a:r>
                <a:rPr lang="en-US" sz="1600" b="1" i="0" baseline="-25000" dirty="0" err="1">
                  <a:solidFill>
                    <a:srgbClr val="000000"/>
                  </a:solidFill>
                  <a:latin typeface="Gill Sans"/>
                  <a:cs typeface="Gill Sans"/>
                </a:rPr>
                <a:t>INDEL</a:t>
              </a:r>
              <a:r>
                <a:rPr lang="en-US" sz="1600" b="1" i="0" dirty="0">
                  <a:solidFill>
                    <a:srgbClr val="000000"/>
                  </a:solidFill>
                  <a:latin typeface="Gill Sans"/>
                  <a:cs typeface="Gill Sans"/>
                </a:rPr>
                <a:t>:</a:t>
              </a:r>
              <a:r>
                <a:rPr lang="en-US" sz="1600" i="0" dirty="0">
                  <a:solidFill>
                    <a:srgbClr val="000000"/>
                  </a:solidFill>
                  <a:latin typeface="Gill Sans"/>
                  <a:cs typeface="Gill Sans"/>
                </a:rPr>
                <a:t> 0.68 × 10</a:t>
              </a:r>
              <a:r>
                <a:rPr lang="en-US" sz="1600" i="0" baseline="30000" dirty="0">
                  <a:solidFill>
                    <a:srgbClr val="000000"/>
                  </a:solidFill>
                  <a:latin typeface="Gill Sans"/>
                  <a:cs typeface="Gill Sans"/>
                </a:rPr>
                <a:t>-9 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</a:t>
              </a:r>
              <a:r>
                <a:rPr lang="en-US" sz="1200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loc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/gen</a:t>
              </a: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FE13B5-86CF-DB49-99A8-383EE46F0F55}"/>
                </a:ext>
              </a:extLst>
            </p:cNvPr>
            <p:cNvSpPr/>
            <p:nvPr/>
          </p:nvSpPr>
          <p:spPr>
            <a:xfrm>
              <a:off x="3157260" y="3236268"/>
              <a:ext cx="184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AB6C0E-80D7-0A4F-9C7F-0AE538467968}"/>
                </a:ext>
              </a:extLst>
            </p:cNvPr>
            <p:cNvSpPr txBox="1"/>
            <p:nvPr/>
          </p:nvSpPr>
          <p:spPr>
            <a:xfrm>
              <a:off x="3314700" y="1308100"/>
              <a:ext cx="1902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Short </a:t>
              </a:r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indel</a:t>
              </a:r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 </a:t>
              </a:r>
              <a:r>
                <a:rPr lang="en-US" sz="1400" i="0" dirty="0">
                  <a:solidFill>
                    <a:srgbClr val="FFFFFF"/>
                  </a:solidFill>
                  <a:latin typeface="Gill Sans"/>
                  <a:cs typeface="Gill Sans"/>
                </a:rPr>
                <a:t>(1-20bp)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D33CE4-911D-B54B-A692-8221F30CE05B}"/>
              </a:ext>
            </a:extLst>
          </p:cNvPr>
          <p:cNvGrpSpPr/>
          <p:nvPr/>
        </p:nvGrpSpPr>
        <p:grpSpPr>
          <a:xfrm>
            <a:off x="8581603" y="3838188"/>
            <a:ext cx="2575035" cy="2400299"/>
            <a:chOff x="3051065" y="3911600"/>
            <a:chExt cx="2575035" cy="2400299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255B117-DD58-A147-B2BA-E8A629C87805}"/>
                </a:ext>
              </a:extLst>
            </p:cNvPr>
            <p:cNvSpPr/>
            <p:nvPr/>
          </p:nvSpPr>
          <p:spPr bwMode="auto">
            <a:xfrm>
              <a:off x="3051065" y="39262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A7918824-268D-2541-8C66-805B2A7ADD75}"/>
                </a:ext>
              </a:extLst>
            </p:cNvPr>
            <p:cNvSpPr/>
            <p:nvPr/>
          </p:nvSpPr>
          <p:spPr bwMode="auto">
            <a:xfrm>
              <a:off x="4076700" y="48387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F76DEF-E524-8041-8719-5A6610F57275}"/>
                </a:ext>
              </a:extLst>
            </p:cNvPr>
            <p:cNvSpPr/>
            <p:nvPr/>
          </p:nvSpPr>
          <p:spPr bwMode="auto">
            <a:xfrm>
              <a:off x="3060700" y="39116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F977D1-945D-4148-891B-253BE9384D4C}"/>
                </a:ext>
              </a:extLst>
            </p:cNvPr>
            <p:cNvSpPr txBox="1"/>
            <p:nvPr/>
          </p:nvSpPr>
          <p:spPr>
            <a:xfrm>
              <a:off x="3175000" y="3962400"/>
              <a:ext cx="2133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Short tandem repeat</a:t>
              </a:r>
              <a:endParaRPr lang="en-US" sz="800" i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9BE045-C21F-B743-B662-B7A28F067FE1}"/>
                </a:ext>
              </a:extLst>
            </p:cNvPr>
            <p:cNvSpPr txBox="1"/>
            <p:nvPr/>
          </p:nvSpPr>
          <p:spPr>
            <a:xfrm>
              <a:off x="3060700" y="4406900"/>
              <a:ext cx="25527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0" dirty="0">
                  <a:solidFill>
                    <a:srgbClr val="808080"/>
                  </a:solidFill>
                  <a:latin typeface="Gill Sans"/>
                  <a:cs typeface="Gill Sans"/>
                </a:rPr>
                <a:t>CAGCAG</a:t>
              </a:r>
              <a:r>
                <a:rPr lang="en-US" sz="15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---</a:t>
              </a:r>
              <a:r>
                <a:rPr lang="en-US" sz="1500" i="0" dirty="0">
                  <a:solidFill>
                    <a:srgbClr val="808080"/>
                  </a:solidFill>
                  <a:latin typeface="Gill Sans"/>
                  <a:cs typeface="Gill Sans"/>
                </a:rPr>
                <a:t>CAGCAGCA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7DE1FD-C7BB-0349-87E9-F39C3C65C056}"/>
                </a:ext>
              </a:extLst>
            </p:cNvPr>
            <p:cNvSpPr txBox="1"/>
            <p:nvPr/>
          </p:nvSpPr>
          <p:spPr>
            <a:xfrm>
              <a:off x="3073400" y="5080000"/>
              <a:ext cx="25527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0" dirty="0">
                  <a:solidFill>
                    <a:srgbClr val="808080"/>
                  </a:solidFill>
                  <a:latin typeface="Gill Sans"/>
                  <a:cs typeface="Gill Sans"/>
                </a:rPr>
                <a:t>CAGCAG</a:t>
              </a:r>
              <a:r>
                <a:rPr lang="en-US" sz="1500" b="1" i="0" dirty="0">
                  <a:solidFill>
                    <a:srgbClr val="FF0000"/>
                  </a:solidFill>
                  <a:latin typeface="Gill Sans"/>
                  <a:cs typeface="Gill Sans"/>
                </a:rPr>
                <a:t>CAG</a:t>
              </a:r>
              <a:r>
                <a:rPr lang="en-US" sz="1500" i="0" dirty="0">
                  <a:solidFill>
                    <a:srgbClr val="808080"/>
                  </a:solidFill>
                  <a:latin typeface="Gill Sans"/>
                  <a:cs typeface="Gill Sans"/>
                </a:rPr>
                <a:t>CAGCAGCA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0254CA-B676-CC40-932A-4403C3F4169F}"/>
                </a:ext>
              </a:extLst>
            </p:cNvPr>
            <p:cNvSpPr/>
            <p:nvPr/>
          </p:nvSpPr>
          <p:spPr>
            <a:xfrm>
              <a:off x="3195360" y="5700068"/>
              <a:ext cx="20583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μ</a:t>
              </a:r>
              <a:r>
                <a:rPr lang="en-US" sz="1600" b="1" i="0" baseline="-25000" dirty="0" err="1">
                  <a:solidFill>
                    <a:srgbClr val="000000"/>
                  </a:solidFill>
                  <a:latin typeface="Gill Sans"/>
                  <a:cs typeface="Gill Sans"/>
                </a:rPr>
                <a:t>STR</a:t>
              </a:r>
              <a:r>
                <a:rPr lang="en-US" sz="1600" b="1" i="0" dirty="0">
                  <a:solidFill>
                    <a:srgbClr val="000000"/>
                  </a:solidFill>
                  <a:latin typeface="Gill Sans"/>
                  <a:cs typeface="Gill Sans"/>
                </a:rPr>
                <a:t>:</a:t>
              </a:r>
              <a:r>
                <a:rPr lang="en-US" sz="1600" i="0" dirty="0">
                  <a:solidFill>
                    <a:srgbClr val="000000"/>
                  </a:solidFill>
                  <a:latin typeface="Gill Sans"/>
                  <a:cs typeface="Gill Sans"/>
                </a:rPr>
                <a:t> 10</a:t>
              </a:r>
              <a:r>
                <a:rPr lang="en-US" sz="1600" i="0" baseline="30000" dirty="0">
                  <a:solidFill>
                    <a:srgbClr val="000000"/>
                  </a:solidFill>
                  <a:latin typeface="Gill Sans"/>
                  <a:cs typeface="Gill Sans"/>
                </a:rPr>
                <a:t>-2</a:t>
              </a:r>
              <a:r>
                <a:rPr lang="en-US" sz="1600" i="0" dirty="0">
                  <a:solidFill>
                    <a:srgbClr val="000000"/>
                  </a:solidFill>
                  <a:latin typeface="Gill Sans"/>
                  <a:cs typeface="Gill Sans"/>
                </a:rPr>
                <a:t>-10</a:t>
              </a:r>
              <a:r>
                <a:rPr lang="en-US" sz="1600" i="0" baseline="30000" dirty="0">
                  <a:solidFill>
                    <a:srgbClr val="000000"/>
                  </a:solidFill>
                  <a:latin typeface="Gill Sans"/>
                  <a:cs typeface="Gill Sans"/>
                </a:rPr>
                <a:t>-5 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</a:t>
              </a:r>
              <a:r>
                <a:rPr lang="en-US" sz="1200" i="0" dirty="0" err="1">
                  <a:solidFill>
                    <a:srgbClr val="000000"/>
                  </a:solidFill>
                  <a:latin typeface="Gill Sans"/>
                  <a:cs typeface="Gill Sans"/>
                </a:rPr>
                <a:t>loc</a:t>
              </a:r>
              <a:r>
                <a:rPr lang="en-US" sz="1200" i="0" dirty="0">
                  <a:solidFill>
                    <a:srgbClr val="000000"/>
                  </a:solidFill>
                  <a:latin typeface="Gill Sans"/>
                  <a:cs typeface="Gill Sans"/>
                </a:rPr>
                <a:t>/gen</a:t>
              </a:r>
              <a:endParaRPr lang="en-US" sz="1600" i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4746F8-DF85-E243-B059-150A5350CF89}"/>
              </a:ext>
            </a:extLst>
          </p:cNvPr>
          <p:cNvGrpSpPr/>
          <p:nvPr/>
        </p:nvGrpSpPr>
        <p:grpSpPr>
          <a:xfrm>
            <a:off x="5749503" y="3838188"/>
            <a:ext cx="2549635" cy="2400299"/>
            <a:chOff x="409465" y="3911600"/>
            <a:chExt cx="2549635" cy="2400299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15B5C56-3B6D-0E4D-A0D5-DC8E6E8FE45C}"/>
                </a:ext>
              </a:extLst>
            </p:cNvPr>
            <p:cNvSpPr/>
            <p:nvPr/>
          </p:nvSpPr>
          <p:spPr bwMode="auto">
            <a:xfrm>
              <a:off x="409465" y="39262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912968B8-87AA-FE4D-8110-EB00BBD81FA7}"/>
                </a:ext>
              </a:extLst>
            </p:cNvPr>
            <p:cNvSpPr/>
            <p:nvPr/>
          </p:nvSpPr>
          <p:spPr bwMode="auto">
            <a:xfrm>
              <a:off x="1435100" y="50292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D67FF6-5144-BE46-B077-71C2E88A714A}"/>
                </a:ext>
              </a:extLst>
            </p:cNvPr>
            <p:cNvSpPr/>
            <p:nvPr/>
          </p:nvSpPr>
          <p:spPr bwMode="auto">
            <a:xfrm>
              <a:off x="419100" y="39116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3E0C25-50D3-B744-9EC8-8A6722EB191F}"/>
                </a:ext>
              </a:extLst>
            </p:cNvPr>
            <p:cNvSpPr txBox="1"/>
            <p:nvPr/>
          </p:nvSpPr>
          <p:spPr>
            <a:xfrm>
              <a:off x="520700" y="3962400"/>
              <a:ext cx="2279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Alu</a:t>
              </a:r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 </a:t>
              </a:r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retrotransposition</a:t>
              </a:r>
              <a:endParaRPr lang="en-US" sz="800" i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B364E4-C8F4-234B-AB52-4BB679FFF0AB}"/>
                </a:ext>
              </a:extLst>
            </p:cNvPr>
            <p:cNvSpPr/>
            <p:nvPr/>
          </p:nvSpPr>
          <p:spPr bwMode="auto">
            <a:xfrm>
              <a:off x="863600" y="4800600"/>
              <a:ext cx="15367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3816599-0567-3D4E-98BD-4AB5E3823F50}"/>
                </a:ext>
              </a:extLst>
            </p:cNvPr>
            <p:cNvSpPr/>
            <p:nvPr/>
          </p:nvSpPr>
          <p:spPr bwMode="auto">
            <a:xfrm>
              <a:off x="457200" y="5575300"/>
              <a:ext cx="24003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BD84CCA-E803-DA47-B9BE-38B6A7B173B2}"/>
                </a:ext>
              </a:extLst>
            </p:cNvPr>
            <p:cNvSpPr/>
            <p:nvPr/>
          </p:nvSpPr>
          <p:spPr bwMode="auto">
            <a:xfrm>
              <a:off x="1219200" y="5448300"/>
              <a:ext cx="876300" cy="2921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EAA0846-555D-A341-8132-9FD7C32FAC38}"/>
                </a:ext>
              </a:extLst>
            </p:cNvPr>
            <p:cNvSpPr/>
            <p:nvPr/>
          </p:nvSpPr>
          <p:spPr>
            <a:xfrm>
              <a:off x="1363415" y="5382568"/>
              <a:ext cx="6251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Alu</a:t>
              </a:r>
              <a:endParaRPr lang="en-US" b="1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41" name="Curved Down Arrow 40">
              <a:extLst>
                <a:ext uri="{FF2B5EF4-FFF2-40B4-BE49-F238E27FC236}">
                  <a16:creationId xmlns:a16="http://schemas.microsoft.com/office/drawing/2014/main" id="{41720421-C58A-CD44-B8D5-CAB599406EC4}"/>
                </a:ext>
              </a:extLst>
            </p:cNvPr>
            <p:cNvSpPr/>
            <p:nvPr/>
          </p:nvSpPr>
          <p:spPr bwMode="auto">
            <a:xfrm rot="965305">
              <a:off x="813075" y="5092733"/>
              <a:ext cx="584200" cy="162763"/>
            </a:xfrm>
            <a:prstGeom prst="curvedDown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4B4E91A-8243-4E4B-9112-0593466A7D2B}"/>
              </a:ext>
            </a:extLst>
          </p:cNvPr>
          <p:cNvGrpSpPr/>
          <p:nvPr/>
        </p:nvGrpSpPr>
        <p:grpSpPr>
          <a:xfrm>
            <a:off x="8607003" y="1174750"/>
            <a:ext cx="2549635" cy="2400299"/>
            <a:chOff x="6073665" y="1270000"/>
            <a:chExt cx="2549635" cy="2400299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5646B516-53E2-FB4C-8075-1A78C12DEF4A}"/>
                </a:ext>
              </a:extLst>
            </p:cNvPr>
            <p:cNvSpPr/>
            <p:nvPr/>
          </p:nvSpPr>
          <p:spPr bwMode="auto">
            <a:xfrm>
              <a:off x="6073665" y="1284676"/>
              <a:ext cx="2536935" cy="2385623"/>
            </a:xfrm>
            <a:prstGeom prst="roundRect">
              <a:avLst>
                <a:gd name="adj" fmla="val 1060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76756729-AA52-5B47-8D83-339F093E26C1}"/>
                </a:ext>
              </a:extLst>
            </p:cNvPr>
            <p:cNvSpPr/>
            <p:nvPr/>
          </p:nvSpPr>
          <p:spPr bwMode="auto">
            <a:xfrm>
              <a:off x="7099300" y="2527300"/>
              <a:ext cx="381000" cy="228600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034CA55-34F5-764B-9EDA-719BB0D4329D}"/>
                </a:ext>
              </a:extLst>
            </p:cNvPr>
            <p:cNvSpPr/>
            <p:nvPr/>
          </p:nvSpPr>
          <p:spPr bwMode="auto">
            <a:xfrm>
              <a:off x="6083300" y="1270000"/>
              <a:ext cx="2540000" cy="4826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1B8D259-03FF-7B41-B78D-E31A53052F77}"/>
                </a:ext>
              </a:extLst>
            </p:cNvPr>
            <p:cNvSpPr txBox="1"/>
            <p:nvPr/>
          </p:nvSpPr>
          <p:spPr>
            <a:xfrm>
              <a:off x="6172200" y="1308100"/>
              <a:ext cx="2256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Struct</a:t>
              </a:r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. </a:t>
              </a:r>
              <a:r>
                <a:rPr lang="en-US" sz="1800" i="0" dirty="0" err="1">
                  <a:solidFill>
                    <a:srgbClr val="FFFFFF"/>
                  </a:solidFill>
                  <a:latin typeface="Gill Sans"/>
                  <a:cs typeface="Gill Sans"/>
                </a:rPr>
                <a:t>Var</a:t>
              </a:r>
              <a:r>
                <a:rPr lang="en-US" sz="1800" i="0" dirty="0">
                  <a:solidFill>
                    <a:srgbClr val="FFFFFF"/>
                  </a:solidFill>
                  <a:latin typeface="Gill Sans"/>
                  <a:cs typeface="Gill Sans"/>
                </a:rPr>
                <a:t> /CNV </a:t>
              </a:r>
              <a:r>
                <a:rPr lang="en-US" sz="1100" i="0" dirty="0">
                  <a:solidFill>
                    <a:srgbClr val="FFFFFF"/>
                  </a:solidFill>
                  <a:latin typeface="Gill Sans"/>
                  <a:cs typeface="Gill Sans"/>
                </a:rPr>
                <a:t>(&gt;20bp)</a:t>
              </a:r>
              <a:endParaRPr lang="en-US" sz="800" i="0" dirty="0">
                <a:solidFill>
                  <a:srgbClr val="FFFFFF"/>
                </a:solidFill>
                <a:latin typeface="Gill Sans"/>
                <a:cs typeface="Gill San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F169E3D-8E92-944A-AB06-34574B36EBEE}"/>
                </a:ext>
              </a:extLst>
            </p:cNvPr>
            <p:cNvSpPr/>
            <p:nvPr/>
          </p:nvSpPr>
          <p:spPr bwMode="auto">
            <a:xfrm>
              <a:off x="6299200" y="21971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016ACB6-8FFF-1F40-8640-C9783EDD22B1}"/>
                </a:ext>
              </a:extLst>
            </p:cNvPr>
            <p:cNvSpPr/>
            <p:nvPr/>
          </p:nvSpPr>
          <p:spPr bwMode="auto">
            <a:xfrm>
              <a:off x="6953250" y="2197100"/>
              <a:ext cx="647700" cy="182880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1229A2B-C612-6840-8E57-F95F5487D92F}"/>
                </a:ext>
              </a:extLst>
            </p:cNvPr>
            <p:cNvSpPr/>
            <p:nvPr/>
          </p:nvSpPr>
          <p:spPr bwMode="auto">
            <a:xfrm>
              <a:off x="7607300" y="21971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126C49B-7646-1E4A-A586-4FCEA39124AD}"/>
                </a:ext>
              </a:extLst>
            </p:cNvPr>
            <p:cNvCxnSpPr/>
            <p:nvPr/>
          </p:nvCxnSpPr>
          <p:spPr bwMode="auto">
            <a:xfrm>
              <a:off x="7086600" y="2286000"/>
              <a:ext cx="355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0E77EC2-0462-BF4E-96D7-473DAB5C2887}"/>
                </a:ext>
              </a:extLst>
            </p:cNvPr>
            <p:cNvSpPr/>
            <p:nvPr/>
          </p:nvSpPr>
          <p:spPr bwMode="auto">
            <a:xfrm>
              <a:off x="6299200" y="28702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FA04B88-2DD7-E34E-A22B-4C9480D37187}"/>
                </a:ext>
              </a:extLst>
            </p:cNvPr>
            <p:cNvSpPr/>
            <p:nvPr/>
          </p:nvSpPr>
          <p:spPr bwMode="auto">
            <a:xfrm>
              <a:off x="6953250" y="2870200"/>
              <a:ext cx="647700" cy="182880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370E52B-F382-B84D-993C-42368EB93D5D}"/>
                </a:ext>
              </a:extLst>
            </p:cNvPr>
            <p:cNvSpPr/>
            <p:nvPr/>
          </p:nvSpPr>
          <p:spPr bwMode="auto">
            <a:xfrm>
              <a:off x="7607300" y="2870200"/>
              <a:ext cx="647700" cy="18288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Gill Sans"/>
                <a:ea typeface="ＭＳ Ｐゴシック" pitchFamily="-109" charset="-128"/>
                <a:cs typeface="Gill Sans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737ACC2-0849-C649-AA28-A380C7BD7C50}"/>
                </a:ext>
              </a:extLst>
            </p:cNvPr>
            <p:cNvCxnSpPr/>
            <p:nvPr/>
          </p:nvCxnSpPr>
          <p:spPr bwMode="auto">
            <a:xfrm flipH="1">
              <a:off x="7086600" y="2959100"/>
              <a:ext cx="3556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E4EE418E-4538-A24F-8D5B-539885F45E69}"/>
              </a:ext>
            </a:extLst>
          </p:cNvPr>
          <p:cNvSpPr txBox="1"/>
          <p:nvPr/>
        </p:nvSpPr>
        <p:spPr>
          <a:xfrm>
            <a:off x="199649" y="3888988"/>
            <a:ext cx="50352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Gill Sans MT" panose="020B0502020104020203" pitchFamily="34" charset="77"/>
              </a:rPr>
              <a:t>S</a:t>
            </a:r>
            <a:r>
              <a:rPr lang="en-US" sz="2400" b="1" dirty="0">
                <a:latin typeface="Gill Sans MT" panose="020B0502020104020203" pitchFamily="34" charset="77"/>
              </a:rPr>
              <a:t>ingle </a:t>
            </a:r>
            <a:r>
              <a:rPr lang="en-US" sz="2400" b="1" u="sng" dirty="0">
                <a:latin typeface="Gill Sans MT" panose="020B0502020104020203" pitchFamily="34" charset="77"/>
              </a:rPr>
              <a:t>n</a:t>
            </a:r>
            <a:r>
              <a:rPr lang="en-US" sz="2400" b="1" dirty="0">
                <a:latin typeface="Gill Sans MT" panose="020B0502020104020203" pitchFamily="34" charset="77"/>
              </a:rPr>
              <a:t>ucleotide </a:t>
            </a:r>
            <a:r>
              <a:rPr lang="en-US" sz="2400" b="1" u="sng" dirty="0">
                <a:latin typeface="Gill Sans MT" panose="020B0502020104020203" pitchFamily="34" charset="77"/>
              </a:rPr>
              <a:t>p</a:t>
            </a:r>
            <a:r>
              <a:rPr lang="en-US" sz="2400" b="1" dirty="0">
                <a:latin typeface="Gill Sans MT" panose="020B0502020104020203" pitchFamily="34" charset="77"/>
              </a:rPr>
              <a:t>olymorphisms</a:t>
            </a:r>
          </a:p>
          <a:p>
            <a:endParaRPr lang="en-US" sz="2400" b="1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simple “spelling mistake” of one nucleotide substituted for another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Will focus on these, but many other mutation types exist!</a:t>
            </a:r>
          </a:p>
        </p:txBody>
      </p:sp>
    </p:spTree>
    <p:extLst>
      <p:ext uri="{BB962C8B-B14F-4D97-AF65-F5344CB8AC3E}">
        <p14:creationId xmlns:p14="http://schemas.microsoft.com/office/powerpoint/2010/main" val="7446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261DA9-4622-B04E-8A80-771F0714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Mutations are the fuel for evolution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65F92-FA05-854F-9E4D-627E71702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866" y="1185567"/>
            <a:ext cx="2274708" cy="1633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CED7-00E7-2C45-A3C1-8FC0301F5767}"/>
              </a:ext>
            </a:extLst>
          </p:cNvPr>
          <p:cNvSpPr txBox="1"/>
          <p:nvPr/>
        </p:nvSpPr>
        <p:spPr>
          <a:xfrm>
            <a:off x="5045896" y="1572869"/>
            <a:ext cx="1970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Identical twins:</a:t>
            </a:r>
          </a:p>
          <a:p>
            <a:r>
              <a:rPr lang="en-US" dirty="0">
                <a:latin typeface="Gill Sans"/>
                <a:cs typeface="Gill Sans"/>
              </a:rPr>
              <a:t>0 differences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F505A-DD7A-A541-942D-40E10904E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870" y="2937621"/>
            <a:ext cx="1617873" cy="1617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8DED49-7DD8-5541-B971-D75148BFC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790" y="2819512"/>
            <a:ext cx="1176934" cy="1765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DB696F-FE32-904D-9F94-A2856EB915A0}"/>
              </a:ext>
            </a:extLst>
          </p:cNvPr>
          <p:cNvSpPr txBox="1"/>
          <p:nvPr/>
        </p:nvSpPr>
        <p:spPr>
          <a:xfrm>
            <a:off x="5045896" y="3344742"/>
            <a:ext cx="2352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Unrelated humans</a:t>
            </a:r>
          </a:p>
          <a:p>
            <a:r>
              <a:rPr lang="en-US" dirty="0">
                <a:latin typeface="Gill Sans"/>
                <a:cs typeface="Gill Sans"/>
              </a:rPr>
              <a:t>1/1,000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95107-32A7-834F-8614-9C3CE5B34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738" y="4777191"/>
            <a:ext cx="2600438" cy="1730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D4EC7-F460-814D-8719-40CAE2017145}"/>
              </a:ext>
            </a:extLst>
          </p:cNvPr>
          <p:cNvSpPr txBox="1"/>
          <p:nvPr/>
        </p:nvSpPr>
        <p:spPr>
          <a:xfrm>
            <a:off x="5045896" y="5407886"/>
            <a:ext cx="220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Human vs. chimp</a:t>
            </a:r>
          </a:p>
          <a:p>
            <a:r>
              <a:rPr lang="en-US" dirty="0">
                <a:latin typeface="Gill Sans"/>
                <a:cs typeface="Gill Sans"/>
              </a:rPr>
              <a:t>1/100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BCA7D5-1CE5-A946-A7F2-F7337453A7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018"/>
          <a:stretch/>
        </p:blipFill>
        <p:spPr>
          <a:xfrm>
            <a:off x="7381135" y="1588214"/>
            <a:ext cx="1364257" cy="48057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0F7642-D9C1-AA44-BF3B-67EB21DF701C}"/>
              </a:ext>
            </a:extLst>
          </p:cNvPr>
          <p:cNvSpPr txBox="1"/>
          <p:nvPr/>
        </p:nvSpPr>
        <p:spPr>
          <a:xfrm>
            <a:off x="8727965" y="1726079"/>
            <a:ext cx="73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Africa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EB5678-F55E-A040-BCF5-74D3575767B6}"/>
              </a:ext>
            </a:extLst>
          </p:cNvPr>
          <p:cNvSpPr txBox="1"/>
          <p:nvPr/>
        </p:nvSpPr>
        <p:spPr>
          <a:xfrm>
            <a:off x="8727965" y="2819512"/>
            <a:ext cx="140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West Eurasia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D2C95-9FE6-3D40-AC3D-1A5373109362}"/>
              </a:ext>
            </a:extLst>
          </p:cNvPr>
          <p:cNvSpPr txBox="1"/>
          <p:nvPr/>
        </p:nvSpPr>
        <p:spPr>
          <a:xfrm>
            <a:off x="8727965" y="3806407"/>
            <a:ext cx="117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South Asia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AE12F4-887F-8C42-AFC2-3CDC3C90BE21}"/>
              </a:ext>
            </a:extLst>
          </p:cNvPr>
          <p:cNvSpPr txBox="1"/>
          <p:nvPr/>
        </p:nvSpPr>
        <p:spPr>
          <a:xfrm>
            <a:off x="8727965" y="4549505"/>
            <a:ext cx="96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America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3757D3-6D40-C844-900F-F9E323421439}"/>
              </a:ext>
            </a:extLst>
          </p:cNvPr>
          <p:cNvSpPr txBox="1"/>
          <p:nvPr/>
        </p:nvSpPr>
        <p:spPr>
          <a:xfrm>
            <a:off x="8727965" y="5223220"/>
            <a:ext cx="186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East Asia/Oceania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AA138-8DBB-0A46-BBF5-1D8F720AB796}"/>
              </a:ext>
            </a:extLst>
          </p:cNvPr>
          <p:cNvSpPr txBox="1"/>
          <p:nvPr/>
        </p:nvSpPr>
        <p:spPr>
          <a:xfrm>
            <a:off x="8666503" y="6334593"/>
            <a:ext cx="1109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Mallick</a:t>
            </a:r>
            <a:r>
              <a:rPr lang="en-US" sz="1000" dirty="0">
                <a:latin typeface="Gill Sans"/>
                <a:cs typeface="Gill Sans"/>
              </a:rPr>
              <a:t>,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42648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All copies of the genome share a common ancestor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02B5C-4A99-6342-8979-FA1B8F07D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185" y="4929795"/>
            <a:ext cx="397805" cy="854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61BDCE-3D69-2442-B8B8-D654E4322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437" y="4929795"/>
            <a:ext cx="294428" cy="83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D8A3C-6076-4145-AB0C-33159FB32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360" y="4929795"/>
            <a:ext cx="397805" cy="854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7FC784-B09D-DB44-B68D-E77E05CAC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612" y="4929795"/>
            <a:ext cx="294428" cy="830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67A91A-E10F-F841-922C-F37F4716F518}"/>
              </a:ext>
            </a:extLst>
          </p:cNvPr>
          <p:cNvSpPr/>
          <p:nvPr/>
        </p:nvSpPr>
        <p:spPr>
          <a:xfrm>
            <a:off x="3387539" y="415485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6063C0-9651-AA41-BC81-FCEBC8A512BD}"/>
              </a:ext>
            </a:extLst>
          </p:cNvPr>
          <p:cNvSpPr/>
          <p:nvPr/>
        </p:nvSpPr>
        <p:spPr>
          <a:xfrm>
            <a:off x="3701993" y="415485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3CC063-95DC-8C49-A3F6-E6FFBDF4E035}"/>
              </a:ext>
            </a:extLst>
          </p:cNvPr>
          <p:cNvSpPr/>
          <p:nvPr/>
        </p:nvSpPr>
        <p:spPr>
          <a:xfrm>
            <a:off x="4801412" y="415485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F59D42-1688-E043-B768-DD938734C2D9}"/>
              </a:ext>
            </a:extLst>
          </p:cNvPr>
          <p:cNvSpPr/>
          <p:nvPr/>
        </p:nvSpPr>
        <p:spPr>
          <a:xfrm>
            <a:off x="5115866" y="415485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D0855B-3DA4-3E49-A199-BABAB24AE4F1}"/>
              </a:ext>
            </a:extLst>
          </p:cNvPr>
          <p:cNvSpPr/>
          <p:nvPr/>
        </p:nvSpPr>
        <p:spPr>
          <a:xfrm>
            <a:off x="6311714" y="415485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B2FBB8-2640-8F48-A2BE-CE2F708FC62A}"/>
              </a:ext>
            </a:extLst>
          </p:cNvPr>
          <p:cNvSpPr/>
          <p:nvPr/>
        </p:nvSpPr>
        <p:spPr>
          <a:xfrm>
            <a:off x="6626168" y="415485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DB4595-BD22-814F-81C2-9038B708AFD9}"/>
              </a:ext>
            </a:extLst>
          </p:cNvPr>
          <p:cNvSpPr/>
          <p:nvPr/>
        </p:nvSpPr>
        <p:spPr>
          <a:xfrm>
            <a:off x="7725587" y="4166557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5E8AF-2CE0-514D-8562-E4841F19FECF}"/>
              </a:ext>
            </a:extLst>
          </p:cNvPr>
          <p:cNvSpPr/>
          <p:nvPr/>
        </p:nvSpPr>
        <p:spPr>
          <a:xfrm>
            <a:off x="8040041" y="4166557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004F2E-B0BD-F14B-83AB-45DB332F6E52}"/>
              </a:ext>
            </a:extLst>
          </p:cNvPr>
          <p:cNvSpPr/>
          <p:nvPr/>
        </p:nvSpPr>
        <p:spPr>
          <a:xfrm>
            <a:off x="1668405" y="6096001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001039-F0F7-7649-B6D0-63A65DC9D2F5}"/>
              </a:ext>
            </a:extLst>
          </p:cNvPr>
          <p:cNvSpPr txBox="1"/>
          <p:nvPr/>
        </p:nvSpPr>
        <p:spPr>
          <a:xfrm>
            <a:off x="1784353" y="6217221"/>
            <a:ext cx="179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= 1 chromosome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5B10C0-EAE6-3A41-ABAD-DE7D1F64559F}"/>
              </a:ext>
            </a:extLst>
          </p:cNvPr>
          <p:cNvSpPr txBox="1"/>
          <p:nvPr/>
        </p:nvSpPr>
        <p:spPr>
          <a:xfrm>
            <a:off x="3945224" y="6217221"/>
            <a:ext cx="392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Each present-day person has two copies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061746-07FA-064D-BD07-6B7295EF70FB}"/>
              </a:ext>
            </a:extLst>
          </p:cNvPr>
          <p:cNvSpPr/>
          <p:nvPr/>
        </p:nvSpPr>
        <p:spPr>
          <a:xfrm>
            <a:off x="5506001" y="1105193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C7BC21-823D-0C48-A111-C3324E7092D1}"/>
              </a:ext>
            </a:extLst>
          </p:cNvPr>
          <p:cNvSpPr txBox="1"/>
          <p:nvPr/>
        </p:nvSpPr>
        <p:spPr>
          <a:xfrm>
            <a:off x="6102803" y="1226413"/>
            <a:ext cx="237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Ancestral chromosome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F3EB25-AED9-6B49-8453-6C5C5F5FF53E}"/>
              </a:ext>
            </a:extLst>
          </p:cNvPr>
          <p:cNvCxnSpPr/>
          <p:nvPr/>
        </p:nvCxnSpPr>
        <p:spPr>
          <a:xfrm flipV="1">
            <a:off x="3408185" y="3314700"/>
            <a:ext cx="0" cy="600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336E10-A004-BD46-9F5B-B7BB7CD77524}"/>
              </a:ext>
            </a:extLst>
          </p:cNvPr>
          <p:cNvCxnSpPr/>
          <p:nvPr/>
        </p:nvCxnSpPr>
        <p:spPr>
          <a:xfrm flipV="1">
            <a:off x="4862147" y="3314700"/>
            <a:ext cx="0" cy="600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EDC7BC0-7DA7-1843-A5CC-023C082D2E7D}"/>
              </a:ext>
            </a:extLst>
          </p:cNvPr>
          <p:cNvCxnSpPr/>
          <p:nvPr/>
        </p:nvCxnSpPr>
        <p:spPr>
          <a:xfrm>
            <a:off x="3408185" y="3314700"/>
            <a:ext cx="1465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253248F-E61B-CD41-976B-62AB12D34290}"/>
              </a:ext>
            </a:extLst>
          </p:cNvPr>
          <p:cNvCxnSpPr/>
          <p:nvPr/>
        </p:nvCxnSpPr>
        <p:spPr>
          <a:xfrm flipV="1">
            <a:off x="6650210" y="3314700"/>
            <a:ext cx="0" cy="600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C6A6A97-4D33-D445-8B12-2EE577E74F96}"/>
              </a:ext>
            </a:extLst>
          </p:cNvPr>
          <p:cNvCxnSpPr/>
          <p:nvPr/>
        </p:nvCxnSpPr>
        <p:spPr>
          <a:xfrm flipV="1">
            <a:off x="8104172" y="3314700"/>
            <a:ext cx="0" cy="600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140D2C7-11DC-A448-BB5E-3179F955A03E}"/>
              </a:ext>
            </a:extLst>
          </p:cNvPr>
          <p:cNvCxnSpPr/>
          <p:nvPr/>
        </p:nvCxnSpPr>
        <p:spPr>
          <a:xfrm>
            <a:off x="6650210" y="3314700"/>
            <a:ext cx="1465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523C5D6-0271-AE4B-BC53-E071E5C4B71E}"/>
              </a:ext>
            </a:extLst>
          </p:cNvPr>
          <p:cNvCxnSpPr/>
          <p:nvPr/>
        </p:nvCxnSpPr>
        <p:spPr>
          <a:xfrm flipV="1">
            <a:off x="7769036" y="2986089"/>
            <a:ext cx="0" cy="957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D6ED48-255B-5A42-84DB-8A7F821EA8A3}"/>
              </a:ext>
            </a:extLst>
          </p:cNvPr>
          <p:cNvCxnSpPr/>
          <p:nvPr/>
        </p:nvCxnSpPr>
        <p:spPr>
          <a:xfrm flipV="1">
            <a:off x="5167865" y="3009900"/>
            <a:ext cx="0" cy="9572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81A5318-A76B-2547-A005-9EB542A918AC}"/>
              </a:ext>
            </a:extLst>
          </p:cNvPr>
          <p:cNvCxnSpPr>
            <a:cxnSpLocks/>
          </p:cNvCxnSpPr>
          <p:nvPr/>
        </p:nvCxnSpPr>
        <p:spPr>
          <a:xfrm>
            <a:off x="5167865" y="3009900"/>
            <a:ext cx="26297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AC0F99E-2713-3B40-9413-7CB89F656851}"/>
              </a:ext>
            </a:extLst>
          </p:cNvPr>
          <p:cNvCxnSpPr>
            <a:cxnSpLocks/>
          </p:cNvCxnSpPr>
          <p:nvPr/>
        </p:nvCxnSpPr>
        <p:spPr>
          <a:xfrm flipV="1">
            <a:off x="6338521" y="2743200"/>
            <a:ext cx="0" cy="12239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C597737-7A90-D840-A0F1-26A9E0D7F41C}"/>
              </a:ext>
            </a:extLst>
          </p:cNvPr>
          <p:cNvCxnSpPr>
            <a:cxnSpLocks/>
          </p:cNvCxnSpPr>
          <p:nvPr/>
        </p:nvCxnSpPr>
        <p:spPr>
          <a:xfrm flipV="1">
            <a:off x="3730569" y="2702719"/>
            <a:ext cx="0" cy="12239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7CE795-53E1-8C4D-A6F0-7EE439ECF05F}"/>
              </a:ext>
            </a:extLst>
          </p:cNvPr>
          <p:cNvCxnSpPr>
            <a:cxnSpLocks/>
          </p:cNvCxnSpPr>
          <p:nvPr/>
        </p:nvCxnSpPr>
        <p:spPr>
          <a:xfrm>
            <a:off x="3730569" y="2717007"/>
            <a:ext cx="26297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22207D-6082-0D4C-AA63-7EEFF9551B9E}"/>
              </a:ext>
            </a:extLst>
          </p:cNvPr>
          <p:cNvCxnSpPr/>
          <p:nvPr/>
        </p:nvCxnSpPr>
        <p:spPr>
          <a:xfrm flipV="1">
            <a:off x="7400925" y="2143125"/>
            <a:ext cx="0" cy="11715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A54E830-8734-CD44-B0A0-1BEB92D0EDB5}"/>
              </a:ext>
            </a:extLst>
          </p:cNvPr>
          <p:cNvCxnSpPr>
            <a:cxnSpLocks/>
          </p:cNvCxnSpPr>
          <p:nvPr/>
        </p:nvCxnSpPr>
        <p:spPr>
          <a:xfrm>
            <a:off x="6730165" y="2143125"/>
            <a:ext cx="6875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3FE6766-167F-C84A-AC2F-045BF1955A3C}"/>
              </a:ext>
            </a:extLst>
          </p:cNvPr>
          <p:cNvCxnSpPr>
            <a:cxnSpLocks/>
          </p:cNvCxnSpPr>
          <p:nvPr/>
        </p:nvCxnSpPr>
        <p:spPr>
          <a:xfrm flipV="1">
            <a:off x="6730165" y="2131220"/>
            <a:ext cx="0" cy="8786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D6A7F2A-6D0E-9B42-9C00-931F15E533CB}"/>
              </a:ext>
            </a:extLst>
          </p:cNvPr>
          <p:cNvCxnSpPr>
            <a:cxnSpLocks/>
          </p:cNvCxnSpPr>
          <p:nvPr/>
        </p:nvCxnSpPr>
        <p:spPr>
          <a:xfrm flipV="1">
            <a:off x="4196515" y="2426495"/>
            <a:ext cx="0" cy="8786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E4E5276-ED29-5F44-9419-B2DE9D690DCD}"/>
              </a:ext>
            </a:extLst>
          </p:cNvPr>
          <p:cNvCxnSpPr>
            <a:cxnSpLocks/>
          </p:cNvCxnSpPr>
          <p:nvPr/>
        </p:nvCxnSpPr>
        <p:spPr>
          <a:xfrm flipV="1">
            <a:off x="5107093" y="2426495"/>
            <a:ext cx="0" cy="290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778FCC1-FF2C-0542-ACE1-02FA9E191E8C}"/>
              </a:ext>
            </a:extLst>
          </p:cNvPr>
          <p:cNvCxnSpPr>
            <a:cxnSpLocks/>
          </p:cNvCxnSpPr>
          <p:nvPr/>
        </p:nvCxnSpPr>
        <p:spPr>
          <a:xfrm>
            <a:off x="4191127" y="2426495"/>
            <a:ext cx="9247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EDE5CA7-FAD4-4C48-82E9-8210D907EEAA}"/>
              </a:ext>
            </a:extLst>
          </p:cNvPr>
          <p:cNvCxnSpPr>
            <a:cxnSpLocks/>
          </p:cNvCxnSpPr>
          <p:nvPr/>
        </p:nvCxnSpPr>
        <p:spPr>
          <a:xfrm flipV="1">
            <a:off x="4676409" y="1957388"/>
            <a:ext cx="0" cy="4691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A875AB8-5ADD-C941-901C-F6A7EC189EF4}"/>
              </a:ext>
            </a:extLst>
          </p:cNvPr>
          <p:cNvCxnSpPr>
            <a:cxnSpLocks/>
          </p:cNvCxnSpPr>
          <p:nvPr/>
        </p:nvCxnSpPr>
        <p:spPr>
          <a:xfrm flipV="1">
            <a:off x="7029084" y="1957388"/>
            <a:ext cx="0" cy="1857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8C03EFA-0161-4342-9590-B12CE2D704B0}"/>
              </a:ext>
            </a:extLst>
          </p:cNvPr>
          <p:cNvCxnSpPr>
            <a:cxnSpLocks/>
          </p:cNvCxnSpPr>
          <p:nvPr/>
        </p:nvCxnSpPr>
        <p:spPr>
          <a:xfrm>
            <a:off x="4676409" y="1955007"/>
            <a:ext cx="2352675" cy="23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5C7225-2E22-374B-B04F-F538E06DD5B8}"/>
              </a:ext>
            </a:extLst>
          </p:cNvPr>
          <p:cNvCxnSpPr>
            <a:cxnSpLocks/>
          </p:cNvCxnSpPr>
          <p:nvPr/>
        </p:nvCxnSpPr>
        <p:spPr>
          <a:xfrm flipV="1">
            <a:off x="5548836" y="1795463"/>
            <a:ext cx="0" cy="1595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83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5FC321-E485-EF47-A2DC-4531C03A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History of a genetic variant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45A326-AE8B-1B40-9447-8C41F239A7F1}"/>
              </a:ext>
            </a:extLst>
          </p:cNvPr>
          <p:cNvSpPr/>
          <p:nvPr/>
        </p:nvSpPr>
        <p:spPr>
          <a:xfrm>
            <a:off x="6203270" y="1115649"/>
            <a:ext cx="2578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Ancestral chromosome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618E7F-3B0C-9A43-B26A-4F1101E474B0}"/>
              </a:ext>
            </a:extLst>
          </p:cNvPr>
          <p:cNvSpPr/>
          <p:nvPr/>
        </p:nvSpPr>
        <p:spPr>
          <a:xfrm>
            <a:off x="1072964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2CD27-F7A2-4A45-AE82-0C279FEE2CDD}"/>
              </a:ext>
            </a:extLst>
          </p:cNvPr>
          <p:cNvSpPr/>
          <p:nvPr/>
        </p:nvSpPr>
        <p:spPr>
          <a:xfrm>
            <a:off x="1737607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88CF61-74A8-AA43-8CF7-565319D70EE7}"/>
              </a:ext>
            </a:extLst>
          </p:cNvPr>
          <p:cNvSpPr/>
          <p:nvPr/>
        </p:nvSpPr>
        <p:spPr>
          <a:xfrm>
            <a:off x="240225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4A3B79-6BFF-634D-AA4B-37F6897E80FA}"/>
              </a:ext>
            </a:extLst>
          </p:cNvPr>
          <p:cNvSpPr/>
          <p:nvPr/>
        </p:nvSpPr>
        <p:spPr>
          <a:xfrm>
            <a:off x="3066893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49A8B-4675-3146-8765-3552211B2569}"/>
              </a:ext>
            </a:extLst>
          </p:cNvPr>
          <p:cNvSpPr/>
          <p:nvPr/>
        </p:nvSpPr>
        <p:spPr>
          <a:xfrm>
            <a:off x="3731536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E31FAC-BD35-D840-ABE8-4EEF0AC193DE}"/>
              </a:ext>
            </a:extLst>
          </p:cNvPr>
          <p:cNvSpPr/>
          <p:nvPr/>
        </p:nvSpPr>
        <p:spPr>
          <a:xfrm>
            <a:off x="4396179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04206-0CE1-7B49-B14B-885C540ECB1E}"/>
              </a:ext>
            </a:extLst>
          </p:cNvPr>
          <p:cNvSpPr/>
          <p:nvPr/>
        </p:nvSpPr>
        <p:spPr>
          <a:xfrm>
            <a:off x="5060822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060CD6-E9D4-E94A-9B4F-3198A0B7EB8D}"/>
              </a:ext>
            </a:extLst>
          </p:cNvPr>
          <p:cNvSpPr/>
          <p:nvPr/>
        </p:nvSpPr>
        <p:spPr>
          <a:xfrm>
            <a:off x="5725465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63CA83-20F9-5546-B0D8-E89B97F48FD5}"/>
              </a:ext>
            </a:extLst>
          </p:cNvPr>
          <p:cNvSpPr/>
          <p:nvPr/>
        </p:nvSpPr>
        <p:spPr>
          <a:xfrm>
            <a:off x="6390108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3C09FB-C356-1448-910D-10BF8CAE7F95}"/>
              </a:ext>
            </a:extLst>
          </p:cNvPr>
          <p:cNvSpPr/>
          <p:nvPr/>
        </p:nvSpPr>
        <p:spPr>
          <a:xfrm>
            <a:off x="7054751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7E7369-1411-4E45-BCD6-D7A1A2FB37BA}"/>
              </a:ext>
            </a:extLst>
          </p:cNvPr>
          <p:cNvSpPr/>
          <p:nvPr/>
        </p:nvSpPr>
        <p:spPr>
          <a:xfrm>
            <a:off x="7719394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C41BB6-BCB0-4244-A56E-E056588C2CE5}"/>
              </a:ext>
            </a:extLst>
          </p:cNvPr>
          <p:cNvSpPr/>
          <p:nvPr/>
        </p:nvSpPr>
        <p:spPr>
          <a:xfrm>
            <a:off x="8384037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864AE1-2700-BC4E-AF52-E3BB936A4D6B}"/>
              </a:ext>
            </a:extLst>
          </p:cNvPr>
          <p:cNvSpPr/>
          <p:nvPr/>
        </p:nvSpPr>
        <p:spPr>
          <a:xfrm>
            <a:off x="904868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215C55-2878-764E-A7AF-EB6F417E7A96}"/>
              </a:ext>
            </a:extLst>
          </p:cNvPr>
          <p:cNvSpPr/>
          <p:nvPr/>
        </p:nvSpPr>
        <p:spPr>
          <a:xfrm>
            <a:off x="9713323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558314-6849-CD47-AE0F-C137C8901A7B}"/>
              </a:ext>
            </a:extLst>
          </p:cNvPr>
          <p:cNvSpPr/>
          <p:nvPr/>
        </p:nvSpPr>
        <p:spPr>
          <a:xfrm>
            <a:off x="10377966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4BA103-20B1-2543-B569-0E2667FED317}"/>
              </a:ext>
            </a:extLst>
          </p:cNvPr>
          <p:cNvSpPr/>
          <p:nvPr/>
        </p:nvSpPr>
        <p:spPr>
          <a:xfrm>
            <a:off x="11042610" y="5983658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CE2036-721F-144D-80D7-D5CD523D3780}"/>
              </a:ext>
            </a:extLst>
          </p:cNvPr>
          <p:cNvGrpSpPr/>
          <p:nvPr/>
        </p:nvGrpSpPr>
        <p:grpSpPr>
          <a:xfrm>
            <a:off x="1091233" y="5214938"/>
            <a:ext cx="721795" cy="471487"/>
            <a:chOff x="1119809" y="5214938"/>
            <a:chExt cx="721795" cy="4714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D5464D-2A6D-F24A-84EB-73420D1A5EAF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3B7933-CE27-8E40-96CB-B64072C68BC5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820C9BB-A9E1-8449-B900-7312C3A8886A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61E68A-18F1-BA43-9B0C-417EA2E68CA4}"/>
              </a:ext>
            </a:extLst>
          </p:cNvPr>
          <p:cNvGrpSpPr/>
          <p:nvPr/>
        </p:nvGrpSpPr>
        <p:grpSpPr>
          <a:xfrm>
            <a:off x="2449095" y="5214937"/>
            <a:ext cx="721795" cy="471487"/>
            <a:chOff x="1119809" y="5214938"/>
            <a:chExt cx="721795" cy="47148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262FC40-FC44-EF44-BDE1-31953F0C06DB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C5CB49-9824-FE4C-A75D-18604352E9F6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CA9A46-BA79-EE4C-ABF3-4C976D7952FD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1E278B-4444-684B-A70A-06EFF79CC827}"/>
              </a:ext>
            </a:extLst>
          </p:cNvPr>
          <p:cNvGrpSpPr/>
          <p:nvPr/>
        </p:nvGrpSpPr>
        <p:grpSpPr>
          <a:xfrm>
            <a:off x="3778381" y="5214937"/>
            <a:ext cx="721795" cy="471487"/>
            <a:chOff x="1119809" y="5214938"/>
            <a:chExt cx="721795" cy="4714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BC966C-2B24-3B48-9873-4759782E57EB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4AD1D9A-DEDF-FE42-B155-141770014B94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2A8F528-D8AD-9443-9B65-EFAA0E45FE8A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3D5281-5CD2-9940-939C-BC9CE2C5AF13}"/>
              </a:ext>
            </a:extLst>
          </p:cNvPr>
          <p:cNvGrpSpPr/>
          <p:nvPr/>
        </p:nvGrpSpPr>
        <p:grpSpPr>
          <a:xfrm>
            <a:off x="5055668" y="5214937"/>
            <a:ext cx="721795" cy="471487"/>
            <a:chOff x="1119809" y="5214938"/>
            <a:chExt cx="721795" cy="47148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AE24AC-8A50-E84B-8016-4F3E5C40F03A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ED5AA91-F7DF-D540-967F-CC8AB46218F9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92585AD-B35E-9747-BB1D-7E25AB6C3ED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37A96D-7847-444B-B30E-D23981DF2012}"/>
              </a:ext>
            </a:extLst>
          </p:cNvPr>
          <p:cNvGrpSpPr/>
          <p:nvPr/>
        </p:nvGrpSpPr>
        <p:grpSpPr>
          <a:xfrm>
            <a:off x="6423057" y="5214938"/>
            <a:ext cx="721795" cy="471487"/>
            <a:chOff x="1119809" y="5214938"/>
            <a:chExt cx="721795" cy="47148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F4DDAC-121E-2340-86A4-68C4CCB8C724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35B935B-F3E0-7E4B-B757-8A642469B448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77EAA4C-FD75-6D4F-B84F-5B6A7678C89C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B003A67-40F0-9049-BE65-714E6DC63A7F}"/>
              </a:ext>
            </a:extLst>
          </p:cNvPr>
          <p:cNvGrpSpPr/>
          <p:nvPr/>
        </p:nvGrpSpPr>
        <p:grpSpPr>
          <a:xfrm>
            <a:off x="7780919" y="5214937"/>
            <a:ext cx="721795" cy="471487"/>
            <a:chOff x="1119809" y="5214938"/>
            <a:chExt cx="721795" cy="4714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E187E55-73D9-F848-A1FC-1DBBA273D045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311AD3C-2BF2-AC4A-B3DE-F5B337E3CD43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F08339D-D09D-0E49-9D5E-28BB79A3B6EC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D32925-E93A-D44F-9B75-7FF059D8A0CE}"/>
              </a:ext>
            </a:extLst>
          </p:cNvPr>
          <p:cNvGrpSpPr/>
          <p:nvPr/>
        </p:nvGrpSpPr>
        <p:grpSpPr>
          <a:xfrm>
            <a:off x="9110205" y="5214937"/>
            <a:ext cx="721795" cy="471487"/>
            <a:chOff x="1119809" y="5214938"/>
            <a:chExt cx="721795" cy="4714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7153274-F1B4-F443-BF4D-9D6D43178EBC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65A63F1-81A1-9948-9EC2-9CB43EDCE153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15CB81F-1C04-B740-9836-70D0AD5C8DC0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6DEEBB-FE95-DE45-86EF-39F37FE9C420}"/>
              </a:ext>
            </a:extLst>
          </p:cNvPr>
          <p:cNvGrpSpPr/>
          <p:nvPr/>
        </p:nvGrpSpPr>
        <p:grpSpPr>
          <a:xfrm>
            <a:off x="10387492" y="5214937"/>
            <a:ext cx="721795" cy="471487"/>
            <a:chOff x="1119809" y="5214938"/>
            <a:chExt cx="721795" cy="4714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46ACA9-F100-9A49-B8D3-C8A5FD33D40D}"/>
                </a:ext>
              </a:extLst>
            </p:cNvPr>
            <p:cNvCxnSpPr/>
            <p:nvPr/>
          </p:nvCxnSpPr>
          <p:spPr>
            <a:xfrm flipV="1">
              <a:off x="1119809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3DD27FF-8DE7-9442-B009-4BE076A10377}"/>
                </a:ext>
              </a:extLst>
            </p:cNvPr>
            <p:cNvCxnSpPr/>
            <p:nvPr/>
          </p:nvCxnSpPr>
          <p:spPr>
            <a:xfrm flipV="1">
              <a:off x="1813028" y="5214938"/>
              <a:ext cx="0" cy="4714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B32A9D-A783-EB49-ABA4-B841AB750D24}"/>
                </a:ext>
              </a:extLst>
            </p:cNvPr>
            <p:cNvCxnSpPr/>
            <p:nvPr/>
          </p:nvCxnSpPr>
          <p:spPr>
            <a:xfrm>
              <a:off x="1119809" y="5214938"/>
              <a:ext cx="721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DE7D36B-0F59-7D45-BDA7-5CC6D1708251}"/>
              </a:ext>
            </a:extLst>
          </p:cNvPr>
          <p:cNvCxnSpPr/>
          <p:nvPr/>
        </p:nvCxnSpPr>
        <p:spPr>
          <a:xfrm flipV="1">
            <a:off x="1428750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6B4CBB3-DBD1-BC47-818F-F159BE4DF158}"/>
              </a:ext>
            </a:extLst>
          </p:cNvPr>
          <p:cNvCxnSpPr/>
          <p:nvPr/>
        </p:nvCxnSpPr>
        <p:spPr>
          <a:xfrm flipV="1">
            <a:off x="2767013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0E94B4-EA06-A042-8F02-5073FD9A0F16}"/>
              </a:ext>
            </a:extLst>
          </p:cNvPr>
          <p:cNvCxnSpPr/>
          <p:nvPr/>
        </p:nvCxnSpPr>
        <p:spPr>
          <a:xfrm flipV="1">
            <a:off x="40671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07031C5-9BBA-A949-AADA-70D02902E609}"/>
              </a:ext>
            </a:extLst>
          </p:cNvPr>
          <p:cNvCxnSpPr/>
          <p:nvPr/>
        </p:nvCxnSpPr>
        <p:spPr>
          <a:xfrm flipV="1">
            <a:off x="540543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FCD9355-9673-A243-B822-001D818DE636}"/>
              </a:ext>
            </a:extLst>
          </p:cNvPr>
          <p:cNvCxnSpPr/>
          <p:nvPr/>
        </p:nvCxnSpPr>
        <p:spPr>
          <a:xfrm flipV="1">
            <a:off x="6767512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8ED64C5-2343-E945-91E8-0D6EC72AA594}"/>
              </a:ext>
            </a:extLst>
          </p:cNvPr>
          <p:cNvCxnSpPr/>
          <p:nvPr/>
        </p:nvCxnSpPr>
        <p:spPr>
          <a:xfrm flipV="1">
            <a:off x="810577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6CD227A-0E0D-9344-A95C-D9D9AFCA40E2}"/>
              </a:ext>
            </a:extLst>
          </p:cNvPr>
          <p:cNvCxnSpPr/>
          <p:nvPr/>
        </p:nvCxnSpPr>
        <p:spPr>
          <a:xfrm flipV="1">
            <a:off x="9453565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EC1AE69-13A7-714F-B919-A31A1BD41A5E}"/>
              </a:ext>
            </a:extLst>
          </p:cNvPr>
          <p:cNvCxnSpPr/>
          <p:nvPr/>
        </p:nvCxnSpPr>
        <p:spPr>
          <a:xfrm flipV="1">
            <a:off x="10791828" y="4486275"/>
            <a:ext cx="0" cy="7286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DA11849-459A-6545-9612-221D1DC9D28B}"/>
              </a:ext>
            </a:extLst>
          </p:cNvPr>
          <p:cNvCxnSpPr/>
          <p:nvPr/>
        </p:nvCxnSpPr>
        <p:spPr>
          <a:xfrm>
            <a:off x="1428750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309655C-06CD-C445-A65C-5B20F8EF1403}"/>
              </a:ext>
            </a:extLst>
          </p:cNvPr>
          <p:cNvCxnSpPr/>
          <p:nvPr/>
        </p:nvCxnSpPr>
        <p:spPr>
          <a:xfrm>
            <a:off x="4067175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7F2BBD1-2638-5048-AB32-5543F7E2FA1D}"/>
              </a:ext>
            </a:extLst>
          </p:cNvPr>
          <p:cNvCxnSpPr/>
          <p:nvPr/>
        </p:nvCxnSpPr>
        <p:spPr>
          <a:xfrm>
            <a:off x="6767512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0CE4554-2100-EF4A-B86B-DADD2ED608B2}"/>
              </a:ext>
            </a:extLst>
          </p:cNvPr>
          <p:cNvCxnSpPr/>
          <p:nvPr/>
        </p:nvCxnSpPr>
        <p:spPr>
          <a:xfrm>
            <a:off x="9462788" y="4486275"/>
            <a:ext cx="13382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9935DC-8A24-1B4E-9A2C-147D5884142B}"/>
              </a:ext>
            </a:extLst>
          </p:cNvPr>
          <p:cNvCxnSpPr/>
          <p:nvPr/>
        </p:nvCxnSpPr>
        <p:spPr>
          <a:xfrm flipV="1">
            <a:off x="21145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7959102-C456-774E-91C3-B892C6D5F686}"/>
              </a:ext>
            </a:extLst>
          </p:cNvPr>
          <p:cNvCxnSpPr/>
          <p:nvPr/>
        </p:nvCxnSpPr>
        <p:spPr>
          <a:xfrm flipV="1">
            <a:off x="4752975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DACBC74-B7E7-D04B-BCAE-6EBC2394A6FB}"/>
              </a:ext>
            </a:extLst>
          </p:cNvPr>
          <p:cNvCxnSpPr/>
          <p:nvPr/>
        </p:nvCxnSpPr>
        <p:spPr>
          <a:xfrm flipV="1">
            <a:off x="7410450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AFAD1F8-28BF-024A-9F5F-52FCF05C4AF7}"/>
              </a:ext>
            </a:extLst>
          </p:cNvPr>
          <p:cNvCxnSpPr/>
          <p:nvPr/>
        </p:nvCxnSpPr>
        <p:spPr>
          <a:xfrm flipV="1">
            <a:off x="10082213" y="3514725"/>
            <a:ext cx="0" cy="9715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4FC3995-9ACB-3D42-89AB-4BD8E2365E5A}"/>
              </a:ext>
            </a:extLst>
          </p:cNvPr>
          <p:cNvCxnSpPr/>
          <p:nvPr/>
        </p:nvCxnSpPr>
        <p:spPr>
          <a:xfrm>
            <a:off x="2114550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AFC2982-736A-0349-8F2B-B84547E3EE1E}"/>
              </a:ext>
            </a:extLst>
          </p:cNvPr>
          <p:cNvCxnSpPr/>
          <p:nvPr/>
        </p:nvCxnSpPr>
        <p:spPr>
          <a:xfrm>
            <a:off x="7424738" y="3514725"/>
            <a:ext cx="2638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0FA075D-897C-E140-8782-9267F9C5C4A7}"/>
              </a:ext>
            </a:extLst>
          </p:cNvPr>
          <p:cNvCxnSpPr/>
          <p:nvPr/>
        </p:nvCxnSpPr>
        <p:spPr>
          <a:xfrm flipV="1">
            <a:off x="33718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F83A18A-C27A-8642-BBF0-0508562A6E01}"/>
              </a:ext>
            </a:extLst>
          </p:cNvPr>
          <p:cNvCxnSpPr/>
          <p:nvPr/>
        </p:nvCxnSpPr>
        <p:spPr>
          <a:xfrm flipV="1">
            <a:off x="8782050" y="2700338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CBD8047-C8E0-224C-91FA-B1B87B107232}"/>
              </a:ext>
            </a:extLst>
          </p:cNvPr>
          <p:cNvCxnSpPr/>
          <p:nvPr/>
        </p:nvCxnSpPr>
        <p:spPr>
          <a:xfrm>
            <a:off x="3371850" y="2700338"/>
            <a:ext cx="541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3D1924D-5CEE-D14C-9E45-EABEA4563D4A}"/>
              </a:ext>
            </a:extLst>
          </p:cNvPr>
          <p:cNvCxnSpPr/>
          <p:nvPr/>
        </p:nvCxnSpPr>
        <p:spPr>
          <a:xfrm flipV="1">
            <a:off x="5829462" y="1885951"/>
            <a:ext cx="0" cy="8143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5464FE13-C61F-4446-A062-6F826BDBC4FA}"/>
              </a:ext>
            </a:extLst>
          </p:cNvPr>
          <p:cNvSpPr/>
          <p:nvPr/>
        </p:nvSpPr>
        <p:spPr>
          <a:xfrm>
            <a:off x="5777463" y="1153189"/>
            <a:ext cx="103997" cy="611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AF6F130-829E-3440-9C91-4E17159D2767}"/>
              </a:ext>
            </a:extLst>
          </p:cNvPr>
          <p:cNvSpPr/>
          <p:nvPr/>
        </p:nvSpPr>
        <p:spPr>
          <a:xfrm>
            <a:off x="715119" y="6272211"/>
            <a:ext cx="103794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ill Sans MT" panose="020B0502020104020203" pitchFamily="34" charset="77"/>
              </a:rPr>
              <a:t>Present day chromosomes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064850D-9BC7-DD40-A922-135905427115}"/>
              </a:ext>
            </a:extLst>
          </p:cNvPr>
          <p:cNvSpPr txBox="1"/>
          <p:nvPr/>
        </p:nvSpPr>
        <p:spPr>
          <a:xfrm>
            <a:off x="178335" y="179531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Time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E98C186-B70C-9E48-A2E1-D5BD705EBCED}"/>
              </a:ext>
            </a:extLst>
          </p:cNvPr>
          <p:cNvCxnSpPr/>
          <p:nvPr/>
        </p:nvCxnSpPr>
        <p:spPr>
          <a:xfrm>
            <a:off x="539646" y="2316887"/>
            <a:ext cx="0" cy="366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6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3448</Words>
  <Application>Microsoft Macintosh PowerPoint</Application>
  <PresentationFormat>Widescreen</PresentationFormat>
  <Paragraphs>537</Paragraphs>
  <Slides>48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Courier</vt:lpstr>
      <vt:lpstr>Gill Sans</vt:lpstr>
      <vt:lpstr>Gill Sans MT</vt:lpstr>
      <vt:lpstr>Office Theme</vt:lpstr>
      <vt:lpstr>PowerPoint Presentation</vt:lpstr>
      <vt:lpstr>Some notes on Jupyter notebooks</vt:lpstr>
      <vt:lpstr>Overview of labs so far</vt:lpstr>
      <vt:lpstr>  Today’s schedule</vt:lpstr>
      <vt:lpstr>Review of Mendelian inheritance + mutation</vt:lpstr>
      <vt:lpstr>Mutations come in many forms</vt:lpstr>
      <vt:lpstr>Mutations are the fuel for evolution</vt:lpstr>
      <vt:lpstr>All copies of the genome share a common ancestor</vt:lpstr>
      <vt:lpstr>History of a genetic variant</vt:lpstr>
      <vt:lpstr>History of a genetic variant</vt:lpstr>
      <vt:lpstr>History of a genetic variant</vt:lpstr>
      <vt:lpstr>History of a genetic variant</vt:lpstr>
      <vt:lpstr>Genetic variation - terminology</vt:lpstr>
      <vt:lpstr>Most SNPs are “bi-allelic”</vt:lpstr>
      <vt:lpstr>Tri-allelic SNPs exist but are rare</vt:lpstr>
      <vt:lpstr>PowerPoint Presentation</vt:lpstr>
      <vt:lpstr>PowerPoint Presentation</vt:lpstr>
      <vt:lpstr>Some genetic variation is population specific</vt:lpstr>
      <vt:lpstr>Some genetic variation is population specific</vt:lpstr>
      <vt:lpstr>Some genetic variation is population specific</vt:lpstr>
      <vt:lpstr>PowerPoint Presentation</vt:lpstr>
      <vt:lpstr>Recall using WGS to find SNPs (lab 1)</vt:lpstr>
      <vt:lpstr>Most of the genome is identical between individuals!</vt:lpstr>
      <vt:lpstr>SNP genotype arrays</vt:lpstr>
      <vt:lpstr>Genotyping arrays - the data</vt:lpstr>
      <vt:lpstr>Genotyping arrays - the data</vt:lpstr>
      <vt:lpstr>Genotyping arrays - the data</vt:lpstr>
      <vt:lpstr>Genotyping arrays - the data</vt:lpstr>
      <vt:lpstr>PowerPoint Presentation</vt:lpstr>
      <vt:lpstr>Genomes reveal history across many time scales</vt:lpstr>
      <vt:lpstr>SNPs act like a “molecular clock”</vt:lpstr>
      <vt:lpstr>Ancestry analysis goal: where did my genome come from?</vt:lpstr>
      <vt:lpstr>Principal component analysis reveals human relatedness</vt:lpstr>
      <vt:lpstr>What is PCA?</vt:lpstr>
      <vt:lpstr>PCA finds the features that explain the most variation in the data</vt:lpstr>
      <vt:lpstr>Genotype PCA – the data</vt:lpstr>
      <vt:lpstr>Genotype PCA – the results</vt:lpstr>
      <vt:lpstr>PowerPoint Presentation</vt:lpstr>
      <vt:lpstr>1000 Genomes Project (http://www.internationalgenome.org/)</vt:lpstr>
      <vt:lpstr>   Lab 3 Overview – Part 1: Ancestry Analysis</vt:lpstr>
      <vt:lpstr>PowerPoint Presentation</vt:lpstr>
      <vt:lpstr>VCF format</vt:lpstr>
      <vt:lpstr>Tools+tips for working with VCF files</vt:lpstr>
      <vt:lpstr>Tools+tips for working with VCF files - tabix</vt:lpstr>
      <vt:lpstr>Tools+tips for working with VCF files - bcftools</vt:lpstr>
      <vt:lpstr>Tools+tips for working with VCF files - bcftools</vt:lpstr>
      <vt:lpstr>Bcftools commands you might find useful!</vt:lpstr>
      <vt:lpstr>Running PCA in Python with sklearn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107</cp:revision>
  <dcterms:created xsi:type="dcterms:W3CDTF">2019-04-14T05:22:43Z</dcterms:created>
  <dcterms:modified xsi:type="dcterms:W3CDTF">2021-04-20T05:19:56Z</dcterms:modified>
</cp:coreProperties>
</file>