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360" r:id="rId2"/>
    <p:sldId id="329" r:id="rId3"/>
    <p:sldId id="330" r:id="rId4"/>
    <p:sldId id="331" r:id="rId5"/>
    <p:sldId id="342" r:id="rId6"/>
    <p:sldId id="345" r:id="rId7"/>
    <p:sldId id="381" r:id="rId8"/>
    <p:sldId id="346" r:id="rId9"/>
    <p:sldId id="344" r:id="rId10"/>
    <p:sldId id="382" r:id="rId11"/>
    <p:sldId id="347" r:id="rId12"/>
    <p:sldId id="383" r:id="rId13"/>
    <p:sldId id="384" r:id="rId14"/>
    <p:sldId id="332" r:id="rId15"/>
    <p:sldId id="379" r:id="rId16"/>
    <p:sldId id="386" r:id="rId17"/>
    <p:sldId id="376" r:id="rId18"/>
    <p:sldId id="380" r:id="rId19"/>
    <p:sldId id="385" r:id="rId20"/>
    <p:sldId id="387" r:id="rId21"/>
    <p:sldId id="390" r:id="rId22"/>
    <p:sldId id="352" r:id="rId23"/>
    <p:sldId id="403" r:id="rId24"/>
    <p:sldId id="393" r:id="rId25"/>
    <p:sldId id="394" r:id="rId26"/>
    <p:sldId id="395" r:id="rId27"/>
    <p:sldId id="396" r:id="rId28"/>
    <p:sldId id="361" r:id="rId29"/>
    <p:sldId id="397" r:id="rId30"/>
    <p:sldId id="362" r:id="rId31"/>
    <p:sldId id="341" r:id="rId32"/>
    <p:sldId id="392" r:id="rId33"/>
    <p:sldId id="343" r:id="rId34"/>
    <p:sldId id="402" r:id="rId35"/>
    <p:sldId id="399" r:id="rId36"/>
    <p:sldId id="398" r:id="rId37"/>
    <p:sldId id="400" r:id="rId38"/>
    <p:sldId id="333" r:id="rId39"/>
    <p:sldId id="30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3C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9"/>
    <p:restoredTop sz="85158"/>
  </p:normalViewPr>
  <p:slideViewPr>
    <p:cSldViewPr snapToGrid="0" snapToObjects="1">
      <p:cViewPr varScale="1">
        <p:scale>
          <a:sx n="135" d="100"/>
          <a:sy n="135" d="100"/>
        </p:scale>
        <p:origin x="16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779BC-F87C-9242-A91D-C5C8288E508C}" type="datetimeFigureOut">
              <a:rPr lang="en-US" smtClean="0"/>
              <a:t>4/12/20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BEA9F-A31B-C94F-9ABF-6A7F6C973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3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faculty.iiit.ac.in</a:t>
            </a:r>
            <a:r>
              <a:rPr lang="en-US" dirty="0"/>
              <a:t>/~</a:t>
            </a:r>
            <a:r>
              <a:rPr lang="en-US" dirty="0" err="1"/>
              <a:t>mkrishna</a:t>
            </a:r>
            <a:r>
              <a:rPr lang="en-US" dirty="0"/>
              <a:t>/</a:t>
            </a:r>
            <a:r>
              <a:rPr lang="en-US" dirty="0" err="1"/>
              <a:t>PrincipalComponents.pdf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74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55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71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faculty.iiit.ac.in</a:t>
            </a:r>
            <a:r>
              <a:rPr lang="en-US" dirty="0"/>
              <a:t>/~</a:t>
            </a:r>
            <a:r>
              <a:rPr lang="en-US" dirty="0" err="1"/>
              <a:t>mkrishna</a:t>
            </a:r>
            <a:r>
              <a:rPr lang="en-US" dirty="0"/>
              <a:t>/</a:t>
            </a:r>
            <a:r>
              <a:rPr lang="en-US" dirty="0" err="1"/>
              <a:t>PrincipalComponents.pdf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61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faculty.iiit.ac.in</a:t>
            </a:r>
            <a:r>
              <a:rPr lang="en-US" dirty="0"/>
              <a:t>/~</a:t>
            </a:r>
            <a:r>
              <a:rPr lang="en-US" dirty="0" err="1"/>
              <a:t>mkrishna</a:t>
            </a:r>
            <a:r>
              <a:rPr lang="en-US" dirty="0"/>
              <a:t>/</a:t>
            </a:r>
            <a:r>
              <a:rPr lang="en-US" dirty="0" err="1"/>
              <a:t>PrincipalComponents.pdf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76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faculty.iiit.ac.in</a:t>
            </a:r>
            <a:r>
              <a:rPr lang="en-US" dirty="0"/>
              <a:t>/~</a:t>
            </a:r>
            <a:r>
              <a:rPr lang="en-US" dirty="0" err="1"/>
              <a:t>mkrishna</a:t>
            </a:r>
            <a:r>
              <a:rPr lang="en-US" dirty="0"/>
              <a:t>/</a:t>
            </a:r>
            <a:r>
              <a:rPr lang="en-US" dirty="0" err="1"/>
              <a:t>PrincipalComponents.pdf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21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faculty.iiit.ac.in</a:t>
            </a:r>
            <a:r>
              <a:rPr lang="en-US" dirty="0"/>
              <a:t>/~</a:t>
            </a:r>
            <a:r>
              <a:rPr lang="en-US" dirty="0" err="1"/>
              <a:t>mkrishna</a:t>
            </a:r>
            <a:r>
              <a:rPr lang="en-US" dirty="0"/>
              <a:t>/</a:t>
            </a:r>
            <a:r>
              <a:rPr lang="en-US" dirty="0" err="1"/>
              <a:t>PrincipalComponents.pdf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05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faculty.iiit.ac.in</a:t>
            </a:r>
            <a:r>
              <a:rPr lang="en-US" dirty="0"/>
              <a:t>/~</a:t>
            </a:r>
            <a:r>
              <a:rPr lang="en-US" dirty="0" err="1"/>
              <a:t>mkrishna</a:t>
            </a:r>
            <a:r>
              <a:rPr lang="en-US" dirty="0"/>
              <a:t>/</a:t>
            </a:r>
            <a:r>
              <a:rPr lang="en-US" dirty="0" err="1"/>
              <a:t>PrincipalComponents.pdf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15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81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74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49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67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0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50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6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8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67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82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0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39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4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62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B1F0D-52AD-8E43-B1A6-4FB1E23D5FC7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4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s.stackexchange.com/questions/7111/how-to-perform-pca-for-data-of-very-high-dimensionality/7144#714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Migration and drift led to genetic diversity between groups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0" y="6515614"/>
            <a:ext cx="39327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Gill Sans MT" panose="020B0502020104020203" pitchFamily="34" charset="77"/>
              </a:rPr>
              <a:t>Skoglund</a:t>
            </a:r>
            <a:r>
              <a:rPr lang="en-US" sz="1600" dirty="0">
                <a:latin typeface="Gill Sans MT" panose="020B0502020104020203" pitchFamily="34" charset="77"/>
              </a:rPr>
              <a:t> &amp; Mathieson 2018 (Journal Club 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5EFE6A-2897-A743-827B-09A6B1D28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64" y="1396809"/>
            <a:ext cx="8963636" cy="472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90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Eigenvector/value – </a:t>
            </a:r>
            <a:r>
              <a:rPr lang="en-US" sz="2800" dirty="0" err="1">
                <a:latin typeface="Gill Sans"/>
                <a:cs typeface="Gill Sans"/>
              </a:rPr>
              <a:t>height+weight</a:t>
            </a:r>
            <a:endParaRPr lang="en-US" sz="2800" dirty="0">
              <a:latin typeface="Gill Sans"/>
              <a:cs typeface="Gill Sans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54063E5-5427-CA4A-9A69-91AABF8DF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0238" y="3512395"/>
            <a:ext cx="4326151" cy="2826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518F70-9B2B-6D40-B341-BA4979EACFE4}"/>
              </a:ext>
            </a:extLst>
          </p:cNvPr>
          <p:cNvSpPr txBox="1"/>
          <p:nvPr/>
        </p:nvSpPr>
        <p:spPr>
          <a:xfrm>
            <a:off x="286602" y="1390715"/>
            <a:ext cx="81886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Intuitively: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 Top eigenvectors describe features that explain the most variation in our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Corresponding eigenvalues tell us how much variation is explained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4B3F5D-735C-E849-8DB4-8C16D0E53D54}"/>
              </a:ext>
            </a:extLst>
          </p:cNvPr>
          <p:cNvSpPr txBox="1"/>
          <p:nvPr/>
        </p:nvSpPr>
        <p:spPr>
          <a:xfrm>
            <a:off x="222420" y="3512395"/>
            <a:ext cx="415851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import </a:t>
            </a:r>
            <a:r>
              <a:rPr lang="en-US" sz="1400" dirty="0" err="1">
                <a:latin typeface="Courier" pitchFamily="2" charset="0"/>
              </a:rPr>
              <a:t>numpy</a:t>
            </a:r>
            <a:r>
              <a:rPr lang="en-US" sz="1400" dirty="0">
                <a:latin typeface="Courier" pitchFamily="2" charset="0"/>
              </a:rPr>
              <a:t> as np</a:t>
            </a:r>
          </a:p>
          <a:p>
            <a:r>
              <a:rPr lang="en-US" sz="1400" dirty="0">
                <a:latin typeface="Courier" pitchFamily="2" charset="0"/>
              </a:rPr>
              <a:t># data is 2xn matrix</a:t>
            </a:r>
          </a:p>
          <a:p>
            <a:r>
              <a:rPr lang="en-US" sz="1400" dirty="0" err="1">
                <a:latin typeface="Courier" pitchFamily="2" charset="0"/>
              </a:rPr>
              <a:t>cov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 err="1">
                <a:latin typeface="Courier" pitchFamily="2" charset="0"/>
              </a:rPr>
              <a:t>np.cov</a:t>
            </a:r>
            <a:r>
              <a:rPr lang="en-US" sz="1400" dirty="0">
                <a:latin typeface="Courier" pitchFamily="2" charset="0"/>
              </a:rPr>
              <a:t>(data)</a:t>
            </a:r>
          </a:p>
          <a:p>
            <a:r>
              <a:rPr lang="en-US" sz="1400" dirty="0" err="1">
                <a:latin typeface="Courier" pitchFamily="2" charset="0"/>
              </a:rPr>
              <a:t>eigvals</a:t>
            </a:r>
            <a:r>
              <a:rPr lang="en-US" sz="1400" dirty="0">
                <a:latin typeface="Courier" pitchFamily="2" charset="0"/>
              </a:rPr>
              <a:t>, </a:t>
            </a:r>
            <a:r>
              <a:rPr lang="en-US" sz="1400" dirty="0" err="1">
                <a:latin typeface="Courier" pitchFamily="2" charset="0"/>
              </a:rPr>
              <a:t>eigvecs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 err="1">
                <a:latin typeface="Courier" pitchFamily="2" charset="0"/>
              </a:rPr>
              <a:t>np.linalg.eig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cov</a:t>
            </a:r>
            <a:r>
              <a:rPr lang="en-US" sz="1400" dirty="0">
                <a:latin typeface="Courier" pitchFamily="2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5630C9-9231-8342-A0D2-C918D5341A38}"/>
              </a:ext>
            </a:extLst>
          </p:cNvPr>
          <p:cNvSpPr txBox="1"/>
          <p:nvPr/>
        </p:nvSpPr>
        <p:spPr>
          <a:xfrm>
            <a:off x="350044" y="4925890"/>
            <a:ext cx="286969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ourier" pitchFamily="2" charset="0"/>
              </a:rPr>
              <a:t>Eigvals</a:t>
            </a:r>
            <a:r>
              <a:rPr lang="en-US" sz="1400" dirty="0">
                <a:latin typeface="Courier" pitchFamily="2" charset="0"/>
              </a:rPr>
              <a:t> = [0.76, 0.018]</a:t>
            </a:r>
          </a:p>
          <a:p>
            <a:r>
              <a:rPr lang="en-US" sz="1400" dirty="0" err="1">
                <a:latin typeface="Courier" pitchFamily="2" charset="0"/>
              </a:rPr>
              <a:t>Eigvecs</a:t>
            </a:r>
            <a:r>
              <a:rPr lang="en-US" sz="1400" dirty="0">
                <a:latin typeface="Courier" pitchFamily="2" charset="0"/>
              </a:rPr>
              <a:t> = [[0.94, -0.33],</a:t>
            </a:r>
          </a:p>
          <a:p>
            <a:r>
              <a:rPr lang="en-US" sz="1400" dirty="0">
                <a:latin typeface="Courier" pitchFamily="2" charset="0"/>
              </a:rPr>
              <a:t>           [0.33, 0.94]]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C6A38-16BF-CF48-9D4D-637F0174858B}"/>
              </a:ext>
            </a:extLst>
          </p:cNvPr>
          <p:cNvSpPr txBox="1"/>
          <p:nvPr/>
        </p:nvSpPr>
        <p:spPr>
          <a:xfrm>
            <a:off x="1485764" y="4545649"/>
            <a:ext cx="893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Eigval</a:t>
            </a:r>
            <a:r>
              <a:rPr lang="en-US" dirty="0">
                <a:latin typeface="Gill Sans MT" panose="020B0502020104020203" pitchFamily="34" charset="77"/>
              </a:rPr>
              <a:t>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DB0228-50A1-3E4D-BC59-29A6D7611276}"/>
              </a:ext>
            </a:extLst>
          </p:cNvPr>
          <p:cNvSpPr/>
          <p:nvPr/>
        </p:nvSpPr>
        <p:spPr>
          <a:xfrm>
            <a:off x="1514901" y="4925890"/>
            <a:ext cx="559559" cy="2329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D077CD-EA53-9D48-937B-4035548E98DC}"/>
              </a:ext>
            </a:extLst>
          </p:cNvPr>
          <p:cNvSpPr/>
          <p:nvPr/>
        </p:nvSpPr>
        <p:spPr>
          <a:xfrm>
            <a:off x="1660231" y="5169762"/>
            <a:ext cx="523412" cy="4484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1A555F-305E-864C-AB1F-B0E52FC4CCA4}"/>
              </a:ext>
            </a:extLst>
          </p:cNvPr>
          <p:cNvSpPr txBox="1"/>
          <p:nvPr/>
        </p:nvSpPr>
        <p:spPr>
          <a:xfrm>
            <a:off x="1485764" y="5654135"/>
            <a:ext cx="943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Eigvec</a:t>
            </a:r>
            <a:r>
              <a:rPr lang="en-US" dirty="0">
                <a:latin typeface="Gill Sans MT" panose="020B0502020104020203" pitchFamily="34" charset="77"/>
              </a:rPr>
              <a:t>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328E6F-B718-7145-B22B-EA13EE8A3106}"/>
              </a:ext>
            </a:extLst>
          </p:cNvPr>
          <p:cNvSpPr txBox="1"/>
          <p:nvPr/>
        </p:nvSpPr>
        <p:spPr>
          <a:xfrm>
            <a:off x="6773080" y="4985096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Eigvec</a:t>
            </a:r>
            <a:r>
              <a:rPr lang="en-US" dirty="0">
                <a:latin typeface="Gill Sans MT" panose="020B0502020104020203" pitchFamily="34" charset="77"/>
              </a:rPr>
              <a:t>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136F67-E89F-E845-833A-6101F20C5004}"/>
              </a:ext>
            </a:extLst>
          </p:cNvPr>
          <p:cNvSpPr txBox="1"/>
          <p:nvPr/>
        </p:nvSpPr>
        <p:spPr>
          <a:xfrm>
            <a:off x="6591557" y="4176317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Eigvec</a:t>
            </a:r>
            <a:r>
              <a:rPr lang="en-US" dirty="0">
                <a:latin typeface="Gill Sans MT" panose="020B0502020104020203" pitchFamily="34" charset="77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29287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Decomposing a matrix with eigenvalues and eigenvectors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45100" y="1260843"/>
            <a:ext cx="7786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If </a:t>
            </a:r>
            <a:r>
              <a:rPr lang="en-US" sz="2000" b="1" dirty="0">
                <a:latin typeface="Gill Sans"/>
                <a:cs typeface="Gill Sans"/>
              </a:rPr>
              <a:t>C </a:t>
            </a:r>
            <a:r>
              <a:rPr lang="en-US" sz="2000" dirty="0">
                <a:latin typeface="Gill Sans"/>
                <a:cs typeface="Gill Sans"/>
              </a:rPr>
              <a:t> is an m by m matrix, there are m eigenvectors and corresponding eigenvalues:</a:t>
            </a:r>
            <a:endParaRPr lang="en-US" sz="2000" baseline="-25000" dirty="0">
              <a:latin typeface="Gill Sans"/>
              <a:cs typeface="Gill 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02820" y="1859973"/>
            <a:ext cx="2751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v</a:t>
            </a:r>
            <a:r>
              <a:rPr lang="en-US" sz="2800" b="1" baseline="-25000" dirty="0"/>
              <a:t>1</a:t>
            </a:r>
            <a:r>
              <a:rPr lang="en-US" sz="2800" b="1" dirty="0"/>
              <a:t>, v</a:t>
            </a:r>
            <a:r>
              <a:rPr lang="en-US" sz="2800" b="1" baseline="-25000" dirty="0"/>
              <a:t>2</a:t>
            </a:r>
            <a:r>
              <a:rPr lang="en-US" sz="2800" b="1" dirty="0"/>
              <a:t>, v</a:t>
            </a:r>
            <a:r>
              <a:rPr lang="en-US" sz="2800" b="1" baseline="-25000" dirty="0"/>
              <a:t>3</a:t>
            </a:r>
            <a:r>
              <a:rPr lang="en-US" sz="2800" b="1" dirty="0"/>
              <a:t>, v</a:t>
            </a:r>
            <a:r>
              <a:rPr lang="en-US" sz="2800" b="1" baseline="-25000" dirty="0"/>
              <a:t>4</a:t>
            </a:r>
            <a:r>
              <a:rPr lang="en-US" sz="2800" b="1" dirty="0"/>
              <a:t>, … </a:t>
            </a:r>
            <a:r>
              <a:rPr lang="en-US" sz="2800" b="1" dirty="0" err="1"/>
              <a:t>v</a:t>
            </a:r>
            <a:r>
              <a:rPr lang="en-US" sz="2800" b="1" baseline="-25000" dirty="0" err="1"/>
              <a:t>m</a:t>
            </a:r>
            <a:endParaRPr lang="en-US" sz="2800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5299358" y="1848215"/>
            <a:ext cx="27350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λ</a:t>
            </a:r>
            <a:r>
              <a:rPr lang="en-US" sz="2800" b="1" baseline="-25000" dirty="0"/>
              <a:t>1</a:t>
            </a:r>
            <a:r>
              <a:rPr lang="en-US" sz="2800" b="1" dirty="0"/>
              <a:t>, </a:t>
            </a:r>
            <a:r>
              <a:rPr lang="en-US" sz="2800" dirty="0"/>
              <a:t>λ</a:t>
            </a:r>
            <a:r>
              <a:rPr lang="en-US" sz="2800" b="1" baseline="-25000" dirty="0"/>
              <a:t>2</a:t>
            </a:r>
            <a:r>
              <a:rPr lang="en-US" sz="2800" b="1" dirty="0"/>
              <a:t>, </a:t>
            </a:r>
            <a:r>
              <a:rPr lang="en-US" sz="2800" dirty="0"/>
              <a:t>λ</a:t>
            </a:r>
            <a:r>
              <a:rPr lang="en-US" sz="2800" b="1" baseline="-25000" dirty="0"/>
              <a:t>3</a:t>
            </a:r>
            <a:r>
              <a:rPr lang="en-US" sz="2800" b="1" dirty="0"/>
              <a:t>, </a:t>
            </a:r>
            <a:r>
              <a:rPr lang="en-US" sz="2800" dirty="0"/>
              <a:t>λ</a:t>
            </a:r>
            <a:r>
              <a:rPr lang="en-US" sz="2800" b="1" baseline="-25000" dirty="0"/>
              <a:t>4</a:t>
            </a:r>
            <a:r>
              <a:rPr lang="en-US" sz="2800" b="1" dirty="0"/>
              <a:t>, … </a:t>
            </a:r>
            <a:r>
              <a:rPr lang="en-US" sz="2800" dirty="0" err="1"/>
              <a:t>λ</a:t>
            </a:r>
            <a:r>
              <a:rPr lang="en-US" sz="2800" b="1" baseline="-25000" dirty="0" err="1"/>
              <a:t>m</a:t>
            </a:r>
            <a:endParaRPr lang="en-US" sz="2800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245100" y="2624343"/>
            <a:ext cx="7786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Let </a:t>
            </a:r>
            <a:r>
              <a:rPr lang="en-US" sz="2000" b="1" dirty="0">
                <a:latin typeface="Gill Sans"/>
                <a:cs typeface="Gill Sans"/>
              </a:rPr>
              <a:t>Q</a:t>
            </a:r>
            <a:r>
              <a:rPr lang="en-US" sz="2000" dirty="0">
                <a:latin typeface="Gill Sans"/>
                <a:cs typeface="Gill Sans"/>
              </a:rPr>
              <a:t> be an m by m matrix with columns </a:t>
            </a:r>
            <a:r>
              <a:rPr lang="en-US" sz="2000" b="1" dirty="0">
                <a:latin typeface="Gill Sans"/>
                <a:cs typeface="Gill Sans"/>
              </a:rPr>
              <a:t>v</a:t>
            </a:r>
            <a:r>
              <a:rPr lang="en-US" sz="2000" b="1" baseline="-25000" dirty="0">
                <a:latin typeface="Gill Sans"/>
                <a:cs typeface="Gill Sans"/>
              </a:rPr>
              <a:t>1</a:t>
            </a:r>
            <a:r>
              <a:rPr lang="en-US" sz="2000" b="1" dirty="0">
                <a:latin typeface="Gill Sans"/>
                <a:cs typeface="Gill Sans"/>
              </a:rPr>
              <a:t>, v</a:t>
            </a:r>
            <a:r>
              <a:rPr lang="en-US" sz="2000" b="1" baseline="-25000" dirty="0">
                <a:latin typeface="Gill Sans"/>
                <a:cs typeface="Gill Sans"/>
              </a:rPr>
              <a:t>2</a:t>
            </a:r>
            <a:r>
              <a:rPr lang="en-US" sz="2000" b="1" dirty="0">
                <a:latin typeface="Gill Sans"/>
                <a:cs typeface="Gill Sans"/>
              </a:rPr>
              <a:t>, v</a:t>
            </a:r>
            <a:r>
              <a:rPr lang="en-US" sz="2000" b="1" baseline="-25000" dirty="0">
                <a:latin typeface="Gill Sans"/>
                <a:cs typeface="Gill Sans"/>
              </a:rPr>
              <a:t>3</a:t>
            </a:r>
            <a:r>
              <a:rPr lang="en-US" sz="2000" b="1" dirty="0">
                <a:latin typeface="Gill Sans"/>
                <a:cs typeface="Gill Sans"/>
              </a:rPr>
              <a:t>, v</a:t>
            </a:r>
            <a:r>
              <a:rPr lang="en-US" sz="2000" b="1" baseline="-25000" dirty="0">
                <a:latin typeface="Gill Sans"/>
                <a:cs typeface="Gill Sans"/>
              </a:rPr>
              <a:t>4</a:t>
            </a:r>
            <a:r>
              <a:rPr lang="en-US" sz="2000" b="1" dirty="0">
                <a:latin typeface="Gill Sans"/>
                <a:cs typeface="Gill Sans"/>
              </a:rPr>
              <a:t>, … </a:t>
            </a:r>
            <a:r>
              <a:rPr lang="en-US" sz="2000" b="1" dirty="0" err="1">
                <a:latin typeface="Gill Sans"/>
                <a:cs typeface="Gill Sans"/>
              </a:rPr>
              <a:t>v</a:t>
            </a:r>
            <a:r>
              <a:rPr lang="en-US" sz="2000" b="1" baseline="-25000" dirty="0" err="1">
                <a:latin typeface="Gill Sans"/>
                <a:cs typeface="Gill Sans"/>
              </a:rPr>
              <a:t>m</a:t>
            </a:r>
            <a:r>
              <a:rPr lang="en-US" sz="2000" dirty="0">
                <a:latin typeface="Gill Sans"/>
                <a:cs typeface="Gill Sans"/>
              </a:rPr>
              <a:t> </a:t>
            </a:r>
            <a:endParaRPr lang="en-US" sz="2000" baseline="-25000" dirty="0"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100" y="3235643"/>
            <a:ext cx="8339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Let </a:t>
            </a:r>
            <a:r>
              <a:rPr lang="en-US" sz="2000" b="1" dirty="0" err="1">
                <a:latin typeface="Gill Sans"/>
                <a:cs typeface="Gill Sans"/>
              </a:rPr>
              <a:t>Λ</a:t>
            </a:r>
            <a:r>
              <a:rPr lang="en-US" sz="2000" dirty="0">
                <a:latin typeface="Gill Sans"/>
                <a:cs typeface="Gill Sans"/>
              </a:rPr>
              <a:t> be an m by m diagonal matrix with diagonal entries λ</a:t>
            </a:r>
            <a:r>
              <a:rPr lang="en-US" sz="2000" b="1" baseline="-25000" dirty="0">
                <a:latin typeface="Gill Sans"/>
                <a:cs typeface="Gill Sans"/>
              </a:rPr>
              <a:t>1</a:t>
            </a:r>
            <a:r>
              <a:rPr lang="en-US" sz="2000" b="1" dirty="0">
                <a:latin typeface="Gill Sans"/>
                <a:cs typeface="Gill Sans"/>
              </a:rPr>
              <a:t>, </a:t>
            </a:r>
            <a:r>
              <a:rPr lang="en-US" sz="2000" dirty="0">
                <a:latin typeface="Gill Sans"/>
                <a:cs typeface="Gill Sans"/>
              </a:rPr>
              <a:t>λ</a:t>
            </a:r>
            <a:r>
              <a:rPr lang="en-US" sz="2000" b="1" baseline="-25000" dirty="0">
                <a:latin typeface="Gill Sans"/>
                <a:cs typeface="Gill Sans"/>
              </a:rPr>
              <a:t>2</a:t>
            </a:r>
            <a:r>
              <a:rPr lang="en-US" sz="2000" b="1" dirty="0">
                <a:latin typeface="Gill Sans"/>
                <a:cs typeface="Gill Sans"/>
              </a:rPr>
              <a:t>, </a:t>
            </a:r>
            <a:r>
              <a:rPr lang="en-US" sz="2000" dirty="0">
                <a:latin typeface="Gill Sans"/>
                <a:cs typeface="Gill Sans"/>
              </a:rPr>
              <a:t>λ</a:t>
            </a:r>
            <a:r>
              <a:rPr lang="en-US" sz="2000" b="1" baseline="-25000" dirty="0">
                <a:latin typeface="Gill Sans"/>
                <a:cs typeface="Gill Sans"/>
              </a:rPr>
              <a:t>3</a:t>
            </a:r>
            <a:r>
              <a:rPr lang="en-US" sz="2000" b="1" dirty="0">
                <a:latin typeface="Gill Sans"/>
                <a:cs typeface="Gill Sans"/>
              </a:rPr>
              <a:t>, </a:t>
            </a:r>
            <a:r>
              <a:rPr lang="en-US" sz="2000" dirty="0">
                <a:latin typeface="Gill Sans"/>
                <a:cs typeface="Gill Sans"/>
              </a:rPr>
              <a:t>λ</a:t>
            </a:r>
            <a:r>
              <a:rPr lang="en-US" sz="2000" b="1" baseline="-25000" dirty="0">
                <a:latin typeface="Gill Sans"/>
                <a:cs typeface="Gill Sans"/>
              </a:rPr>
              <a:t>4</a:t>
            </a:r>
            <a:r>
              <a:rPr lang="en-US" sz="2000" b="1" dirty="0">
                <a:latin typeface="Gill Sans"/>
                <a:cs typeface="Gill Sans"/>
              </a:rPr>
              <a:t>, … </a:t>
            </a:r>
            <a:r>
              <a:rPr lang="en-US" sz="2000" dirty="0" err="1">
                <a:latin typeface="Gill Sans"/>
                <a:cs typeface="Gill Sans"/>
              </a:rPr>
              <a:t>λ</a:t>
            </a:r>
            <a:r>
              <a:rPr lang="en-US" sz="2000" b="1" baseline="-25000" dirty="0" err="1">
                <a:latin typeface="Gill Sans"/>
                <a:cs typeface="Gill Sans"/>
              </a:rPr>
              <a:t>m</a:t>
            </a:r>
            <a:r>
              <a:rPr lang="en-US" sz="2000" dirty="0">
                <a:latin typeface="Gill Sans"/>
                <a:cs typeface="Gill Sans"/>
              </a:rPr>
              <a:t> </a:t>
            </a:r>
            <a:endParaRPr lang="en-US" sz="2000" baseline="-25000" dirty="0">
              <a:latin typeface="Gill Sans"/>
              <a:cs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5416" y="3846285"/>
            <a:ext cx="8581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Then we can decompose the matrix </a:t>
            </a:r>
            <a:r>
              <a:rPr lang="en-US" sz="2000" b="1" dirty="0">
                <a:latin typeface="Gill Sans"/>
                <a:cs typeface="Gill Sans"/>
              </a:rPr>
              <a:t>C </a:t>
            </a:r>
            <a:r>
              <a:rPr lang="en-US" sz="2000" dirty="0">
                <a:latin typeface="Gill Sans"/>
                <a:cs typeface="Gill Sans"/>
              </a:rPr>
              <a:t>in terms of the eigenvalues and vectors:</a:t>
            </a:r>
            <a:endParaRPr lang="en-US" sz="2000" baseline="-25000" dirty="0">
              <a:latin typeface="Gill Sans"/>
              <a:cs typeface="Gill Sans"/>
            </a:endParaRPr>
          </a:p>
        </p:txBody>
      </p:sp>
      <p:sp>
        <p:nvSpPr>
          <p:cNvPr id="42" name="Left Bracket 41"/>
          <p:cNvSpPr/>
          <p:nvPr/>
        </p:nvSpPr>
        <p:spPr>
          <a:xfrm>
            <a:off x="409688" y="455200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eft Bracket 42"/>
          <p:cNvSpPr/>
          <p:nvPr/>
        </p:nvSpPr>
        <p:spPr>
          <a:xfrm flipH="1">
            <a:off x="2196573" y="455200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 Bracket 43"/>
          <p:cNvSpPr/>
          <p:nvPr/>
        </p:nvSpPr>
        <p:spPr>
          <a:xfrm>
            <a:off x="2701097" y="455200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eft Bracket 44"/>
          <p:cNvSpPr/>
          <p:nvPr/>
        </p:nvSpPr>
        <p:spPr>
          <a:xfrm flipH="1">
            <a:off x="4487982" y="455200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Left Bracket 45"/>
          <p:cNvSpPr/>
          <p:nvPr/>
        </p:nvSpPr>
        <p:spPr>
          <a:xfrm>
            <a:off x="4741837" y="455200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ket 46"/>
          <p:cNvSpPr/>
          <p:nvPr/>
        </p:nvSpPr>
        <p:spPr>
          <a:xfrm flipH="1">
            <a:off x="6528722" y="455200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Left Bracket 47"/>
          <p:cNvSpPr/>
          <p:nvPr/>
        </p:nvSpPr>
        <p:spPr>
          <a:xfrm>
            <a:off x="6798068" y="455200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ket 48"/>
          <p:cNvSpPr/>
          <p:nvPr/>
        </p:nvSpPr>
        <p:spPr>
          <a:xfrm flipH="1">
            <a:off x="8584953" y="455200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103588" y="6209915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314162" y="6186399"/>
            <a:ext cx="3890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360828" y="6198157"/>
            <a:ext cx="4667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515589" y="620991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</a:t>
            </a:r>
            <a:r>
              <a:rPr lang="en-US" sz="3200" b="1" baseline="30000" dirty="0"/>
              <a:t>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513519" y="6186399"/>
            <a:ext cx="4283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Λ</a:t>
            </a:r>
            <a:endParaRPr lang="en-US" sz="3200" b="1" baseline="30000" dirty="0"/>
          </a:p>
        </p:txBody>
      </p:sp>
      <p:sp>
        <p:nvSpPr>
          <p:cNvPr id="55" name="Rectangle 54"/>
          <p:cNvSpPr/>
          <p:nvPr/>
        </p:nvSpPr>
        <p:spPr>
          <a:xfrm rot="5400000">
            <a:off x="2016335" y="5351657"/>
            <a:ext cx="2116134" cy="188141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168473" y="4202994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v</a:t>
            </a:r>
            <a:r>
              <a:rPr lang="en-US" b="1" baseline="-25000" dirty="0"/>
              <a:t>i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4741837" y="4547177"/>
            <a:ext cx="369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λ</a:t>
            </a:r>
            <a:r>
              <a:rPr lang="en-US" b="1" baseline="-25000" dirty="0"/>
              <a:t>1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4977626" y="4767117"/>
            <a:ext cx="369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λ</a:t>
            </a:r>
            <a:r>
              <a:rPr lang="en-US" b="1" baseline="-25000" dirty="0"/>
              <a:t>2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226610" y="5791186"/>
            <a:ext cx="417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λ</a:t>
            </a:r>
            <a:r>
              <a:rPr lang="en-US" b="1" baseline="-25000" dirty="0" err="1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63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54" grpId="0"/>
      <p:bldP spid="55" grpId="0" animBg="1"/>
      <p:bldP spid="56" grpId="0"/>
      <p:bldP spid="59" grpId="0"/>
      <p:bldP spid="60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Gill Sans"/>
                <a:cs typeface="Gill Sans"/>
              </a:rPr>
              <a:t>Eigendecomposition</a:t>
            </a:r>
            <a:r>
              <a:rPr lang="en-US" sz="2800" dirty="0">
                <a:latin typeface="Gill Sans"/>
                <a:cs typeface="Gill Sans"/>
              </a:rPr>
              <a:t> – </a:t>
            </a:r>
            <a:r>
              <a:rPr lang="en-US" sz="2800" dirty="0" err="1">
                <a:latin typeface="Gill Sans"/>
                <a:cs typeface="Gill Sans"/>
              </a:rPr>
              <a:t>height+weight</a:t>
            </a:r>
            <a:endParaRPr lang="en-US" sz="2800" dirty="0">
              <a:latin typeface="Gill Sans"/>
              <a:cs typeface="Gill Sans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71AEE91-61C7-9146-AC76-3C780789746C}"/>
              </a:ext>
            </a:extLst>
          </p:cNvPr>
          <p:cNvSpPr txBox="1"/>
          <p:nvPr/>
        </p:nvSpPr>
        <p:spPr>
          <a:xfrm>
            <a:off x="278981" y="1476206"/>
            <a:ext cx="6521337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ourier" pitchFamily="2" charset="0"/>
              </a:rPr>
              <a:t>cov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 err="1">
                <a:latin typeface="Courier" pitchFamily="2" charset="0"/>
              </a:rPr>
              <a:t>np.cov</a:t>
            </a:r>
            <a:r>
              <a:rPr lang="en-US" sz="1400" dirty="0">
                <a:latin typeface="Courier" pitchFamily="2" charset="0"/>
              </a:rPr>
              <a:t>(data)</a:t>
            </a:r>
          </a:p>
          <a:p>
            <a:r>
              <a:rPr lang="en-US" sz="1400" dirty="0" err="1">
                <a:latin typeface="Courier" pitchFamily="2" charset="0"/>
              </a:rPr>
              <a:t>eigvals</a:t>
            </a:r>
            <a:r>
              <a:rPr lang="en-US" sz="1400" dirty="0">
                <a:latin typeface="Courier" pitchFamily="2" charset="0"/>
              </a:rPr>
              <a:t>, </a:t>
            </a:r>
            <a:r>
              <a:rPr lang="en-US" sz="1400" dirty="0" err="1">
                <a:latin typeface="Courier" pitchFamily="2" charset="0"/>
              </a:rPr>
              <a:t>eigvec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 err="1">
                <a:latin typeface="Courier" pitchFamily="2" charset="0"/>
              </a:rPr>
              <a:t>np.linalg.eig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cov</a:t>
            </a:r>
            <a:r>
              <a:rPr lang="en-US" sz="1400" dirty="0">
                <a:latin typeface="Courier" pitchFamily="2" charset="0"/>
              </a:rPr>
              <a:t>)</a:t>
            </a:r>
          </a:p>
          <a:p>
            <a:r>
              <a:rPr lang="en-US" sz="1400" dirty="0">
                <a:latin typeface="Courier" pitchFamily="2" charset="0"/>
              </a:rPr>
              <a:t>print(</a:t>
            </a:r>
            <a:r>
              <a:rPr lang="en-US" sz="1400" dirty="0" err="1">
                <a:latin typeface="Courier" pitchFamily="2" charset="0"/>
              </a:rPr>
              <a:t>eigvec.dot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np.diag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eigvals</a:t>
            </a:r>
            <a:r>
              <a:rPr lang="en-US" sz="1400" dirty="0">
                <a:latin typeface="Courier" pitchFamily="2" charset="0"/>
              </a:rPr>
              <a:t>)).dot(</a:t>
            </a:r>
            <a:r>
              <a:rPr lang="en-US" sz="1400" dirty="0" err="1">
                <a:latin typeface="Courier" pitchFamily="2" charset="0"/>
              </a:rPr>
              <a:t>eigvec.transpose</a:t>
            </a:r>
            <a:r>
              <a:rPr lang="en-US" sz="1400" dirty="0">
                <a:latin typeface="Courier" pitchFamily="2" charset="0"/>
              </a:rPr>
              <a:t>()))</a:t>
            </a:r>
          </a:p>
          <a:p>
            <a:r>
              <a:rPr lang="en-US" sz="1400" dirty="0">
                <a:latin typeface="Courier" pitchFamily="2" charset="0"/>
              </a:rPr>
              <a:t>print(</a:t>
            </a:r>
            <a:r>
              <a:rPr lang="en-US" sz="1400" dirty="0" err="1">
                <a:latin typeface="Courier" pitchFamily="2" charset="0"/>
              </a:rPr>
              <a:t>cov</a:t>
            </a:r>
            <a:r>
              <a:rPr lang="en-US" sz="1400" dirty="0">
                <a:latin typeface="Courier" pitchFamily="2" charset="0"/>
              </a:rPr>
              <a:t>)</a:t>
            </a:r>
          </a:p>
          <a:p>
            <a:r>
              <a:rPr lang="en-US" sz="1400" dirty="0"/>
              <a:t>[[0.68217761 0.23093475] [0.23093475 0.09883179]] # Q*L*Q^T</a:t>
            </a:r>
          </a:p>
          <a:p>
            <a:r>
              <a:rPr lang="en-US" sz="1400" dirty="0"/>
              <a:t>[[0.68217761 0.23093475] [0.23093475 0.09883179]] # </a:t>
            </a:r>
            <a:r>
              <a:rPr lang="en-US" sz="1400" dirty="0" err="1"/>
              <a:t>cov</a:t>
            </a:r>
            <a:endParaRPr lang="en-US" sz="1400" dirty="0">
              <a:latin typeface="Courier" pitchFamily="2" charset="0"/>
            </a:endParaRPr>
          </a:p>
        </p:txBody>
      </p:sp>
      <p:sp>
        <p:nvSpPr>
          <p:cNvPr id="7" name="Left Bracket 6">
            <a:extLst>
              <a:ext uri="{FF2B5EF4-FFF2-40B4-BE49-F238E27FC236}">
                <a16:creationId xmlns:a16="http://schemas.microsoft.com/office/drawing/2014/main" id="{ECE756C2-7BE2-A44C-9792-616A076DBE4C}"/>
              </a:ext>
            </a:extLst>
          </p:cNvPr>
          <p:cNvSpPr/>
          <p:nvPr/>
        </p:nvSpPr>
        <p:spPr>
          <a:xfrm>
            <a:off x="595515" y="3851760"/>
            <a:ext cx="137934" cy="1186531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>
            <a:extLst>
              <a:ext uri="{FF2B5EF4-FFF2-40B4-BE49-F238E27FC236}">
                <a16:creationId xmlns:a16="http://schemas.microsoft.com/office/drawing/2014/main" id="{7AA16D0A-1B4F-DB41-A1A2-FE79179663ED}"/>
              </a:ext>
            </a:extLst>
          </p:cNvPr>
          <p:cNvSpPr/>
          <p:nvPr/>
        </p:nvSpPr>
        <p:spPr>
          <a:xfrm flipH="1">
            <a:off x="2097342" y="3865564"/>
            <a:ext cx="108527" cy="117272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6B6F2-4726-344F-945C-018DD8CDE0B7}"/>
              </a:ext>
            </a:extLst>
          </p:cNvPr>
          <p:cNvSpPr txBox="1"/>
          <p:nvPr/>
        </p:nvSpPr>
        <p:spPr>
          <a:xfrm>
            <a:off x="733449" y="3897942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0.68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A00C75-573A-5F4B-95AD-754BE1FBF96D}"/>
              </a:ext>
            </a:extLst>
          </p:cNvPr>
          <p:cNvSpPr txBox="1"/>
          <p:nvPr/>
        </p:nvSpPr>
        <p:spPr>
          <a:xfrm>
            <a:off x="733449" y="4668959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0FB4BF-4A20-6640-A90F-0ECDC1558700}"/>
              </a:ext>
            </a:extLst>
          </p:cNvPr>
          <p:cNvSpPr txBox="1"/>
          <p:nvPr/>
        </p:nvSpPr>
        <p:spPr>
          <a:xfrm>
            <a:off x="1440773" y="3897942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916787-568F-6446-8D21-C7F84C619D0E}"/>
              </a:ext>
            </a:extLst>
          </p:cNvPr>
          <p:cNvSpPr txBox="1"/>
          <p:nvPr/>
        </p:nvSpPr>
        <p:spPr>
          <a:xfrm>
            <a:off x="1440773" y="4668959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BAFB1C-DA0C-0746-9FDD-F7BDF518E748}"/>
              </a:ext>
            </a:extLst>
          </p:cNvPr>
          <p:cNvSpPr txBox="1"/>
          <p:nvPr/>
        </p:nvSpPr>
        <p:spPr>
          <a:xfrm>
            <a:off x="1244808" y="5147588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147494-0167-E94A-96CF-98164396C13B}"/>
              </a:ext>
            </a:extLst>
          </p:cNvPr>
          <p:cNvSpPr txBox="1"/>
          <p:nvPr/>
        </p:nvSpPr>
        <p:spPr>
          <a:xfrm>
            <a:off x="2540405" y="5147587"/>
            <a:ext cx="3890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CE072A-BDE3-DE47-A210-BE0074435F4C}"/>
              </a:ext>
            </a:extLst>
          </p:cNvPr>
          <p:cNvSpPr txBox="1"/>
          <p:nvPr/>
        </p:nvSpPr>
        <p:spPr>
          <a:xfrm>
            <a:off x="3539649" y="5147587"/>
            <a:ext cx="4667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15CE51-0024-C148-B0AD-B07CF4FE527D}"/>
              </a:ext>
            </a:extLst>
          </p:cNvPr>
          <p:cNvSpPr txBox="1"/>
          <p:nvPr/>
        </p:nvSpPr>
        <p:spPr>
          <a:xfrm>
            <a:off x="7050630" y="513440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</a:t>
            </a:r>
            <a:r>
              <a:rPr lang="en-US" sz="3200" b="1" baseline="30000" dirty="0"/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ECFE87-FE3F-0246-8294-4157F52D67BF}"/>
              </a:ext>
            </a:extLst>
          </p:cNvPr>
          <p:cNvSpPr txBox="1"/>
          <p:nvPr/>
        </p:nvSpPr>
        <p:spPr>
          <a:xfrm>
            <a:off x="5315557" y="5147587"/>
            <a:ext cx="4283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Λ</a:t>
            </a:r>
            <a:endParaRPr lang="en-US" sz="3200" b="1" baseline="30000" dirty="0"/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8170512D-924B-8F4A-A50E-DE108E02EDE0}"/>
              </a:ext>
            </a:extLst>
          </p:cNvPr>
          <p:cNvSpPr/>
          <p:nvPr/>
        </p:nvSpPr>
        <p:spPr>
          <a:xfrm>
            <a:off x="3041381" y="3837956"/>
            <a:ext cx="137934" cy="1186531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81A57B91-B380-7D47-B0B2-368536617334}"/>
              </a:ext>
            </a:extLst>
          </p:cNvPr>
          <p:cNvSpPr/>
          <p:nvPr/>
        </p:nvSpPr>
        <p:spPr>
          <a:xfrm flipH="1">
            <a:off x="4543208" y="3851760"/>
            <a:ext cx="108527" cy="117272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FD341B-8C79-C94B-B3FB-425419CB1830}"/>
              </a:ext>
            </a:extLst>
          </p:cNvPr>
          <p:cNvSpPr txBox="1"/>
          <p:nvPr/>
        </p:nvSpPr>
        <p:spPr>
          <a:xfrm>
            <a:off x="3179315" y="3884138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0.94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7ABC71-4145-654F-BF67-019AB186407E}"/>
              </a:ext>
            </a:extLst>
          </p:cNvPr>
          <p:cNvSpPr txBox="1"/>
          <p:nvPr/>
        </p:nvSpPr>
        <p:spPr>
          <a:xfrm>
            <a:off x="3179315" y="4655155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0.33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4CF04C-7C47-8940-8A7C-12F21B70855E}"/>
              </a:ext>
            </a:extLst>
          </p:cNvPr>
          <p:cNvSpPr txBox="1"/>
          <p:nvPr/>
        </p:nvSpPr>
        <p:spPr>
          <a:xfrm>
            <a:off x="3886639" y="3884138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-0.33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59B2E9-B077-F04B-A591-890FD047A8F5}"/>
              </a:ext>
            </a:extLst>
          </p:cNvPr>
          <p:cNvSpPr txBox="1"/>
          <p:nvPr/>
        </p:nvSpPr>
        <p:spPr>
          <a:xfrm>
            <a:off x="3886639" y="4655155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0.94</a:t>
            </a:r>
          </a:p>
        </p:txBody>
      </p:sp>
      <p:sp>
        <p:nvSpPr>
          <p:cNvPr id="24" name="Left Bracket 23">
            <a:extLst>
              <a:ext uri="{FF2B5EF4-FFF2-40B4-BE49-F238E27FC236}">
                <a16:creationId xmlns:a16="http://schemas.microsoft.com/office/drawing/2014/main" id="{B07DCECE-DF78-F847-BE7D-BDE219978901}"/>
              </a:ext>
            </a:extLst>
          </p:cNvPr>
          <p:cNvSpPr/>
          <p:nvPr/>
        </p:nvSpPr>
        <p:spPr>
          <a:xfrm>
            <a:off x="4774820" y="3837956"/>
            <a:ext cx="137934" cy="1186531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ket 24">
            <a:extLst>
              <a:ext uri="{FF2B5EF4-FFF2-40B4-BE49-F238E27FC236}">
                <a16:creationId xmlns:a16="http://schemas.microsoft.com/office/drawing/2014/main" id="{582F8E49-B77D-7143-93A7-017E448D0AB8}"/>
              </a:ext>
            </a:extLst>
          </p:cNvPr>
          <p:cNvSpPr/>
          <p:nvPr/>
        </p:nvSpPr>
        <p:spPr>
          <a:xfrm flipH="1">
            <a:off x="6276647" y="3851760"/>
            <a:ext cx="108527" cy="117272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EBFE4E-4476-8A4E-AB02-5AECACC0B720}"/>
              </a:ext>
            </a:extLst>
          </p:cNvPr>
          <p:cNvSpPr txBox="1"/>
          <p:nvPr/>
        </p:nvSpPr>
        <p:spPr>
          <a:xfrm>
            <a:off x="4912754" y="3884138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550FF1-9118-8543-AE38-BB9014FB5E53}"/>
              </a:ext>
            </a:extLst>
          </p:cNvPr>
          <p:cNvSpPr txBox="1"/>
          <p:nvPr/>
        </p:nvSpPr>
        <p:spPr>
          <a:xfrm>
            <a:off x="4912754" y="4655155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F99699-9A48-3640-AA35-0A9032A2CF3A}"/>
              </a:ext>
            </a:extLst>
          </p:cNvPr>
          <p:cNvSpPr txBox="1"/>
          <p:nvPr/>
        </p:nvSpPr>
        <p:spPr>
          <a:xfrm>
            <a:off x="5620078" y="3884138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54F5EF-5E16-8F45-BED4-C297B6D2D0CB}"/>
              </a:ext>
            </a:extLst>
          </p:cNvPr>
          <p:cNvSpPr txBox="1"/>
          <p:nvPr/>
        </p:nvSpPr>
        <p:spPr>
          <a:xfrm>
            <a:off x="5620078" y="4655155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0.018</a:t>
            </a:r>
          </a:p>
        </p:txBody>
      </p:sp>
      <p:sp>
        <p:nvSpPr>
          <p:cNvPr id="36" name="Left Bracket 35">
            <a:extLst>
              <a:ext uri="{FF2B5EF4-FFF2-40B4-BE49-F238E27FC236}">
                <a16:creationId xmlns:a16="http://schemas.microsoft.com/office/drawing/2014/main" id="{66E6C475-1E6F-744D-AA5F-0EB6487845A6}"/>
              </a:ext>
            </a:extLst>
          </p:cNvPr>
          <p:cNvSpPr/>
          <p:nvPr/>
        </p:nvSpPr>
        <p:spPr>
          <a:xfrm>
            <a:off x="6502890" y="3838579"/>
            <a:ext cx="137934" cy="1186531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Bracket 36">
            <a:extLst>
              <a:ext uri="{FF2B5EF4-FFF2-40B4-BE49-F238E27FC236}">
                <a16:creationId xmlns:a16="http://schemas.microsoft.com/office/drawing/2014/main" id="{1020FEEE-EBAF-C440-BC5F-F3130DA30C6F}"/>
              </a:ext>
            </a:extLst>
          </p:cNvPr>
          <p:cNvSpPr/>
          <p:nvPr/>
        </p:nvSpPr>
        <p:spPr>
          <a:xfrm flipH="1">
            <a:off x="8004717" y="3852383"/>
            <a:ext cx="108527" cy="117272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ED0AB9-6E1F-FA45-A153-A8A0DD78C43E}"/>
              </a:ext>
            </a:extLst>
          </p:cNvPr>
          <p:cNvSpPr txBox="1"/>
          <p:nvPr/>
        </p:nvSpPr>
        <p:spPr>
          <a:xfrm>
            <a:off x="6640824" y="3884761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0.94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F5307A-5E65-724A-A1FE-9AE72C47E56F}"/>
              </a:ext>
            </a:extLst>
          </p:cNvPr>
          <p:cNvSpPr txBox="1"/>
          <p:nvPr/>
        </p:nvSpPr>
        <p:spPr>
          <a:xfrm>
            <a:off x="6640824" y="4655778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-0.33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5CF52E4-E63D-B44D-80B6-EE69A785CFE3}"/>
              </a:ext>
            </a:extLst>
          </p:cNvPr>
          <p:cNvSpPr txBox="1"/>
          <p:nvPr/>
        </p:nvSpPr>
        <p:spPr>
          <a:xfrm>
            <a:off x="7348148" y="3884761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0.33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032012-7BBA-BD44-AF6B-A9A614458EB0}"/>
              </a:ext>
            </a:extLst>
          </p:cNvPr>
          <p:cNvSpPr txBox="1"/>
          <p:nvPr/>
        </p:nvSpPr>
        <p:spPr>
          <a:xfrm>
            <a:off x="7348148" y="4655778"/>
            <a:ext cx="9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0.94</a:t>
            </a:r>
          </a:p>
        </p:txBody>
      </p:sp>
    </p:spTree>
    <p:extLst>
      <p:ext uri="{BB962C8B-B14F-4D97-AF65-F5344CB8AC3E}">
        <p14:creationId xmlns:p14="http://schemas.microsoft.com/office/powerpoint/2010/main" val="470100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Projecting the data on the top PCs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1C7814F-BEB4-D34C-88F3-1A6B6BE02C53}"/>
              </a:ext>
            </a:extLst>
          </p:cNvPr>
          <p:cNvGrpSpPr/>
          <p:nvPr/>
        </p:nvGrpSpPr>
        <p:grpSpPr>
          <a:xfrm>
            <a:off x="2460413" y="1236327"/>
            <a:ext cx="1674993" cy="2998588"/>
            <a:chOff x="224337" y="1132902"/>
            <a:chExt cx="1674993" cy="299858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CE60CE5-3B7E-314A-915C-08BEA6BA916D}"/>
                </a:ext>
              </a:extLst>
            </p:cNvPr>
            <p:cNvSpPr txBox="1"/>
            <p:nvPr/>
          </p:nvSpPr>
          <p:spPr>
            <a:xfrm>
              <a:off x="713525" y="3546715"/>
              <a:ext cx="5469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X</a:t>
              </a:r>
              <a:r>
                <a:rPr lang="en-US" sz="3200" b="1" baseline="30000" dirty="0"/>
                <a:t>T</a:t>
              </a:r>
            </a:p>
          </p:txBody>
        </p:sp>
        <p:sp>
          <p:nvSpPr>
            <p:cNvPr id="19" name="Left Bracket 18">
              <a:extLst>
                <a:ext uri="{FF2B5EF4-FFF2-40B4-BE49-F238E27FC236}">
                  <a16:creationId xmlns:a16="http://schemas.microsoft.com/office/drawing/2014/main" id="{F8048DF3-FF77-F74B-B3DF-CD16C548BDE7}"/>
                </a:ext>
              </a:extLst>
            </p:cNvPr>
            <p:cNvSpPr/>
            <p:nvPr/>
          </p:nvSpPr>
          <p:spPr>
            <a:xfrm>
              <a:off x="224337" y="1554887"/>
              <a:ext cx="143308" cy="1896190"/>
            </a:xfrm>
            <a:prstGeom prst="leftBracke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eft Bracket 19">
              <a:extLst>
                <a:ext uri="{FF2B5EF4-FFF2-40B4-BE49-F238E27FC236}">
                  <a16:creationId xmlns:a16="http://schemas.microsoft.com/office/drawing/2014/main" id="{1A2DD721-D4E6-B44D-A69E-E8B42EEF5FB7}"/>
                </a:ext>
              </a:extLst>
            </p:cNvPr>
            <p:cNvSpPr/>
            <p:nvPr/>
          </p:nvSpPr>
          <p:spPr>
            <a:xfrm flipH="1">
              <a:off x="1596873" y="1563571"/>
              <a:ext cx="78029" cy="1887506"/>
            </a:xfrm>
            <a:prstGeom prst="leftBracke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CE8624-DF02-8D47-8794-026CBD166BAF}"/>
                </a:ext>
              </a:extLst>
            </p:cNvPr>
            <p:cNvSpPr txBox="1"/>
            <p:nvPr/>
          </p:nvSpPr>
          <p:spPr>
            <a:xfrm>
              <a:off x="256509" y="1653404"/>
              <a:ext cx="914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64.37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F98AC4-7AB9-D343-9210-DA50A199AA88}"/>
                </a:ext>
              </a:extLst>
            </p:cNvPr>
            <p:cNvSpPr txBox="1"/>
            <p:nvPr/>
          </p:nvSpPr>
          <p:spPr>
            <a:xfrm>
              <a:off x="963833" y="1653404"/>
              <a:ext cx="914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119.8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4A2D63-9303-0D44-B188-2DFAAD98BD2E}"/>
                </a:ext>
              </a:extLst>
            </p:cNvPr>
            <p:cNvSpPr txBox="1"/>
            <p:nvPr/>
          </p:nvSpPr>
          <p:spPr>
            <a:xfrm>
              <a:off x="247414" y="2045245"/>
              <a:ext cx="914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65.96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9795B4-8EBE-CE4F-AEE5-C4350D0D1344}"/>
                </a:ext>
              </a:extLst>
            </p:cNvPr>
            <p:cNvSpPr txBox="1"/>
            <p:nvPr/>
          </p:nvSpPr>
          <p:spPr>
            <a:xfrm>
              <a:off x="954738" y="2045245"/>
              <a:ext cx="914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120.6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710F96-5B32-A746-AAA0-0C307B6EE313}"/>
                </a:ext>
              </a:extLst>
            </p:cNvPr>
            <p:cNvSpPr txBox="1"/>
            <p:nvPr/>
          </p:nvSpPr>
          <p:spPr>
            <a:xfrm>
              <a:off x="277973" y="2750410"/>
              <a:ext cx="914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357E80-D798-EF4E-A816-6479361E5350}"/>
                </a:ext>
              </a:extLst>
            </p:cNvPr>
            <p:cNvSpPr txBox="1"/>
            <p:nvPr/>
          </p:nvSpPr>
          <p:spPr>
            <a:xfrm>
              <a:off x="985297" y="2750410"/>
              <a:ext cx="914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F52927-95ED-6E4C-BD23-FC82108CA06F}"/>
                </a:ext>
              </a:extLst>
            </p:cNvPr>
            <p:cNvSpPr txBox="1"/>
            <p:nvPr/>
          </p:nvSpPr>
          <p:spPr>
            <a:xfrm rot="18900000">
              <a:off x="364696" y="1132903"/>
              <a:ext cx="780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height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38B3F2-F6F7-FD42-ACFA-1AAA8EC8A91F}"/>
                </a:ext>
              </a:extLst>
            </p:cNvPr>
            <p:cNvSpPr txBox="1"/>
            <p:nvPr/>
          </p:nvSpPr>
          <p:spPr>
            <a:xfrm rot="18900000">
              <a:off x="1046182" y="1132902"/>
              <a:ext cx="821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weight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68BBEA0-EA51-5544-AE07-8EE3B9384DA6}"/>
              </a:ext>
            </a:extLst>
          </p:cNvPr>
          <p:cNvGrpSpPr/>
          <p:nvPr/>
        </p:nvGrpSpPr>
        <p:grpSpPr>
          <a:xfrm>
            <a:off x="4276319" y="1259781"/>
            <a:ext cx="1845622" cy="2306618"/>
            <a:chOff x="2155261" y="1144459"/>
            <a:chExt cx="1845622" cy="23066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FE8189-C696-684D-BA10-D92B17A37979}"/>
                </a:ext>
              </a:extLst>
            </p:cNvPr>
            <p:cNvSpPr txBox="1"/>
            <p:nvPr/>
          </p:nvSpPr>
          <p:spPr>
            <a:xfrm>
              <a:off x="2653529" y="2866301"/>
              <a:ext cx="46679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Q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A479CE83-5CA2-DE4A-9F33-29D520F6A598}"/>
                </a:ext>
              </a:extLst>
            </p:cNvPr>
            <p:cNvSpPr/>
            <p:nvPr/>
          </p:nvSpPr>
          <p:spPr>
            <a:xfrm>
              <a:off x="2155261" y="1556670"/>
              <a:ext cx="137934" cy="1186531"/>
            </a:xfrm>
            <a:prstGeom prst="leftBracke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Left Bracket 12">
              <a:extLst>
                <a:ext uri="{FF2B5EF4-FFF2-40B4-BE49-F238E27FC236}">
                  <a16:creationId xmlns:a16="http://schemas.microsoft.com/office/drawing/2014/main" id="{BA9716EE-7125-BB47-8985-03B8F8AB252A}"/>
                </a:ext>
              </a:extLst>
            </p:cNvPr>
            <p:cNvSpPr/>
            <p:nvPr/>
          </p:nvSpPr>
          <p:spPr>
            <a:xfrm flipH="1">
              <a:off x="3657088" y="1570474"/>
              <a:ext cx="108527" cy="1172727"/>
            </a:xfrm>
            <a:prstGeom prst="leftBracke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797D1D-FC3B-BF40-BC4C-31111FAF49BB}"/>
                </a:ext>
              </a:extLst>
            </p:cNvPr>
            <p:cNvSpPr txBox="1"/>
            <p:nvPr/>
          </p:nvSpPr>
          <p:spPr>
            <a:xfrm>
              <a:off x="2293195" y="1602852"/>
              <a:ext cx="914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0.94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AA9AB1-33FE-4342-BB2F-10510CB780FE}"/>
                </a:ext>
              </a:extLst>
            </p:cNvPr>
            <p:cNvSpPr txBox="1"/>
            <p:nvPr/>
          </p:nvSpPr>
          <p:spPr>
            <a:xfrm>
              <a:off x="2293195" y="2173026"/>
              <a:ext cx="914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0.33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234392-F4FA-A04C-8C6C-ACD3B31A4872}"/>
                </a:ext>
              </a:extLst>
            </p:cNvPr>
            <p:cNvSpPr txBox="1"/>
            <p:nvPr/>
          </p:nvSpPr>
          <p:spPr>
            <a:xfrm>
              <a:off x="3000519" y="1602852"/>
              <a:ext cx="914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-0.33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C310E0-9934-5843-8C86-104729DC9F66}"/>
                </a:ext>
              </a:extLst>
            </p:cNvPr>
            <p:cNvSpPr txBox="1"/>
            <p:nvPr/>
          </p:nvSpPr>
          <p:spPr>
            <a:xfrm>
              <a:off x="3000519" y="2173026"/>
              <a:ext cx="914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0.94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56F111A-7EF9-2C4E-913E-4FFE212C0417}"/>
                </a:ext>
              </a:extLst>
            </p:cNvPr>
            <p:cNvSpPr txBox="1"/>
            <p:nvPr/>
          </p:nvSpPr>
          <p:spPr>
            <a:xfrm rot="18900000">
              <a:off x="2285951" y="1181760"/>
              <a:ext cx="8941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eigvec1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2CBD23-A8BE-6B49-9621-A7D3F5395E49}"/>
                </a:ext>
              </a:extLst>
            </p:cNvPr>
            <p:cNvSpPr txBox="1"/>
            <p:nvPr/>
          </p:nvSpPr>
          <p:spPr>
            <a:xfrm rot="18900000">
              <a:off x="3106727" y="1144459"/>
              <a:ext cx="8941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eigvec2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0131636-3D99-C946-A8A6-66B8FB4A930A}"/>
              </a:ext>
            </a:extLst>
          </p:cNvPr>
          <p:cNvSpPr txBox="1"/>
          <p:nvPr/>
        </p:nvSpPr>
        <p:spPr>
          <a:xfrm>
            <a:off x="1862380" y="234275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A249CAE-7196-C444-98FF-FA6111BFF542}"/>
              </a:ext>
            </a:extLst>
          </p:cNvPr>
          <p:cNvGrpSpPr/>
          <p:nvPr/>
        </p:nvGrpSpPr>
        <p:grpSpPr>
          <a:xfrm>
            <a:off x="296664" y="1187735"/>
            <a:ext cx="1697137" cy="2903477"/>
            <a:chOff x="4915840" y="1139278"/>
            <a:chExt cx="1697137" cy="290347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771306F-1670-3A4D-B0C8-C3CDCF60CA0B}"/>
                </a:ext>
              </a:extLst>
            </p:cNvPr>
            <p:cNvSpPr txBox="1"/>
            <p:nvPr/>
          </p:nvSpPr>
          <p:spPr>
            <a:xfrm>
              <a:off x="5211225" y="3457980"/>
              <a:ext cx="8689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/>
                <a:t>Proj</a:t>
              </a:r>
              <a:endParaRPr lang="en-US" sz="3200" b="1" baseline="30000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F72FC18-208F-0541-883E-6ED3A9EF08F0}"/>
                </a:ext>
              </a:extLst>
            </p:cNvPr>
            <p:cNvGrpSpPr/>
            <p:nvPr/>
          </p:nvGrpSpPr>
          <p:grpSpPr>
            <a:xfrm>
              <a:off x="4915840" y="1139278"/>
              <a:ext cx="1697137" cy="2318702"/>
              <a:chOff x="4915840" y="1139278"/>
              <a:chExt cx="1697137" cy="2318702"/>
            </a:xfrm>
          </p:grpSpPr>
          <p:sp>
            <p:nvSpPr>
              <p:cNvPr id="37" name="Left Bracket 36">
                <a:extLst>
                  <a:ext uri="{FF2B5EF4-FFF2-40B4-BE49-F238E27FC236}">
                    <a16:creationId xmlns:a16="http://schemas.microsoft.com/office/drawing/2014/main" id="{3EC1E156-0C90-034A-8E14-6FAB643DB809}"/>
                  </a:ext>
                </a:extLst>
              </p:cNvPr>
              <p:cNvSpPr/>
              <p:nvPr/>
            </p:nvSpPr>
            <p:spPr>
              <a:xfrm>
                <a:off x="4937984" y="1561790"/>
                <a:ext cx="143308" cy="1896190"/>
              </a:xfrm>
              <a:prstGeom prst="leftBracket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Left Bracket 37">
                <a:extLst>
                  <a:ext uri="{FF2B5EF4-FFF2-40B4-BE49-F238E27FC236}">
                    <a16:creationId xmlns:a16="http://schemas.microsoft.com/office/drawing/2014/main" id="{E733846D-BA98-594C-951D-1964AB426CE2}"/>
                  </a:ext>
                </a:extLst>
              </p:cNvPr>
              <p:cNvSpPr/>
              <p:nvPr/>
            </p:nvSpPr>
            <p:spPr>
              <a:xfrm flipH="1">
                <a:off x="6310520" y="1570474"/>
                <a:ext cx="78029" cy="1887506"/>
              </a:xfrm>
              <a:prstGeom prst="leftBracket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05613D0-AAF7-6C4F-A7DC-BECB4F24CB08}"/>
                  </a:ext>
                </a:extLst>
              </p:cNvPr>
              <p:cNvSpPr txBox="1"/>
              <p:nvPr/>
            </p:nvSpPr>
            <p:spPr>
              <a:xfrm>
                <a:off x="4991620" y="2757313"/>
                <a:ext cx="914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88F4694-070F-2A43-8750-18A56D37C0D8}"/>
                  </a:ext>
                </a:extLst>
              </p:cNvPr>
              <p:cNvSpPr txBox="1"/>
              <p:nvPr/>
            </p:nvSpPr>
            <p:spPr>
              <a:xfrm>
                <a:off x="5698944" y="2757313"/>
                <a:ext cx="914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CA81F8C-BB21-F949-8325-812A763BCB44}"/>
                  </a:ext>
                </a:extLst>
              </p:cNvPr>
              <p:cNvSpPr txBox="1"/>
              <p:nvPr/>
            </p:nvSpPr>
            <p:spPr>
              <a:xfrm rot="18900000">
                <a:off x="5069225" y="1147489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PC1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D3118AD-9D5F-F748-9CF5-31049F2FC691}"/>
                  </a:ext>
                </a:extLst>
              </p:cNvPr>
              <p:cNvSpPr txBox="1"/>
              <p:nvPr/>
            </p:nvSpPr>
            <p:spPr>
              <a:xfrm rot="18900000">
                <a:off x="5808311" y="1139278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PC2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73906E8-42D1-E742-90D6-1BCE235D26FD}"/>
                  </a:ext>
                </a:extLst>
              </p:cNvPr>
              <p:cNvSpPr txBox="1"/>
              <p:nvPr/>
            </p:nvSpPr>
            <p:spPr>
              <a:xfrm>
                <a:off x="4924935" y="1621170"/>
                <a:ext cx="914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100.1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F1BB5F6-3A7A-5642-9D3B-947763E69D0D}"/>
                  </a:ext>
                </a:extLst>
              </p:cNvPr>
              <p:cNvSpPr txBox="1"/>
              <p:nvPr/>
            </p:nvSpPr>
            <p:spPr>
              <a:xfrm>
                <a:off x="5632259" y="1621170"/>
                <a:ext cx="914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92.0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9300AEA-BF10-1D47-AB3C-FD476DE3BE8D}"/>
                  </a:ext>
                </a:extLst>
              </p:cNvPr>
              <p:cNvSpPr txBox="1"/>
              <p:nvPr/>
            </p:nvSpPr>
            <p:spPr>
              <a:xfrm>
                <a:off x="4915840" y="2013011"/>
                <a:ext cx="914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101.9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D17A29D-8D70-9D48-A01F-8EA21DF5E566}"/>
                  </a:ext>
                </a:extLst>
              </p:cNvPr>
              <p:cNvSpPr txBox="1"/>
              <p:nvPr/>
            </p:nvSpPr>
            <p:spPr>
              <a:xfrm>
                <a:off x="5623164" y="2013011"/>
                <a:ext cx="914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92.2</a:t>
                </a:r>
              </a:p>
            </p:txBody>
          </p:sp>
        </p:grp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66CC9085-058B-FB4B-9A3C-1B44DF5BE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22" y="5049573"/>
            <a:ext cx="3531820" cy="14514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37DF9B9-CDEE-1440-8B1E-7FD529BD3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039" y="3573396"/>
            <a:ext cx="3608507" cy="23049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E36FB708-8092-0049-BCCF-D788339CC332}"/>
              </a:ext>
            </a:extLst>
          </p:cNvPr>
          <p:cNvSpPr txBox="1"/>
          <p:nvPr/>
        </p:nvSpPr>
        <p:spPr>
          <a:xfrm>
            <a:off x="4985142" y="6024173"/>
            <a:ext cx="3988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(We only had 2 PCs, they explain all the variation in our data)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A2FD8B8-3DE8-F544-B30F-DA0AE32B1457}"/>
              </a:ext>
            </a:extLst>
          </p:cNvPr>
          <p:cNvSpPr/>
          <p:nvPr/>
        </p:nvSpPr>
        <p:spPr>
          <a:xfrm>
            <a:off x="399099" y="1718174"/>
            <a:ext cx="604889" cy="3207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4217C5C-B199-084C-9BAC-CD5A9F73A927}"/>
              </a:ext>
            </a:extLst>
          </p:cNvPr>
          <p:cNvSpPr/>
          <p:nvPr/>
        </p:nvSpPr>
        <p:spPr>
          <a:xfrm>
            <a:off x="2559182" y="1776455"/>
            <a:ext cx="1297296" cy="3110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2A75F10-F458-BE44-8F27-B4D2AA6C1BBE}"/>
              </a:ext>
            </a:extLst>
          </p:cNvPr>
          <p:cNvSpPr/>
          <p:nvPr/>
        </p:nvSpPr>
        <p:spPr>
          <a:xfrm>
            <a:off x="4376280" y="1739131"/>
            <a:ext cx="648648" cy="10170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F7F4607-7013-FB47-B647-C6979803C9B0}"/>
              </a:ext>
            </a:extLst>
          </p:cNvPr>
          <p:cNvCxnSpPr>
            <a:cxnSpLocks/>
          </p:cNvCxnSpPr>
          <p:nvPr/>
        </p:nvCxnSpPr>
        <p:spPr>
          <a:xfrm flipV="1">
            <a:off x="461596" y="2126162"/>
            <a:ext cx="130453" cy="22429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6D23341-7723-9C49-A9E4-57548FEB18BF}"/>
              </a:ext>
            </a:extLst>
          </p:cNvPr>
          <p:cNvSpPr txBox="1"/>
          <p:nvPr/>
        </p:nvSpPr>
        <p:spPr>
          <a:xfrm>
            <a:off x="154017" y="4369160"/>
            <a:ext cx="4260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Projection of sample 1 on PC1</a:t>
            </a:r>
            <a:b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</a:b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Dot product of sample 1 * PC1</a:t>
            </a:r>
          </a:p>
        </p:txBody>
      </p:sp>
    </p:spTree>
    <p:extLst>
      <p:ext uri="{BB962C8B-B14F-4D97-AF65-F5344CB8AC3E}">
        <p14:creationId xmlns:p14="http://schemas.microsoft.com/office/powerpoint/2010/main" val="369788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6" grpId="0" animBg="1"/>
      <p:bldP spid="57" grpId="0" animBg="1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Performing PCA on SNPs – step-by-step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730516" y="1316928"/>
            <a:ext cx="6848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1: </a:t>
            </a:r>
            <a:r>
              <a:rPr lang="en-US" sz="2400" dirty="0">
                <a:latin typeface="Gill Sans"/>
                <a:cs typeface="Gill Sans"/>
              </a:rPr>
              <a:t>Obtained a cleaned matrix of data! Call it </a:t>
            </a:r>
            <a:r>
              <a:rPr lang="en-US" sz="2400" b="1" dirty="0">
                <a:latin typeface="Gill Sans"/>
                <a:cs typeface="Gill Sans"/>
              </a:rPr>
              <a:t>D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6F58AB2E-2C6A-4E4F-A428-C803BC4C93FF}"/>
              </a:ext>
            </a:extLst>
          </p:cNvPr>
          <p:cNvSpPr/>
          <p:nvPr/>
        </p:nvSpPr>
        <p:spPr>
          <a:xfrm>
            <a:off x="95536" y="1432599"/>
            <a:ext cx="634980" cy="26003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28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Genotype PCA – the data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206216" y="2636985"/>
            <a:ext cx="12057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D </a:t>
            </a:r>
            <a:r>
              <a:rPr lang="en-US" sz="4400" dirty="0"/>
              <a:t> = </a:t>
            </a:r>
            <a:endParaRPr lang="en-US" sz="4400" b="1" dirty="0"/>
          </a:p>
        </p:txBody>
      </p:sp>
      <p:sp>
        <p:nvSpPr>
          <p:cNvPr id="6" name="Left Bracket 5"/>
          <p:cNvSpPr/>
          <p:nvPr/>
        </p:nvSpPr>
        <p:spPr>
          <a:xfrm>
            <a:off x="1808995" y="1682988"/>
            <a:ext cx="105830" cy="4572401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ket 6"/>
          <p:cNvSpPr/>
          <p:nvPr/>
        </p:nvSpPr>
        <p:spPr>
          <a:xfrm flipH="1">
            <a:off x="7393998" y="1682988"/>
            <a:ext cx="105830" cy="4572401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99010" y="1929099"/>
            <a:ext cx="5426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 1 2 0 1 1 1 2 2 2 … 0 2 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3144" y="2736494"/>
            <a:ext cx="5426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 0 2 1 0 1 1 0 1 0 … 1 0 1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14903" y="3512088"/>
            <a:ext cx="5426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 2 2 0 2 1 0 1 1 2 … 0 1 1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4287" y="5465197"/>
            <a:ext cx="5426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 1 2 1 0 0 1 1 2 2 … 0 2 1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19826" y="4396644"/>
            <a:ext cx="5742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5050" y="1145756"/>
            <a:ext cx="164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n samples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319826" y="1477190"/>
            <a:ext cx="94117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764140" y="2474884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m SNPs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444237" y="3524609"/>
            <a:ext cx="0" cy="101477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4980" y="6317647"/>
            <a:ext cx="7527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Gill Sans"/>
                <a:cs typeface="Gill Sans"/>
              </a:rPr>
              <a:t>D</a:t>
            </a:r>
            <a:r>
              <a:rPr lang="en-US" sz="2000" b="1" baseline="-25000" dirty="0" err="1">
                <a:latin typeface="Gill Sans"/>
                <a:cs typeface="Gill Sans"/>
              </a:rPr>
              <a:t>ij</a:t>
            </a:r>
            <a:r>
              <a:rPr lang="en-US" sz="2000" b="1" baseline="-25000" dirty="0">
                <a:latin typeface="Gill Sans"/>
                <a:cs typeface="Gill Sans"/>
              </a:rPr>
              <a:t> </a:t>
            </a:r>
            <a:r>
              <a:rPr lang="en-US" sz="2000" b="1" dirty="0">
                <a:latin typeface="Gill Sans"/>
                <a:cs typeface="Gill Sans"/>
              </a:rPr>
              <a:t>= </a:t>
            </a:r>
            <a:r>
              <a:rPr lang="en-US" sz="2000" dirty="0">
                <a:latin typeface="Gill Sans"/>
                <a:cs typeface="Gill Sans"/>
              </a:rPr>
              <a:t>Number of non-reference alleles for sample j at SNP </a:t>
            </a:r>
            <a:r>
              <a:rPr lang="en-US" sz="2000" dirty="0" err="1">
                <a:latin typeface="Gill Sans"/>
                <a:cs typeface="Gill Sans"/>
              </a:rPr>
              <a:t>i</a:t>
            </a:r>
            <a:r>
              <a:rPr lang="en-US" sz="2000" dirty="0">
                <a:latin typeface="Gill Sans"/>
                <a:cs typeface="Gill Sans"/>
              </a:rPr>
              <a:t> (0, 1, or 2)</a:t>
            </a:r>
            <a:endParaRPr lang="en-US" sz="2000" baseline="-25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09207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Performing PCA – step-by-step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771460" y="1316928"/>
            <a:ext cx="6848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1: </a:t>
            </a:r>
            <a:r>
              <a:rPr lang="en-US" sz="2400" dirty="0">
                <a:latin typeface="Gill Sans"/>
                <a:cs typeface="Gill Sans"/>
              </a:rPr>
              <a:t>Obtained a cleaned matrix of data! Call it </a:t>
            </a:r>
            <a:r>
              <a:rPr lang="en-US" sz="2400" b="1" dirty="0">
                <a:latin typeface="Gill Sans"/>
                <a:cs typeface="Gill Sans"/>
              </a:rPr>
              <a:t>D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83A29FD9-3E41-B74F-BAB4-C242C897F6B4}"/>
              </a:ext>
            </a:extLst>
          </p:cNvPr>
          <p:cNvSpPr/>
          <p:nvPr/>
        </p:nvSpPr>
        <p:spPr>
          <a:xfrm>
            <a:off x="136480" y="2058174"/>
            <a:ext cx="634980" cy="26003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BF68C6-E998-AB4C-8749-D9817DACEB6B}"/>
              </a:ext>
            </a:extLst>
          </p:cNvPr>
          <p:cNvSpPr txBox="1"/>
          <p:nvPr/>
        </p:nvSpPr>
        <p:spPr>
          <a:xfrm>
            <a:off x="771460" y="1978944"/>
            <a:ext cx="8146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2: </a:t>
            </a:r>
            <a:r>
              <a:rPr lang="en-US" sz="2400" dirty="0">
                <a:latin typeface="Gill Sans"/>
                <a:cs typeface="Gill Sans"/>
              </a:rPr>
              <a:t>Center/scale each feature </a:t>
            </a:r>
            <a:r>
              <a:rPr lang="en-US" dirty="0">
                <a:latin typeface="Gill Sans"/>
                <a:cs typeface="Gill Sans"/>
              </a:rPr>
              <a:t>(not required for PS2, but won’t hurt)</a:t>
            </a:r>
            <a:endParaRPr lang="en-US" sz="24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03267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What do these look like for an example SNP?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5352A8E-D4B2-4346-93F5-F6EC00BFA097}"/>
              </a:ext>
            </a:extLst>
          </p:cNvPr>
          <p:cNvSpPr txBox="1"/>
          <p:nvPr/>
        </p:nvSpPr>
        <p:spPr>
          <a:xfrm>
            <a:off x="881918" y="1730402"/>
            <a:ext cx="6245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</a:t>
            </a:r>
            <a:r>
              <a:rPr lang="en-US" sz="4000" baseline="-25000" dirty="0"/>
              <a:t>i</a:t>
            </a:r>
            <a:r>
              <a:rPr lang="en-US" sz="4000" dirty="0"/>
              <a:t> = 0 1 2 0 1 1 1 2 2 2 … 0 2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023038E-2990-3940-8EF9-056FA1D56457}"/>
              </a:ext>
            </a:extLst>
          </p:cNvPr>
          <p:cNvSpPr txBox="1"/>
          <p:nvPr/>
        </p:nvSpPr>
        <p:spPr>
          <a:xfrm>
            <a:off x="152400" y="1164354"/>
            <a:ext cx="7649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Data for the </a:t>
            </a:r>
            <a:r>
              <a:rPr lang="en-US" sz="2800" dirty="0" err="1">
                <a:latin typeface="Gill Sans"/>
                <a:cs typeface="Gill Sans"/>
              </a:rPr>
              <a:t>ith</a:t>
            </a:r>
            <a:r>
              <a:rPr lang="en-US" sz="2800" dirty="0">
                <a:latin typeface="Gill Sans"/>
                <a:cs typeface="Gill Sans"/>
              </a:rPr>
              <a:t> SNP, with minor allele frequency p</a:t>
            </a:r>
            <a:r>
              <a:rPr lang="en-US" sz="2800" baseline="-25000" dirty="0">
                <a:latin typeface="Gill Sans"/>
                <a:cs typeface="Gill Sans"/>
              </a:rPr>
              <a:t>i</a:t>
            </a:r>
            <a:r>
              <a:rPr lang="en-US" sz="2800" dirty="0">
                <a:latin typeface="Gill Sans"/>
                <a:cs typeface="Gill San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88D962-07C5-504D-8AD8-602060682905}"/>
                  </a:ext>
                </a:extLst>
              </p:cNvPr>
              <p:cNvSpPr txBox="1"/>
              <p:nvPr/>
            </p:nvSpPr>
            <p:spPr>
              <a:xfrm>
                <a:off x="3271940" y="3004294"/>
                <a:ext cx="5048676" cy="11194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𝑀𝑒𝑎𝑛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88D962-07C5-504D-8AD8-602060682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940" y="3004294"/>
                <a:ext cx="5048676" cy="1119474"/>
              </a:xfrm>
              <a:prstGeom prst="rect">
                <a:avLst/>
              </a:prstGeom>
              <a:blipFill>
                <a:blip r:embed="rId2"/>
                <a:stretch>
                  <a:fillRect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23FCE6-9C50-C448-A0BA-8420DD9E86F1}"/>
                  </a:ext>
                </a:extLst>
              </p:cNvPr>
              <p:cNvSpPr txBox="1"/>
              <p:nvPr/>
            </p:nvSpPr>
            <p:spPr>
              <a:xfrm>
                <a:off x="252410" y="3004294"/>
                <a:ext cx="3382721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Gill Sans MT" panose="020B0502020104020203" pitchFamily="34" charset="77"/>
                  </a:rPr>
                  <a:t>Under HWE: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Gill Sans MT" panose="020B0502020104020203" pitchFamily="34" charset="77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1/10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en-US" sz="2400" b="0" dirty="0">
                  <a:latin typeface="Gill Sans MT" panose="020B0502020104020203" pitchFamily="34" charset="77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Gill Sans MT" panose="020B0502020104020203" pitchFamily="34" charset="77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23FCE6-9C50-C448-A0BA-8420DD9E8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10" y="3004294"/>
                <a:ext cx="3382721" cy="1569660"/>
              </a:xfrm>
              <a:prstGeom prst="rect">
                <a:avLst/>
              </a:prstGeom>
              <a:blipFill>
                <a:blip r:embed="rId3"/>
                <a:stretch>
                  <a:fillRect l="-2622" t="-3226" b="-2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94FCD8C-4E42-1346-A0AB-4C758B39D4CF}"/>
                  </a:ext>
                </a:extLst>
              </p:cNvPr>
              <p:cNvSpPr txBox="1"/>
              <p:nvPr/>
            </p:nvSpPr>
            <p:spPr>
              <a:xfrm>
                <a:off x="3240623" y="4689816"/>
                <a:ext cx="480927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94FCD8C-4E42-1346-A0AB-4C758B39D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623" y="4689816"/>
                <a:ext cx="4809278" cy="369332"/>
              </a:xfrm>
              <a:prstGeom prst="rect">
                <a:avLst/>
              </a:prstGeom>
              <a:blipFill>
                <a:blip r:embed="rId4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03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8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Z-normalizing SNPs reduces effects of rare SNPs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5352A8E-D4B2-4346-93F5-F6EC00BFA097}"/>
              </a:ext>
            </a:extLst>
          </p:cNvPr>
          <p:cNvSpPr txBox="1"/>
          <p:nvPr/>
        </p:nvSpPr>
        <p:spPr>
          <a:xfrm>
            <a:off x="881918" y="1730402"/>
            <a:ext cx="6245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</a:t>
            </a:r>
            <a:r>
              <a:rPr lang="en-US" sz="4000" baseline="-25000" dirty="0"/>
              <a:t>i</a:t>
            </a:r>
            <a:r>
              <a:rPr lang="en-US" sz="4000" dirty="0"/>
              <a:t> = 0 1 2 0 1 1 1 2 2 2 … 0 2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023038E-2990-3940-8EF9-056FA1D56457}"/>
              </a:ext>
            </a:extLst>
          </p:cNvPr>
          <p:cNvSpPr txBox="1"/>
          <p:nvPr/>
        </p:nvSpPr>
        <p:spPr>
          <a:xfrm>
            <a:off x="152400" y="1164354"/>
            <a:ext cx="7649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Data for the </a:t>
            </a:r>
            <a:r>
              <a:rPr lang="en-US" sz="2800" dirty="0" err="1">
                <a:latin typeface="Gill Sans"/>
                <a:cs typeface="Gill Sans"/>
              </a:rPr>
              <a:t>ith</a:t>
            </a:r>
            <a:r>
              <a:rPr lang="en-US" sz="2800" dirty="0">
                <a:latin typeface="Gill Sans"/>
                <a:cs typeface="Gill Sans"/>
              </a:rPr>
              <a:t> SNP, with minor allele frequency p</a:t>
            </a:r>
            <a:r>
              <a:rPr lang="en-US" sz="2800" baseline="-25000" dirty="0">
                <a:latin typeface="Gill Sans"/>
                <a:cs typeface="Gill Sans"/>
              </a:rPr>
              <a:t>i</a:t>
            </a:r>
            <a:r>
              <a:rPr lang="en-US" sz="2800" dirty="0">
                <a:latin typeface="Gill Sans"/>
                <a:cs typeface="Gill Sans"/>
              </a:rPr>
              <a:t>: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7E30C03-193E-234C-8AED-38838982056E}"/>
              </a:ext>
            </a:extLst>
          </p:cNvPr>
          <p:cNvSpPr txBox="1"/>
          <p:nvPr/>
        </p:nvSpPr>
        <p:spPr>
          <a:xfrm>
            <a:off x="152400" y="2611391"/>
            <a:ext cx="84673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Typically normalize such that: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The normalized data has mean 0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The variance of each SNP is equal to 1 (so we don’t weight SNPs with different MAF too differently)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DB5885D-E3CB-C74C-B2BB-DB6ECD632C34}"/>
                  </a:ext>
                </a:extLst>
              </p:cNvPr>
              <p:cNvSpPr/>
              <p:nvPr/>
            </p:nvSpPr>
            <p:spPr>
              <a:xfrm>
                <a:off x="1806604" y="5524394"/>
                <a:ext cx="5320935" cy="756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rad>
                            </m:den>
                          </m:f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rad>
                            </m:den>
                          </m:f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′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2−2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DB5885D-E3CB-C74C-B2BB-DB6ECD632C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604" y="5524394"/>
                <a:ext cx="5320935" cy="756554"/>
              </a:xfrm>
              <a:prstGeom prst="rect">
                <a:avLst/>
              </a:prstGeom>
              <a:blipFill>
                <a:blip r:embed="rId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884007D-1EF9-554D-8BFB-AF36C3872DB4}"/>
                  </a:ext>
                </a:extLst>
              </p:cNvPr>
              <p:cNvSpPr/>
              <p:nvPr/>
            </p:nvSpPr>
            <p:spPr>
              <a:xfrm>
                <a:off x="1725595" y="4626763"/>
                <a:ext cx="5320935" cy="7148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𝑀𝑒𝑎𝑛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𝑉𝑎𝑟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884007D-1EF9-554D-8BFB-AF36C3872D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595" y="4626763"/>
                <a:ext cx="5320935" cy="714811"/>
              </a:xfrm>
              <a:prstGeom prst="rect">
                <a:avLst/>
              </a:prstGeom>
              <a:blipFill>
                <a:blip r:embed="rId3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34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2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Performing PCA – step-by-step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634980" y="1316928"/>
            <a:ext cx="6848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1: </a:t>
            </a:r>
            <a:r>
              <a:rPr lang="en-US" sz="2400" dirty="0">
                <a:latin typeface="Gill Sans"/>
                <a:cs typeface="Gill Sans"/>
              </a:rPr>
              <a:t>Obtained a cleaned matrix of data! Call it </a:t>
            </a:r>
            <a:r>
              <a:rPr lang="en-US" sz="2400" b="1" dirty="0">
                <a:latin typeface="Gill Sans"/>
                <a:cs typeface="Gill Sans"/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4980" y="2841823"/>
            <a:ext cx="5306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3: </a:t>
            </a:r>
            <a:r>
              <a:rPr lang="en-US" sz="2400" dirty="0">
                <a:latin typeface="Gill Sans"/>
                <a:cs typeface="Gill Sans"/>
              </a:rPr>
              <a:t>Calculate the covariance matrix</a:t>
            </a:r>
            <a:endParaRPr lang="en-US" sz="2400" b="1" dirty="0">
              <a:latin typeface="Gill Sans"/>
              <a:cs typeface="Gill 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7245" y="3303488"/>
            <a:ext cx="2293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Gill Sans"/>
                <a:cs typeface="Gill Sans"/>
              </a:rPr>
              <a:t>Cov</a:t>
            </a:r>
            <a:r>
              <a:rPr lang="en-US" sz="2000" b="1" dirty="0">
                <a:latin typeface="Gill Sans"/>
                <a:cs typeface="Gill Sans"/>
              </a:rPr>
              <a:t>(X) = XX</a:t>
            </a:r>
            <a:r>
              <a:rPr lang="en-US" sz="2000" b="1" baseline="30000" dirty="0">
                <a:latin typeface="Gill Sans"/>
                <a:cs typeface="Gill Sans"/>
              </a:rPr>
              <a:t>T</a:t>
            </a:r>
            <a:r>
              <a:rPr lang="en-US" sz="2000" b="1" dirty="0">
                <a:latin typeface="Gill Sans"/>
                <a:cs typeface="Gill Sans"/>
              </a:rPr>
              <a:t>/n</a:t>
            </a:r>
            <a:endParaRPr lang="en-US" sz="2000" dirty="0">
              <a:latin typeface="Gill Sans"/>
              <a:cs typeface="Gill Sans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83A29FD9-3E41-B74F-BAB4-C242C897F6B4}"/>
              </a:ext>
            </a:extLst>
          </p:cNvPr>
          <p:cNvSpPr/>
          <p:nvPr/>
        </p:nvSpPr>
        <p:spPr>
          <a:xfrm>
            <a:off x="27296" y="2942636"/>
            <a:ext cx="634980" cy="26003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40CA9A-FADA-2643-BA8E-4ACE4A99D362}"/>
              </a:ext>
            </a:extLst>
          </p:cNvPr>
          <p:cNvSpPr txBox="1"/>
          <p:nvPr/>
        </p:nvSpPr>
        <p:spPr>
          <a:xfrm>
            <a:off x="621909" y="2106888"/>
            <a:ext cx="4538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2: </a:t>
            </a:r>
            <a:r>
              <a:rPr lang="en-US" sz="2400" dirty="0">
                <a:latin typeface="Gill Sans"/>
                <a:cs typeface="Gill Sans"/>
              </a:rPr>
              <a:t>Center/scale each feature</a:t>
            </a:r>
            <a:endParaRPr lang="en-US" sz="24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3304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" y="1654425"/>
            <a:ext cx="4995270" cy="38214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Principal component analysis reveals human relatedness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726" b="39506"/>
          <a:stretch/>
        </p:blipFill>
        <p:spPr>
          <a:xfrm>
            <a:off x="5270461" y="3203992"/>
            <a:ext cx="3759490" cy="309720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887191" y="6301203"/>
            <a:ext cx="22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Novembre</a:t>
            </a:r>
            <a:r>
              <a:rPr lang="en-US" dirty="0"/>
              <a:t>, </a:t>
            </a:r>
            <a:r>
              <a:rPr lang="en-US" i="1" dirty="0"/>
              <a:t>et al. </a:t>
            </a:r>
            <a:r>
              <a:rPr lang="en-US" dirty="0"/>
              <a:t>2008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95264" y="5483083"/>
            <a:ext cx="1658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Problem set 2.1</a:t>
            </a:r>
          </a:p>
        </p:txBody>
      </p:sp>
    </p:spTree>
    <p:extLst>
      <p:ext uri="{BB962C8B-B14F-4D97-AF65-F5344CB8AC3E}">
        <p14:creationId xmlns:p14="http://schemas.microsoft.com/office/powerpoint/2010/main" val="2628968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Bracket 6">
            <a:extLst>
              <a:ext uri="{FF2B5EF4-FFF2-40B4-BE49-F238E27FC236}">
                <a16:creationId xmlns:a16="http://schemas.microsoft.com/office/drawing/2014/main" id="{ECBD22C8-ED61-3241-8039-EC7412E8A8CF}"/>
              </a:ext>
            </a:extLst>
          </p:cNvPr>
          <p:cNvSpPr/>
          <p:nvPr/>
        </p:nvSpPr>
        <p:spPr>
          <a:xfrm>
            <a:off x="1200073" y="3016579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>
            <a:extLst>
              <a:ext uri="{FF2B5EF4-FFF2-40B4-BE49-F238E27FC236}">
                <a16:creationId xmlns:a16="http://schemas.microsoft.com/office/drawing/2014/main" id="{A2165313-EFBB-7C45-9F2A-052F5E431E7C}"/>
              </a:ext>
            </a:extLst>
          </p:cNvPr>
          <p:cNvSpPr/>
          <p:nvPr/>
        </p:nvSpPr>
        <p:spPr>
          <a:xfrm flipH="1">
            <a:off x="2986958" y="3016579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7030F4-DA02-7944-A2FB-12396A88FA77}"/>
              </a:ext>
            </a:extLst>
          </p:cNvPr>
          <p:cNvSpPr/>
          <p:nvPr/>
        </p:nvSpPr>
        <p:spPr>
          <a:xfrm>
            <a:off x="1919118" y="4650976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7D2263-752A-5442-86DC-AD1F073F33B8}"/>
              </a:ext>
            </a:extLst>
          </p:cNvPr>
          <p:cNvSpPr/>
          <p:nvPr/>
        </p:nvSpPr>
        <p:spPr>
          <a:xfrm>
            <a:off x="818846" y="3520218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D1AF8C-8AA2-8E43-9309-3D0FD07836DD}"/>
              </a:ext>
            </a:extLst>
          </p:cNvPr>
          <p:cNvSpPr txBox="1"/>
          <p:nvPr/>
        </p:nvSpPr>
        <p:spPr>
          <a:xfrm>
            <a:off x="867307" y="2225833"/>
            <a:ext cx="2472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Cov</a:t>
            </a:r>
            <a:r>
              <a:rPr lang="en-US" sz="3200" b="1" dirty="0"/>
              <a:t>(X)=XX</a:t>
            </a:r>
            <a:r>
              <a:rPr lang="en-US" sz="3200" b="1" baseline="30000" dirty="0"/>
              <a:t>T</a:t>
            </a:r>
            <a:r>
              <a:rPr lang="en-US" sz="3200" b="1" dirty="0"/>
              <a:t>/n</a:t>
            </a:r>
            <a:endParaRPr lang="en-US" sz="3200" b="1" baseline="30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9AAA6B-8864-794B-A6E6-A321C9217765}"/>
              </a:ext>
            </a:extLst>
          </p:cNvPr>
          <p:cNvSpPr txBox="1"/>
          <p:nvPr/>
        </p:nvSpPr>
        <p:spPr>
          <a:xfrm>
            <a:off x="1309201" y="303028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3D39C5-5C26-E144-A68B-82F1FE2F6C1D}"/>
              </a:ext>
            </a:extLst>
          </p:cNvPr>
          <p:cNvSpPr txBox="1"/>
          <p:nvPr/>
        </p:nvSpPr>
        <p:spPr>
          <a:xfrm>
            <a:off x="1765967" y="3012947"/>
            <a:ext cx="1097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Cov</a:t>
            </a:r>
            <a:r>
              <a:rPr lang="en-US" sz="1200" dirty="0"/>
              <a:t>(X</a:t>
            </a:r>
            <a:r>
              <a:rPr lang="en-US" sz="1200" baseline="-25000" dirty="0"/>
              <a:t>1</a:t>
            </a:r>
            <a:r>
              <a:rPr lang="en-US" sz="1200" dirty="0"/>
              <a:t>, X</a:t>
            </a:r>
            <a:r>
              <a:rPr lang="en-US" sz="1200" baseline="-25000" dirty="0"/>
              <a:t>2</a:t>
            </a:r>
            <a:r>
              <a:rPr lang="en-US" sz="1200" dirty="0"/>
              <a:t>)   ….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11CCD24-DA89-B541-9ABF-C12CC88A3109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Calculating the SNP-SNP covariance matrix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E1851AA-6A3F-AA48-8D5E-9DAE337CB2B6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DAD4909-A8E4-AF47-A26B-AB3E2F5D1C4A}"/>
                  </a:ext>
                </a:extLst>
              </p:cNvPr>
              <p:cNvSpPr/>
              <p:nvPr/>
            </p:nvSpPr>
            <p:spPr>
              <a:xfrm>
                <a:off x="4572000" y="3228693"/>
                <a:ext cx="350747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𝐶𝑜𝑣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DAD4909-A8E4-AF47-A26B-AB3E2F5D1C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228693"/>
                <a:ext cx="3507475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1A5B5AB-DD6E-CA44-817A-E068D490EEBE}"/>
                  </a:ext>
                </a:extLst>
              </p:cNvPr>
              <p:cNvSpPr/>
              <p:nvPr/>
            </p:nvSpPr>
            <p:spPr>
              <a:xfrm>
                <a:off x="4741751" y="1812021"/>
                <a:ext cx="2573450" cy="6884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√2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1A5B5AB-DD6E-CA44-817A-E068D490EE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751" y="1812021"/>
                <a:ext cx="2573450" cy="688458"/>
              </a:xfrm>
              <a:prstGeom prst="rect">
                <a:avLst/>
              </a:prstGeom>
              <a:blipFill>
                <a:blip r:embed="rId3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B21D54C1-4BBC-3C46-9C4A-CCB326649F63}"/>
              </a:ext>
            </a:extLst>
          </p:cNvPr>
          <p:cNvSpPr txBox="1"/>
          <p:nvPr/>
        </p:nvSpPr>
        <p:spPr>
          <a:xfrm>
            <a:off x="1502753" y="325543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9EE337C-396A-6445-A502-B85DFB40DB3B}"/>
              </a:ext>
            </a:extLst>
          </p:cNvPr>
          <p:cNvSpPr txBox="1"/>
          <p:nvPr/>
        </p:nvSpPr>
        <p:spPr>
          <a:xfrm>
            <a:off x="1740921" y="353019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9713105-C98A-D74B-B78C-CD75034060B5}"/>
              </a:ext>
            </a:extLst>
          </p:cNvPr>
          <p:cNvSpPr txBox="1"/>
          <p:nvPr/>
        </p:nvSpPr>
        <p:spPr>
          <a:xfrm>
            <a:off x="1967816" y="37704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BE5B96-88D9-554E-99BD-BF2DFC63D0AB}"/>
              </a:ext>
            </a:extLst>
          </p:cNvPr>
          <p:cNvSpPr txBox="1"/>
          <p:nvPr/>
        </p:nvSpPr>
        <p:spPr>
          <a:xfrm>
            <a:off x="2211189" y="396601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A96C697-C432-C249-B132-558F6C6E128A}"/>
              </a:ext>
            </a:extLst>
          </p:cNvPr>
          <p:cNvSpPr txBox="1"/>
          <p:nvPr/>
        </p:nvSpPr>
        <p:spPr>
          <a:xfrm>
            <a:off x="2389838" y="417304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848199F-76A4-E24A-AEDE-74F596AC48A4}"/>
              </a:ext>
            </a:extLst>
          </p:cNvPr>
          <p:cNvSpPr txBox="1"/>
          <p:nvPr/>
        </p:nvSpPr>
        <p:spPr>
          <a:xfrm>
            <a:off x="2637414" y="437788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5B46AC9-1F72-954A-B5A2-FF0630C75383}"/>
                  </a:ext>
                </a:extLst>
              </p:cNvPr>
              <p:cNvSpPr/>
              <p:nvPr/>
            </p:nvSpPr>
            <p:spPr>
              <a:xfrm>
                <a:off x="4012850" y="4345636"/>
                <a:ext cx="3807317" cy="674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𝐶𝑜𝑣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5B46AC9-1F72-954A-B5A2-FF0630C753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850" y="4345636"/>
                <a:ext cx="3807317" cy="6746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F24978A8-2C73-534F-8FA4-364EB3159E9F}"/>
              </a:ext>
            </a:extLst>
          </p:cNvPr>
          <p:cNvSpPr txBox="1"/>
          <p:nvPr/>
        </p:nvSpPr>
        <p:spPr>
          <a:xfrm>
            <a:off x="4614798" y="2848458"/>
            <a:ext cx="347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All the diagonal elements will be 1!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D730CFB-552B-1B46-B012-CB0650C60832}"/>
              </a:ext>
            </a:extLst>
          </p:cNvPr>
          <p:cNvSpPr txBox="1"/>
          <p:nvPr/>
        </p:nvSpPr>
        <p:spPr>
          <a:xfrm>
            <a:off x="4586574" y="4053744"/>
            <a:ext cx="3827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Off-diagonals give SNP-SNP covariance</a:t>
            </a:r>
          </a:p>
        </p:txBody>
      </p:sp>
    </p:spTree>
    <p:extLst>
      <p:ext uri="{BB962C8B-B14F-4D97-AF65-F5344CB8AC3E}">
        <p14:creationId xmlns:p14="http://schemas.microsoft.com/office/powerpoint/2010/main" val="2990433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Performing PCA – step-by-step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634980" y="1316928"/>
            <a:ext cx="6848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1: </a:t>
            </a:r>
            <a:r>
              <a:rPr lang="en-US" sz="2400" dirty="0">
                <a:latin typeface="Gill Sans"/>
                <a:cs typeface="Gill Sans"/>
              </a:rPr>
              <a:t>Obtained a cleaned matrix of data! Call it </a:t>
            </a:r>
            <a:r>
              <a:rPr lang="en-US" sz="2400" b="1" dirty="0">
                <a:latin typeface="Gill Sans"/>
                <a:cs typeface="Gill Sans"/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4980" y="2841823"/>
            <a:ext cx="5306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3: </a:t>
            </a:r>
            <a:r>
              <a:rPr lang="en-US" sz="2400" dirty="0">
                <a:latin typeface="Gill Sans"/>
                <a:cs typeface="Gill Sans"/>
              </a:rPr>
              <a:t>Calculate the covariance matrix</a:t>
            </a:r>
            <a:endParaRPr lang="en-US" sz="2400" b="1" dirty="0">
              <a:latin typeface="Gill Sans"/>
              <a:cs typeface="Gill 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7245" y="3303488"/>
            <a:ext cx="2293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Gill Sans"/>
                <a:cs typeface="Gill Sans"/>
              </a:rPr>
              <a:t>Cov</a:t>
            </a:r>
            <a:r>
              <a:rPr lang="en-US" sz="2000" b="1" dirty="0">
                <a:latin typeface="Gill Sans"/>
                <a:cs typeface="Gill Sans"/>
              </a:rPr>
              <a:t>(X) = XX</a:t>
            </a:r>
            <a:r>
              <a:rPr lang="en-US" sz="2000" b="1" baseline="30000" dirty="0">
                <a:latin typeface="Gill Sans"/>
                <a:cs typeface="Gill Sans"/>
              </a:rPr>
              <a:t>T</a:t>
            </a:r>
            <a:r>
              <a:rPr lang="en-US" sz="2000" b="1" dirty="0">
                <a:latin typeface="Gill Sans"/>
                <a:cs typeface="Gill Sans"/>
              </a:rPr>
              <a:t>/n</a:t>
            </a:r>
            <a:endParaRPr lang="en-US" sz="2000" dirty="0"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4980" y="3714315"/>
            <a:ext cx="8262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4: </a:t>
            </a:r>
            <a:r>
              <a:rPr lang="en-US" sz="2400" dirty="0">
                <a:latin typeface="Gill Sans"/>
                <a:cs typeface="Gill Sans"/>
              </a:rPr>
              <a:t>Calculate the eigenvalues and eigenvectors of </a:t>
            </a:r>
            <a:r>
              <a:rPr lang="en-US" sz="2400" b="1" dirty="0" err="1">
                <a:latin typeface="Gill Sans"/>
                <a:cs typeface="Gill Sans"/>
              </a:rPr>
              <a:t>Cov</a:t>
            </a:r>
            <a:r>
              <a:rPr lang="en-US" sz="2400" b="1" dirty="0">
                <a:latin typeface="Gill Sans"/>
                <a:cs typeface="Gill Sans"/>
              </a:rPr>
              <a:t>(X).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68523" y="4201666"/>
            <a:ext cx="3278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Gill Sans"/>
                <a:cs typeface="Gill Sans"/>
              </a:rPr>
              <a:t>v</a:t>
            </a:r>
            <a:r>
              <a:rPr lang="en-US" sz="2800" b="1" baseline="-25000" dirty="0">
                <a:latin typeface="Gill Sans"/>
                <a:cs typeface="Gill Sans"/>
              </a:rPr>
              <a:t>1</a:t>
            </a:r>
            <a:r>
              <a:rPr lang="en-US" sz="2800" b="1" dirty="0">
                <a:latin typeface="Gill Sans"/>
                <a:cs typeface="Gill Sans"/>
              </a:rPr>
              <a:t>, v</a:t>
            </a:r>
            <a:r>
              <a:rPr lang="en-US" sz="2800" b="1" baseline="-25000" dirty="0">
                <a:latin typeface="Gill Sans"/>
                <a:cs typeface="Gill Sans"/>
              </a:rPr>
              <a:t>2</a:t>
            </a:r>
            <a:r>
              <a:rPr lang="en-US" sz="2800" b="1" dirty="0">
                <a:latin typeface="Gill Sans"/>
                <a:cs typeface="Gill Sans"/>
              </a:rPr>
              <a:t>, v</a:t>
            </a:r>
            <a:r>
              <a:rPr lang="en-US" sz="2800" b="1" baseline="-25000" dirty="0">
                <a:latin typeface="Gill Sans"/>
                <a:cs typeface="Gill Sans"/>
              </a:rPr>
              <a:t>3</a:t>
            </a:r>
            <a:r>
              <a:rPr lang="en-US" sz="2800" b="1" dirty="0">
                <a:latin typeface="Gill Sans"/>
                <a:cs typeface="Gill Sans"/>
              </a:rPr>
              <a:t>, v</a:t>
            </a:r>
            <a:r>
              <a:rPr lang="en-US" sz="2800" b="1" baseline="-25000" dirty="0">
                <a:latin typeface="Gill Sans"/>
                <a:cs typeface="Gill Sans"/>
              </a:rPr>
              <a:t>4</a:t>
            </a:r>
            <a:r>
              <a:rPr lang="en-US" sz="2800" b="1" dirty="0">
                <a:latin typeface="Gill Sans"/>
                <a:cs typeface="Gill Sans"/>
              </a:rPr>
              <a:t>, … </a:t>
            </a:r>
            <a:r>
              <a:rPr lang="en-US" sz="2800" b="1" dirty="0" err="1">
                <a:latin typeface="Gill Sans"/>
                <a:cs typeface="Gill Sans"/>
              </a:rPr>
              <a:t>v</a:t>
            </a:r>
            <a:r>
              <a:rPr lang="en-US" sz="2800" b="1" baseline="-25000" dirty="0" err="1">
                <a:latin typeface="Gill Sans"/>
                <a:cs typeface="Gill Sans"/>
              </a:rPr>
              <a:t>n</a:t>
            </a:r>
            <a:endParaRPr lang="en-US" sz="2800" baseline="-25000" dirty="0">
              <a:latin typeface="Gill Sans"/>
              <a:cs typeface="Gill 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65061" y="4189908"/>
            <a:ext cx="31582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λ</a:t>
            </a:r>
            <a:r>
              <a:rPr lang="en-US" sz="2800" b="1" baseline="-25000" dirty="0">
                <a:latin typeface="Gill Sans"/>
                <a:cs typeface="Gill Sans"/>
              </a:rPr>
              <a:t>1</a:t>
            </a:r>
            <a:r>
              <a:rPr lang="en-US" sz="2800" b="1" dirty="0">
                <a:latin typeface="Gill Sans"/>
                <a:cs typeface="Gill Sans"/>
              </a:rPr>
              <a:t>, </a:t>
            </a:r>
            <a:r>
              <a:rPr lang="en-US" sz="2800" dirty="0">
                <a:latin typeface="Gill Sans"/>
                <a:cs typeface="Gill Sans"/>
              </a:rPr>
              <a:t>λ</a:t>
            </a:r>
            <a:r>
              <a:rPr lang="en-US" sz="2800" b="1" baseline="-25000" dirty="0">
                <a:latin typeface="Gill Sans"/>
                <a:cs typeface="Gill Sans"/>
              </a:rPr>
              <a:t>2</a:t>
            </a:r>
            <a:r>
              <a:rPr lang="en-US" sz="2800" b="1" dirty="0">
                <a:latin typeface="Gill Sans"/>
                <a:cs typeface="Gill Sans"/>
              </a:rPr>
              <a:t>, </a:t>
            </a:r>
            <a:r>
              <a:rPr lang="en-US" sz="2800" dirty="0">
                <a:latin typeface="Gill Sans"/>
                <a:cs typeface="Gill Sans"/>
              </a:rPr>
              <a:t>λ</a:t>
            </a:r>
            <a:r>
              <a:rPr lang="en-US" sz="2800" b="1" baseline="-25000" dirty="0">
                <a:latin typeface="Gill Sans"/>
                <a:cs typeface="Gill Sans"/>
              </a:rPr>
              <a:t>3</a:t>
            </a:r>
            <a:r>
              <a:rPr lang="en-US" sz="2800" b="1" dirty="0">
                <a:latin typeface="Gill Sans"/>
                <a:cs typeface="Gill Sans"/>
              </a:rPr>
              <a:t>, </a:t>
            </a:r>
            <a:r>
              <a:rPr lang="en-US" sz="2800" dirty="0">
                <a:latin typeface="Gill Sans"/>
                <a:cs typeface="Gill Sans"/>
              </a:rPr>
              <a:t>λ</a:t>
            </a:r>
            <a:r>
              <a:rPr lang="en-US" sz="2800" b="1" baseline="-25000" dirty="0">
                <a:latin typeface="Gill Sans"/>
                <a:cs typeface="Gill Sans"/>
              </a:rPr>
              <a:t>4</a:t>
            </a:r>
            <a:r>
              <a:rPr lang="en-US" sz="2800" b="1" dirty="0">
                <a:latin typeface="Gill Sans"/>
                <a:cs typeface="Gill Sans"/>
              </a:rPr>
              <a:t>, … </a:t>
            </a:r>
            <a:r>
              <a:rPr lang="en-US" sz="2800" dirty="0" err="1">
                <a:latin typeface="Gill Sans"/>
                <a:cs typeface="Gill Sans"/>
              </a:rPr>
              <a:t>λ</a:t>
            </a:r>
            <a:r>
              <a:rPr lang="en-US" sz="2800" b="1" baseline="-25000" dirty="0" err="1">
                <a:latin typeface="Gill Sans"/>
                <a:cs typeface="Gill Sans"/>
              </a:rPr>
              <a:t>m</a:t>
            </a:r>
            <a:endParaRPr lang="en-US" sz="2800" baseline="-25000" dirty="0"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4980" y="4890838"/>
            <a:ext cx="6317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5: </a:t>
            </a:r>
            <a:r>
              <a:rPr lang="en-US" sz="2400" dirty="0">
                <a:latin typeface="Gill Sans"/>
                <a:cs typeface="Gill Sans"/>
              </a:rPr>
              <a:t>Project your original data along the PCs</a:t>
            </a:r>
            <a:endParaRPr lang="en-US" sz="2400" b="1" dirty="0">
              <a:latin typeface="Gill Sans"/>
              <a:cs typeface="Gill 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71050" y="5352503"/>
            <a:ext cx="2215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Gill Sans"/>
                <a:cs typeface="Gill Sans"/>
              </a:rPr>
              <a:t>X</a:t>
            </a:r>
            <a:r>
              <a:rPr lang="en-US" sz="2800" b="1" baseline="-25000" dirty="0" err="1">
                <a:latin typeface="Gill Sans"/>
                <a:cs typeface="Gill Sans"/>
              </a:rPr>
              <a:t>proj</a:t>
            </a:r>
            <a:r>
              <a:rPr lang="en-US" sz="2800" b="1" dirty="0">
                <a:latin typeface="Gill Sans"/>
                <a:cs typeface="Gill Sans"/>
              </a:rPr>
              <a:t> = X</a:t>
            </a:r>
            <a:r>
              <a:rPr lang="en-US" sz="2800" b="1" baseline="30000" dirty="0">
                <a:latin typeface="Gill Sans"/>
                <a:cs typeface="Gill Sans"/>
              </a:rPr>
              <a:t>T</a:t>
            </a:r>
            <a:r>
              <a:rPr lang="en-US" sz="2800" b="1" dirty="0">
                <a:latin typeface="Gill Sans"/>
                <a:cs typeface="Gill Sans"/>
              </a:rPr>
              <a:t>Q</a:t>
            </a:r>
            <a:endParaRPr lang="en-US" sz="2800" baseline="30000" dirty="0">
              <a:latin typeface="Gill Sans"/>
              <a:cs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980" y="6089722"/>
            <a:ext cx="7845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6: </a:t>
            </a:r>
            <a:r>
              <a:rPr lang="en-US" sz="2400" dirty="0">
                <a:latin typeface="Gill Sans"/>
                <a:cs typeface="Gill Sans"/>
              </a:rPr>
              <a:t>Plot PCs to visualize. E.g. plot column 1 vs. column 2</a:t>
            </a:r>
            <a:endParaRPr lang="en-US" sz="2400" b="1" dirty="0">
              <a:latin typeface="Gill Sans"/>
              <a:cs typeface="Gill Sans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83A29FD9-3E41-B74F-BAB4-C242C897F6B4}"/>
              </a:ext>
            </a:extLst>
          </p:cNvPr>
          <p:cNvSpPr/>
          <p:nvPr/>
        </p:nvSpPr>
        <p:spPr>
          <a:xfrm>
            <a:off x="0" y="3870303"/>
            <a:ext cx="634980" cy="26003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BA53F3-D53E-3440-8872-E27F5513AC4B}"/>
              </a:ext>
            </a:extLst>
          </p:cNvPr>
          <p:cNvSpPr txBox="1"/>
          <p:nvPr/>
        </p:nvSpPr>
        <p:spPr>
          <a:xfrm>
            <a:off x="634980" y="2120535"/>
            <a:ext cx="4538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2: </a:t>
            </a:r>
            <a:r>
              <a:rPr lang="en-US" sz="2400" dirty="0">
                <a:latin typeface="Gill Sans"/>
                <a:cs typeface="Gill Sans"/>
              </a:rPr>
              <a:t>Center/scale each feature</a:t>
            </a:r>
            <a:endParaRPr lang="en-US" sz="24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7296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Genotype PCA – results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149" y="1945406"/>
            <a:ext cx="4371576" cy="3344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D2CFEC-441E-964F-BC1C-5D235534164E}"/>
              </a:ext>
            </a:extLst>
          </p:cNvPr>
          <p:cNvSpPr txBox="1"/>
          <p:nvPr/>
        </p:nvSpPr>
        <p:spPr>
          <a:xfrm>
            <a:off x="99030" y="3020691"/>
            <a:ext cx="1212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</a:t>
            </a:r>
            <a:r>
              <a:rPr lang="en-US" sz="3200" b="1" baseline="30000" dirty="0"/>
              <a:t>T</a:t>
            </a:r>
            <a:r>
              <a:rPr lang="en-US" sz="3200" b="1" dirty="0"/>
              <a:t>Q = </a:t>
            </a:r>
          </a:p>
        </p:txBody>
      </p:sp>
      <p:sp>
        <p:nvSpPr>
          <p:cNvPr id="8" name="Left Bracket 7">
            <a:extLst>
              <a:ext uri="{FF2B5EF4-FFF2-40B4-BE49-F238E27FC236}">
                <a16:creationId xmlns:a16="http://schemas.microsoft.com/office/drawing/2014/main" id="{FBDD9C87-0CE4-CC48-AA91-A13ACF1790C4}"/>
              </a:ext>
            </a:extLst>
          </p:cNvPr>
          <p:cNvSpPr/>
          <p:nvPr/>
        </p:nvSpPr>
        <p:spPr>
          <a:xfrm>
            <a:off x="1319935" y="2611040"/>
            <a:ext cx="95019" cy="1467436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ket 8">
            <a:extLst>
              <a:ext uri="{FF2B5EF4-FFF2-40B4-BE49-F238E27FC236}">
                <a16:creationId xmlns:a16="http://schemas.microsoft.com/office/drawing/2014/main" id="{51E409D5-4FC5-FF4B-AC38-75E50858010A}"/>
              </a:ext>
            </a:extLst>
          </p:cNvPr>
          <p:cNvSpPr/>
          <p:nvPr/>
        </p:nvSpPr>
        <p:spPr>
          <a:xfrm flipH="1">
            <a:off x="2924282" y="2611040"/>
            <a:ext cx="95019" cy="1467436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770D1-3208-2D4E-A3B2-5BE45D0533E4}"/>
              </a:ext>
            </a:extLst>
          </p:cNvPr>
          <p:cNvSpPr txBox="1"/>
          <p:nvPr/>
        </p:nvSpPr>
        <p:spPr>
          <a:xfrm>
            <a:off x="3081261" y="316009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5A387E-F2FC-8C4D-8464-8E7ED626BCEF}"/>
              </a:ext>
            </a:extLst>
          </p:cNvPr>
          <p:cNvSpPr txBox="1"/>
          <p:nvPr/>
        </p:nvSpPr>
        <p:spPr>
          <a:xfrm>
            <a:off x="1942427" y="2210111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391233-1F7B-494D-97C1-14B365D79F81}"/>
              </a:ext>
            </a:extLst>
          </p:cNvPr>
          <p:cNvSpPr/>
          <p:nvPr/>
        </p:nvSpPr>
        <p:spPr>
          <a:xfrm rot="5400000">
            <a:off x="629533" y="3297913"/>
            <a:ext cx="1899961" cy="1689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FD27A2-1E66-6F40-AFA0-977CA8B4886B}"/>
              </a:ext>
            </a:extLst>
          </p:cNvPr>
          <p:cNvSpPr/>
          <p:nvPr/>
        </p:nvSpPr>
        <p:spPr>
          <a:xfrm rot="5400000">
            <a:off x="864057" y="3297913"/>
            <a:ext cx="1899961" cy="1689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2155F1-C9F0-9F4E-A737-CA080F40F005}"/>
              </a:ext>
            </a:extLst>
          </p:cNvPr>
          <p:cNvSpPr txBox="1"/>
          <p:nvPr/>
        </p:nvSpPr>
        <p:spPr>
          <a:xfrm>
            <a:off x="1233429" y="4332355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PC1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087102-E0E8-4D42-9F8C-706D9EFB8F49}"/>
              </a:ext>
            </a:extLst>
          </p:cNvPr>
          <p:cNvSpPr txBox="1"/>
          <p:nvPr/>
        </p:nvSpPr>
        <p:spPr>
          <a:xfrm>
            <a:off x="1677623" y="4332355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PC2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6E5BDF12-0033-5244-947C-A57386332312}"/>
              </a:ext>
            </a:extLst>
          </p:cNvPr>
          <p:cNvCxnSpPr>
            <a:stCxn id="2" idx="2"/>
          </p:cNvCxnSpPr>
          <p:nvPr/>
        </p:nvCxnSpPr>
        <p:spPr>
          <a:xfrm rot="16200000" flipH="1">
            <a:off x="3634113" y="2591307"/>
            <a:ext cx="588069" cy="4808828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A9ECE148-60C6-9742-92B5-7DA22142E5B7}"/>
              </a:ext>
            </a:extLst>
          </p:cNvPr>
          <p:cNvCxnSpPr>
            <a:stCxn id="14" idx="2"/>
          </p:cNvCxnSpPr>
          <p:nvPr/>
        </p:nvCxnSpPr>
        <p:spPr>
          <a:xfrm rot="5400000" flipH="1" flipV="1">
            <a:off x="2361905" y="3135446"/>
            <a:ext cx="1172263" cy="1960220"/>
          </a:xfrm>
          <a:prstGeom prst="curvedConnector4">
            <a:avLst>
              <a:gd name="adj1" fmla="val -19501"/>
              <a:gd name="adj2" fmla="val 57405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C8C4756-19E2-DA44-B875-D65F441D9397}"/>
              </a:ext>
            </a:extLst>
          </p:cNvPr>
          <p:cNvSpPr txBox="1"/>
          <p:nvPr/>
        </p:nvSpPr>
        <p:spPr>
          <a:xfrm>
            <a:off x="5194474" y="2210111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1 dot = 1 sample</a:t>
            </a:r>
          </a:p>
        </p:txBody>
      </p:sp>
    </p:spTree>
    <p:extLst>
      <p:ext uri="{BB962C8B-B14F-4D97-AF65-F5344CB8AC3E}">
        <p14:creationId xmlns:p14="http://schemas.microsoft.com/office/powerpoint/2010/main" val="2770897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Genotype PCA – Alternative method (“transpose trick”)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5FED774-C4A8-C442-AC86-EEEC641614A8}"/>
              </a:ext>
            </a:extLst>
          </p:cNvPr>
          <p:cNvSpPr txBox="1"/>
          <p:nvPr/>
        </p:nvSpPr>
        <p:spPr>
          <a:xfrm>
            <a:off x="241969" y="1176609"/>
            <a:ext cx="355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Above, we took the covariance of X</a:t>
            </a:r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C827642B-4588-4749-A8B0-1DD93F1F2E90}"/>
              </a:ext>
            </a:extLst>
          </p:cNvPr>
          <p:cNvSpPr/>
          <p:nvPr/>
        </p:nvSpPr>
        <p:spPr>
          <a:xfrm>
            <a:off x="1217337" y="2440201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FF5B45D9-2A2C-0E44-980F-466166690F4D}"/>
              </a:ext>
            </a:extLst>
          </p:cNvPr>
          <p:cNvSpPr/>
          <p:nvPr/>
        </p:nvSpPr>
        <p:spPr>
          <a:xfrm flipH="1">
            <a:off x="3004222" y="2440201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3D9FA-5786-734C-B204-E604529CA0DE}"/>
              </a:ext>
            </a:extLst>
          </p:cNvPr>
          <p:cNvSpPr/>
          <p:nvPr/>
        </p:nvSpPr>
        <p:spPr>
          <a:xfrm>
            <a:off x="1936382" y="4074598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924D15-7A2A-EC4A-AE78-6D053918E9E8}"/>
              </a:ext>
            </a:extLst>
          </p:cNvPr>
          <p:cNvSpPr/>
          <p:nvPr/>
        </p:nvSpPr>
        <p:spPr>
          <a:xfrm>
            <a:off x="836110" y="2943840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D15B8D-0850-F74E-AADD-553AAEB00A0E}"/>
              </a:ext>
            </a:extLst>
          </p:cNvPr>
          <p:cNvSpPr txBox="1"/>
          <p:nvPr/>
        </p:nvSpPr>
        <p:spPr>
          <a:xfrm>
            <a:off x="1328651" y="1624263"/>
            <a:ext cx="1576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C=XX</a:t>
            </a:r>
            <a:r>
              <a:rPr lang="en-US" sz="3200" b="1" baseline="30000" dirty="0"/>
              <a:t>T</a:t>
            </a:r>
            <a:r>
              <a:rPr lang="en-US" sz="3200" b="1" dirty="0"/>
              <a:t>/n</a:t>
            </a:r>
            <a:endParaRPr lang="en-US" sz="3200" b="1" baseline="30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4E3D1F-8922-EA4B-93B0-F699D89B9663}"/>
              </a:ext>
            </a:extLst>
          </p:cNvPr>
          <p:cNvSpPr txBox="1"/>
          <p:nvPr/>
        </p:nvSpPr>
        <p:spPr>
          <a:xfrm>
            <a:off x="1326465" y="245390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4B1D97-F3BD-9F4C-96F9-797F3029E391}"/>
              </a:ext>
            </a:extLst>
          </p:cNvPr>
          <p:cNvSpPr txBox="1"/>
          <p:nvPr/>
        </p:nvSpPr>
        <p:spPr>
          <a:xfrm>
            <a:off x="1783231" y="2436569"/>
            <a:ext cx="1097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Cov</a:t>
            </a:r>
            <a:r>
              <a:rPr lang="en-US" sz="1200" dirty="0"/>
              <a:t>(X</a:t>
            </a:r>
            <a:r>
              <a:rPr lang="en-US" sz="1200" baseline="-25000" dirty="0"/>
              <a:t>1</a:t>
            </a:r>
            <a:r>
              <a:rPr lang="en-US" sz="1200" dirty="0"/>
              <a:t>, X</a:t>
            </a:r>
            <a:r>
              <a:rPr lang="en-US" sz="1200" baseline="-25000" dirty="0"/>
              <a:t>2</a:t>
            </a:r>
            <a:r>
              <a:rPr lang="en-US" sz="1200" dirty="0"/>
              <a:t>)   ….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87905E-2174-844E-AF27-0CF9E3324E0E}"/>
              </a:ext>
            </a:extLst>
          </p:cNvPr>
          <p:cNvSpPr txBox="1"/>
          <p:nvPr/>
        </p:nvSpPr>
        <p:spPr>
          <a:xfrm>
            <a:off x="1520017" y="267905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26CB2C-1079-EF4B-A59B-9BE57383219F}"/>
              </a:ext>
            </a:extLst>
          </p:cNvPr>
          <p:cNvSpPr txBox="1"/>
          <p:nvPr/>
        </p:nvSpPr>
        <p:spPr>
          <a:xfrm>
            <a:off x="1758185" y="295382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FFD9F5-A8A3-5940-A526-EC440239E9EA}"/>
              </a:ext>
            </a:extLst>
          </p:cNvPr>
          <p:cNvSpPr txBox="1"/>
          <p:nvPr/>
        </p:nvSpPr>
        <p:spPr>
          <a:xfrm>
            <a:off x="1985080" y="319407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AACECC-FC73-C146-9326-499D960DED94}"/>
              </a:ext>
            </a:extLst>
          </p:cNvPr>
          <p:cNvSpPr txBox="1"/>
          <p:nvPr/>
        </p:nvSpPr>
        <p:spPr>
          <a:xfrm>
            <a:off x="2228453" y="338964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C0C44F-F25A-D34A-9485-EAA81338515F}"/>
              </a:ext>
            </a:extLst>
          </p:cNvPr>
          <p:cNvSpPr txBox="1"/>
          <p:nvPr/>
        </p:nvSpPr>
        <p:spPr>
          <a:xfrm>
            <a:off x="2407102" y="359667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BDC3DB-4FFE-264F-A2F7-21B6B3AD7247}"/>
              </a:ext>
            </a:extLst>
          </p:cNvPr>
          <p:cNvSpPr txBox="1"/>
          <p:nvPr/>
        </p:nvSpPr>
        <p:spPr>
          <a:xfrm>
            <a:off x="2654678" y="380151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7E1B00-6B16-4D48-B25D-4A88B38F5E31}"/>
              </a:ext>
            </a:extLst>
          </p:cNvPr>
          <p:cNvSpPr txBox="1"/>
          <p:nvPr/>
        </p:nvSpPr>
        <p:spPr>
          <a:xfrm>
            <a:off x="792622" y="4667222"/>
            <a:ext cx="2564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Pairwise </a:t>
            </a:r>
            <a:r>
              <a:rPr lang="en-US" b="1" dirty="0">
                <a:latin typeface="Gill Sans MT" panose="020B0502020104020203" pitchFamily="34" charset="77"/>
              </a:rPr>
              <a:t>SNP </a:t>
            </a:r>
            <a:r>
              <a:rPr lang="en-US" dirty="0">
                <a:latin typeface="Gill Sans MT" panose="020B0502020104020203" pitchFamily="34" charset="77"/>
              </a:rPr>
              <a:t>covariance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4FF1B3-4F58-6743-A3BA-68B36FCC750A}"/>
              </a:ext>
            </a:extLst>
          </p:cNvPr>
          <p:cNvSpPr txBox="1"/>
          <p:nvPr/>
        </p:nvSpPr>
        <p:spPr>
          <a:xfrm>
            <a:off x="4970369" y="1060122"/>
            <a:ext cx="2955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Alternatively, we could have taken the covariance of X</a:t>
            </a:r>
            <a:r>
              <a:rPr lang="en-US" baseline="30000" dirty="0">
                <a:latin typeface="Gill Sans MT" panose="020B0502020104020203" pitchFamily="34" charset="77"/>
              </a:rPr>
              <a:t>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2D983F-769D-DB4F-99E2-C8207223BF24}"/>
              </a:ext>
            </a:extLst>
          </p:cNvPr>
          <p:cNvSpPr txBox="1"/>
          <p:nvPr/>
        </p:nvSpPr>
        <p:spPr>
          <a:xfrm>
            <a:off x="5712313" y="1615728"/>
            <a:ext cx="1592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C=X</a:t>
            </a:r>
            <a:r>
              <a:rPr lang="en-US" sz="3200" b="1" baseline="30000" dirty="0"/>
              <a:t>T</a:t>
            </a:r>
            <a:r>
              <a:rPr lang="en-US" sz="3200" b="1" dirty="0"/>
              <a:t>X/n</a:t>
            </a:r>
            <a:endParaRPr lang="en-US" sz="3200" b="1" baseline="30000" dirty="0"/>
          </a:p>
        </p:txBody>
      </p:sp>
      <p:sp>
        <p:nvSpPr>
          <p:cNvPr id="30" name="Left Bracket 29">
            <a:extLst>
              <a:ext uri="{FF2B5EF4-FFF2-40B4-BE49-F238E27FC236}">
                <a16:creationId xmlns:a16="http://schemas.microsoft.com/office/drawing/2014/main" id="{D0098F7C-D806-0F46-AE15-F6CA7A3A1665}"/>
              </a:ext>
            </a:extLst>
          </p:cNvPr>
          <p:cNvSpPr/>
          <p:nvPr/>
        </p:nvSpPr>
        <p:spPr>
          <a:xfrm>
            <a:off x="5517531" y="2413620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ket 30">
            <a:extLst>
              <a:ext uri="{FF2B5EF4-FFF2-40B4-BE49-F238E27FC236}">
                <a16:creationId xmlns:a16="http://schemas.microsoft.com/office/drawing/2014/main" id="{74E55916-392D-4D4B-9247-FF2972989D65}"/>
              </a:ext>
            </a:extLst>
          </p:cNvPr>
          <p:cNvSpPr/>
          <p:nvPr/>
        </p:nvSpPr>
        <p:spPr>
          <a:xfrm flipH="1">
            <a:off x="7304416" y="2413620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A62485-612B-2742-A727-8169BD6AB274}"/>
              </a:ext>
            </a:extLst>
          </p:cNvPr>
          <p:cNvSpPr/>
          <p:nvPr/>
        </p:nvSpPr>
        <p:spPr>
          <a:xfrm>
            <a:off x="6236576" y="4048017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8BD23BD-7077-A242-B1AD-F8D117541D14}"/>
              </a:ext>
            </a:extLst>
          </p:cNvPr>
          <p:cNvSpPr/>
          <p:nvPr/>
        </p:nvSpPr>
        <p:spPr>
          <a:xfrm>
            <a:off x="5136304" y="2917259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57F6D9-DAEC-294A-8F14-1AEF294BC41B}"/>
              </a:ext>
            </a:extLst>
          </p:cNvPr>
          <p:cNvSpPr txBox="1"/>
          <p:nvPr/>
        </p:nvSpPr>
        <p:spPr>
          <a:xfrm>
            <a:off x="4823752" y="4612492"/>
            <a:ext cx="3461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Pairwise </a:t>
            </a:r>
            <a:r>
              <a:rPr lang="en-US" b="1" dirty="0">
                <a:latin typeface="Gill Sans MT" panose="020B0502020104020203" pitchFamily="34" charset="77"/>
              </a:rPr>
              <a:t>individual </a:t>
            </a:r>
            <a:r>
              <a:rPr lang="en-US" dirty="0">
                <a:latin typeface="Gill Sans MT" panose="020B0502020104020203" pitchFamily="34" charset="77"/>
              </a:rPr>
              <a:t>covariance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“GRM”=genetic relatedness matrix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D03C00-35D3-974B-ACFE-F302E326030C}"/>
              </a:ext>
            </a:extLst>
          </p:cNvPr>
          <p:cNvSpPr txBox="1"/>
          <p:nvPr/>
        </p:nvSpPr>
        <p:spPr>
          <a:xfrm>
            <a:off x="0" y="5310072"/>
            <a:ext cx="4149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Find eigenvectors Q of C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X</a:t>
            </a:r>
            <a:r>
              <a:rPr lang="en-US" baseline="30000" dirty="0">
                <a:latin typeface="Gill Sans MT" panose="020B0502020104020203" pitchFamily="34" charset="77"/>
              </a:rPr>
              <a:t>T</a:t>
            </a:r>
            <a:r>
              <a:rPr lang="en-US" dirty="0">
                <a:latin typeface="Gill Sans MT" panose="020B0502020104020203" pitchFamily="34" charset="77"/>
              </a:rPr>
              <a:t>Q gives projection of samples onto PCs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A741F3-087B-C841-9924-B11E7E2A7586}"/>
              </a:ext>
            </a:extLst>
          </p:cNvPr>
          <p:cNvSpPr txBox="1"/>
          <p:nvPr/>
        </p:nvSpPr>
        <p:spPr>
          <a:xfrm>
            <a:off x="4622095" y="5310072"/>
            <a:ext cx="3841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Find eigenvectors V of C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V gives projection of samples onto PCs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84CBB6-8E35-4E4F-B4C0-E47466E32F50}"/>
              </a:ext>
            </a:extLst>
          </p:cNvPr>
          <p:cNvSpPr txBox="1"/>
          <p:nvPr/>
        </p:nvSpPr>
        <p:spPr>
          <a:xfrm>
            <a:off x="0" y="6280383"/>
            <a:ext cx="8892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Why does this work? If </a:t>
            </a:r>
            <a:r>
              <a:rPr lang="en-US" i="1" dirty="0">
                <a:latin typeface="Gill Sans MT" panose="020B0502020104020203" pitchFamily="34" charset="77"/>
              </a:rPr>
              <a:t>v </a:t>
            </a:r>
            <a:r>
              <a:rPr lang="en-US" dirty="0">
                <a:latin typeface="Gill Sans MT" panose="020B0502020104020203" pitchFamily="34" charset="77"/>
              </a:rPr>
              <a:t>is an eigenvector of XX</a:t>
            </a:r>
            <a:r>
              <a:rPr lang="en-US" baseline="30000" dirty="0">
                <a:latin typeface="Gill Sans MT" panose="020B0502020104020203" pitchFamily="34" charset="77"/>
              </a:rPr>
              <a:t>T</a:t>
            </a:r>
            <a:r>
              <a:rPr lang="en-US" dirty="0">
                <a:latin typeface="Gill Sans MT" panose="020B0502020104020203" pitchFamily="34" charset="77"/>
              </a:rPr>
              <a:t>, then </a:t>
            </a:r>
            <a:r>
              <a:rPr lang="en-US" dirty="0" err="1">
                <a:latin typeface="Gill Sans MT" panose="020B0502020104020203" pitchFamily="34" charset="77"/>
              </a:rPr>
              <a:t>X</a:t>
            </a:r>
            <a:r>
              <a:rPr lang="en-US" baseline="30000" dirty="0" err="1">
                <a:latin typeface="Gill Sans MT" panose="020B0502020104020203" pitchFamily="34" charset="77"/>
              </a:rPr>
              <a:t>T</a:t>
            </a:r>
            <a:r>
              <a:rPr lang="en-US" dirty="0" err="1">
                <a:latin typeface="Gill Sans MT" panose="020B0502020104020203" pitchFamily="34" charset="77"/>
              </a:rPr>
              <a:t>v</a:t>
            </a:r>
            <a:r>
              <a:rPr lang="en-US" dirty="0">
                <a:latin typeface="Gill Sans MT" panose="020B0502020104020203" pitchFamily="34" charset="77"/>
              </a:rPr>
              <a:t> is an eigenvector of X</a:t>
            </a:r>
            <a:r>
              <a:rPr lang="en-US" baseline="30000" dirty="0">
                <a:latin typeface="Gill Sans MT" panose="020B0502020104020203" pitchFamily="34" charset="77"/>
              </a:rPr>
              <a:t>T</a:t>
            </a:r>
            <a:r>
              <a:rPr lang="en-US" dirty="0">
                <a:latin typeface="Gill Sans MT" panose="020B0502020104020203" pitchFamily="34" charset="77"/>
              </a:rPr>
              <a:t>X</a:t>
            </a:r>
          </a:p>
          <a:p>
            <a:r>
              <a:rPr lang="en-US" sz="1400" dirty="0">
                <a:hlinkClick r:id="rId3"/>
              </a:rPr>
              <a:t>https://stats.stackexchange.com/questions/7111/how-to-perform-pca-for-data-of-very-high-dimensionality/7144#7144</a:t>
            </a:r>
            <a:endParaRPr lang="en-US" sz="1400" baseline="300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7373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  <p:bldP spid="31" grpId="0" animBg="1"/>
      <p:bldP spid="32" grpId="0"/>
      <p:bldP spid="33" grpId="0"/>
      <p:bldP spid="42" grpId="0"/>
      <p:bldP spid="44" grpId="0"/>
      <p:bldP spid="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PCA on human populations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104" y="1604211"/>
            <a:ext cx="4371576" cy="334435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1C706F5-6127-9442-AB80-52E20ECC9E79}"/>
              </a:ext>
            </a:extLst>
          </p:cNvPr>
          <p:cNvGrpSpPr/>
          <p:nvPr/>
        </p:nvGrpSpPr>
        <p:grpSpPr>
          <a:xfrm>
            <a:off x="221239" y="2008509"/>
            <a:ext cx="3777556" cy="2535754"/>
            <a:chOff x="-815992" y="1845325"/>
            <a:chExt cx="5631811" cy="378045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EA1CD6C-D78E-4B49-91F6-8CDC9FE05BAE}"/>
                </a:ext>
              </a:extLst>
            </p:cNvPr>
            <p:cNvSpPr/>
            <p:nvPr/>
          </p:nvSpPr>
          <p:spPr>
            <a:xfrm>
              <a:off x="1614652" y="1845325"/>
              <a:ext cx="728663" cy="157519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5AEE1CE-BC61-D149-B3A6-A67BF5B82F7B}"/>
                </a:ext>
              </a:extLst>
            </p:cNvPr>
            <p:cNvSpPr/>
            <p:nvPr/>
          </p:nvSpPr>
          <p:spPr>
            <a:xfrm rot="2879789">
              <a:off x="502094" y="2761899"/>
              <a:ext cx="546026" cy="31236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47EE53-064B-AA41-9C4B-B8A25F661410}"/>
                </a:ext>
              </a:extLst>
            </p:cNvPr>
            <p:cNvSpPr/>
            <p:nvPr/>
          </p:nvSpPr>
          <p:spPr>
            <a:xfrm rot="18720211" flipH="1">
              <a:off x="3018795" y="2780938"/>
              <a:ext cx="470438" cy="312361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1F548F1-F3E1-3D40-9CA2-521F5AF8E387}"/>
                </a:ext>
              </a:extLst>
            </p:cNvPr>
            <p:cNvSpPr/>
            <p:nvPr/>
          </p:nvSpPr>
          <p:spPr>
            <a:xfrm rot="2879789">
              <a:off x="2118719" y="3983479"/>
              <a:ext cx="455235" cy="173355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83AD60-6907-E84A-B748-86E3817727A2}"/>
                </a:ext>
              </a:extLst>
            </p:cNvPr>
            <p:cNvSpPr txBox="1"/>
            <p:nvPr/>
          </p:nvSpPr>
          <p:spPr>
            <a:xfrm>
              <a:off x="-815992" y="5096003"/>
              <a:ext cx="1188146" cy="50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2700" dirty="0">
                  <a:solidFill>
                    <a:prstClr val="black"/>
                  </a:solidFill>
                  <a:latin typeface="Gill Sans MT" panose="020B0502020104020203" pitchFamily="34" charset="77"/>
                </a:rPr>
                <a:t>African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94FF556-9CDF-9248-90FD-A3B4C64BA2C1}"/>
                </a:ext>
              </a:extLst>
            </p:cNvPr>
            <p:cNvSpPr txBox="1"/>
            <p:nvPr/>
          </p:nvSpPr>
          <p:spPr>
            <a:xfrm>
              <a:off x="1215953" y="5117951"/>
              <a:ext cx="1509772" cy="50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2700" dirty="0">
                  <a:solidFill>
                    <a:prstClr val="black"/>
                  </a:solidFill>
                  <a:latin typeface="Gill Sans MT" panose="020B0502020104020203" pitchFamily="34" charset="77"/>
                </a:rPr>
                <a:t>European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A1DB784-1995-8A41-90E5-AFBA5FB36009}"/>
                </a:ext>
              </a:extLst>
            </p:cNvPr>
            <p:cNvSpPr txBox="1"/>
            <p:nvPr/>
          </p:nvSpPr>
          <p:spPr>
            <a:xfrm>
              <a:off x="3704719" y="5114679"/>
              <a:ext cx="944489" cy="50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2700" dirty="0">
                  <a:solidFill>
                    <a:prstClr val="black"/>
                  </a:solidFill>
                  <a:latin typeface="Gill Sans MT" panose="020B0502020104020203" pitchFamily="34" charset="77"/>
                </a:rPr>
                <a:t>Asian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8C77771-AFAB-DD45-8556-51235C371FC0}"/>
              </a:ext>
            </a:extLst>
          </p:cNvPr>
          <p:cNvSpPr txBox="1"/>
          <p:nvPr/>
        </p:nvSpPr>
        <p:spPr>
          <a:xfrm>
            <a:off x="387467" y="5349921"/>
            <a:ext cx="5412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Recall JC1: most variation in human populations comes from African vs. non-African populations (PC1)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B979A997-8101-C941-B527-CAEC4B9CA9B5}"/>
              </a:ext>
            </a:extLst>
          </p:cNvPr>
          <p:cNvSpPr/>
          <p:nvPr/>
        </p:nvSpPr>
        <p:spPr>
          <a:xfrm>
            <a:off x="5663821" y="5117910"/>
            <a:ext cx="982639" cy="23201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8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PCA on human populations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104" y="1604211"/>
            <a:ext cx="4371576" cy="334435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1C706F5-6127-9442-AB80-52E20ECC9E79}"/>
              </a:ext>
            </a:extLst>
          </p:cNvPr>
          <p:cNvGrpSpPr/>
          <p:nvPr/>
        </p:nvGrpSpPr>
        <p:grpSpPr>
          <a:xfrm>
            <a:off x="221239" y="2008509"/>
            <a:ext cx="3777556" cy="2535754"/>
            <a:chOff x="-815992" y="1845325"/>
            <a:chExt cx="5631811" cy="378045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EA1CD6C-D78E-4B49-91F6-8CDC9FE05BAE}"/>
                </a:ext>
              </a:extLst>
            </p:cNvPr>
            <p:cNvSpPr/>
            <p:nvPr/>
          </p:nvSpPr>
          <p:spPr>
            <a:xfrm>
              <a:off x="1614652" y="1845325"/>
              <a:ext cx="728663" cy="157519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5AEE1CE-BC61-D149-B3A6-A67BF5B82F7B}"/>
                </a:ext>
              </a:extLst>
            </p:cNvPr>
            <p:cNvSpPr/>
            <p:nvPr/>
          </p:nvSpPr>
          <p:spPr>
            <a:xfrm rot="2879789">
              <a:off x="502094" y="2761899"/>
              <a:ext cx="546026" cy="312361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47EE53-064B-AA41-9C4B-B8A25F661410}"/>
                </a:ext>
              </a:extLst>
            </p:cNvPr>
            <p:cNvSpPr/>
            <p:nvPr/>
          </p:nvSpPr>
          <p:spPr>
            <a:xfrm rot="18720211" flipH="1">
              <a:off x="3018795" y="2780938"/>
              <a:ext cx="470438" cy="312361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1F548F1-F3E1-3D40-9CA2-521F5AF8E387}"/>
                </a:ext>
              </a:extLst>
            </p:cNvPr>
            <p:cNvSpPr/>
            <p:nvPr/>
          </p:nvSpPr>
          <p:spPr>
            <a:xfrm rot="2879789">
              <a:off x="2118719" y="3983479"/>
              <a:ext cx="455235" cy="173355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83AD60-6907-E84A-B748-86E3817727A2}"/>
                </a:ext>
              </a:extLst>
            </p:cNvPr>
            <p:cNvSpPr txBox="1"/>
            <p:nvPr/>
          </p:nvSpPr>
          <p:spPr>
            <a:xfrm>
              <a:off x="-815992" y="5096003"/>
              <a:ext cx="1188146" cy="50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2700" dirty="0">
                  <a:solidFill>
                    <a:prstClr val="black"/>
                  </a:solidFill>
                  <a:latin typeface="Gill Sans MT" panose="020B0502020104020203" pitchFamily="34" charset="77"/>
                </a:rPr>
                <a:t>African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94FF556-9CDF-9248-90FD-A3B4C64BA2C1}"/>
                </a:ext>
              </a:extLst>
            </p:cNvPr>
            <p:cNvSpPr txBox="1"/>
            <p:nvPr/>
          </p:nvSpPr>
          <p:spPr>
            <a:xfrm>
              <a:off x="1215953" y="5117951"/>
              <a:ext cx="1509772" cy="50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2700" dirty="0">
                  <a:solidFill>
                    <a:prstClr val="black"/>
                  </a:solidFill>
                  <a:latin typeface="Gill Sans MT" panose="020B0502020104020203" pitchFamily="34" charset="77"/>
                </a:rPr>
                <a:t>European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A1DB784-1995-8A41-90E5-AFBA5FB36009}"/>
                </a:ext>
              </a:extLst>
            </p:cNvPr>
            <p:cNvSpPr txBox="1"/>
            <p:nvPr/>
          </p:nvSpPr>
          <p:spPr>
            <a:xfrm>
              <a:off x="3704719" y="5114679"/>
              <a:ext cx="944489" cy="50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2700" dirty="0">
                  <a:solidFill>
                    <a:prstClr val="black"/>
                  </a:solidFill>
                  <a:latin typeface="Gill Sans MT" panose="020B0502020104020203" pitchFamily="34" charset="77"/>
                </a:rPr>
                <a:t>Asian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8C77771-AFAB-DD45-8556-51235C371FC0}"/>
              </a:ext>
            </a:extLst>
          </p:cNvPr>
          <p:cNvSpPr txBox="1"/>
          <p:nvPr/>
        </p:nvSpPr>
        <p:spPr>
          <a:xfrm>
            <a:off x="387467" y="5349921"/>
            <a:ext cx="5412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Recall JC1: next most variation in human populations comes East Eurasian (East Asian) vs. West Eurasian (European) (PC2)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B979A997-8101-C941-B527-CAEC4B9CA9B5}"/>
              </a:ext>
            </a:extLst>
          </p:cNvPr>
          <p:cNvSpPr/>
          <p:nvPr/>
        </p:nvSpPr>
        <p:spPr>
          <a:xfrm rot="16200000">
            <a:off x="3476747" y="2786261"/>
            <a:ext cx="982639" cy="23201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78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PCA on human populations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104" y="1604211"/>
            <a:ext cx="4371576" cy="334435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1C706F5-6127-9442-AB80-52E20ECC9E79}"/>
              </a:ext>
            </a:extLst>
          </p:cNvPr>
          <p:cNvGrpSpPr/>
          <p:nvPr/>
        </p:nvGrpSpPr>
        <p:grpSpPr>
          <a:xfrm>
            <a:off x="221239" y="2008509"/>
            <a:ext cx="3777556" cy="2535754"/>
            <a:chOff x="-815992" y="1845325"/>
            <a:chExt cx="5631811" cy="378045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EA1CD6C-D78E-4B49-91F6-8CDC9FE05BAE}"/>
                </a:ext>
              </a:extLst>
            </p:cNvPr>
            <p:cNvSpPr/>
            <p:nvPr/>
          </p:nvSpPr>
          <p:spPr>
            <a:xfrm>
              <a:off x="1614652" y="1845325"/>
              <a:ext cx="728663" cy="157519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5AEE1CE-BC61-D149-B3A6-A67BF5B82F7B}"/>
                </a:ext>
              </a:extLst>
            </p:cNvPr>
            <p:cNvSpPr/>
            <p:nvPr/>
          </p:nvSpPr>
          <p:spPr>
            <a:xfrm rot="2879789">
              <a:off x="502094" y="2761899"/>
              <a:ext cx="546026" cy="312361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47EE53-064B-AA41-9C4B-B8A25F661410}"/>
                </a:ext>
              </a:extLst>
            </p:cNvPr>
            <p:cNvSpPr/>
            <p:nvPr/>
          </p:nvSpPr>
          <p:spPr>
            <a:xfrm rot="18720211" flipH="1">
              <a:off x="3018795" y="2780938"/>
              <a:ext cx="470438" cy="312361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1F548F1-F3E1-3D40-9CA2-521F5AF8E387}"/>
                </a:ext>
              </a:extLst>
            </p:cNvPr>
            <p:cNvSpPr/>
            <p:nvPr/>
          </p:nvSpPr>
          <p:spPr>
            <a:xfrm rot="2879789">
              <a:off x="2118719" y="3983479"/>
              <a:ext cx="455235" cy="173355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83AD60-6907-E84A-B748-86E3817727A2}"/>
                </a:ext>
              </a:extLst>
            </p:cNvPr>
            <p:cNvSpPr txBox="1"/>
            <p:nvPr/>
          </p:nvSpPr>
          <p:spPr>
            <a:xfrm>
              <a:off x="-815992" y="5096003"/>
              <a:ext cx="1188146" cy="50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2700" dirty="0">
                  <a:solidFill>
                    <a:prstClr val="black"/>
                  </a:solidFill>
                  <a:latin typeface="Gill Sans MT" panose="020B0502020104020203" pitchFamily="34" charset="77"/>
                </a:rPr>
                <a:t>African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94FF556-9CDF-9248-90FD-A3B4C64BA2C1}"/>
                </a:ext>
              </a:extLst>
            </p:cNvPr>
            <p:cNvSpPr txBox="1"/>
            <p:nvPr/>
          </p:nvSpPr>
          <p:spPr>
            <a:xfrm>
              <a:off x="1215953" y="5117951"/>
              <a:ext cx="1509772" cy="50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2700" dirty="0">
                  <a:solidFill>
                    <a:prstClr val="black"/>
                  </a:solidFill>
                  <a:latin typeface="Gill Sans MT" panose="020B0502020104020203" pitchFamily="34" charset="77"/>
                </a:rPr>
                <a:t>European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A1DB784-1995-8A41-90E5-AFBA5FB36009}"/>
                </a:ext>
              </a:extLst>
            </p:cNvPr>
            <p:cNvSpPr txBox="1"/>
            <p:nvPr/>
          </p:nvSpPr>
          <p:spPr>
            <a:xfrm>
              <a:off x="3704719" y="5114679"/>
              <a:ext cx="944489" cy="50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2700" dirty="0">
                  <a:solidFill>
                    <a:prstClr val="black"/>
                  </a:solidFill>
                  <a:latin typeface="Gill Sans MT" panose="020B0502020104020203" pitchFamily="34" charset="77"/>
                </a:rPr>
                <a:t>Asian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8C77771-AFAB-DD45-8556-51235C371FC0}"/>
              </a:ext>
            </a:extLst>
          </p:cNvPr>
          <p:cNvSpPr txBox="1"/>
          <p:nvPr/>
        </p:nvSpPr>
        <p:spPr>
          <a:xfrm>
            <a:off x="387466" y="5543008"/>
            <a:ext cx="5412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Other groups fall in between these superpopulations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DE5594-6E75-264A-9F54-0414D0489468}"/>
              </a:ext>
            </a:extLst>
          </p:cNvPr>
          <p:cNvSpPr txBox="1"/>
          <p:nvPr/>
        </p:nvSpPr>
        <p:spPr>
          <a:xfrm>
            <a:off x="6766266" y="3989894"/>
            <a:ext cx="1886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African Americans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02A1E99-FEFD-3244-ACAB-08CC70E990FF}"/>
              </a:ext>
            </a:extLst>
          </p:cNvPr>
          <p:cNvCxnSpPr/>
          <p:nvPr/>
        </p:nvCxnSpPr>
        <p:spPr>
          <a:xfrm flipH="1" flipV="1">
            <a:off x="7233313" y="3670890"/>
            <a:ext cx="218365" cy="3531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6C9B059-8A8A-D24E-AABE-195960EFB2E3}"/>
              </a:ext>
            </a:extLst>
          </p:cNvPr>
          <p:cNvSpPr txBox="1"/>
          <p:nvPr/>
        </p:nvSpPr>
        <p:spPr>
          <a:xfrm>
            <a:off x="5800298" y="2680731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 Asians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14BCFCB-D18D-6146-A6DE-3911291B6C02}"/>
              </a:ext>
            </a:extLst>
          </p:cNvPr>
          <p:cNvCxnSpPr>
            <a:cxnSpLocks/>
          </p:cNvCxnSpPr>
          <p:nvPr/>
        </p:nvCxnSpPr>
        <p:spPr>
          <a:xfrm flipH="1">
            <a:off x="5867154" y="3096561"/>
            <a:ext cx="414854" cy="3977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F5EBF0D-4B88-6947-AAB2-AC1F04B6BCC6}"/>
              </a:ext>
            </a:extLst>
          </p:cNvPr>
          <p:cNvSpPr txBox="1"/>
          <p:nvPr/>
        </p:nvSpPr>
        <p:spPr>
          <a:xfrm>
            <a:off x="6241064" y="2165877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Admixed Americans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894044E-E2A7-3449-ACC0-23292EE06D46}"/>
              </a:ext>
            </a:extLst>
          </p:cNvPr>
          <p:cNvCxnSpPr>
            <a:cxnSpLocks/>
          </p:cNvCxnSpPr>
          <p:nvPr/>
        </p:nvCxnSpPr>
        <p:spPr>
          <a:xfrm flipH="1">
            <a:off x="5657008" y="2471574"/>
            <a:ext cx="414854" cy="3977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197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Additional PCs capture finer-grained population info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F1FBD5F-FDC5-B849-8B4C-08FD594DC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314" y="1261564"/>
            <a:ext cx="3957661" cy="26449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1CB0BA-CD8C-6142-9F45-1524CF252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21" y="3906535"/>
            <a:ext cx="4139420" cy="2766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03AFEC-CCD8-464C-8AE7-0D4AB95C6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314" y="3979776"/>
            <a:ext cx="4029829" cy="26932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156666-2EC7-EE44-B8F3-79456FF05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14" y="1310261"/>
            <a:ext cx="3677409" cy="24455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8B2BAD-8EC7-7343-96F2-34586D052B35}"/>
              </a:ext>
            </a:extLst>
          </p:cNvPr>
          <p:cNvSpPr txBox="1"/>
          <p:nvPr/>
        </p:nvSpPr>
        <p:spPr>
          <a:xfrm>
            <a:off x="1803344" y="295276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EUR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F4E35B-C645-AB40-8CF2-7307618C1EFC}"/>
              </a:ext>
            </a:extLst>
          </p:cNvPr>
          <p:cNvSpPr txBox="1"/>
          <p:nvPr/>
        </p:nvSpPr>
        <p:spPr>
          <a:xfrm>
            <a:off x="3082065" y="1891894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4CADD5-F3A2-8144-BE73-85C675687DBB}"/>
              </a:ext>
            </a:extLst>
          </p:cNvPr>
          <p:cNvSpPr txBox="1"/>
          <p:nvPr/>
        </p:nvSpPr>
        <p:spPr>
          <a:xfrm>
            <a:off x="1457141" y="1310261"/>
            <a:ext cx="53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69796C-53B3-D64D-8A17-0B2020D6FCD7}"/>
              </a:ext>
            </a:extLst>
          </p:cNvPr>
          <p:cNvSpPr txBox="1"/>
          <p:nvPr/>
        </p:nvSpPr>
        <p:spPr>
          <a:xfrm>
            <a:off x="5313094" y="148789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EUR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E6BCF0-BA3F-E643-A6C6-108E56205AB7}"/>
              </a:ext>
            </a:extLst>
          </p:cNvPr>
          <p:cNvSpPr txBox="1"/>
          <p:nvPr/>
        </p:nvSpPr>
        <p:spPr>
          <a:xfrm>
            <a:off x="7996693" y="2533045"/>
            <a:ext cx="53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58671C-9310-D54C-AFE7-633226A531FE}"/>
              </a:ext>
            </a:extLst>
          </p:cNvPr>
          <p:cNvSpPr txBox="1"/>
          <p:nvPr/>
        </p:nvSpPr>
        <p:spPr>
          <a:xfrm>
            <a:off x="6381184" y="1331440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B9F221-C557-D145-8C0E-A4DEEE5D1590}"/>
              </a:ext>
            </a:extLst>
          </p:cNvPr>
          <p:cNvSpPr txBox="1"/>
          <p:nvPr/>
        </p:nvSpPr>
        <p:spPr>
          <a:xfrm>
            <a:off x="6095032" y="2952767"/>
            <a:ext cx="28326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 Asian (orange)</a:t>
            </a:r>
          </a:p>
          <a:p>
            <a:r>
              <a:rPr lang="en-US" sz="1200" dirty="0"/>
              <a:t>(note, I </a:t>
            </a:r>
            <a:r>
              <a:rPr lang="en-US" sz="1200" dirty="0" err="1"/>
              <a:t>miscolored</a:t>
            </a:r>
            <a:r>
              <a:rPr lang="en-US" sz="1200" dirty="0"/>
              <a:t> some of the blue ones)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1F30E7-213E-9D4B-9365-5DEA5574EE7D}"/>
              </a:ext>
            </a:extLst>
          </p:cNvPr>
          <p:cNvSpPr txBox="1"/>
          <p:nvPr/>
        </p:nvSpPr>
        <p:spPr>
          <a:xfrm>
            <a:off x="1990364" y="4152796"/>
            <a:ext cx="1634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AMR (admixed)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E395B9-6FA5-384A-8FF9-EDCE0A194F45}"/>
              </a:ext>
            </a:extLst>
          </p:cNvPr>
          <p:cNvSpPr txBox="1"/>
          <p:nvPr/>
        </p:nvSpPr>
        <p:spPr>
          <a:xfrm>
            <a:off x="6095032" y="4092999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PC5??</a:t>
            </a:r>
          </a:p>
        </p:txBody>
      </p:sp>
    </p:spTree>
    <p:extLst>
      <p:ext uri="{BB962C8B-B14F-4D97-AF65-F5344CB8AC3E}">
        <p14:creationId xmlns:p14="http://schemas.microsoft.com/office/powerpoint/2010/main" val="888468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PCA in Finland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45" y="1287516"/>
            <a:ext cx="7140409" cy="50751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61089" y="6611779"/>
            <a:ext cx="1082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>
                <a:latin typeface="Gill Sans"/>
                <a:cs typeface="Gill Sans"/>
              </a:rPr>
              <a:t>Sabatti</a:t>
            </a:r>
            <a:r>
              <a:rPr lang="en-US" sz="1000" dirty="0">
                <a:latin typeface="Gill Sans"/>
                <a:cs typeface="Gill Sans"/>
              </a:rPr>
              <a:t>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923824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How many PCs are informative of population structure?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4906731-E816-2B40-82E2-D7DFCA3C3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22" y="1233986"/>
            <a:ext cx="5778500" cy="335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C7CD08-F9F4-924F-AA6F-FD6E48869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569" y="4386712"/>
            <a:ext cx="5064362" cy="2366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9CBADB-5FEB-F547-9AC9-071F3E72D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22" y="5177667"/>
            <a:ext cx="3336783" cy="9843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AEEB5A-5F89-AF4B-AABD-DD5AD632BF26}"/>
              </a:ext>
            </a:extLst>
          </p:cNvPr>
          <p:cNvSpPr txBox="1"/>
          <p:nvPr/>
        </p:nvSpPr>
        <p:spPr>
          <a:xfrm>
            <a:off x="5213061" y="3098042"/>
            <a:ext cx="382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Example – white British in UK Biobank</a:t>
            </a:r>
          </a:p>
        </p:txBody>
      </p:sp>
    </p:spTree>
    <p:extLst>
      <p:ext uri="{BB962C8B-B14F-4D97-AF65-F5344CB8AC3E}">
        <p14:creationId xmlns:p14="http://schemas.microsoft.com/office/powerpoint/2010/main" val="3925523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First, what is PCA?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676051" y="3955716"/>
            <a:ext cx="79549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>
                <a:latin typeface="Gill Sans"/>
                <a:cs typeface="Gill Sans"/>
              </a:rPr>
              <a:t>Intuitively: </a:t>
            </a:r>
            <a:r>
              <a:rPr lang="en-US" sz="2400" dirty="0">
                <a:latin typeface="Gill Sans"/>
                <a:cs typeface="Gill Sans"/>
              </a:rPr>
              <a:t>finds the set of features that explain the most variation in the data</a:t>
            </a:r>
            <a:endParaRPr lang="en-US" sz="2400" b="1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latin typeface="Gill Sans"/>
                <a:cs typeface="Gill Sans"/>
              </a:rPr>
              <a:t>Feature reduction: </a:t>
            </a:r>
            <a:r>
              <a:rPr lang="en-US" sz="2400" dirty="0">
                <a:latin typeface="Gill Sans"/>
                <a:cs typeface="Gill Sans"/>
              </a:rPr>
              <a:t>derive linearly uncorrelated variables from an initial set of possibly correlated variables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latin typeface="Gill Sans"/>
                <a:cs typeface="Gill Sans"/>
              </a:rPr>
              <a:t>Clustering: </a:t>
            </a:r>
            <a:r>
              <a:rPr lang="en-US" sz="2400" dirty="0">
                <a:latin typeface="Gill Sans"/>
                <a:cs typeface="Gill Sans"/>
              </a:rPr>
              <a:t>Provides visually and often informative clustering of the underlying data for data exploration</a:t>
            </a:r>
            <a:endParaRPr lang="en-US" sz="2400" b="1" dirty="0">
              <a:latin typeface="Gill Sans"/>
              <a:cs typeface="Gill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347" y="1078793"/>
            <a:ext cx="3293703" cy="25197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35560" y="1610880"/>
            <a:ext cx="36136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Sample 1     0 0 0 1 1 0 2 0 0 1 0 0 1</a:t>
            </a:r>
          </a:p>
          <a:p>
            <a:r>
              <a:rPr lang="en-US" dirty="0">
                <a:latin typeface="Gill Sans"/>
                <a:cs typeface="Gill Sans"/>
              </a:rPr>
              <a:t>Sample 2     1 1 1 1 1 0 0 0 2 0 1 1 1</a:t>
            </a:r>
          </a:p>
          <a:p>
            <a:r>
              <a:rPr lang="en-US" dirty="0">
                <a:latin typeface="Gill Sans"/>
                <a:cs typeface="Gill Sans"/>
              </a:rPr>
              <a:t>Sample 3     0 2 0 0 1 1 1 1 0 0 1 1 1</a:t>
            </a:r>
          </a:p>
          <a:p>
            <a:r>
              <a:rPr lang="en-US" dirty="0">
                <a:latin typeface="Gill Sans"/>
                <a:cs typeface="Gill Sans"/>
              </a:rPr>
              <a:t>Sample 4     0 0 2 1 1 1 0 0 0 2 1 1 1</a:t>
            </a:r>
          </a:p>
          <a:p>
            <a:r>
              <a:rPr lang="en-US" dirty="0">
                <a:latin typeface="Gill Sans"/>
                <a:cs typeface="Gill Sans"/>
              </a:rPr>
              <a:t>…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056814" y="2092969"/>
            <a:ext cx="787845" cy="352747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8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Analyzing ancient samples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8142554" y="6611779"/>
            <a:ext cx="10014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>
                <a:latin typeface="Gill Sans"/>
                <a:cs typeface="Gill Sans"/>
              </a:rPr>
              <a:t>Haak</a:t>
            </a:r>
            <a:r>
              <a:rPr lang="en-US" sz="1000" dirty="0">
                <a:latin typeface="Gill Sans"/>
                <a:cs typeface="Gill Sans"/>
              </a:rPr>
              <a:t>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788275" y="1128457"/>
            <a:ext cx="7617037" cy="530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73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ADMIXTURE – a different way to look at ancestry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44" y="1810771"/>
            <a:ext cx="8078351" cy="4795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8952" y="1528573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Africa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8661" y="1552089"/>
            <a:ext cx="2251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South/West Eurasians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71192" y="1528573"/>
            <a:ext cx="113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 Asian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5855" y="1528573"/>
            <a:ext cx="183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Native Americans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90562" y="1540332"/>
            <a:ext cx="945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Oceania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08929" y="6602609"/>
            <a:ext cx="11350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/>
              <a:t>Mallick</a:t>
            </a:r>
            <a:r>
              <a:rPr lang="en-US" sz="1000" dirty="0"/>
              <a:t>, </a:t>
            </a:r>
            <a:r>
              <a:rPr lang="en-US" sz="1000" i="1" dirty="0"/>
              <a:t>et al </a:t>
            </a:r>
            <a:r>
              <a:rPr lang="en-US" sz="1000" dirty="0"/>
              <a:t>2016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3420" y="1134859"/>
            <a:ext cx="7419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www.genetics.ucla.edu</a:t>
            </a:r>
            <a:r>
              <a:rPr lang="en-US" sz="1400" dirty="0"/>
              <a:t>/software/admixture/</a:t>
            </a:r>
          </a:p>
        </p:txBody>
      </p:sp>
    </p:spTree>
    <p:extLst>
      <p:ext uri="{BB962C8B-B14F-4D97-AF65-F5344CB8AC3E}">
        <p14:creationId xmlns:p14="http://schemas.microsoft.com/office/powerpoint/2010/main" val="902440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Running PCA in practice</a:t>
            </a:r>
          </a:p>
        </p:txBody>
      </p:sp>
    </p:spTree>
    <p:extLst>
      <p:ext uri="{BB962C8B-B14F-4D97-AF65-F5344CB8AC3E}">
        <p14:creationId xmlns:p14="http://schemas.microsoft.com/office/powerpoint/2010/main" val="4108892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Genotype matrix caveats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99803" y="1693189"/>
            <a:ext cx="82429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"/>
                <a:cs typeface="Gill Sans"/>
              </a:rPr>
              <a:t>Missing data</a:t>
            </a:r>
            <a:r>
              <a:rPr lang="en-US" sz="2800" dirty="0">
                <a:latin typeface="Gill Sans"/>
                <a:cs typeface="Gill Sans"/>
              </a:rPr>
              <a:t>: Matrix operations will break with missing data. Solutions: 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filter SNPs/samples with missing data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Fill in missing data with mean values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"/>
                <a:cs typeface="Gill Sans"/>
              </a:rPr>
              <a:t>Invariant or very rare SNPs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Invariant positions aren’t useful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Very rare SNPs more likely to be incorrect and unlikely to inform population structure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Effects of Z-normalization</a:t>
            </a:r>
          </a:p>
        </p:txBody>
      </p:sp>
    </p:spTree>
    <p:extLst>
      <p:ext uri="{BB962C8B-B14F-4D97-AF65-F5344CB8AC3E}">
        <p14:creationId xmlns:p14="http://schemas.microsoft.com/office/powerpoint/2010/main" val="920253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Genotype matrix caveats – LD pruning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D239654-60BB-5F42-9E21-B9809BD7A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269"/>
          <a:stretch/>
        </p:blipFill>
        <p:spPr>
          <a:xfrm>
            <a:off x="106763" y="1807248"/>
            <a:ext cx="4806431" cy="21238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732154-9E93-9148-A5DC-E05617C2A179}"/>
              </a:ext>
            </a:extLst>
          </p:cNvPr>
          <p:cNvSpPr txBox="1"/>
          <p:nvPr/>
        </p:nvSpPr>
        <p:spPr>
          <a:xfrm>
            <a:off x="4913194" y="1631794"/>
            <a:ext cx="4026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Recall: nearby SNPs are in high LD (correlation) with each other!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If a large number of correlated SNPs included in PCA, it will over-emphasize importance of larger haplotype blocks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FDCA56-902C-FA4D-AD87-08217F520CBD}"/>
              </a:ext>
            </a:extLst>
          </p:cNvPr>
          <p:cNvSpPr txBox="1"/>
          <p:nvPr/>
        </p:nvSpPr>
        <p:spPr>
          <a:xfrm>
            <a:off x="195618" y="4762196"/>
            <a:ext cx="402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LD pruning with plink: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6D4D95-07B5-F04E-BE39-91C03E5724F8}"/>
              </a:ext>
            </a:extLst>
          </p:cNvPr>
          <p:cNvSpPr txBox="1"/>
          <p:nvPr/>
        </p:nvSpPr>
        <p:spPr>
          <a:xfrm>
            <a:off x="195618" y="5307275"/>
            <a:ext cx="8743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plink --</a:t>
            </a:r>
            <a:r>
              <a:rPr lang="en-US" sz="2400" dirty="0" err="1">
                <a:latin typeface="Courier" pitchFamily="2" charset="0"/>
              </a:rPr>
              <a:t>bfile</a:t>
            </a:r>
            <a:r>
              <a:rPr lang="en-US" sz="2400" dirty="0">
                <a:latin typeface="Courier" pitchFamily="2" charset="0"/>
              </a:rPr>
              <a:t> &lt;prefix&gt; --</a:t>
            </a:r>
            <a:r>
              <a:rPr lang="en-US" sz="2400" dirty="0" err="1">
                <a:latin typeface="Courier" pitchFamily="2" charset="0"/>
              </a:rPr>
              <a:t>indep</a:t>
            </a:r>
            <a:r>
              <a:rPr lang="en-US" sz="2400" dirty="0">
                <a:latin typeface="Courier" pitchFamily="2" charset="0"/>
              </a:rPr>
              <a:t>-pairwise 50 5 0.2 --out &lt;</a:t>
            </a:r>
            <a:r>
              <a:rPr lang="en-US" sz="2400" dirty="0" err="1">
                <a:latin typeface="Courier" pitchFamily="2" charset="0"/>
              </a:rPr>
              <a:t>outprefix</a:t>
            </a:r>
            <a:r>
              <a:rPr lang="en-US" sz="2400" dirty="0">
                <a:latin typeface="Courier" pitchFamily="2" charset="0"/>
              </a:rPr>
              <a:t>&gt;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C2F357-4C7F-F841-95D6-68D724233ADD}"/>
              </a:ext>
            </a:extLst>
          </p:cNvPr>
          <p:cNvSpPr txBox="1"/>
          <p:nvPr/>
        </p:nvSpPr>
        <p:spPr>
          <a:xfrm>
            <a:off x="195618" y="6358612"/>
            <a:ext cx="402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(not necessary for PS2)</a:t>
            </a:r>
          </a:p>
        </p:txBody>
      </p:sp>
    </p:spTree>
    <p:extLst>
      <p:ext uri="{BB962C8B-B14F-4D97-AF65-F5344CB8AC3E}">
        <p14:creationId xmlns:p14="http://schemas.microsoft.com/office/powerpoint/2010/main" val="293475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Run time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99803" y="1693189"/>
            <a:ext cx="82429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If we have m SNPs (features), and n samples (individuals) then: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Computing the covariance matrix is: O(m</a:t>
            </a:r>
            <a:r>
              <a:rPr lang="en-US" sz="2800" baseline="30000" dirty="0">
                <a:latin typeface="Gill Sans"/>
                <a:cs typeface="Gill Sans"/>
              </a:rPr>
              <a:t>2</a:t>
            </a:r>
            <a:r>
              <a:rPr lang="en-US" sz="2800" dirty="0">
                <a:latin typeface="Gill Sans"/>
                <a:cs typeface="Gill Sans"/>
              </a:rPr>
              <a:t>n)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 err="1">
                <a:latin typeface="Gill Sans"/>
                <a:cs typeface="Gill Sans"/>
              </a:rPr>
              <a:t>Eigendecomposition</a:t>
            </a:r>
            <a:r>
              <a:rPr lang="en-US" sz="2800" dirty="0">
                <a:latin typeface="Gill Sans"/>
                <a:cs typeface="Gill Sans"/>
              </a:rPr>
              <a:t> of m by m matrix is O(m</a:t>
            </a:r>
            <a:r>
              <a:rPr lang="en-US" sz="2800" baseline="30000" dirty="0">
                <a:latin typeface="Gill Sans"/>
                <a:cs typeface="Gill Sans"/>
              </a:rPr>
              <a:t>3</a:t>
            </a:r>
            <a:r>
              <a:rPr lang="en-US" sz="2800" dirty="0">
                <a:latin typeface="Gill Sans"/>
                <a:cs typeface="Gill Sans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Overall run time is: O(m</a:t>
            </a:r>
            <a:r>
              <a:rPr lang="en-US" sz="2800" baseline="30000" dirty="0">
                <a:latin typeface="Gill Sans"/>
                <a:cs typeface="Gill Sans"/>
              </a:rPr>
              <a:t>2</a:t>
            </a:r>
            <a:r>
              <a:rPr lang="en-US" sz="2800" dirty="0">
                <a:latin typeface="Gill Sans"/>
                <a:cs typeface="Gill Sans"/>
              </a:rPr>
              <a:t>n+m</a:t>
            </a:r>
            <a:r>
              <a:rPr lang="en-US" sz="2800" baseline="30000" dirty="0">
                <a:latin typeface="Gill Sans"/>
                <a:cs typeface="Gill Sans"/>
              </a:rPr>
              <a:t>3</a:t>
            </a:r>
            <a:r>
              <a:rPr lang="en-US" sz="2800" dirty="0">
                <a:latin typeface="Gill Sans"/>
                <a:cs typeface="Gill Sans"/>
              </a:rPr>
              <a:t>).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Or if we do the transpose trick (usually n&lt;&lt;m): O(n</a:t>
            </a:r>
            <a:r>
              <a:rPr lang="en-US" sz="2800" baseline="30000" dirty="0">
                <a:latin typeface="Gill Sans"/>
                <a:cs typeface="Gill Sans"/>
              </a:rPr>
              <a:t>2</a:t>
            </a:r>
            <a:r>
              <a:rPr lang="en-US" sz="2800" dirty="0">
                <a:latin typeface="Gill Sans"/>
                <a:cs typeface="Gill Sans"/>
              </a:rPr>
              <a:t>m+n</a:t>
            </a:r>
            <a:r>
              <a:rPr lang="en-US" sz="2800" baseline="30000" dirty="0">
                <a:latin typeface="Gill Sans"/>
                <a:cs typeface="Gill Sans"/>
              </a:rPr>
              <a:t>3</a:t>
            </a:r>
            <a:r>
              <a:rPr lang="en-US" sz="2800" dirty="0">
                <a:latin typeface="Gill Sans"/>
                <a:cs typeface="Gill Sans"/>
              </a:rPr>
              <a:t>). Cubic in the number of samples! yikes</a:t>
            </a:r>
          </a:p>
        </p:txBody>
      </p:sp>
    </p:spTree>
    <p:extLst>
      <p:ext uri="{BB962C8B-B14F-4D97-AF65-F5344CB8AC3E}">
        <p14:creationId xmlns:p14="http://schemas.microsoft.com/office/powerpoint/2010/main" val="1019173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How should I implement PCA in the problem set?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50512" y="1406586"/>
            <a:ext cx="82429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Option 1: Python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Option 1a: implement the methods from previous slides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Option 1b: implement the alternative (GRM) method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Option 1c: use </a:t>
            </a:r>
            <a:r>
              <a:rPr lang="en-US" sz="2400" dirty="0" err="1">
                <a:latin typeface="Gill Sans"/>
                <a:cs typeface="Gill Sans"/>
              </a:rPr>
              <a:t>sklearn</a:t>
            </a:r>
            <a:r>
              <a:rPr lang="en-US" sz="2400" dirty="0">
                <a:latin typeface="Gill Sans"/>
                <a:cs typeface="Gill Sans"/>
              </a:rPr>
              <a:t> library’s PCA </a:t>
            </a:r>
            <a:r>
              <a:rPr lang="en-US" sz="2400" b="1" dirty="0">
                <a:latin typeface="Gill Sans"/>
                <a:cs typeface="Gill Sans"/>
              </a:rPr>
              <a:t>(easiest)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Option 2: Plink (too easy. Try to use Python for PS2)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plink –</a:t>
            </a:r>
            <a:r>
              <a:rPr lang="en-US" sz="2400" dirty="0" err="1">
                <a:latin typeface="Gill Sans"/>
                <a:cs typeface="Gill Sans"/>
              </a:rPr>
              <a:t>bfile</a:t>
            </a:r>
            <a:r>
              <a:rPr lang="en-US" sz="2400" dirty="0">
                <a:latin typeface="Gill Sans"/>
                <a:cs typeface="Gill Sans"/>
              </a:rPr>
              <a:t> &lt;</a:t>
            </a:r>
            <a:r>
              <a:rPr lang="en-US" sz="2400" dirty="0" err="1">
                <a:latin typeface="Gill Sans"/>
                <a:cs typeface="Gill Sans"/>
              </a:rPr>
              <a:t>myprefix</a:t>
            </a:r>
            <a:r>
              <a:rPr lang="en-US" sz="2400" dirty="0">
                <a:latin typeface="Gill Sans"/>
                <a:cs typeface="Gill Sans"/>
              </a:rPr>
              <a:t>&gt; --</a:t>
            </a:r>
            <a:r>
              <a:rPr lang="en-US" sz="2400" dirty="0" err="1">
                <a:latin typeface="Gill Sans"/>
                <a:cs typeface="Gill Sans"/>
              </a:rPr>
              <a:t>pca</a:t>
            </a:r>
            <a:r>
              <a:rPr lang="en-US" sz="2400" dirty="0">
                <a:latin typeface="Gill Sans"/>
                <a:cs typeface="Gill Sans"/>
              </a:rPr>
              <a:t> 10 --out &lt;</a:t>
            </a:r>
            <a:r>
              <a:rPr lang="en-US" sz="2400" dirty="0" err="1">
                <a:latin typeface="Gill Sans"/>
                <a:cs typeface="Gill Sans"/>
              </a:rPr>
              <a:t>myprefix</a:t>
            </a:r>
            <a:r>
              <a:rPr lang="en-US" sz="2400" dirty="0">
                <a:latin typeface="Gill Sans"/>
                <a:cs typeface="Gill Sans"/>
              </a:rPr>
              <a:t>&gt;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Other options: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>
                <a:latin typeface="Gill Sans"/>
                <a:cs typeface="Gill Sans"/>
              </a:rPr>
              <a:t>smartPCA</a:t>
            </a:r>
            <a:r>
              <a:rPr lang="en-US" sz="2000" b="1" dirty="0">
                <a:latin typeface="Gill Sans"/>
                <a:cs typeface="Gill Sans"/>
              </a:rPr>
              <a:t> </a:t>
            </a:r>
            <a:r>
              <a:rPr lang="en-US" sz="2000" dirty="0">
                <a:latin typeface="Gill Sans"/>
                <a:cs typeface="Gill Sans"/>
              </a:rPr>
              <a:t>(part of EIGENSOFT) (Price, Patterson, and Reich 2006) first widespread use of PCA on genotype data.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>
                <a:latin typeface="Gill Sans"/>
                <a:cs typeface="Gill Sans"/>
              </a:rPr>
              <a:t>flashPCA</a:t>
            </a:r>
            <a:r>
              <a:rPr lang="en-US" sz="2000" b="1" dirty="0">
                <a:latin typeface="Gill Sans"/>
                <a:cs typeface="Gill Sans"/>
              </a:rPr>
              <a:t> </a:t>
            </a:r>
            <a:r>
              <a:rPr lang="en-US" sz="2000" dirty="0">
                <a:latin typeface="Gill Sans"/>
                <a:cs typeface="Gill Sans"/>
              </a:rPr>
              <a:t>(Abraham and Inouye, 2014)</a:t>
            </a:r>
            <a:r>
              <a:rPr lang="en-US" sz="2000" b="1" dirty="0">
                <a:latin typeface="Gill Sans"/>
                <a:cs typeface="Gill Sans"/>
              </a:rPr>
              <a:t> </a:t>
            </a:r>
            <a:r>
              <a:rPr lang="en-US" sz="2000" dirty="0">
                <a:latin typeface="Gill Sans"/>
                <a:cs typeface="Gill Sans"/>
              </a:rPr>
              <a:t>PCA implementation based on randomized algorithms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>
                <a:latin typeface="Gill Sans"/>
                <a:cs typeface="Gill Sans"/>
              </a:rPr>
              <a:t>fastPCA</a:t>
            </a:r>
            <a:r>
              <a:rPr lang="en-US" sz="2000" b="1" dirty="0">
                <a:latin typeface="Gill Sans"/>
                <a:cs typeface="Gill Sans"/>
              </a:rPr>
              <a:t> </a:t>
            </a:r>
            <a:r>
              <a:rPr lang="en-US" sz="2000" dirty="0">
                <a:latin typeface="Gill Sans"/>
                <a:cs typeface="Gill Sans"/>
              </a:rPr>
              <a:t>(</a:t>
            </a:r>
            <a:r>
              <a:rPr lang="en-US" sz="2000" dirty="0" err="1">
                <a:latin typeface="Gill Sans"/>
                <a:cs typeface="Gill Sans"/>
              </a:rPr>
              <a:t>Galinksy</a:t>
            </a:r>
            <a:r>
              <a:rPr lang="en-US" sz="2000" dirty="0">
                <a:latin typeface="Gill Sans"/>
                <a:cs typeface="Gill Sans"/>
              </a:rPr>
              <a:t> </a:t>
            </a:r>
            <a:r>
              <a:rPr lang="en-US" sz="2000" i="1" dirty="0">
                <a:latin typeface="Gill Sans"/>
                <a:cs typeface="Gill Sans"/>
              </a:rPr>
              <a:t>et al. </a:t>
            </a:r>
            <a:r>
              <a:rPr lang="en-US" sz="2000" dirty="0">
                <a:latin typeface="Gill Sans"/>
                <a:cs typeface="Gill Sans"/>
              </a:rPr>
              <a:t>2016) uses random matrix theory to scale PCA linearly with number of samples</a:t>
            </a:r>
            <a:endParaRPr lang="en-US" sz="24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5359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Running PCA with </a:t>
            </a:r>
            <a:r>
              <a:rPr lang="en-US" sz="2800" dirty="0" err="1">
                <a:latin typeface="Gill Sans"/>
                <a:cs typeface="Gill Sans"/>
              </a:rPr>
              <a:t>sklearn</a:t>
            </a:r>
            <a:endParaRPr lang="en-US" sz="2800" dirty="0">
              <a:latin typeface="Gill Sans"/>
              <a:cs typeface="Gill Sans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1078890" y="1544315"/>
            <a:ext cx="6479659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" pitchFamily="2" charset="0"/>
                <a:cs typeface="Courier"/>
              </a:rPr>
              <a:t>import </a:t>
            </a:r>
            <a:r>
              <a:rPr lang="en-US" sz="1600" dirty="0" err="1">
                <a:latin typeface="Courier" pitchFamily="2" charset="0"/>
              </a:rPr>
              <a:t>sklearn.decomposition</a:t>
            </a:r>
            <a:endParaRPr lang="en-US" sz="1600" dirty="0">
              <a:latin typeface="Courier" pitchFamily="2" charset="0"/>
            </a:endParaRPr>
          </a:p>
          <a:p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  <a:cs typeface="Courier"/>
              </a:rPr>
              <a:t># initialize the PCA object</a:t>
            </a:r>
          </a:p>
          <a:p>
            <a:r>
              <a:rPr lang="en-US" sz="1600" dirty="0">
                <a:latin typeface="Courier" pitchFamily="2" charset="0"/>
              </a:rPr>
              <a:t># If you don’t set </a:t>
            </a:r>
            <a:r>
              <a:rPr lang="en-US" sz="1600" dirty="0" err="1">
                <a:latin typeface="Courier" pitchFamily="2" charset="0"/>
              </a:rPr>
              <a:t>n_components</a:t>
            </a:r>
            <a:r>
              <a:rPr lang="en-US" sz="1600" dirty="0">
                <a:latin typeface="Courier" pitchFamily="2" charset="0"/>
              </a:rPr>
              <a:t>, all p are computed</a:t>
            </a:r>
          </a:p>
          <a:p>
            <a:r>
              <a:rPr lang="en-US" sz="1600" dirty="0" err="1">
                <a:latin typeface="Courier" pitchFamily="2" charset="0"/>
                <a:cs typeface="Courier"/>
              </a:rPr>
              <a:t>pca</a:t>
            </a:r>
            <a:r>
              <a:rPr lang="en-US" sz="1600" dirty="0">
                <a:latin typeface="Courier" pitchFamily="2" charset="0"/>
                <a:cs typeface="Courier"/>
              </a:rPr>
              <a:t> = </a:t>
            </a:r>
            <a:r>
              <a:rPr lang="en-US" sz="1600" dirty="0" err="1">
                <a:latin typeface="Courier" pitchFamily="2" charset="0"/>
                <a:cs typeface="Courier"/>
              </a:rPr>
              <a:t>sklearn.decomposition.PCA</a:t>
            </a:r>
            <a:r>
              <a:rPr lang="en-US" sz="1600" dirty="0">
                <a:latin typeface="Courier" pitchFamily="2" charset="0"/>
                <a:cs typeface="Courier"/>
              </a:rPr>
              <a:t>(</a:t>
            </a:r>
            <a:r>
              <a:rPr lang="en-US" sz="1600" dirty="0" err="1">
                <a:latin typeface="Courier" pitchFamily="2" charset="0"/>
                <a:cs typeface="Courier"/>
              </a:rPr>
              <a:t>n_components</a:t>
            </a:r>
            <a:r>
              <a:rPr lang="en-US" sz="1600" dirty="0">
                <a:latin typeface="Courier" pitchFamily="2" charset="0"/>
                <a:cs typeface="Courier"/>
              </a:rPr>
              <a:t>=2)</a:t>
            </a:r>
          </a:p>
          <a:p>
            <a:endParaRPr lang="en-US" sz="1600" dirty="0">
              <a:latin typeface="Courier" pitchFamily="2" charset="0"/>
              <a:cs typeface="Courier"/>
            </a:endParaRPr>
          </a:p>
          <a:p>
            <a:r>
              <a:rPr lang="en-US" sz="1600" dirty="0">
                <a:latin typeface="Courier" pitchFamily="2" charset="0"/>
                <a:cs typeface="Courier"/>
              </a:rPr>
              <a:t># fit PCs of a </a:t>
            </a:r>
            <a:r>
              <a:rPr lang="en-US" sz="1600" dirty="0" err="1">
                <a:latin typeface="Courier" pitchFamily="2" charset="0"/>
                <a:cs typeface="Courier"/>
              </a:rPr>
              <a:t>datamatrix</a:t>
            </a:r>
            <a:endParaRPr lang="en-US" sz="1600" dirty="0">
              <a:latin typeface="Courier" pitchFamily="2" charset="0"/>
              <a:cs typeface="Courier"/>
            </a:endParaRPr>
          </a:p>
          <a:p>
            <a:r>
              <a:rPr lang="en-US" sz="1600" dirty="0">
                <a:latin typeface="Courier" pitchFamily="2" charset="0"/>
                <a:cs typeface="Courier"/>
              </a:rPr>
              <a:t># </a:t>
            </a:r>
            <a:r>
              <a:rPr lang="en-US" sz="1600" dirty="0" err="1">
                <a:latin typeface="Courier" pitchFamily="2" charset="0"/>
                <a:cs typeface="Courier"/>
              </a:rPr>
              <a:t>datamatrix</a:t>
            </a:r>
            <a:r>
              <a:rPr lang="en-US" sz="1600" dirty="0">
                <a:latin typeface="Courier" pitchFamily="2" charset="0"/>
                <a:cs typeface="Courier"/>
              </a:rPr>
              <a:t> has dimensions:</a:t>
            </a:r>
          </a:p>
          <a:p>
            <a:r>
              <a:rPr lang="en-US" sz="1600" dirty="0">
                <a:latin typeface="Courier" pitchFamily="2" charset="0"/>
                <a:cs typeface="Courier"/>
              </a:rPr>
              <a:t>#   rows=m SNPs</a:t>
            </a:r>
          </a:p>
          <a:p>
            <a:r>
              <a:rPr lang="en-US" sz="1600" dirty="0">
                <a:latin typeface="Courier" pitchFamily="2" charset="0"/>
                <a:cs typeface="Courier"/>
              </a:rPr>
              <a:t>#   cols=n samples</a:t>
            </a:r>
          </a:p>
          <a:p>
            <a:r>
              <a:rPr lang="en-US" sz="1600" dirty="0" err="1">
                <a:latin typeface="Courier" pitchFamily="2" charset="0"/>
                <a:cs typeface="Courier"/>
              </a:rPr>
              <a:t>pca.fit</a:t>
            </a:r>
            <a:r>
              <a:rPr lang="en-US" sz="1600" dirty="0">
                <a:latin typeface="Courier" pitchFamily="2" charset="0"/>
                <a:cs typeface="Courier"/>
              </a:rPr>
              <a:t>(</a:t>
            </a:r>
            <a:r>
              <a:rPr lang="en-US" sz="1600" dirty="0" err="1">
                <a:latin typeface="Courier" pitchFamily="2" charset="0"/>
                <a:cs typeface="Courier"/>
              </a:rPr>
              <a:t>datamatrix.transpose</a:t>
            </a:r>
            <a:r>
              <a:rPr lang="en-US" sz="1600" dirty="0">
                <a:latin typeface="Courier" pitchFamily="2" charset="0"/>
                <a:cs typeface="Courier"/>
              </a:rPr>
              <a:t>())</a:t>
            </a:r>
          </a:p>
          <a:p>
            <a:endParaRPr lang="en-US" sz="1600" dirty="0">
              <a:latin typeface="Courier" pitchFamily="2" charset="0"/>
              <a:cs typeface="Courier"/>
            </a:endParaRPr>
          </a:p>
          <a:p>
            <a:r>
              <a:rPr lang="en-US" sz="1600" dirty="0">
                <a:latin typeface="Courier" pitchFamily="2" charset="0"/>
                <a:cs typeface="Courier"/>
              </a:rPr>
              <a:t># Project samples on PCs</a:t>
            </a:r>
          </a:p>
          <a:p>
            <a:r>
              <a:rPr lang="en-US" sz="1600" dirty="0" err="1">
                <a:latin typeface="Courier" pitchFamily="2" charset="0"/>
                <a:cs typeface="Courier"/>
              </a:rPr>
              <a:t>proj</a:t>
            </a:r>
            <a:r>
              <a:rPr lang="en-US" sz="1600" dirty="0">
                <a:latin typeface="Courier" pitchFamily="2" charset="0"/>
                <a:cs typeface="Courier"/>
              </a:rPr>
              <a:t> = </a:t>
            </a:r>
            <a:r>
              <a:rPr lang="en-US" sz="1600" dirty="0" err="1">
                <a:latin typeface="Courier" pitchFamily="2" charset="0"/>
                <a:cs typeface="Courier"/>
              </a:rPr>
              <a:t>pca.transform</a:t>
            </a:r>
            <a:r>
              <a:rPr lang="en-US" sz="1600" dirty="0">
                <a:latin typeface="Courier" pitchFamily="2" charset="0"/>
                <a:cs typeface="Courier"/>
              </a:rPr>
              <a:t>(</a:t>
            </a:r>
            <a:r>
              <a:rPr lang="en-US" sz="1600" dirty="0" err="1">
                <a:latin typeface="Courier" pitchFamily="2" charset="0"/>
                <a:cs typeface="Courier"/>
              </a:rPr>
              <a:t>datamatrix.transpose</a:t>
            </a:r>
            <a:r>
              <a:rPr lang="en-US" sz="1600" dirty="0">
                <a:latin typeface="Courier" pitchFamily="2" charset="0"/>
                <a:cs typeface="Courier"/>
              </a:rPr>
              <a:t>())</a:t>
            </a:r>
          </a:p>
        </p:txBody>
      </p:sp>
    </p:spTree>
    <p:extLst>
      <p:ext uri="{BB962C8B-B14F-4D97-AF65-F5344CB8AC3E}">
        <p14:creationId xmlns:p14="http://schemas.microsoft.com/office/powerpoint/2010/main" val="3385908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Performing PCA yourself – python cheat sheet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1269959" y="1175825"/>
            <a:ext cx="5848677" cy="5570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"/>
                <a:cs typeface="Courier"/>
              </a:rPr>
              <a:t>import </a:t>
            </a:r>
            <a:r>
              <a:rPr lang="en-US" sz="1600" dirty="0" err="1">
                <a:latin typeface="Courier"/>
                <a:cs typeface="Courier"/>
              </a:rPr>
              <a:t>numpy</a:t>
            </a:r>
            <a:r>
              <a:rPr lang="en-US" sz="1600" dirty="0">
                <a:latin typeface="Courier"/>
                <a:cs typeface="Courier"/>
              </a:rPr>
              <a:t> as </a:t>
            </a:r>
            <a:r>
              <a:rPr lang="en-US" sz="1600" dirty="0" err="1">
                <a:latin typeface="Courier"/>
                <a:cs typeface="Courier"/>
              </a:rPr>
              <a:t>np</a:t>
            </a:r>
            <a:endParaRPr lang="en-US" sz="1600" dirty="0">
              <a:latin typeface="Courier"/>
              <a:cs typeface="Courier"/>
            </a:endParaRP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# Subset a matrix by rows and columns</a:t>
            </a:r>
          </a:p>
          <a:p>
            <a:r>
              <a:rPr lang="en-US" sz="1600" dirty="0" err="1">
                <a:latin typeface="Courier"/>
                <a:cs typeface="Courier"/>
              </a:rPr>
              <a:t>Xsubset</a:t>
            </a:r>
            <a:r>
              <a:rPr lang="en-US" sz="1600" dirty="0">
                <a:latin typeface="Courier"/>
                <a:cs typeface="Courier"/>
              </a:rPr>
              <a:t> = X[</a:t>
            </a:r>
            <a:r>
              <a:rPr lang="en-US" sz="1600" dirty="0" err="1">
                <a:latin typeface="Courier"/>
                <a:cs typeface="Courier"/>
              </a:rPr>
              <a:t>rowstart:rowend</a:t>
            </a:r>
            <a:r>
              <a:rPr lang="en-US" sz="1600" dirty="0">
                <a:latin typeface="Courier"/>
                <a:cs typeface="Courier"/>
              </a:rPr>
              <a:t>, </a:t>
            </a:r>
            <a:r>
              <a:rPr lang="en-US" sz="1600" dirty="0" err="1">
                <a:latin typeface="Courier"/>
                <a:cs typeface="Courier"/>
              </a:rPr>
              <a:t>colstart:colend</a:t>
            </a:r>
            <a:r>
              <a:rPr lang="en-US" sz="1600" dirty="0">
                <a:latin typeface="Courier"/>
                <a:cs typeface="Courier"/>
              </a:rPr>
              <a:t>]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# Transpose matrix X</a:t>
            </a:r>
          </a:p>
          <a:p>
            <a:r>
              <a:rPr lang="en-US" sz="1600" dirty="0" err="1">
                <a:latin typeface="Courier"/>
                <a:cs typeface="Courier"/>
              </a:rPr>
              <a:t>Xt</a:t>
            </a:r>
            <a:r>
              <a:rPr lang="en-US" sz="1600" dirty="0">
                <a:latin typeface="Courier"/>
                <a:cs typeface="Courier"/>
              </a:rPr>
              <a:t> = </a:t>
            </a:r>
            <a:r>
              <a:rPr lang="en-US" sz="1600" dirty="0" err="1">
                <a:latin typeface="Courier"/>
                <a:cs typeface="Courier"/>
              </a:rPr>
              <a:t>X.transpose</a:t>
            </a:r>
            <a:r>
              <a:rPr lang="en-US" sz="1600" dirty="0">
                <a:latin typeface="Courier"/>
                <a:cs typeface="Courier"/>
              </a:rPr>
              <a:t>()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# Multiple two matrices X, Y</a:t>
            </a:r>
          </a:p>
          <a:p>
            <a:r>
              <a:rPr lang="en-US" sz="1600" dirty="0">
                <a:latin typeface="Courier"/>
                <a:cs typeface="Courier"/>
              </a:rPr>
              <a:t>Product = </a:t>
            </a:r>
            <a:r>
              <a:rPr lang="en-US" sz="1600" dirty="0" err="1">
                <a:latin typeface="Courier"/>
                <a:cs typeface="Courier"/>
              </a:rPr>
              <a:t>X.dot</a:t>
            </a:r>
            <a:r>
              <a:rPr lang="en-US" sz="1600" dirty="0">
                <a:latin typeface="Courier"/>
                <a:cs typeface="Courier"/>
              </a:rPr>
              <a:t>(Y)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# Get eigenvalues and eigenvectors of matrix X</a:t>
            </a:r>
          </a:p>
          <a:p>
            <a:r>
              <a:rPr lang="en-US" sz="1600" dirty="0" err="1">
                <a:latin typeface="Courier"/>
                <a:cs typeface="Courier"/>
              </a:rPr>
              <a:t>evals</a:t>
            </a:r>
            <a:r>
              <a:rPr lang="en-US" sz="1600" dirty="0">
                <a:latin typeface="Courier"/>
                <a:cs typeface="Courier"/>
              </a:rPr>
              <a:t>, </a:t>
            </a:r>
            <a:r>
              <a:rPr lang="en-US" sz="1600" dirty="0" err="1">
                <a:latin typeface="Courier"/>
                <a:cs typeface="Courier"/>
              </a:rPr>
              <a:t>evecs</a:t>
            </a:r>
            <a:r>
              <a:rPr lang="en-US" sz="1600" dirty="0">
                <a:latin typeface="Courier"/>
                <a:cs typeface="Courier"/>
              </a:rPr>
              <a:t> = </a:t>
            </a:r>
            <a:r>
              <a:rPr lang="en-US" sz="1600" dirty="0" err="1">
                <a:latin typeface="Courier"/>
                <a:cs typeface="Courier"/>
              </a:rPr>
              <a:t>np.linalg.eig</a:t>
            </a:r>
            <a:r>
              <a:rPr lang="en-US" sz="1600" dirty="0">
                <a:latin typeface="Courier"/>
                <a:cs typeface="Courier"/>
              </a:rPr>
              <a:t>(X)</a:t>
            </a:r>
          </a:p>
          <a:p>
            <a:r>
              <a:rPr lang="en-US" sz="1600" dirty="0">
                <a:latin typeface="Courier"/>
                <a:cs typeface="Courier"/>
              </a:rPr>
              <a:t># Sort them by eigenvalue</a:t>
            </a:r>
          </a:p>
          <a:p>
            <a:r>
              <a:rPr lang="en-US" sz="1600" dirty="0" err="1">
                <a:latin typeface="Courier"/>
                <a:cs typeface="Courier"/>
              </a:rPr>
              <a:t>idx</a:t>
            </a:r>
            <a:r>
              <a:rPr lang="en-US" sz="1600" dirty="0">
                <a:latin typeface="Courier"/>
                <a:cs typeface="Courier"/>
              </a:rPr>
              <a:t> = </a:t>
            </a:r>
            <a:r>
              <a:rPr lang="en-US" sz="1600" dirty="0" err="1">
                <a:latin typeface="Courier"/>
                <a:cs typeface="Courier"/>
              </a:rPr>
              <a:t>np.argsort</a:t>
            </a:r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evals</a:t>
            </a:r>
            <a:r>
              <a:rPr lang="en-US" sz="1600" dirty="0">
                <a:latin typeface="Courier"/>
                <a:cs typeface="Courier"/>
              </a:rPr>
              <a:t>)[::-1]</a:t>
            </a:r>
          </a:p>
          <a:p>
            <a:r>
              <a:rPr lang="en-US" sz="1600" dirty="0" err="1">
                <a:latin typeface="Courier"/>
                <a:cs typeface="Courier"/>
              </a:rPr>
              <a:t>evecs</a:t>
            </a:r>
            <a:r>
              <a:rPr lang="en-US" sz="1600" dirty="0">
                <a:latin typeface="Courier"/>
                <a:cs typeface="Courier"/>
              </a:rPr>
              <a:t> = </a:t>
            </a:r>
            <a:r>
              <a:rPr lang="en-US" sz="1600" dirty="0" err="1">
                <a:latin typeface="Courier"/>
                <a:cs typeface="Courier"/>
              </a:rPr>
              <a:t>evecs</a:t>
            </a:r>
            <a:r>
              <a:rPr lang="en-US" sz="1600" dirty="0">
                <a:latin typeface="Courier"/>
                <a:cs typeface="Courier"/>
              </a:rPr>
              <a:t>[:,</a:t>
            </a:r>
            <a:r>
              <a:rPr lang="en-US" sz="1600" dirty="0" err="1">
                <a:latin typeface="Courier"/>
                <a:cs typeface="Courier"/>
              </a:rPr>
              <a:t>idx</a:t>
            </a:r>
            <a:r>
              <a:rPr lang="en-US" sz="1600" dirty="0">
                <a:latin typeface="Courier"/>
                <a:cs typeface="Courier"/>
              </a:rPr>
              <a:t>]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# To test your code, compare to </a:t>
            </a:r>
            <a:r>
              <a:rPr lang="en-US" sz="1600" dirty="0" err="1">
                <a:latin typeface="Courier"/>
                <a:cs typeface="Courier"/>
              </a:rPr>
              <a:t>sklearn</a:t>
            </a:r>
            <a:r>
              <a:rPr lang="en-US" sz="1600" dirty="0">
                <a:latin typeface="Courier"/>
                <a:cs typeface="Courier"/>
              </a:rPr>
              <a:t>:</a:t>
            </a:r>
          </a:p>
          <a:p>
            <a:r>
              <a:rPr lang="en-US" sz="1600" dirty="0">
                <a:latin typeface="Courier"/>
                <a:cs typeface="Courier"/>
              </a:rPr>
              <a:t>from </a:t>
            </a:r>
            <a:r>
              <a:rPr lang="en-US" sz="1600" dirty="0" err="1">
                <a:latin typeface="Courier"/>
                <a:cs typeface="Courier"/>
              </a:rPr>
              <a:t>sklearn.decomposition</a:t>
            </a:r>
            <a:r>
              <a:rPr lang="en-US" sz="1600" dirty="0">
                <a:latin typeface="Courier"/>
                <a:cs typeface="Courier"/>
              </a:rPr>
              <a:t> import PCA</a:t>
            </a:r>
          </a:p>
          <a:p>
            <a:r>
              <a:rPr lang="en-US" sz="1600" dirty="0" err="1">
                <a:latin typeface="Courier"/>
                <a:cs typeface="Courier"/>
              </a:rPr>
              <a:t>pca</a:t>
            </a:r>
            <a:r>
              <a:rPr lang="en-US" sz="1600" dirty="0">
                <a:latin typeface="Courier"/>
                <a:cs typeface="Courier"/>
              </a:rPr>
              <a:t> = PCA(</a:t>
            </a:r>
            <a:r>
              <a:rPr lang="en-US" sz="1600" dirty="0" err="1">
                <a:latin typeface="Courier"/>
                <a:cs typeface="Courier"/>
              </a:rPr>
              <a:t>n_components</a:t>
            </a:r>
            <a:r>
              <a:rPr lang="en-US" sz="1600" dirty="0">
                <a:latin typeface="Courier"/>
                <a:cs typeface="Courier"/>
              </a:rPr>
              <a:t>=2)</a:t>
            </a:r>
          </a:p>
          <a:p>
            <a:r>
              <a:rPr lang="en-US" sz="1600" dirty="0" err="1">
                <a:latin typeface="Courier"/>
                <a:cs typeface="Courier"/>
              </a:rPr>
              <a:t>pca.fit</a:t>
            </a:r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X.transpose</a:t>
            </a:r>
            <a:r>
              <a:rPr lang="en-US" sz="1600" dirty="0">
                <a:latin typeface="Courier"/>
                <a:cs typeface="Courier"/>
              </a:rPr>
              <a:t>())</a:t>
            </a:r>
          </a:p>
          <a:p>
            <a:r>
              <a:rPr lang="en-US" sz="1600" dirty="0" err="1">
                <a:latin typeface="Courier"/>
                <a:cs typeface="Courier"/>
              </a:rPr>
              <a:t>newdata</a:t>
            </a:r>
            <a:r>
              <a:rPr lang="en-US" sz="1600" dirty="0">
                <a:latin typeface="Courier"/>
                <a:cs typeface="Courier"/>
              </a:rPr>
              <a:t> = </a:t>
            </a:r>
            <a:r>
              <a:rPr lang="en-US" sz="1600" dirty="0" err="1">
                <a:latin typeface="Courier"/>
                <a:cs typeface="Courier"/>
              </a:rPr>
              <a:t>pca.transform</a:t>
            </a:r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x.transpose</a:t>
            </a:r>
            <a:r>
              <a:rPr lang="en-US" sz="1600" dirty="0">
                <a:latin typeface="Courier"/>
                <a:cs typeface="Courier"/>
              </a:rPr>
              <a:t>())</a:t>
            </a:r>
          </a:p>
        </p:txBody>
      </p:sp>
    </p:spTree>
    <p:extLst>
      <p:ext uri="{BB962C8B-B14F-4D97-AF65-F5344CB8AC3E}">
        <p14:creationId xmlns:p14="http://schemas.microsoft.com/office/powerpoint/2010/main" val="3119202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079" y="837473"/>
            <a:ext cx="7078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4800" dirty="0">
                <a:latin typeface="Gill Sans"/>
                <a:cs typeface="Gill Sans"/>
              </a:rPr>
              <a:t>Read more…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0158" y="2198791"/>
            <a:ext cx="78078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"/>
                <a:cs typeface="Gill Sans"/>
              </a:rPr>
              <a:t>Population structure and </a:t>
            </a:r>
            <a:r>
              <a:rPr lang="en-US" sz="2800" b="1" dirty="0" err="1">
                <a:latin typeface="Gill Sans"/>
                <a:cs typeface="Gill Sans"/>
              </a:rPr>
              <a:t>eigenanalysis</a:t>
            </a:r>
            <a:r>
              <a:rPr lang="en-US" sz="2800" b="1" dirty="0">
                <a:latin typeface="Gill Sans"/>
                <a:cs typeface="Gill Sans"/>
              </a:rPr>
              <a:t> </a:t>
            </a:r>
            <a:r>
              <a:rPr lang="en-US" sz="2800" dirty="0">
                <a:latin typeface="Gill Sans"/>
                <a:cs typeface="Gill Sans"/>
              </a:rPr>
              <a:t>(Price, Patterson, Reich)</a:t>
            </a:r>
            <a:endParaRPr lang="en-US" sz="2800" b="1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"/>
                <a:cs typeface="Gill Sans"/>
              </a:rPr>
              <a:t>Genes mirror geography within Europe </a:t>
            </a:r>
            <a:r>
              <a:rPr lang="en-US" sz="2800" dirty="0">
                <a:latin typeface="Gill Sans"/>
                <a:cs typeface="Gill Sans"/>
              </a:rPr>
              <a:t>(</a:t>
            </a:r>
            <a:r>
              <a:rPr lang="en-US" sz="2800" dirty="0" err="1">
                <a:latin typeface="Gill Sans"/>
                <a:cs typeface="Gill Sans"/>
              </a:rPr>
              <a:t>Novembre</a:t>
            </a:r>
            <a:r>
              <a:rPr lang="en-US" sz="2800" dirty="0">
                <a:latin typeface="Gill Sans"/>
                <a:cs typeface="Gill Sans"/>
              </a:rPr>
              <a:t> et al.)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"/>
                <a:cs typeface="Gill Sans"/>
              </a:rPr>
              <a:t>The population genetics of the Jewish people </a:t>
            </a:r>
            <a:r>
              <a:rPr lang="en-US" sz="2800" dirty="0">
                <a:latin typeface="Gill Sans"/>
                <a:cs typeface="Gill Sans"/>
              </a:rPr>
              <a:t>(</a:t>
            </a:r>
            <a:r>
              <a:rPr lang="en-US" sz="2800" dirty="0" err="1">
                <a:latin typeface="Gill Sans"/>
                <a:cs typeface="Gill Sans"/>
              </a:rPr>
              <a:t>Ostrer</a:t>
            </a:r>
            <a:r>
              <a:rPr lang="en-US" sz="2800" dirty="0">
                <a:latin typeface="Gill Sans"/>
                <a:cs typeface="Gill Sans"/>
              </a:rPr>
              <a:t> and </a:t>
            </a:r>
            <a:r>
              <a:rPr lang="en-US" sz="2800" dirty="0" err="1">
                <a:latin typeface="Gill Sans"/>
                <a:cs typeface="Gill Sans"/>
              </a:rPr>
              <a:t>Skorecki</a:t>
            </a:r>
            <a:r>
              <a:rPr lang="en-US" sz="2800" dirty="0">
                <a:latin typeface="Gill Sans"/>
                <a:cs typeface="Gill Sans"/>
              </a:rPr>
              <a:t>)</a:t>
            </a:r>
            <a:endParaRPr lang="en-US" sz="28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241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PCA Example: weight vs. height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" name="Straight Arrow Connector 2"/>
          <p:cNvCxnSpPr/>
          <p:nvPr/>
        </p:nvCxnSpPr>
        <p:spPr>
          <a:xfrm>
            <a:off x="1269959" y="5279455"/>
            <a:ext cx="550315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269959" y="1540331"/>
            <a:ext cx="0" cy="373912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54385" y="5479345"/>
            <a:ext cx="86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11558" y="2997896"/>
            <a:ext cx="80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Height</a:t>
            </a:r>
          </a:p>
        </p:txBody>
      </p:sp>
      <p:sp>
        <p:nvSpPr>
          <p:cNvPr id="12" name="Oval 11"/>
          <p:cNvSpPr/>
          <p:nvPr/>
        </p:nvSpPr>
        <p:spPr>
          <a:xfrm>
            <a:off x="2069563" y="4785608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74918" y="4150205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774155" y="3949857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09540" y="4384912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08373" y="3502036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397376" y="3785242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397376" y="3103263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759373" y="3419729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067632" y="2914216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067632" y="3337421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161209" y="2421285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554873" y="2913300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554873" y="2338977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961307" y="2698472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030910" y="2174362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537492" y="2533857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666346" y="2009747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752073" y="1740221"/>
            <a:ext cx="4209680" cy="32100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173413" y="1869561"/>
            <a:ext cx="2445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Most variation in the data is along this axis (principal component 1)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3172988" y="2698472"/>
            <a:ext cx="596709" cy="7212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752073" y="1409582"/>
            <a:ext cx="2445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After controlling for PC1, most remaining variation along this variation (PC2)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6095142"/>
            <a:ext cx="5798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There are as many PCs as original # features, ordered from the PC that explains most to least variance in the data </a:t>
            </a:r>
          </a:p>
        </p:txBody>
      </p:sp>
    </p:spTree>
    <p:extLst>
      <p:ext uri="{BB962C8B-B14F-4D97-AF65-F5344CB8AC3E}">
        <p14:creationId xmlns:p14="http://schemas.microsoft.com/office/powerpoint/2010/main" val="283643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Review – mean, variance and covariance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701385" y="1313134"/>
            <a:ext cx="2872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Data</a:t>
            </a:r>
            <a:r>
              <a:rPr lang="en-US" sz="2000" dirty="0">
                <a:latin typeface="Gill Sans"/>
                <a:cs typeface="Gill Sans"/>
              </a:rPr>
              <a:t>: X = x</a:t>
            </a:r>
            <a:r>
              <a:rPr lang="en-US" sz="2000" baseline="-25000" dirty="0">
                <a:latin typeface="Gill Sans"/>
                <a:cs typeface="Gill Sans"/>
              </a:rPr>
              <a:t>1</a:t>
            </a:r>
            <a:r>
              <a:rPr lang="en-US" sz="2000" dirty="0">
                <a:latin typeface="Gill Sans"/>
                <a:cs typeface="Gill Sans"/>
              </a:rPr>
              <a:t>, x</a:t>
            </a:r>
            <a:r>
              <a:rPr lang="en-US" sz="2000" baseline="-25000" dirty="0">
                <a:latin typeface="Gill Sans"/>
                <a:cs typeface="Gill Sans"/>
              </a:rPr>
              <a:t>2</a:t>
            </a:r>
            <a:r>
              <a:rPr lang="en-US" sz="2000" dirty="0">
                <a:latin typeface="Gill Sans"/>
                <a:cs typeface="Gill Sans"/>
              </a:rPr>
              <a:t>, x</a:t>
            </a:r>
            <a:r>
              <a:rPr lang="en-US" sz="2000" baseline="-25000" dirty="0">
                <a:latin typeface="Gill Sans"/>
                <a:cs typeface="Gill Sans"/>
              </a:rPr>
              <a:t>3</a:t>
            </a:r>
            <a:r>
              <a:rPr lang="en-US" sz="2000" dirty="0">
                <a:latin typeface="Gill Sans"/>
                <a:cs typeface="Gill Sans"/>
              </a:rPr>
              <a:t>, … </a:t>
            </a:r>
            <a:r>
              <a:rPr lang="en-US" sz="2000" dirty="0" err="1">
                <a:latin typeface="Gill Sans"/>
                <a:cs typeface="Gill Sans"/>
              </a:rPr>
              <a:t>x</a:t>
            </a:r>
            <a:r>
              <a:rPr lang="en-US" sz="2000" baseline="-25000" dirty="0" err="1">
                <a:latin typeface="Gill Sans"/>
                <a:cs typeface="Gill Sans"/>
              </a:rPr>
              <a:t>n</a:t>
            </a:r>
            <a:endParaRPr lang="en-US" sz="2000" baseline="-25000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9336" y="1313134"/>
            <a:ext cx="4452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e.g. genotypes at SNP</a:t>
            </a:r>
            <a:r>
              <a:rPr lang="en-US" sz="2000" b="1" baseline="-25000" dirty="0">
                <a:latin typeface="Gill Sans"/>
                <a:cs typeface="Gill Sans"/>
              </a:rPr>
              <a:t>1</a:t>
            </a:r>
            <a:r>
              <a:rPr lang="en-US" sz="2000" b="1" dirty="0">
                <a:latin typeface="Gill Sans"/>
                <a:cs typeface="Gill Sans"/>
              </a:rPr>
              <a:t> </a:t>
            </a:r>
            <a:r>
              <a:rPr lang="en-US" sz="2000" dirty="0">
                <a:latin typeface="Gill Sans"/>
                <a:cs typeface="Gill Sans"/>
              </a:rPr>
              <a:t>= 0, 1, 2,  …</a:t>
            </a:r>
            <a:endParaRPr lang="en-US" sz="2000" baseline="-25000" dirty="0"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7932" y="2163137"/>
            <a:ext cx="1106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Mean</a:t>
            </a:r>
            <a:r>
              <a:rPr lang="en-US" sz="2400" dirty="0">
                <a:latin typeface="Gill Sans"/>
                <a:cs typeface="Gill Sans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5121" y="1914522"/>
            <a:ext cx="419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Σ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3500655" y="2499091"/>
            <a:ext cx="406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dirty="0"/>
              <a:t>=1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3794" y="1836483"/>
            <a:ext cx="27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2533" y="2140230"/>
            <a:ext cx="31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36705" y="226821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360223" y="2376887"/>
            <a:ext cx="21166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68185" y="3065428"/>
            <a:ext cx="160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Variance</a:t>
            </a:r>
            <a:r>
              <a:rPr lang="en-US" sz="2400" dirty="0">
                <a:latin typeface="Gill Sans"/>
                <a:cs typeface="Gill Sans"/>
              </a:rPr>
              <a:t>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947266" y="2146508"/>
            <a:ext cx="471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 =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2979836" y="2219070"/>
            <a:ext cx="21166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321325" y="2024468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104071" y="3117847"/>
            <a:ext cx="1613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Var</a:t>
            </a:r>
            <a:r>
              <a:rPr lang="en-US" dirty="0"/>
              <a:t>(X) = σ</a:t>
            </a:r>
            <a:r>
              <a:rPr lang="en-US" baseline="30000" dirty="0"/>
              <a:t>2</a:t>
            </a:r>
            <a:r>
              <a:rPr lang="en-US" dirty="0"/>
              <a:t>(X) = 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614339" y="3265386"/>
            <a:ext cx="63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(n-1)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649616" y="3327029"/>
            <a:ext cx="61007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756127" y="2923545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04114" y="2875978"/>
            <a:ext cx="419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Σ</a:t>
            </a:r>
            <a:endParaRPr lang="en-US" sz="4000" dirty="0"/>
          </a:p>
        </p:txBody>
      </p:sp>
      <p:sp>
        <p:nvSpPr>
          <p:cNvPr id="51" name="TextBox 50"/>
          <p:cNvSpPr txBox="1"/>
          <p:nvPr/>
        </p:nvSpPr>
        <p:spPr>
          <a:xfrm>
            <a:off x="5289648" y="3460547"/>
            <a:ext cx="406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dirty="0"/>
              <a:t>=1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336684" y="2839957"/>
            <a:ext cx="27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601526" y="310168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(x</a:t>
            </a:r>
            <a:r>
              <a:rPr lang="en-US" baseline="-25000" dirty="0"/>
              <a:t>i</a:t>
            </a:r>
            <a:r>
              <a:rPr lang="en-US" dirty="0"/>
              <a:t>-x)</a:t>
            </a:r>
            <a:r>
              <a:rPr lang="en-US" baseline="30000" dirty="0"/>
              <a:t>2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5953698" y="3235923"/>
            <a:ext cx="12558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168185" y="3977864"/>
            <a:ext cx="3242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Standard deviation: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288504" y="4046681"/>
            <a:ext cx="1756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σ</a:t>
            </a:r>
            <a:r>
              <a:rPr lang="en-US" dirty="0"/>
              <a:t>(X) = </a:t>
            </a:r>
            <a:r>
              <a:rPr lang="en-US" dirty="0" err="1"/>
              <a:t>sqrt</a:t>
            </a:r>
            <a:r>
              <a:rPr lang="en-US" dirty="0"/>
              <a:t>(σ</a:t>
            </a:r>
            <a:r>
              <a:rPr lang="en-US" baseline="30000" dirty="0"/>
              <a:t>2</a:t>
            </a:r>
            <a:r>
              <a:rPr lang="en-US" dirty="0"/>
              <a:t>(X))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182437" y="4976854"/>
            <a:ext cx="19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Covariance</a:t>
            </a:r>
            <a:r>
              <a:rPr lang="en-US" sz="2400" dirty="0">
                <a:latin typeface="Gill Sans"/>
                <a:cs typeface="Gill Sans"/>
              </a:rPr>
              <a:t>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697029" y="5042209"/>
            <a:ext cx="1182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Cov</a:t>
            </a:r>
            <a:r>
              <a:rPr lang="en-US" dirty="0"/>
              <a:t>(X, Y) =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868219" y="5226875"/>
            <a:ext cx="63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(n-1)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4879978" y="5265002"/>
            <a:ext cx="61007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5010007" y="4885034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530972" y="4837658"/>
            <a:ext cx="419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Σ</a:t>
            </a:r>
            <a:endParaRPr lang="en-US" sz="4000" dirty="0"/>
          </a:p>
        </p:txBody>
      </p:sp>
      <p:sp>
        <p:nvSpPr>
          <p:cNvPr id="67" name="TextBox 66"/>
          <p:cNvSpPr txBox="1"/>
          <p:nvPr/>
        </p:nvSpPr>
        <p:spPr>
          <a:xfrm>
            <a:off x="5516506" y="5422227"/>
            <a:ext cx="406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dirty="0"/>
              <a:t>=1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563542" y="4801637"/>
            <a:ext cx="27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876489" y="5033304"/>
            <a:ext cx="1128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(x</a:t>
            </a:r>
            <a:r>
              <a:rPr lang="en-US" baseline="-25000" dirty="0"/>
              <a:t>i</a:t>
            </a:r>
            <a:r>
              <a:rPr lang="en-US" dirty="0"/>
              <a:t>-x) (</a:t>
            </a:r>
            <a:r>
              <a:rPr lang="en-US" dirty="0" err="1"/>
              <a:t>y</a:t>
            </a:r>
            <a:r>
              <a:rPr lang="en-US" baseline="-25000" dirty="0" err="1"/>
              <a:t>i</a:t>
            </a:r>
            <a:r>
              <a:rPr lang="en-US" dirty="0"/>
              <a:t>-y)</a:t>
            </a:r>
            <a:r>
              <a:rPr lang="en-US" baseline="30000" dirty="0"/>
              <a:t> 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6228661" y="5167541"/>
            <a:ext cx="12558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6710313" y="5178845"/>
            <a:ext cx="12558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3694938" y="5687881"/>
            <a:ext cx="1824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Cov</a:t>
            </a:r>
            <a:r>
              <a:rPr lang="en-US" dirty="0"/>
              <a:t>(X, X) = </a:t>
            </a:r>
            <a:r>
              <a:rPr lang="en-US" dirty="0" err="1"/>
              <a:t>Var</a:t>
            </a:r>
            <a:r>
              <a:rPr lang="en-US" dirty="0"/>
              <a:t>(X) </a:t>
            </a:r>
          </a:p>
        </p:txBody>
      </p:sp>
      <p:sp>
        <p:nvSpPr>
          <p:cNvPr id="82" name="Rectangle 81"/>
          <p:cNvSpPr/>
          <p:nvPr/>
        </p:nvSpPr>
        <p:spPr>
          <a:xfrm>
            <a:off x="3700695" y="6081978"/>
            <a:ext cx="2066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Cov</a:t>
            </a:r>
            <a:r>
              <a:rPr lang="en-US" dirty="0"/>
              <a:t>(X, Y) = </a:t>
            </a:r>
            <a:r>
              <a:rPr lang="en-US" dirty="0" err="1"/>
              <a:t>Cov</a:t>
            </a:r>
            <a:r>
              <a:rPr lang="en-US" dirty="0"/>
              <a:t>(Y, X) </a:t>
            </a:r>
          </a:p>
        </p:txBody>
      </p:sp>
    </p:spTree>
    <p:extLst>
      <p:ext uri="{BB962C8B-B14F-4D97-AF65-F5344CB8AC3E}">
        <p14:creationId xmlns:p14="http://schemas.microsoft.com/office/powerpoint/2010/main" val="3947835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Review – covariance matrix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242140" y="2118580"/>
            <a:ext cx="1299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Data</a:t>
            </a:r>
            <a:r>
              <a:rPr lang="en-US" sz="2000" dirty="0">
                <a:latin typeface="Gill Sans"/>
                <a:cs typeface="Gill Sans"/>
              </a:rPr>
              <a:t>:</a:t>
            </a:r>
            <a:r>
              <a:rPr lang="en-US" sz="2000" dirty="0"/>
              <a:t>  X = </a:t>
            </a:r>
            <a:endParaRPr lang="en-US" sz="2000" baseline="-25000" dirty="0"/>
          </a:p>
        </p:txBody>
      </p:sp>
      <p:sp>
        <p:nvSpPr>
          <p:cNvPr id="2" name="Left Bracket 1"/>
          <p:cNvSpPr/>
          <p:nvPr/>
        </p:nvSpPr>
        <p:spPr>
          <a:xfrm>
            <a:off x="1658003" y="1701491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ket 6"/>
          <p:cNvSpPr/>
          <p:nvPr/>
        </p:nvSpPr>
        <p:spPr>
          <a:xfrm flipH="1">
            <a:off x="3444888" y="1701491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57904" y="1713974"/>
            <a:ext cx="148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0 1 2 1 1 0 1 1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7904" y="2051040"/>
            <a:ext cx="148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1 1 2 0 0 0 1 2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57904" y="2420372"/>
            <a:ext cx="148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2 0 2 1 1 0 1 1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7904" y="2913759"/>
            <a:ext cx="148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0 1 1 1 0 0 1 2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89620" y="2623271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75422" y="1701491"/>
            <a:ext cx="38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40100" y="1818865"/>
            <a:ext cx="2116134" cy="188141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066427" y="2014272"/>
            <a:ext cx="187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m features (SNPs)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621242" y="2420372"/>
            <a:ext cx="0" cy="86271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84395" y="1237771"/>
            <a:ext cx="112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n samples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107156" y="1464939"/>
            <a:ext cx="94117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195017" y="1607103"/>
            <a:ext cx="3149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"/>
                <a:cs typeface="Gill Sans"/>
              </a:rPr>
              <a:t>x</a:t>
            </a:r>
            <a:r>
              <a:rPr lang="en-US" baseline="-25000" dirty="0" err="1">
                <a:latin typeface="Gill Sans"/>
                <a:cs typeface="Gill Sans"/>
              </a:rPr>
              <a:t>ij</a:t>
            </a:r>
            <a:r>
              <a:rPr lang="en-US" dirty="0">
                <a:latin typeface="Gill Sans"/>
                <a:cs typeface="Gill Sans"/>
              </a:rPr>
              <a:t> = feature i’s value at sample j</a:t>
            </a:r>
            <a:endParaRPr lang="en-US" baseline="-25000" dirty="0">
              <a:latin typeface="Gill Sans"/>
              <a:cs typeface="Gill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291" y="4627240"/>
            <a:ext cx="3610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Covariance matrix</a:t>
            </a:r>
            <a:r>
              <a:rPr lang="en-US" sz="2000" dirty="0">
                <a:latin typeface="Gill Sans"/>
                <a:cs typeface="Gill Sans"/>
              </a:rPr>
              <a:t>:  </a:t>
            </a:r>
            <a:r>
              <a:rPr lang="en-US" sz="2000" dirty="0" err="1"/>
              <a:t>Cov</a:t>
            </a:r>
            <a:r>
              <a:rPr lang="en-US" sz="2000" dirty="0"/>
              <a:t>(X) = </a:t>
            </a:r>
            <a:endParaRPr lang="en-US" sz="2000" baseline="-25000" dirty="0"/>
          </a:p>
        </p:txBody>
      </p:sp>
      <p:sp>
        <p:nvSpPr>
          <p:cNvPr id="26" name="Left Bracket 25"/>
          <p:cNvSpPr/>
          <p:nvPr/>
        </p:nvSpPr>
        <p:spPr>
          <a:xfrm>
            <a:off x="3608117" y="4050179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ket 26"/>
          <p:cNvSpPr/>
          <p:nvPr/>
        </p:nvSpPr>
        <p:spPr>
          <a:xfrm flipH="1">
            <a:off x="5395002" y="4050179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327162" y="5684576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94916" y="4686177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67711" y="3674325"/>
            <a:ext cx="2318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Position a, b gives </a:t>
            </a:r>
            <a:r>
              <a:rPr lang="en-US" dirty="0" err="1">
                <a:latin typeface="Gill Sans"/>
                <a:cs typeface="Gill Sans"/>
              </a:rPr>
              <a:t>Cov</a:t>
            </a:r>
            <a:r>
              <a:rPr lang="en-US" dirty="0">
                <a:latin typeface="Gill Sans"/>
                <a:cs typeface="Gill Sans"/>
              </a:rPr>
              <a:t>(</a:t>
            </a:r>
            <a:r>
              <a:rPr lang="en-US" dirty="0" err="1">
                <a:latin typeface="Gill Sans"/>
                <a:cs typeface="Gill Sans"/>
              </a:rPr>
              <a:t>X</a:t>
            </a:r>
            <a:r>
              <a:rPr lang="en-US" baseline="-25000" dirty="0" err="1">
                <a:latin typeface="Gill Sans"/>
                <a:cs typeface="Gill Sans"/>
              </a:rPr>
              <a:t>a</a:t>
            </a:r>
            <a:r>
              <a:rPr lang="en-US" dirty="0" err="1">
                <a:latin typeface="Gill Sans"/>
                <a:cs typeface="Gill Sans"/>
              </a:rPr>
              <a:t>,X</a:t>
            </a:r>
            <a:r>
              <a:rPr lang="en-US" baseline="-25000" dirty="0" err="1">
                <a:latin typeface="Gill Sans"/>
                <a:cs typeface="Gill Sans"/>
              </a:rPr>
              <a:t>b</a:t>
            </a:r>
            <a:r>
              <a:rPr lang="en-US" dirty="0">
                <a:latin typeface="Gill Sans"/>
                <a:cs typeface="Gill Sans"/>
              </a:rPr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713947" y="4055005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Var</a:t>
            </a:r>
            <a:r>
              <a:rPr lang="en-US" dirty="0"/>
              <a:t>(X</a:t>
            </a:r>
            <a:r>
              <a:rPr lang="en-US" baseline="-25000" dirty="0"/>
              <a:t>1</a:t>
            </a:r>
            <a:r>
              <a:rPr lang="en-US" dirty="0"/>
              <a:t>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57895" y="4457963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Var</a:t>
            </a:r>
            <a:r>
              <a:rPr lang="en-US" dirty="0"/>
              <a:t>(X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699532" y="5291728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Var(</a:t>
            </a:r>
            <a:r>
              <a:rPr lang="en-US" dirty="0" err="1"/>
              <a:t>X</a:t>
            </a:r>
            <a:r>
              <a:rPr lang="en-US" baseline="-25000" dirty="0" err="1"/>
              <a:t>m</a:t>
            </a:r>
            <a:r>
              <a:rPr lang="en-US" dirty="0"/>
              <a:t>)</a:t>
            </a:r>
          </a:p>
        </p:txBody>
      </p:sp>
      <p:cxnSp>
        <p:nvCxnSpPr>
          <p:cNvPr id="41" name="Straight Arrow Connector 40"/>
          <p:cNvCxnSpPr>
            <a:stCxn id="35" idx="1"/>
          </p:cNvCxnSpPr>
          <p:nvPr/>
        </p:nvCxnSpPr>
        <p:spPr>
          <a:xfrm flipH="1">
            <a:off x="5066195" y="3997491"/>
            <a:ext cx="1201516" cy="19287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267711" y="4386527"/>
            <a:ext cx="2318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Diagonals give variances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67711" y="5185258"/>
            <a:ext cx="2318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Matrix is square and symmetric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674644" y="2047777"/>
            <a:ext cx="38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539322" y="2165151"/>
            <a:ext cx="2116134" cy="188141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681098" y="291375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m</a:t>
            </a:r>
            <a:endParaRPr lang="en-US" baseline="-25000" dirty="0"/>
          </a:p>
        </p:txBody>
      </p:sp>
      <p:sp>
        <p:nvSpPr>
          <p:cNvPr id="48" name="Rectangle 47"/>
          <p:cNvSpPr/>
          <p:nvPr/>
        </p:nvSpPr>
        <p:spPr>
          <a:xfrm>
            <a:off x="1545776" y="3031133"/>
            <a:ext cx="2116134" cy="188141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3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7" grpId="0" animBg="1"/>
      <p:bldP spid="3" grpId="0"/>
      <p:bldP spid="8" grpId="0"/>
      <p:bldP spid="9" grpId="0"/>
      <p:bldP spid="10" grpId="0"/>
      <p:bldP spid="11" grpId="0"/>
      <p:bldP spid="13" grpId="0"/>
      <p:bldP spid="16" grpId="0" animBg="1"/>
      <p:bldP spid="18" grpId="0"/>
      <p:bldP spid="21" grpId="0"/>
      <p:bldP spid="24" grpId="0"/>
      <p:bldP spid="25" grpId="0"/>
      <p:bldP spid="26" grpId="0" animBg="1"/>
      <p:bldP spid="27" grpId="0" animBg="1"/>
      <p:bldP spid="33" grpId="0"/>
      <p:bldP spid="34" grpId="0"/>
      <p:bldP spid="35" grpId="0"/>
      <p:bldP spid="36" grpId="0"/>
      <p:bldP spid="37" grpId="0"/>
      <p:bldP spid="38" grpId="0"/>
      <p:bldP spid="42" grpId="0"/>
      <p:bldP spid="45" grpId="0"/>
      <p:bldP spid="46" grpId="0" animBg="1"/>
      <p:bldP spid="47" grpId="0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Covariance matrix example – </a:t>
            </a:r>
            <a:r>
              <a:rPr lang="en-US" sz="2800" dirty="0" err="1">
                <a:latin typeface="Gill Sans"/>
                <a:cs typeface="Gill Sans"/>
              </a:rPr>
              <a:t>height+weight</a:t>
            </a:r>
            <a:endParaRPr lang="en-US" sz="2800" dirty="0">
              <a:latin typeface="Gill Sans"/>
              <a:cs typeface="Gill Sans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A33EFA-0961-8C45-AB86-B01EC83DB5E5}"/>
              </a:ext>
            </a:extLst>
          </p:cNvPr>
          <p:cNvGrpSpPr/>
          <p:nvPr/>
        </p:nvGrpSpPr>
        <p:grpSpPr>
          <a:xfrm>
            <a:off x="16624" y="4895645"/>
            <a:ext cx="5105790" cy="1634398"/>
            <a:chOff x="3752815" y="1896753"/>
            <a:chExt cx="5105790" cy="163439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D5E1BC-44C5-9B4B-B010-3F8D7DFE0596}"/>
                </a:ext>
              </a:extLst>
            </p:cNvPr>
            <p:cNvSpPr txBox="1"/>
            <p:nvPr/>
          </p:nvSpPr>
          <p:spPr>
            <a:xfrm>
              <a:off x="3752815" y="2302397"/>
              <a:ext cx="16902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/>
                <a:t>Cov</a:t>
              </a:r>
              <a:r>
                <a:rPr lang="en-US" sz="3200" b="1" dirty="0"/>
                <a:t>(X) = </a:t>
              </a:r>
            </a:p>
          </p:txBody>
        </p:sp>
        <p:sp>
          <p:nvSpPr>
            <p:cNvPr id="14" name="Left Bracket 13">
              <a:extLst>
                <a:ext uri="{FF2B5EF4-FFF2-40B4-BE49-F238E27FC236}">
                  <a16:creationId xmlns:a16="http://schemas.microsoft.com/office/drawing/2014/main" id="{C11C1286-53E1-EF45-987F-D6438A319B2C}"/>
                </a:ext>
              </a:extLst>
            </p:cNvPr>
            <p:cNvSpPr/>
            <p:nvPr/>
          </p:nvSpPr>
          <p:spPr>
            <a:xfrm>
              <a:off x="5414279" y="1896754"/>
              <a:ext cx="105830" cy="1634397"/>
            </a:xfrm>
            <a:prstGeom prst="leftBracke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eft Bracket 14">
              <a:extLst>
                <a:ext uri="{FF2B5EF4-FFF2-40B4-BE49-F238E27FC236}">
                  <a16:creationId xmlns:a16="http://schemas.microsoft.com/office/drawing/2014/main" id="{BB6F86C6-9350-9E41-947E-16ECA30022AD}"/>
                </a:ext>
              </a:extLst>
            </p:cNvPr>
            <p:cNvSpPr/>
            <p:nvPr/>
          </p:nvSpPr>
          <p:spPr>
            <a:xfrm flipH="1">
              <a:off x="8752775" y="1896753"/>
              <a:ext cx="105830" cy="1634397"/>
            </a:xfrm>
            <a:prstGeom prst="leftBracke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4F7B621-C37F-844A-9374-E3D2BDF92070}"/>
                </a:ext>
              </a:extLst>
            </p:cNvPr>
            <p:cNvSpPr txBox="1"/>
            <p:nvPr/>
          </p:nvSpPr>
          <p:spPr>
            <a:xfrm>
              <a:off x="5520109" y="1933065"/>
              <a:ext cx="1253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Var(Height)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2E202B-32F1-F841-9BFF-F2FA04A47FF7}"/>
                </a:ext>
              </a:extLst>
            </p:cNvPr>
            <p:cNvSpPr txBox="1"/>
            <p:nvPr/>
          </p:nvSpPr>
          <p:spPr>
            <a:xfrm>
              <a:off x="7446968" y="2823503"/>
              <a:ext cx="1305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Var(Weight)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B58798-43F5-E846-9F79-FBF356E59C54}"/>
                </a:ext>
              </a:extLst>
            </p:cNvPr>
            <p:cNvSpPr txBox="1"/>
            <p:nvPr/>
          </p:nvSpPr>
          <p:spPr>
            <a:xfrm>
              <a:off x="5443086" y="2810226"/>
              <a:ext cx="2003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Cov</a:t>
              </a:r>
              <a:r>
                <a:rPr lang="en-US" dirty="0"/>
                <a:t>(</a:t>
              </a:r>
              <a:r>
                <a:rPr lang="en-US" dirty="0" err="1"/>
                <a:t>Height,Weight</a:t>
              </a:r>
              <a:r>
                <a:rPr lang="en-US" dirty="0"/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2A656A1-7386-B945-BCB2-4C9C99A24A63}"/>
                </a:ext>
              </a:extLst>
            </p:cNvPr>
            <p:cNvSpPr txBox="1"/>
            <p:nvPr/>
          </p:nvSpPr>
          <p:spPr>
            <a:xfrm>
              <a:off x="6825916" y="1933065"/>
              <a:ext cx="2020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Cov</a:t>
              </a:r>
              <a:r>
                <a:rPr lang="en-US" dirty="0"/>
                <a:t>(</a:t>
              </a:r>
              <a:r>
                <a:rPr lang="en-US" dirty="0" err="1"/>
                <a:t>Weight,Height</a:t>
              </a:r>
              <a:r>
                <a:rPr lang="en-US" dirty="0"/>
                <a:t>)</a:t>
              </a:r>
            </a:p>
          </p:txBody>
        </p:sp>
      </p:grpSp>
      <p:sp>
        <p:nvSpPr>
          <p:cNvPr id="21" name="Left Bracket 20">
            <a:extLst>
              <a:ext uri="{FF2B5EF4-FFF2-40B4-BE49-F238E27FC236}">
                <a16:creationId xmlns:a16="http://schemas.microsoft.com/office/drawing/2014/main" id="{02DB64C4-FF2A-A040-8581-2DF899EED2FE}"/>
              </a:ext>
            </a:extLst>
          </p:cNvPr>
          <p:cNvSpPr/>
          <p:nvPr/>
        </p:nvSpPr>
        <p:spPr>
          <a:xfrm>
            <a:off x="5615862" y="4895645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ket 21">
            <a:extLst>
              <a:ext uri="{FF2B5EF4-FFF2-40B4-BE49-F238E27FC236}">
                <a16:creationId xmlns:a16="http://schemas.microsoft.com/office/drawing/2014/main" id="{C182C8FB-3C3E-6145-AE2D-7044F2CFD885}"/>
              </a:ext>
            </a:extLst>
          </p:cNvPr>
          <p:cNvSpPr/>
          <p:nvPr/>
        </p:nvSpPr>
        <p:spPr>
          <a:xfrm flipH="1">
            <a:off x="8954358" y="4895644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2FEAF-4F33-B744-A395-89F58FA2B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323" y="1229922"/>
            <a:ext cx="4762240" cy="311195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B6A42EC-2206-A34D-8C2F-2E33AC876A6D}"/>
              </a:ext>
            </a:extLst>
          </p:cNvPr>
          <p:cNvSpPr/>
          <p:nvPr/>
        </p:nvSpPr>
        <p:spPr>
          <a:xfrm>
            <a:off x="5162986" y="5291520"/>
            <a:ext cx="41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=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48162B-2D8C-6948-9592-68157D916A77}"/>
              </a:ext>
            </a:extLst>
          </p:cNvPr>
          <p:cNvSpPr txBox="1"/>
          <p:nvPr/>
        </p:nvSpPr>
        <p:spPr>
          <a:xfrm>
            <a:off x="6070330" y="4944317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0.68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2DFFEB-288A-9842-A357-697A73471C9B}"/>
              </a:ext>
            </a:extLst>
          </p:cNvPr>
          <p:cNvSpPr txBox="1"/>
          <p:nvPr/>
        </p:nvSpPr>
        <p:spPr>
          <a:xfrm>
            <a:off x="6070330" y="5715334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0.23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B3F9B9-E712-E64F-B312-EC06FCEF6FE4}"/>
              </a:ext>
            </a:extLst>
          </p:cNvPr>
          <p:cNvSpPr txBox="1"/>
          <p:nvPr/>
        </p:nvSpPr>
        <p:spPr>
          <a:xfrm>
            <a:off x="7570762" y="4944317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0.23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AD66CE-159A-5A43-9223-7B30AD1EDB13}"/>
              </a:ext>
            </a:extLst>
          </p:cNvPr>
          <p:cNvSpPr txBox="1"/>
          <p:nvPr/>
        </p:nvSpPr>
        <p:spPr>
          <a:xfrm>
            <a:off x="7570762" y="5715334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0.10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19F11A-0AF1-8B40-B1E6-4B264BECD7C1}"/>
              </a:ext>
            </a:extLst>
          </p:cNvPr>
          <p:cNvSpPr txBox="1"/>
          <p:nvPr/>
        </p:nvSpPr>
        <p:spPr>
          <a:xfrm>
            <a:off x="374328" y="1351802"/>
            <a:ext cx="3252814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" pitchFamily="2" charset="0"/>
              </a:rPr>
              <a:t># Generate some random-</a:t>
            </a:r>
            <a:r>
              <a:rPr lang="en-US" sz="1200" dirty="0" err="1">
                <a:latin typeface="Courier" pitchFamily="2" charset="0"/>
              </a:rPr>
              <a:t>ish</a:t>
            </a:r>
            <a:endParaRPr lang="en-US" sz="1200" dirty="0">
              <a:latin typeface="Courier" pitchFamily="2" charset="0"/>
            </a:endParaRPr>
          </a:p>
          <a:p>
            <a:r>
              <a:rPr lang="en-US" sz="1200" dirty="0">
                <a:latin typeface="Courier" pitchFamily="2" charset="0"/>
              </a:rPr>
              <a:t># but correlated</a:t>
            </a:r>
          </a:p>
          <a:p>
            <a:r>
              <a:rPr lang="en-US" sz="1200" dirty="0">
                <a:latin typeface="Courier" pitchFamily="2" charset="0"/>
              </a:rPr>
              <a:t># height/weight data in Python</a:t>
            </a:r>
          </a:p>
          <a:p>
            <a:r>
              <a:rPr lang="en-US" sz="1200" dirty="0">
                <a:latin typeface="Courier" pitchFamily="2" charset="0"/>
              </a:rPr>
              <a:t>import </a:t>
            </a:r>
            <a:r>
              <a:rPr lang="en-US" sz="1200" dirty="0" err="1">
                <a:latin typeface="Courier" pitchFamily="2" charset="0"/>
              </a:rPr>
              <a:t>numpy</a:t>
            </a:r>
            <a:r>
              <a:rPr lang="en-US" sz="1200" dirty="0">
                <a:latin typeface="Courier" pitchFamily="2" charset="0"/>
              </a:rPr>
              <a:t> as np</a:t>
            </a:r>
          </a:p>
          <a:p>
            <a:endParaRPr lang="en-US" sz="1200" dirty="0">
              <a:latin typeface="Courier" pitchFamily="2" charset="0"/>
            </a:endParaRPr>
          </a:p>
          <a:p>
            <a:r>
              <a:rPr lang="en-US" sz="1200" dirty="0" err="1">
                <a:latin typeface="Courier" pitchFamily="2" charset="0"/>
              </a:rPr>
              <a:t>rng</a:t>
            </a:r>
            <a:r>
              <a:rPr lang="en-US" sz="1200" dirty="0">
                <a:latin typeface="Courier" pitchFamily="2" charset="0"/>
              </a:rPr>
              <a:t> = </a:t>
            </a:r>
            <a:r>
              <a:rPr lang="en-US" sz="1200" dirty="0" err="1">
                <a:latin typeface="Courier" pitchFamily="2" charset="0"/>
              </a:rPr>
              <a:t>np.random.RandomState</a:t>
            </a:r>
            <a:r>
              <a:rPr lang="en-US" sz="1200" dirty="0">
                <a:latin typeface="Courier" pitchFamily="2" charset="0"/>
              </a:rPr>
              <a:t>(1)</a:t>
            </a:r>
          </a:p>
          <a:p>
            <a:r>
              <a:rPr lang="en-US" sz="1200" dirty="0">
                <a:latin typeface="Courier" pitchFamily="2" charset="0"/>
              </a:rPr>
              <a:t>X = </a:t>
            </a:r>
            <a:r>
              <a:rPr lang="en-US" sz="1200" dirty="0" err="1">
                <a:latin typeface="Courier" pitchFamily="2" charset="0"/>
              </a:rPr>
              <a:t>np.dot</a:t>
            </a:r>
            <a:r>
              <a:rPr lang="en-US" sz="1200" dirty="0">
                <a:latin typeface="Courier" pitchFamily="2" charset="0"/>
              </a:rPr>
              <a:t>(</a:t>
            </a:r>
            <a:r>
              <a:rPr lang="en-US" sz="1200" dirty="0" err="1">
                <a:latin typeface="Courier" pitchFamily="2" charset="0"/>
              </a:rPr>
              <a:t>rng.rand</a:t>
            </a:r>
            <a:r>
              <a:rPr lang="en-US" sz="1200" dirty="0">
                <a:latin typeface="Courier" pitchFamily="2" charset="0"/>
              </a:rPr>
              <a:t>(2, 2), \</a:t>
            </a:r>
          </a:p>
          <a:p>
            <a:r>
              <a:rPr lang="en-US" sz="1200" dirty="0">
                <a:latin typeface="Courier" pitchFamily="2" charset="0"/>
              </a:rPr>
              <a:t>    </a:t>
            </a:r>
            <a:r>
              <a:rPr lang="en-US" sz="1200" dirty="0" err="1">
                <a:latin typeface="Courier" pitchFamily="2" charset="0"/>
              </a:rPr>
              <a:t>rng.randn</a:t>
            </a:r>
            <a:r>
              <a:rPr lang="en-US" sz="1200" dirty="0">
                <a:latin typeface="Courier" pitchFamily="2" charset="0"/>
              </a:rPr>
              <a:t>(2, 200)).T</a:t>
            </a:r>
          </a:p>
          <a:p>
            <a:endParaRPr lang="en-US" sz="1200" dirty="0">
              <a:latin typeface="Courier" pitchFamily="2" charset="0"/>
            </a:endParaRPr>
          </a:p>
          <a:p>
            <a:r>
              <a:rPr lang="en-US" sz="1200" dirty="0">
                <a:latin typeface="Courier" pitchFamily="2" charset="0"/>
              </a:rPr>
              <a:t># Set means to reasonable </a:t>
            </a:r>
            <a:r>
              <a:rPr lang="en-US" sz="1200" dirty="0" err="1">
                <a:latin typeface="Courier" pitchFamily="2" charset="0"/>
              </a:rPr>
              <a:t>nums</a:t>
            </a:r>
            <a:endParaRPr lang="en-US" sz="1200" dirty="0">
              <a:latin typeface="Courier" pitchFamily="2" charset="0"/>
            </a:endParaRPr>
          </a:p>
          <a:p>
            <a:r>
              <a:rPr lang="en-US" sz="1200" dirty="0">
                <a:latin typeface="Courier" pitchFamily="2" charset="0"/>
              </a:rPr>
              <a:t>height = X[:,0]+65</a:t>
            </a:r>
          </a:p>
          <a:p>
            <a:r>
              <a:rPr lang="en-US" sz="1200" dirty="0">
                <a:latin typeface="Courier" pitchFamily="2" charset="0"/>
              </a:rPr>
              <a:t>weight = X[:,1]+120</a:t>
            </a:r>
          </a:p>
          <a:p>
            <a:endParaRPr lang="en-US" sz="1200" dirty="0">
              <a:latin typeface="Courier" pitchFamily="2" charset="0"/>
            </a:endParaRPr>
          </a:p>
          <a:p>
            <a:r>
              <a:rPr lang="en-US" sz="1200" dirty="0">
                <a:latin typeface="Courier" pitchFamily="2" charset="0"/>
              </a:rPr>
              <a:t>data = </a:t>
            </a:r>
            <a:r>
              <a:rPr lang="en-US" sz="1200" dirty="0" err="1">
                <a:latin typeface="Courier" pitchFamily="2" charset="0"/>
              </a:rPr>
              <a:t>np.array</a:t>
            </a:r>
            <a:r>
              <a:rPr lang="en-US" sz="1200" dirty="0">
                <a:latin typeface="Courier" pitchFamily="2" charset="0"/>
              </a:rPr>
              <a:t>([height, weight])</a:t>
            </a:r>
          </a:p>
          <a:p>
            <a:r>
              <a:rPr lang="en-US" sz="1200" dirty="0" err="1">
                <a:latin typeface="Courier" pitchFamily="2" charset="0"/>
              </a:rPr>
              <a:t>cov</a:t>
            </a:r>
            <a:r>
              <a:rPr lang="en-US" sz="1200" dirty="0">
                <a:latin typeface="Courier" pitchFamily="2" charset="0"/>
              </a:rPr>
              <a:t> = </a:t>
            </a:r>
            <a:r>
              <a:rPr lang="en-US" sz="1200" dirty="0" err="1">
                <a:latin typeface="Courier" pitchFamily="2" charset="0"/>
              </a:rPr>
              <a:t>np.cov</a:t>
            </a:r>
            <a:r>
              <a:rPr lang="en-US" sz="1200" dirty="0">
                <a:latin typeface="Courier" pitchFamily="2" charset="0"/>
              </a:rPr>
              <a:t>(data)</a:t>
            </a:r>
          </a:p>
        </p:txBody>
      </p:sp>
    </p:spTree>
    <p:extLst>
      <p:ext uri="{BB962C8B-B14F-4D97-AF65-F5344CB8AC3E}">
        <p14:creationId xmlns:p14="http://schemas.microsoft.com/office/powerpoint/2010/main" val="154009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Covariance matrices easily computed using matrix </a:t>
            </a:r>
            <a:r>
              <a:rPr lang="en-US" sz="2800" dirty="0" err="1">
                <a:latin typeface="Gill Sans"/>
                <a:cs typeface="Gill Sans"/>
              </a:rPr>
              <a:t>mult</a:t>
            </a:r>
            <a:r>
              <a:rPr lang="en-US" sz="2800" dirty="0">
                <a:latin typeface="Gill Sans"/>
                <a:cs typeface="Gill Sans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52219" y="1418242"/>
            <a:ext cx="6348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Using matrix algebra, and assuming each row has mean 0:</a:t>
            </a:r>
            <a:endParaRPr lang="en-US" sz="2000" baseline="-25000" dirty="0"/>
          </a:p>
        </p:txBody>
      </p:sp>
      <p:sp>
        <p:nvSpPr>
          <p:cNvPr id="44" name="Left Bracket 43"/>
          <p:cNvSpPr/>
          <p:nvPr/>
        </p:nvSpPr>
        <p:spPr>
          <a:xfrm>
            <a:off x="4027883" y="307046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ket 48"/>
          <p:cNvSpPr/>
          <p:nvPr/>
        </p:nvSpPr>
        <p:spPr>
          <a:xfrm flipH="1">
            <a:off x="5814768" y="307046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909980" y="3187836"/>
            <a:ext cx="2116134" cy="188141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Left Bracket 50"/>
          <p:cNvSpPr/>
          <p:nvPr/>
        </p:nvSpPr>
        <p:spPr>
          <a:xfrm>
            <a:off x="1115234" y="307046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Left Bracket 51"/>
          <p:cNvSpPr/>
          <p:nvPr/>
        </p:nvSpPr>
        <p:spPr>
          <a:xfrm flipH="1">
            <a:off x="2902119" y="307046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834279" y="4704859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54673" y="3718953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55" name="Left Bracket 54"/>
          <p:cNvSpPr/>
          <p:nvPr/>
        </p:nvSpPr>
        <p:spPr>
          <a:xfrm>
            <a:off x="6426230" y="307046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Left Bracket 55"/>
          <p:cNvSpPr/>
          <p:nvPr/>
        </p:nvSpPr>
        <p:spPr>
          <a:xfrm flipH="1">
            <a:off x="8213115" y="3070462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 rot="5400000">
            <a:off x="5673347" y="3752234"/>
            <a:ext cx="2116134" cy="188141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46343" y="2329693"/>
            <a:ext cx="12983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Cov</a:t>
            </a:r>
            <a:r>
              <a:rPr lang="en-US" sz="3200" b="1" dirty="0"/>
              <a:t>(X)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678233" y="2329693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</a:t>
            </a:r>
            <a:endParaRPr lang="en-US" sz="3200" b="1" baseline="30000" dirty="0"/>
          </a:p>
        </p:txBody>
      </p:sp>
      <p:sp>
        <p:nvSpPr>
          <p:cNvPr id="59" name="TextBox 58"/>
          <p:cNvSpPr txBox="1"/>
          <p:nvPr/>
        </p:nvSpPr>
        <p:spPr>
          <a:xfrm>
            <a:off x="7194168" y="2280638"/>
            <a:ext cx="5565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</a:t>
            </a:r>
            <a:r>
              <a:rPr lang="en-US" sz="3200" b="1" baseline="30000" dirty="0"/>
              <a:t>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360940" y="2306177"/>
            <a:ext cx="3890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677873" y="4719706"/>
            <a:ext cx="30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665599" y="3702994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278175" y="4717352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107894" y="3656609"/>
            <a:ext cx="30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560376" y="3006645"/>
            <a:ext cx="33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i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532060" y="2419815"/>
            <a:ext cx="34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j</a:t>
            </a:r>
            <a:endParaRPr lang="en-US" baseline="-25000" dirty="0"/>
          </a:p>
        </p:txBody>
      </p:sp>
      <p:sp>
        <p:nvSpPr>
          <p:cNvPr id="69" name="TextBox 68"/>
          <p:cNvSpPr txBox="1"/>
          <p:nvPr/>
        </p:nvSpPr>
        <p:spPr>
          <a:xfrm>
            <a:off x="1142202" y="3070462"/>
            <a:ext cx="624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Var</a:t>
            </a:r>
            <a:r>
              <a:rPr lang="en-US" sz="1200" dirty="0"/>
              <a:t>(X</a:t>
            </a:r>
            <a:r>
              <a:rPr lang="en-US" sz="1200" baseline="-25000" dirty="0"/>
              <a:t>1</a:t>
            </a:r>
            <a:r>
              <a:rPr lang="en-US" sz="1200" dirty="0"/>
              <a:t>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681128" y="3066830"/>
            <a:ext cx="1097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Cov</a:t>
            </a:r>
            <a:r>
              <a:rPr lang="en-US" sz="1200" dirty="0"/>
              <a:t>(X</a:t>
            </a:r>
            <a:r>
              <a:rPr lang="en-US" sz="1200" baseline="-25000" dirty="0"/>
              <a:t>1</a:t>
            </a:r>
            <a:r>
              <a:rPr lang="en-US" sz="1200" dirty="0"/>
              <a:t>, X</a:t>
            </a:r>
            <a:r>
              <a:rPr lang="en-US" sz="1200" baseline="-25000" dirty="0"/>
              <a:t>2</a:t>
            </a:r>
            <a:r>
              <a:rPr lang="en-US" sz="1200" dirty="0"/>
              <a:t>)   ….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8119241" y="2329693"/>
            <a:ext cx="199704" cy="45945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8339580" y="2408492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n-1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11951F-6329-EE44-A37A-B3FD9C2D5104}"/>
              </a:ext>
            </a:extLst>
          </p:cNvPr>
          <p:cNvSpPr/>
          <p:nvPr/>
        </p:nvSpPr>
        <p:spPr>
          <a:xfrm>
            <a:off x="252219" y="5881223"/>
            <a:ext cx="1182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Cov</a:t>
            </a:r>
            <a:r>
              <a:rPr lang="en-US" dirty="0"/>
              <a:t>(X, Y) =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4DC165-520E-6947-9583-92F54A2A953F}"/>
              </a:ext>
            </a:extLst>
          </p:cNvPr>
          <p:cNvSpPr txBox="1"/>
          <p:nvPr/>
        </p:nvSpPr>
        <p:spPr>
          <a:xfrm>
            <a:off x="1423409" y="6065889"/>
            <a:ext cx="63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(n-1)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2D5AE1E-214C-2E42-8A9F-CADDD8627859}"/>
              </a:ext>
            </a:extLst>
          </p:cNvPr>
          <p:cNvCxnSpPr/>
          <p:nvPr/>
        </p:nvCxnSpPr>
        <p:spPr>
          <a:xfrm>
            <a:off x="1435168" y="6104016"/>
            <a:ext cx="61007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02A65D2-A92A-DE49-B1AE-04F9937CA557}"/>
              </a:ext>
            </a:extLst>
          </p:cNvPr>
          <p:cNvSpPr txBox="1"/>
          <p:nvPr/>
        </p:nvSpPr>
        <p:spPr>
          <a:xfrm>
            <a:off x="1565197" y="5724048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3241E5-D5FC-C042-8374-EE8F4804731F}"/>
              </a:ext>
            </a:extLst>
          </p:cNvPr>
          <p:cNvSpPr txBox="1"/>
          <p:nvPr/>
        </p:nvSpPr>
        <p:spPr>
          <a:xfrm>
            <a:off x="2086162" y="5676672"/>
            <a:ext cx="419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Σ</a:t>
            </a:r>
            <a:endParaRPr lang="en-US" sz="4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FBCDDE-DE6A-1E43-A3B2-FB47EAB8486F}"/>
              </a:ext>
            </a:extLst>
          </p:cNvPr>
          <p:cNvSpPr txBox="1"/>
          <p:nvPr/>
        </p:nvSpPr>
        <p:spPr>
          <a:xfrm>
            <a:off x="2071696" y="6261241"/>
            <a:ext cx="406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dirty="0"/>
              <a:t>=1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B21BF0-6CFE-C14C-BE81-3ED8AFD8F8E1}"/>
              </a:ext>
            </a:extLst>
          </p:cNvPr>
          <p:cNvSpPr txBox="1"/>
          <p:nvPr/>
        </p:nvSpPr>
        <p:spPr>
          <a:xfrm>
            <a:off x="2118732" y="5640651"/>
            <a:ext cx="27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153106-C9A0-3F47-A395-7E32F3C5AF88}"/>
              </a:ext>
            </a:extLst>
          </p:cNvPr>
          <p:cNvSpPr txBox="1"/>
          <p:nvPr/>
        </p:nvSpPr>
        <p:spPr>
          <a:xfrm>
            <a:off x="2431679" y="5872318"/>
            <a:ext cx="1128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(x</a:t>
            </a:r>
            <a:r>
              <a:rPr lang="en-US" baseline="-25000" dirty="0"/>
              <a:t>i</a:t>
            </a:r>
            <a:r>
              <a:rPr lang="en-US" dirty="0"/>
              <a:t>-x) (</a:t>
            </a:r>
            <a:r>
              <a:rPr lang="en-US" dirty="0" err="1"/>
              <a:t>y</a:t>
            </a:r>
            <a:r>
              <a:rPr lang="en-US" baseline="-25000" dirty="0" err="1"/>
              <a:t>i</a:t>
            </a:r>
            <a:r>
              <a:rPr lang="en-US" dirty="0"/>
              <a:t>-y)</a:t>
            </a:r>
            <a:r>
              <a:rPr lang="en-US" baseline="30000" dirty="0"/>
              <a:t> 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6413BA1-AA17-A14A-B922-D1D87238ACC0}"/>
              </a:ext>
            </a:extLst>
          </p:cNvPr>
          <p:cNvCxnSpPr/>
          <p:nvPr/>
        </p:nvCxnSpPr>
        <p:spPr>
          <a:xfrm>
            <a:off x="2783851" y="6006555"/>
            <a:ext cx="12558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FC0E819-08CA-5B43-B1F1-4519E6ADC987}"/>
              </a:ext>
            </a:extLst>
          </p:cNvPr>
          <p:cNvCxnSpPr/>
          <p:nvPr/>
        </p:nvCxnSpPr>
        <p:spPr>
          <a:xfrm>
            <a:off x="3265503" y="6017859"/>
            <a:ext cx="12558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552BEFA-C3DF-EB47-9D57-D11F1EBD473D}"/>
              </a:ext>
            </a:extLst>
          </p:cNvPr>
          <p:cNvSpPr txBox="1"/>
          <p:nvPr/>
        </p:nvSpPr>
        <p:spPr>
          <a:xfrm>
            <a:off x="4572000" y="5736086"/>
            <a:ext cx="3075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(Or, you could just use </a:t>
            </a:r>
            <a:r>
              <a:rPr lang="en-US" dirty="0" err="1">
                <a:latin typeface="Gill Sans MT" panose="020B0502020104020203" pitchFamily="34" charset="77"/>
              </a:rPr>
              <a:t>np.cov</a:t>
            </a:r>
            <a:r>
              <a:rPr lang="en-US" dirty="0">
                <a:latin typeface="Gill Sans MT" panose="020B0502020104020203" pitchFamily="34" charset="77"/>
              </a:rPr>
              <a:t>)</a:t>
            </a:r>
          </a:p>
          <a:p>
            <a:r>
              <a:rPr lang="en-US" dirty="0" err="1">
                <a:latin typeface="Courier" pitchFamily="2" charset="0"/>
              </a:rPr>
              <a:t>cov</a:t>
            </a:r>
            <a:r>
              <a:rPr lang="en-US" dirty="0">
                <a:latin typeface="Courier" pitchFamily="2" charset="0"/>
              </a:rPr>
              <a:t> = </a:t>
            </a:r>
            <a:r>
              <a:rPr lang="en-US" dirty="0" err="1">
                <a:latin typeface="Courier" pitchFamily="2" charset="0"/>
              </a:rPr>
              <a:t>np.cov</a:t>
            </a:r>
            <a:r>
              <a:rPr lang="en-US" dirty="0">
                <a:latin typeface="Courier" pitchFamily="2" charset="0"/>
              </a:rPr>
              <a:t>(data)</a:t>
            </a:r>
          </a:p>
        </p:txBody>
      </p:sp>
    </p:spTree>
    <p:extLst>
      <p:ext uri="{BB962C8B-B14F-4D97-AF65-F5344CB8AC3E}">
        <p14:creationId xmlns:p14="http://schemas.microsoft.com/office/powerpoint/2010/main" val="33044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Review – eigenvectors and eigenvalues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86207" y="1410122"/>
            <a:ext cx="7590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Given a square matrix </a:t>
            </a:r>
            <a:r>
              <a:rPr lang="en-US" sz="2000" b="1" dirty="0">
                <a:latin typeface="Gill Sans"/>
                <a:cs typeface="Gill Sans"/>
              </a:rPr>
              <a:t>C, </a:t>
            </a:r>
            <a:r>
              <a:rPr lang="en-US" sz="2000" dirty="0">
                <a:latin typeface="Gill Sans"/>
                <a:cs typeface="Gill Sans"/>
              </a:rPr>
              <a:t>which represents some linear transformation</a:t>
            </a:r>
            <a:endParaRPr lang="en-US" sz="2000" b="1" baseline="-25000" dirty="0"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448" y="2079885"/>
            <a:ext cx="7786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Eigenvector v: </a:t>
            </a:r>
            <a:r>
              <a:rPr lang="en-US" sz="2000" dirty="0">
                <a:latin typeface="Gill Sans"/>
                <a:cs typeface="Gill Sans"/>
              </a:rPr>
              <a:t>of a</a:t>
            </a:r>
            <a:r>
              <a:rPr lang="en-US" sz="2000" b="1" dirty="0">
                <a:latin typeface="Gill Sans"/>
                <a:cs typeface="Gill Sans"/>
              </a:rPr>
              <a:t> C</a:t>
            </a:r>
            <a:r>
              <a:rPr lang="en-US" sz="2000" dirty="0">
                <a:latin typeface="Gill Sans"/>
                <a:cs typeface="Gill Sans"/>
              </a:rPr>
              <a:t> is a non-zero vector that does not change direction when </a:t>
            </a:r>
            <a:r>
              <a:rPr lang="en-US" sz="2000" b="1" dirty="0">
                <a:latin typeface="Gill Sans"/>
                <a:cs typeface="Gill Sans"/>
              </a:rPr>
              <a:t>C </a:t>
            </a:r>
            <a:r>
              <a:rPr lang="en-US" sz="2000" dirty="0">
                <a:latin typeface="Gill Sans"/>
                <a:cs typeface="Gill Sans"/>
              </a:rPr>
              <a:t>is applied to it</a:t>
            </a:r>
            <a:endParaRPr lang="en-US" sz="2000" b="1" baseline="-25000" dirty="0">
              <a:latin typeface="Gill Sans"/>
              <a:cs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15807" y="2918438"/>
            <a:ext cx="1778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Cv</a:t>
            </a:r>
            <a:r>
              <a:rPr lang="en-US" sz="4000" dirty="0"/>
              <a:t> =</a:t>
            </a:r>
            <a:r>
              <a:rPr lang="en-US" sz="4000" dirty="0" err="1"/>
              <a:t>λ</a:t>
            </a:r>
            <a:r>
              <a:rPr lang="en-US" sz="4000" b="1" dirty="0" err="1"/>
              <a:t>v</a:t>
            </a:r>
            <a:r>
              <a:rPr lang="en-US" sz="4000" dirty="0"/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448" y="3836354"/>
            <a:ext cx="7786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Where </a:t>
            </a:r>
            <a:r>
              <a:rPr lang="en-US" sz="2000" dirty="0" err="1">
                <a:latin typeface="Gill Sans"/>
                <a:cs typeface="Gill Sans"/>
              </a:rPr>
              <a:t>λ</a:t>
            </a:r>
            <a:r>
              <a:rPr lang="en-US" sz="2000" dirty="0">
                <a:latin typeface="Gill Sans"/>
                <a:cs typeface="Gill Sans"/>
              </a:rPr>
              <a:t> is a scalar value known as the </a:t>
            </a:r>
            <a:r>
              <a:rPr lang="en-US" sz="2000" b="1" dirty="0">
                <a:latin typeface="Gill Sans"/>
                <a:cs typeface="Gill Sans"/>
              </a:rPr>
              <a:t>eigenvalue </a:t>
            </a:r>
            <a:r>
              <a:rPr lang="en-US" sz="2000" dirty="0">
                <a:latin typeface="Gill Sans"/>
                <a:cs typeface="Gill Sans"/>
              </a:rPr>
              <a:t>associated with </a:t>
            </a:r>
            <a:r>
              <a:rPr lang="en-US" sz="2000" b="1" dirty="0">
                <a:latin typeface="Gill Sans"/>
                <a:cs typeface="Gill Sans"/>
              </a:rPr>
              <a:t>v</a:t>
            </a:r>
            <a:endParaRPr lang="en-US" sz="2000" baseline="-25000" dirty="0"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207" y="4670736"/>
            <a:ext cx="7786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If </a:t>
            </a:r>
            <a:r>
              <a:rPr lang="en-US" sz="2000" b="1" dirty="0">
                <a:latin typeface="Gill Sans"/>
                <a:cs typeface="Gill Sans"/>
              </a:rPr>
              <a:t>C </a:t>
            </a:r>
            <a:r>
              <a:rPr lang="en-US" sz="2000" dirty="0">
                <a:latin typeface="Gill Sans"/>
                <a:cs typeface="Gill Sans"/>
              </a:rPr>
              <a:t>is an m by m matrix, there are m eigenvectors and corresponding eigenvalues:</a:t>
            </a:r>
            <a:endParaRPr lang="en-US" sz="2000" baseline="-25000" dirty="0">
              <a:latin typeface="Gill Sans"/>
              <a:cs typeface="Gill 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43927" y="5269866"/>
            <a:ext cx="2751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v</a:t>
            </a:r>
            <a:r>
              <a:rPr lang="en-US" sz="2800" b="1" baseline="-25000" dirty="0"/>
              <a:t>1</a:t>
            </a:r>
            <a:r>
              <a:rPr lang="en-US" sz="2800" b="1" dirty="0"/>
              <a:t>, v</a:t>
            </a:r>
            <a:r>
              <a:rPr lang="en-US" sz="2800" b="1" baseline="-25000" dirty="0"/>
              <a:t>2</a:t>
            </a:r>
            <a:r>
              <a:rPr lang="en-US" sz="2800" b="1" dirty="0"/>
              <a:t>, v</a:t>
            </a:r>
            <a:r>
              <a:rPr lang="en-US" sz="2800" b="1" baseline="-25000" dirty="0"/>
              <a:t>3</a:t>
            </a:r>
            <a:r>
              <a:rPr lang="en-US" sz="2800" b="1" dirty="0"/>
              <a:t>, v</a:t>
            </a:r>
            <a:r>
              <a:rPr lang="en-US" sz="2800" b="1" baseline="-25000" dirty="0"/>
              <a:t>4</a:t>
            </a:r>
            <a:r>
              <a:rPr lang="en-US" sz="2800" b="1" dirty="0"/>
              <a:t>, … </a:t>
            </a:r>
            <a:r>
              <a:rPr lang="en-US" sz="2800" b="1" dirty="0" err="1"/>
              <a:t>v</a:t>
            </a:r>
            <a:r>
              <a:rPr lang="en-US" sz="2800" b="1" baseline="-25000" dirty="0" err="1"/>
              <a:t>m</a:t>
            </a:r>
            <a:endParaRPr lang="en-US" sz="2800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5440465" y="5258108"/>
            <a:ext cx="27350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λ</a:t>
            </a:r>
            <a:r>
              <a:rPr lang="en-US" sz="2800" b="1" baseline="-25000" dirty="0"/>
              <a:t>1</a:t>
            </a:r>
            <a:r>
              <a:rPr lang="en-US" sz="2800" b="1" dirty="0"/>
              <a:t>, </a:t>
            </a:r>
            <a:r>
              <a:rPr lang="en-US" sz="2800" dirty="0"/>
              <a:t>λ</a:t>
            </a:r>
            <a:r>
              <a:rPr lang="en-US" sz="2800" b="1" baseline="-25000" dirty="0"/>
              <a:t>2</a:t>
            </a:r>
            <a:r>
              <a:rPr lang="en-US" sz="2800" b="1" dirty="0"/>
              <a:t>, </a:t>
            </a:r>
            <a:r>
              <a:rPr lang="en-US" sz="2800" dirty="0"/>
              <a:t>λ</a:t>
            </a:r>
            <a:r>
              <a:rPr lang="en-US" sz="2800" b="1" baseline="-25000" dirty="0"/>
              <a:t>3</a:t>
            </a:r>
            <a:r>
              <a:rPr lang="en-US" sz="2800" b="1" dirty="0"/>
              <a:t>, </a:t>
            </a:r>
            <a:r>
              <a:rPr lang="en-US" sz="2800" dirty="0"/>
              <a:t>λ</a:t>
            </a:r>
            <a:r>
              <a:rPr lang="en-US" sz="2800" b="1" baseline="-25000" dirty="0"/>
              <a:t>4</a:t>
            </a:r>
            <a:r>
              <a:rPr lang="en-US" sz="2800" b="1" dirty="0"/>
              <a:t>, … </a:t>
            </a:r>
            <a:r>
              <a:rPr lang="en-US" sz="2800" dirty="0" err="1"/>
              <a:t>λ</a:t>
            </a:r>
            <a:r>
              <a:rPr lang="en-US" sz="2800" b="1" baseline="-25000" dirty="0" err="1"/>
              <a:t>m</a:t>
            </a:r>
            <a:endParaRPr lang="en-US" sz="28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410042" y="6081264"/>
            <a:ext cx="7786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Ordered by the absolute value of the eigenvalues. </a:t>
            </a:r>
            <a:endParaRPr lang="en-US" sz="2000" baseline="-25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3401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8" grpId="0"/>
      <p:bldP spid="9" grpId="0"/>
      <p:bldP spid="3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40103</TotalTime>
  <Words>2631</Words>
  <Application>Microsoft Macintosh PowerPoint</Application>
  <PresentationFormat>On-screen Show (4:3)</PresentationFormat>
  <Paragraphs>454</Paragraphs>
  <Slides>39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Cambria Math</vt:lpstr>
      <vt:lpstr>Courier</vt:lpstr>
      <vt:lpstr>Gill Sans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your genome</dc:title>
  <dc:creator>Melissa Gymrek</dc:creator>
  <cp:lastModifiedBy>Melissa Gymrek</cp:lastModifiedBy>
  <cp:revision>368</cp:revision>
  <dcterms:created xsi:type="dcterms:W3CDTF">2016-12-09T21:51:11Z</dcterms:created>
  <dcterms:modified xsi:type="dcterms:W3CDTF">2020-04-13T05:21:03Z</dcterms:modified>
</cp:coreProperties>
</file>