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sldIdLst>
    <p:sldId id="258" r:id="rId2"/>
    <p:sldId id="397" r:id="rId3"/>
    <p:sldId id="259" r:id="rId4"/>
    <p:sldId id="377" r:id="rId5"/>
    <p:sldId id="378" r:id="rId6"/>
    <p:sldId id="380" r:id="rId7"/>
    <p:sldId id="403" r:id="rId8"/>
    <p:sldId id="376" r:id="rId9"/>
    <p:sldId id="302" r:id="rId10"/>
    <p:sldId id="366" r:id="rId11"/>
    <p:sldId id="381" r:id="rId12"/>
    <p:sldId id="382" r:id="rId13"/>
    <p:sldId id="383" r:id="rId14"/>
    <p:sldId id="1390" r:id="rId15"/>
    <p:sldId id="385" r:id="rId16"/>
    <p:sldId id="384" r:id="rId17"/>
    <p:sldId id="1391" r:id="rId18"/>
    <p:sldId id="1392" r:id="rId19"/>
    <p:sldId id="386" r:id="rId20"/>
    <p:sldId id="387" r:id="rId21"/>
    <p:sldId id="388" r:id="rId22"/>
    <p:sldId id="389" r:id="rId23"/>
    <p:sldId id="391" r:id="rId24"/>
    <p:sldId id="401" r:id="rId25"/>
    <p:sldId id="390" r:id="rId26"/>
    <p:sldId id="392" r:id="rId27"/>
    <p:sldId id="400" r:id="rId28"/>
    <p:sldId id="395" r:id="rId29"/>
    <p:sldId id="404" r:id="rId30"/>
    <p:sldId id="402" r:id="rId31"/>
    <p:sldId id="1382" r:id="rId32"/>
    <p:sldId id="396" r:id="rId33"/>
    <p:sldId id="398" r:id="rId34"/>
    <p:sldId id="1389" r:id="rId35"/>
    <p:sldId id="1388" r:id="rId36"/>
    <p:sldId id="399" r:id="rId37"/>
    <p:sldId id="306" r:id="rId38"/>
    <p:sldId id="1383" r:id="rId39"/>
    <p:sldId id="1384" r:id="rId40"/>
    <p:sldId id="1385" r:id="rId41"/>
    <p:sldId id="1386" r:id="rId42"/>
    <p:sldId id="1387" r:id="rId43"/>
    <p:sldId id="1394" r:id="rId44"/>
    <p:sldId id="1393"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59C64CE-4E01-D94C-AF87-892798A0D797}">
          <p14:sldIdLst>
            <p14:sldId id="258"/>
            <p14:sldId id="397"/>
            <p14:sldId id="259"/>
            <p14:sldId id="377"/>
            <p14:sldId id="378"/>
            <p14:sldId id="380"/>
            <p14:sldId id="403"/>
            <p14:sldId id="376"/>
            <p14:sldId id="302"/>
            <p14:sldId id="366"/>
            <p14:sldId id="381"/>
            <p14:sldId id="382"/>
            <p14:sldId id="383"/>
            <p14:sldId id="1390"/>
            <p14:sldId id="385"/>
            <p14:sldId id="384"/>
            <p14:sldId id="1391"/>
            <p14:sldId id="1392"/>
            <p14:sldId id="386"/>
            <p14:sldId id="387"/>
            <p14:sldId id="388"/>
            <p14:sldId id="389"/>
            <p14:sldId id="391"/>
            <p14:sldId id="401"/>
            <p14:sldId id="390"/>
            <p14:sldId id="392"/>
            <p14:sldId id="400"/>
            <p14:sldId id="395"/>
            <p14:sldId id="404"/>
            <p14:sldId id="402"/>
            <p14:sldId id="1382"/>
            <p14:sldId id="396"/>
            <p14:sldId id="398"/>
            <p14:sldId id="1389"/>
            <p14:sldId id="1388"/>
            <p14:sldId id="399"/>
            <p14:sldId id="306"/>
            <p14:sldId id="1383"/>
            <p14:sldId id="1384"/>
            <p14:sldId id="1385"/>
            <p14:sldId id="1386"/>
            <p14:sldId id="1387"/>
            <p14:sldId id="1394"/>
            <p14:sldId id="139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9E48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64"/>
    <p:restoredTop sz="87725"/>
  </p:normalViewPr>
  <p:slideViewPr>
    <p:cSldViewPr snapToGrid="0" snapToObjects="1">
      <p:cViewPr>
        <p:scale>
          <a:sx n="80" d="100"/>
          <a:sy n="80" d="100"/>
        </p:scale>
        <p:origin x="496" y="432"/>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7AEA55-2388-8F4B-888B-7EE3E193684B}" type="datetimeFigureOut">
              <a:rPr lang="en-US" smtClean="0"/>
              <a:t>4/14/21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AEDDAD-DEEA-3040-A7A4-14F0197BD548}" type="slidenum">
              <a:rPr lang="en-US" smtClean="0"/>
              <a:t>‹#›</a:t>
            </a:fld>
            <a:endParaRPr lang="en-US"/>
          </a:p>
        </p:txBody>
      </p:sp>
    </p:spTree>
    <p:extLst>
      <p:ext uri="{BB962C8B-B14F-4D97-AF65-F5344CB8AC3E}">
        <p14:creationId xmlns:p14="http://schemas.microsoft.com/office/powerpoint/2010/main" val="1107794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slideshare.net/GenomeInABottle/giab-grc-workshop-ashg-2019-billy-rowell-evaluation-of-v4-with-ccs-gatk"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www.pacb.com/smrt-science/smrt-sequencing/"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been talking the last couple weeks about short read sequencing from Illumina</a:t>
            </a:r>
          </a:p>
          <a:p>
            <a:endParaRPr lang="en-US" dirty="0"/>
          </a:p>
          <a:p>
            <a:r>
              <a:rPr lang="en-US" dirty="0"/>
              <a:t>short reads are great for many applications, and we'll continue to use short reads in more applications in future labs</a:t>
            </a:r>
          </a:p>
          <a:p>
            <a:endParaRPr lang="en-US" dirty="0"/>
          </a:p>
          <a:p>
            <a:r>
              <a:rPr lang="en-US" dirty="0"/>
              <a:t>but, the technology for sequencing is rapidly changing.</a:t>
            </a:r>
          </a:p>
          <a:p>
            <a:r>
              <a:rPr lang="en-US" dirty="0"/>
              <a:t>new technologies are now enabling us to sequence far longer reads</a:t>
            </a:r>
          </a:p>
          <a:p>
            <a:endParaRPr lang="en-US" dirty="0"/>
          </a:p>
          <a:p>
            <a:r>
              <a:rPr lang="en-US" dirty="0"/>
              <a:t>these technologies have already been used by. many groups to do some amazing things</a:t>
            </a:r>
          </a:p>
          <a:p>
            <a:endParaRPr lang="en-US" dirty="0"/>
          </a:p>
          <a:p>
            <a:r>
              <a:rPr lang="en-US" dirty="0"/>
              <a:t>our lab is just starting to look at long read data, and I'm sure there's a lot we still have to learn</a:t>
            </a:r>
          </a:p>
          <a:p>
            <a:endParaRPr lang="en-US" dirty="0"/>
          </a:p>
          <a:p>
            <a:r>
              <a:rPr lang="en-US" dirty="0"/>
              <a:t>but I think it's important for us to talk about these technologies because they have the potential to be really game changing for a lot of applications</a:t>
            </a:r>
          </a:p>
          <a:p>
            <a:endParaRPr lang="en-US" dirty="0"/>
          </a:p>
        </p:txBody>
      </p:sp>
      <p:sp>
        <p:nvSpPr>
          <p:cNvPr id="4" name="Slide Number Placeholder 3"/>
          <p:cNvSpPr>
            <a:spLocks noGrp="1"/>
          </p:cNvSpPr>
          <p:nvPr>
            <p:ph type="sldNum" sz="quarter" idx="5"/>
          </p:nvPr>
        </p:nvSpPr>
        <p:spPr/>
        <p:txBody>
          <a:bodyPr/>
          <a:lstStyle/>
          <a:p>
            <a:fld id="{12AEDDAD-DEEA-3040-A7A4-14F0197BD548}" type="slidenum">
              <a:rPr lang="en-US" smtClean="0"/>
              <a:t>1</a:t>
            </a:fld>
            <a:endParaRPr lang="en-US"/>
          </a:p>
        </p:txBody>
      </p:sp>
    </p:spTree>
    <p:extLst>
      <p:ext uri="{BB962C8B-B14F-4D97-AF65-F5344CB8AC3E}">
        <p14:creationId xmlns:p14="http://schemas.microsoft.com/office/powerpoint/2010/main" val="1733522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99.9% accuracy</a:t>
            </a:r>
          </a:p>
          <a:p>
            <a:endParaRPr lang="en-US" dirty="0"/>
          </a:p>
          <a:p>
            <a:r>
              <a:rPr lang="en-US" dirty="0"/>
              <a:t>Two modes of </a:t>
            </a:r>
            <a:r>
              <a:rPr lang="en-US" dirty="0" err="1"/>
              <a:t>pacbio</a:t>
            </a:r>
            <a:r>
              <a:rPr lang="en-US" dirty="0"/>
              <a:t> sequencing</a:t>
            </a:r>
          </a:p>
          <a:p>
            <a:r>
              <a:rPr lang="en-US" dirty="0">
                <a:hlinkClick r:id="rId3"/>
              </a:rPr>
              <a:t>https://www.slideshare.net/GenomeInABottle/giab-grc-workshop-ashg-2019-billy-rowell-evaluation-of-v4-with-ccs-gatk</a:t>
            </a:r>
            <a:endParaRPr lang="en-US" dirty="0"/>
          </a:p>
          <a:p>
            <a:endParaRPr lang="en-US" dirty="0"/>
          </a:p>
          <a:p>
            <a:r>
              <a:rPr lang="en-US" dirty="0">
                <a:hlinkClick r:id="rId4"/>
              </a:rPr>
              <a:t>https://www.pacb.com/smrt-science/smrt-sequencing/</a:t>
            </a:r>
            <a:endParaRPr lang="en-US" dirty="0"/>
          </a:p>
          <a:p>
            <a:endParaRPr lang="en-US" dirty="0"/>
          </a:p>
          <a:p>
            <a:r>
              <a:rPr lang="en-US" dirty="0"/>
              <a:t>CCS (</a:t>
            </a:r>
            <a:r>
              <a:rPr lang="en-US" dirty="0" err="1"/>
              <a:t>hifi</a:t>
            </a:r>
            <a:r>
              <a:rPr lang="en-US" dirty="0"/>
              <a:t>) vs. CLR</a:t>
            </a:r>
          </a:p>
          <a:p>
            <a:endParaRPr lang="en-US" dirty="0"/>
          </a:p>
          <a:p>
            <a:r>
              <a:rPr lang="en-US" dirty="0"/>
              <a:t>Tradeoff of accuracy vs. read length</a:t>
            </a:r>
          </a:p>
          <a:p>
            <a:endParaRPr lang="en-US" dirty="0"/>
          </a:p>
        </p:txBody>
      </p:sp>
      <p:sp>
        <p:nvSpPr>
          <p:cNvPr id="4" name="Slide Number Placeholder 3"/>
          <p:cNvSpPr>
            <a:spLocks noGrp="1"/>
          </p:cNvSpPr>
          <p:nvPr>
            <p:ph type="sldNum" sz="quarter" idx="5"/>
          </p:nvPr>
        </p:nvSpPr>
        <p:spPr/>
        <p:txBody>
          <a:bodyPr/>
          <a:lstStyle/>
          <a:p>
            <a:fld id="{12AEDDAD-DEEA-3040-A7A4-14F0197BD548}" type="slidenum">
              <a:rPr lang="en-US" smtClean="0"/>
              <a:t>28</a:t>
            </a:fld>
            <a:endParaRPr lang="en-US"/>
          </a:p>
        </p:txBody>
      </p:sp>
    </p:spTree>
    <p:extLst>
      <p:ext uri="{BB962C8B-B14F-4D97-AF65-F5344CB8AC3E}">
        <p14:creationId xmlns:p14="http://schemas.microsoft.com/office/powerpoint/2010/main" val="269989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24A154-59F4-4969-B1EB-E83DD9ADD5C8}" type="slidenum">
              <a:rPr lang="en-US" smtClean="0"/>
              <a:t>32</a:t>
            </a:fld>
            <a:endParaRPr lang="en-US"/>
          </a:p>
        </p:txBody>
      </p:sp>
    </p:spTree>
    <p:extLst>
      <p:ext uri="{BB962C8B-B14F-4D97-AF65-F5344CB8AC3E}">
        <p14:creationId xmlns:p14="http://schemas.microsoft.com/office/powerpoint/2010/main" val="5866806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www.pnas.org</a:t>
            </a:r>
            <a:r>
              <a:rPr lang="en-US" dirty="0"/>
              <a:t>/content/113/52/E8396</a:t>
            </a:r>
          </a:p>
        </p:txBody>
      </p:sp>
      <p:sp>
        <p:nvSpPr>
          <p:cNvPr id="4" name="Slide Number Placeholder 3"/>
          <p:cNvSpPr>
            <a:spLocks noGrp="1"/>
          </p:cNvSpPr>
          <p:nvPr>
            <p:ph type="sldNum" sz="quarter" idx="5"/>
          </p:nvPr>
        </p:nvSpPr>
        <p:spPr/>
        <p:txBody>
          <a:bodyPr/>
          <a:lstStyle/>
          <a:p>
            <a:fld id="{12AEDDAD-DEEA-3040-A7A4-14F0197BD548}" type="slidenum">
              <a:rPr lang="en-US" smtClean="0"/>
              <a:t>33</a:t>
            </a:fld>
            <a:endParaRPr lang="en-US"/>
          </a:p>
        </p:txBody>
      </p:sp>
    </p:spTree>
    <p:extLst>
      <p:ext uri="{BB962C8B-B14F-4D97-AF65-F5344CB8AC3E}">
        <p14:creationId xmlns:p14="http://schemas.microsoft.com/office/powerpoint/2010/main" val="23303819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Canu</a:t>
            </a:r>
            <a:r>
              <a:rPr lang="en-US" dirty="0"/>
              <a:t> looks for pairs of overlap between noisy reads</a:t>
            </a:r>
          </a:p>
          <a:p>
            <a:r>
              <a:rPr lang="en-US" dirty="0"/>
              <a:t>Can be time consuming to do complete alignment</a:t>
            </a:r>
          </a:p>
          <a:p>
            <a:r>
              <a:rPr lang="en-US" dirty="0"/>
              <a:t>Instead uses an algorithm called </a:t>
            </a:r>
            <a:r>
              <a:rPr lang="en-US" dirty="0" err="1"/>
              <a:t>minhash</a:t>
            </a:r>
            <a:endParaRPr lang="en-US" dirty="0"/>
          </a:p>
          <a:p>
            <a:r>
              <a:rPr lang="en-US" dirty="0"/>
              <a:t>Original made for comparing websites</a:t>
            </a:r>
          </a:p>
          <a:p>
            <a:endParaRPr lang="en-US" dirty="0"/>
          </a:p>
          <a:p>
            <a:r>
              <a:rPr lang="en-US" dirty="0"/>
              <a:t>Have multiple hash functions. Take hash value of each </a:t>
            </a:r>
            <a:r>
              <a:rPr lang="en-US" dirty="0" err="1"/>
              <a:t>kmer</a:t>
            </a:r>
            <a:r>
              <a:rPr lang="en-US" dirty="0"/>
              <a:t> in the read</a:t>
            </a:r>
          </a:p>
          <a:p>
            <a:r>
              <a:rPr lang="en-US" dirty="0"/>
              <a:t>Keep track of min value for each has function and compare that set of values between reads</a:t>
            </a:r>
          </a:p>
        </p:txBody>
      </p:sp>
      <p:sp>
        <p:nvSpPr>
          <p:cNvPr id="4" name="Slide Number Placeholder 3"/>
          <p:cNvSpPr>
            <a:spLocks noGrp="1"/>
          </p:cNvSpPr>
          <p:nvPr>
            <p:ph type="sldNum" sz="quarter" idx="5"/>
          </p:nvPr>
        </p:nvSpPr>
        <p:spPr/>
        <p:txBody>
          <a:bodyPr/>
          <a:lstStyle/>
          <a:p>
            <a:fld id="{12AEDDAD-DEEA-3040-A7A4-14F0197BD548}" type="slidenum">
              <a:rPr lang="en-US" smtClean="0"/>
              <a:t>34</a:t>
            </a:fld>
            <a:endParaRPr lang="en-US"/>
          </a:p>
        </p:txBody>
      </p:sp>
    </p:spTree>
    <p:extLst>
      <p:ext uri="{BB962C8B-B14F-4D97-AF65-F5344CB8AC3E}">
        <p14:creationId xmlns:p14="http://schemas.microsoft.com/office/powerpoint/2010/main" val="20680793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Flye</a:t>
            </a:r>
            <a:r>
              <a:rPr lang="en-US" dirty="0"/>
              <a:t> is the assembler you’ll be using in the problem set</a:t>
            </a:r>
          </a:p>
          <a:p>
            <a:r>
              <a:rPr lang="en-US" dirty="0"/>
              <a:t>Use a different data structure called a repeat graph</a:t>
            </a:r>
          </a:p>
          <a:p>
            <a:r>
              <a:rPr lang="en-US" dirty="0"/>
              <a:t>Form approximate contigs, use those to form these repeat plots</a:t>
            </a:r>
          </a:p>
          <a:p>
            <a:r>
              <a:rPr lang="en-US" dirty="0"/>
              <a:t>Can thread reads through this graph to resolve repetitive regions</a:t>
            </a:r>
          </a:p>
        </p:txBody>
      </p:sp>
      <p:sp>
        <p:nvSpPr>
          <p:cNvPr id="4" name="Slide Number Placeholder 3"/>
          <p:cNvSpPr>
            <a:spLocks noGrp="1"/>
          </p:cNvSpPr>
          <p:nvPr>
            <p:ph type="sldNum" sz="quarter" idx="5"/>
          </p:nvPr>
        </p:nvSpPr>
        <p:spPr/>
        <p:txBody>
          <a:bodyPr/>
          <a:lstStyle/>
          <a:p>
            <a:fld id="{12AEDDAD-DEEA-3040-A7A4-14F0197BD548}" type="slidenum">
              <a:rPr lang="en-US" smtClean="0"/>
              <a:t>35</a:t>
            </a:fld>
            <a:endParaRPr lang="en-US"/>
          </a:p>
        </p:txBody>
      </p:sp>
    </p:spTree>
    <p:extLst>
      <p:ext uri="{BB962C8B-B14F-4D97-AF65-F5344CB8AC3E}">
        <p14:creationId xmlns:p14="http://schemas.microsoft.com/office/powerpoint/2010/main" val="35245341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24A154-59F4-4969-B1EB-E83DD9ADD5C8}" type="slidenum">
              <a:rPr lang="en-US" smtClean="0"/>
              <a:t>36</a:t>
            </a:fld>
            <a:endParaRPr lang="en-US"/>
          </a:p>
        </p:txBody>
      </p:sp>
    </p:spTree>
    <p:extLst>
      <p:ext uri="{BB962C8B-B14F-4D97-AF65-F5344CB8AC3E}">
        <p14:creationId xmlns:p14="http://schemas.microsoft.com/office/powerpoint/2010/main" val="39591033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gaps have been unresolved despite knowing about them for ~20 years of using the human reference genome</a:t>
            </a:r>
          </a:p>
          <a:p>
            <a:r>
              <a:rPr lang="en-US" dirty="0"/>
              <a:t>Btw the sample they did for this special cell type derived from </a:t>
            </a:r>
          </a:p>
        </p:txBody>
      </p:sp>
      <p:sp>
        <p:nvSpPr>
          <p:cNvPr id="4" name="Slide Number Placeholder 3"/>
          <p:cNvSpPr>
            <a:spLocks noGrp="1"/>
          </p:cNvSpPr>
          <p:nvPr>
            <p:ph type="sldNum" sz="quarter" idx="5"/>
          </p:nvPr>
        </p:nvSpPr>
        <p:spPr/>
        <p:txBody>
          <a:bodyPr/>
          <a:lstStyle/>
          <a:p>
            <a:fld id="{12AEDDAD-DEEA-3040-A7A4-14F0197BD548}" type="slidenum">
              <a:rPr lang="en-US" smtClean="0"/>
              <a:t>38</a:t>
            </a:fld>
            <a:endParaRPr lang="en-US"/>
          </a:p>
        </p:txBody>
      </p:sp>
    </p:spTree>
    <p:extLst>
      <p:ext uri="{BB962C8B-B14F-4D97-AF65-F5344CB8AC3E}">
        <p14:creationId xmlns:p14="http://schemas.microsoft.com/office/powerpoint/2010/main" val="37438097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24A154-59F4-4969-B1EB-E83DD9ADD5C8}" type="slidenum">
              <a:rPr lang="en-US" smtClean="0"/>
              <a:t>44</a:t>
            </a:fld>
            <a:endParaRPr lang="en-US"/>
          </a:p>
        </p:txBody>
      </p:sp>
    </p:spTree>
    <p:extLst>
      <p:ext uri="{BB962C8B-B14F-4D97-AF65-F5344CB8AC3E}">
        <p14:creationId xmlns:p14="http://schemas.microsoft.com/office/powerpoint/2010/main" val="1827425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really quick review of the pipelines we've talked about so far</a:t>
            </a:r>
          </a:p>
          <a:p>
            <a:endParaRPr lang="en-US" dirty="0"/>
          </a:p>
          <a:p>
            <a:r>
              <a:rPr lang="en-US" dirty="0"/>
              <a:t>important to keep a mental picture of how the different pieces fit together. Sometimes going through the labs you can get stuck in following the steps and lose track of the big picture</a:t>
            </a:r>
          </a:p>
          <a:p>
            <a:endParaRPr lang="en-US" dirty="0"/>
          </a:p>
          <a:p>
            <a:r>
              <a:rPr lang="en-US" dirty="0"/>
              <a:t>we've seen two pipelines so far, and we'll add to this list later</a:t>
            </a:r>
          </a:p>
          <a:p>
            <a:endParaRPr lang="en-US" dirty="0"/>
          </a:p>
          <a:p>
            <a:r>
              <a:rPr lang="en-US" dirty="0"/>
              <a:t>the first was variant calling, aligned reads to ref genome, did some genotyping to find all the variants, then annotated them</a:t>
            </a:r>
          </a:p>
          <a:p>
            <a:endParaRPr lang="en-US" dirty="0"/>
          </a:p>
          <a:p>
            <a:r>
              <a:rPr lang="en-US" dirty="0"/>
              <a:t>in the second, we assume we don't have a ref genome, and use the reads themselves to reconstruct the reference sequence</a:t>
            </a:r>
          </a:p>
          <a:p>
            <a:endParaRPr lang="en-US" dirty="0"/>
          </a:p>
          <a:p>
            <a:r>
              <a:rPr lang="en-US" dirty="0"/>
              <a:t>we've used short reads for these applications so far</a:t>
            </a:r>
          </a:p>
          <a:p>
            <a:r>
              <a:rPr lang="en-US" dirty="0"/>
              <a:t>but we'll see examples of how long reads can help improve both of these applications</a:t>
            </a:r>
          </a:p>
        </p:txBody>
      </p:sp>
      <p:sp>
        <p:nvSpPr>
          <p:cNvPr id="4" name="Slide Number Placeholder 3"/>
          <p:cNvSpPr>
            <a:spLocks noGrp="1"/>
          </p:cNvSpPr>
          <p:nvPr>
            <p:ph type="sldNum" sz="quarter" idx="5"/>
          </p:nvPr>
        </p:nvSpPr>
        <p:spPr/>
        <p:txBody>
          <a:bodyPr/>
          <a:lstStyle/>
          <a:p>
            <a:fld id="{12AEDDAD-DEEA-3040-A7A4-14F0197BD548}" type="slidenum">
              <a:rPr lang="en-US" smtClean="0"/>
              <a:t>2</a:t>
            </a:fld>
            <a:endParaRPr lang="en-US"/>
          </a:p>
        </p:txBody>
      </p:sp>
    </p:spTree>
    <p:extLst>
      <p:ext uri="{BB962C8B-B14F-4D97-AF65-F5344CB8AC3E}">
        <p14:creationId xmlns:p14="http://schemas.microsoft.com/office/powerpoint/2010/main" val="1451583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segmental duplications</a:t>
            </a:r>
          </a:p>
          <a:p>
            <a:endParaRPr lang="en-US" dirty="0"/>
          </a:p>
          <a:p>
            <a:r>
              <a:rPr lang="en-US" dirty="0"/>
              <a:t>unless we have a read that goes across the entire repeat, we wouldn't be able to uniquely align reads to the region, or to resolve this region in the assembly</a:t>
            </a:r>
          </a:p>
        </p:txBody>
      </p:sp>
      <p:sp>
        <p:nvSpPr>
          <p:cNvPr id="4" name="Slide Number Placeholder 3"/>
          <p:cNvSpPr>
            <a:spLocks noGrp="1"/>
          </p:cNvSpPr>
          <p:nvPr>
            <p:ph type="sldNum" sz="quarter" idx="5"/>
          </p:nvPr>
        </p:nvSpPr>
        <p:spPr/>
        <p:txBody>
          <a:bodyPr/>
          <a:lstStyle/>
          <a:p>
            <a:fld id="{12AEDDAD-DEEA-3040-A7A4-14F0197BD548}" type="slidenum">
              <a:rPr lang="en-US" smtClean="0"/>
              <a:t>5</a:t>
            </a:fld>
            <a:endParaRPr lang="en-US"/>
          </a:p>
        </p:txBody>
      </p:sp>
    </p:spTree>
    <p:extLst>
      <p:ext uri="{BB962C8B-B14F-4D97-AF65-F5344CB8AC3E}">
        <p14:creationId xmlns:p14="http://schemas.microsoft.com/office/powerpoint/2010/main" val="39733406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24A154-59F4-4969-B1EB-E83DD9ADD5C8}" type="slidenum">
              <a:rPr lang="en-US" smtClean="0"/>
              <a:t>8</a:t>
            </a:fld>
            <a:endParaRPr lang="en-US"/>
          </a:p>
        </p:txBody>
      </p:sp>
    </p:spTree>
    <p:extLst>
      <p:ext uri="{BB962C8B-B14F-4D97-AF65-F5344CB8AC3E}">
        <p14:creationId xmlns:p14="http://schemas.microsoft.com/office/powerpoint/2010/main" val="10360025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revisit our timeline about the history of sequencing technology and see where we are now</a:t>
            </a:r>
          </a:p>
          <a:p>
            <a:endParaRPr lang="en-US" dirty="0"/>
          </a:p>
          <a:p>
            <a:r>
              <a:rPr lang="en-US" dirty="0"/>
              <a:t>long read technologies have been around for 10 years or more. but only recently in the last several years have they become good enough in terms of throughput and accuracy to be widely </a:t>
            </a:r>
            <a:r>
              <a:rPr lang="en-US" dirty="0" err="1"/>
              <a:t>useaable</a:t>
            </a:r>
            <a:r>
              <a:rPr lang="en-US" dirty="0"/>
              <a:t>.</a:t>
            </a:r>
          </a:p>
          <a:p>
            <a:endParaRPr lang="en-US" dirty="0"/>
          </a:p>
          <a:p>
            <a:r>
              <a:rPr lang="en-US" dirty="0"/>
              <a:t>so we'll add long reads to our timeline here spanning the last several years where they have really taken off</a:t>
            </a:r>
          </a:p>
          <a:p>
            <a:endParaRPr lang="en-US" dirty="0"/>
          </a:p>
          <a:p>
            <a:r>
              <a:rPr lang="en-US" dirty="0"/>
              <a:t>also added down here the change in read lengths over time</a:t>
            </a:r>
          </a:p>
          <a:p>
            <a:endParaRPr lang="en-US" dirty="0"/>
          </a:p>
          <a:p>
            <a:r>
              <a:rPr lang="en-US" dirty="0"/>
              <a:t>10 years ago we were dealing with 36bp reads</a:t>
            </a:r>
          </a:p>
          <a:p>
            <a:r>
              <a:rPr lang="en-US" dirty="0"/>
              <a:t>we'll see today technologies that can give us 100Kbp reads!</a:t>
            </a:r>
          </a:p>
        </p:txBody>
      </p:sp>
      <p:sp>
        <p:nvSpPr>
          <p:cNvPr id="4" name="Slide Number Placeholder 3"/>
          <p:cNvSpPr>
            <a:spLocks noGrp="1"/>
          </p:cNvSpPr>
          <p:nvPr>
            <p:ph type="sldNum" sz="quarter" idx="5"/>
          </p:nvPr>
        </p:nvSpPr>
        <p:spPr/>
        <p:txBody>
          <a:bodyPr/>
          <a:lstStyle/>
          <a:p>
            <a:fld id="{5524A154-59F4-4969-B1EB-E83DD9ADD5C8}" type="slidenum">
              <a:rPr lang="en-US" smtClean="0"/>
              <a:t>9</a:t>
            </a:fld>
            <a:endParaRPr lang="en-US"/>
          </a:p>
        </p:txBody>
      </p:sp>
    </p:spTree>
    <p:extLst>
      <p:ext uri="{BB962C8B-B14F-4D97-AF65-F5344CB8AC3E}">
        <p14:creationId xmlns:p14="http://schemas.microsoft.com/office/powerpoint/2010/main" val="23800393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get long reads to work, we'll have to think about totally different technology than what we saw for Illumina reads</a:t>
            </a:r>
          </a:p>
          <a:p>
            <a:endParaRPr lang="en-US" dirty="0"/>
          </a:p>
          <a:p>
            <a:r>
              <a:rPr lang="en-US" dirty="0"/>
              <a:t>recall for Illumina, we couldn't </a:t>
            </a:r>
            <a:r>
              <a:rPr lang="en-US" dirty="0" err="1"/>
              <a:t>seuqnece</a:t>
            </a:r>
            <a:r>
              <a:rPr lang="en-US" dirty="0"/>
              <a:t> large chunks. so we had to first fragment the genome, and then amplify so we had enough to work with</a:t>
            </a:r>
          </a:p>
          <a:p>
            <a:endParaRPr lang="en-US" dirty="0"/>
          </a:p>
          <a:p>
            <a:r>
              <a:rPr lang="en-US" dirty="0"/>
              <a:t>then we did this sequencing by synthesis trick, where we synthesized new pieces of DNA, and read off the colors each time</a:t>
            </a:r>
          </a:p>
          <a:p>
            <a:endParaRPr lang="en-US" dirty="0"/>
          </a:p>
          <a:p>
            <a:r>
              <a:rPr lang="en-US" dirty="0"/>
              <a:t>and as we saw with that trick, that the molecules go out of sync after a while and we couldn't resolve the colors anymore</a:t>
            </a:r>
          </a:p>
          <a:p>
            <a:endParaRPr lang="en-US" dirty="0"/>
          </a:p>
          <a:p>
            <a:r>
              <a:rPr lang="en-US" dirty="0"/>
              <a:t>with long reads, we'll instead take long HMW DNA fragments directly as input</a:t>
            </a:r>
          </a:p>
          <a:p>
            <a:r>
              <a:rPr lang="en-US" dirty="0"/>
              <a:t>no amplification. in fact amplifying long segments like that is tricky</a:t>
            </a:r>
          </a:p>
          <a:p>
            <a:endParaRPr lang="en-US" dirty="0"/>
          </a:p>
          <a:p>
            <a:r>
              <a:rPr lang="en-US" dirty="0"/>
              <a:t>then we'll sequence those long pieces directly, by threading them threw a sensor and reading off a signal for each base</a:t>
            </a:r>
          </a:p>
          <a:p>
            <a:endParaRPr lang="en-US" dirty="0"/>
          </a:p>
          <a:p>
            <a:r>
              <a:rPr lang="en-US" dirty="0"/>
              <a:t>refer to as single molecule sequencing. unlike ILMN where we sequenced clusters of molecules, here we're sequencing an individual molecule at a time</a:t>
            </a:r>
          </a:p>
        </p:txBody>
      </p:sp>
      <p:sp>
        <p:nvSpPr>
          <p:cNvPr id="4" name="Slide Number Placeholder 3"/>
          <p:cNvSpPr>
            <a:spLocks noGrp="1"/>
          </p:cNvSpPr>
          <p:nvPr>
            <p:ph type="sldNum" sz="quarter" idx="5"/>
          </p:nvPr>
        </p:nvSpPr>
        <p:spPr/>
        <p:txBody>
          <a:bodyPr/>
          <a:lstStyle/>
          <a:p>
            <a:fld id="{12AEDDAD-DEEA-3040-A7A4-14F0197BD548}" type="slidenum">
              <a:rPr lang="en-US" smtClean="0"/>
              <a:t>10</a:t>
            </a:fld>
            <a:endParaRPr lang="en-US"/>
          </a:p>
        </p:txBody>
      </p:sp>
    </p:spTree>
    <p:extLst>
      <p:ext uri="{BB962C8B-B14F-4D97-AF65-F5344CB8AC3E}">
        <p14:creationId xmlns:p14="http://schemas.microsoft.com/office/powerpoint/2010/main" val="42627404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major players in the long read game</a:t>
            </a:r>
          </a:p>
          <a:p>
            <a:endParaRPr lang="en-US" dirty="0"/>
          </a:p>
          <a:p>
            <a:r>
              <a:rPr lang="en-US" dirty="0"/>
              <a:t>both have different advantages and disadvantages</a:t>
            </a:r>
          </a:p>
          <a:p>
            <a:endParaRPr lang="en-US" dirty="0"/>
          </a:p>
          <a:p>
            <a:r>
              <a:rPr lang="en-US" dirty="0"/>
              <a:t>we'll give an overview of how each of these work</a:t>
            </a:r>
          </a:p>
          <a:p>
            <a:endParaRPr lang="en-US" dirty="0"/>
          </a:p>
          <a:p>
            <a:r>
              <a:rPr lang="en-US" dirty="0"/>
              <a:t>first is Nanopore, or ONT</a:t>
            </a:r>
          </a:p>
          <a:p>
            <a:r>
              <a:rPr lang="en-US" dirty="0"/>
              <a:t>second is PacBio</a:t>
            </a:r>
          </a:p>
        </p:txBody>
      </p:sp>
      <p:sp>
        <p:nvSpPr>
          <p:cNvPr id="4" name="Slide Number Placeholder 3"/>
          <p:cNvSpPr>
            <a:spLocks noGrp="1"/>
          </p:cNvSpPr>
          <p:nvPr>
            <p:ph type="sldNum" sz="quarter" idx="5"/>
          </p:nvPr>
        </p:nvSpPr>
        <p:spPr/>
        <p:txBody>
          <a:bodyPr/>
          <a:lstStyle/>
          <a:p>
            <a:fld id="{12AEDDAD-DEEA-3040-A7A4-14F0197BD548}" type="slidenum">
              <a:rPr lang="en-US" smtClean="0"/>
              <a:t>11</a:t>
            </a:fld>
            <a:endParaRPr lang="en-US"/>
          </a:p>
        </p:txBody>
      </p:sp>
    </p:spTree>
    <p:extLst>
      <p:ext uri="{BB962C8B-B14F-4D97-AF65-F5344CB8AC3E}">
        <p14:creationId xmlns:p14="http://schemas.microsoft.com/office/powerpoint/2010/main" val="1969289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just got one of these in the lab</a:t>
            </a:r>
          </a:p>
        </p:txBody>
      </p:sp>
      <p:sp>
        <p:nvSpPr>
          <p:cNvPr id="4" name="Slide Number Placeholder 3"/>
          <p:cNvSpPr>
            <a:spLocks noGrp="1"/>
          </p:cNvSpPr>
          <p:nvPr>
            <p:ph type="sldNum" sz="quarter" idx="10"/>
          </p:nvPr>
        </p:nvSpPr>
        <p:spPr/>
        <p:txBody>
          <a:bodyPr/>
          <a:lstStyle/>
          <a:p>
            <a:fld id="{B92FA9EF-B6AD-1D4C-B4AA-A9ABE2B21393}" type="slidenum">
              <a:rPr lang="en-US" smtClean="0"/>
              <a:pPr/>
              <a:t>12</a:t>
            </a:fld>
            <a:endParaRPr lang="en-US"/>
          </a:p>
        </p:txBody>
      </p:sp>
    </p:spTree>
    <p:extLst>
      <p:ext uri="{BB962C8B-B14F-4D97-AF65-F5344CB8AC3E}">
        <p14:creationId xmlns:p14="http://schemas.microsoft.com/office/powerpoint/2010/main" val="24352823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Gill Sans"/>
                <a:cs typeface="Gill Sans"/>
              </a:rPr>
              <a:t>TODO: short vs. long reads</a:t>
            </a:r>
          </a:p>
          <a:p>
            <a:endParaRPr lang="en-US" sz="1200" dirty="0">
              <a:latin typeface="Gill Sans"/>
              <a:cs typeface="Gill Sans"/>
            </a:endParaRPr>
          </a:p>
          <a:p>
            <a:r>
              <a:rPr lang="en-US" sz="1200" dirty="0">
                <a:latin typeface="Gill Sans"/>
                <a:cs typeface="Gill Sans"/>
              </a:rPr>
              <a:t>X-axis: length</a:t>
            </a:r>
          </a:p>
          <a:p>
            <a:r>
              <a:rPr lang="en-US" sz="1200" dirty="0">
                <a:latin typeface="Gill Sans"/>
                <a:cs typeface="Gill Sans"/>
              </a:rPr>
              <a:t>Y-axis: accuracy</a:t>
            </a:r>
          </a:p>
          <a:p>
            <a:r>
              <a:rPr lang="en-US" sz="1200" dirty="0">
                <a:latin typeface="Gill Sans"/>
                <a:cs typeface="Gill Sans"/>
              </a:rPr>
              <a:t>Show ILMN vs. ONT</a:t>
            </a:r>
          </a:p>
          <a:p>
            <a:r>
              <a:rPr lang="en-US" sz="1200" dirty="0">
                <a:latin typeface="Gill Sans"/>
                <a:cs typeface="Gill Sans"/>
              </a:rPr>
              <a:t>https://</a:t>
            </a:r>
            <a:r>
              <a:rPr lang="en-US" sz="1200" dirty="0" err="1">
                <a:latin typeface="Gill Sans"/>
                <a:cs typeface="Gill Sans"/>
              </a:rPr>
              <a:t>www.pacb.com</a:t>
            </a:r>
            <a:r>
              <a:rPr lang="en-US" sz="1200" dirty="0">
                <a:latin typeface="Gill Sans"/>
                <a:cs typeface="Gill Sans"/>
              </a:rPr>
              <a:t>/</a:t>
            </a:r>
            <a:r>
              <a:rPr lang="en-US" sz="1200" dirty="0" err="1">
                <a:latin typeface="Gill Sans"/>
                <a:cs typeface="Gill Sans"/>
              </a:rPr>
              <a:t>smrt</a:t>
            </a:r>
            <a:r>
              <a:rPr lang="en-US" sz="1200" dirty="0">
                <a:latin typeface="Gill Sans"/>
                <a:cs typeface="Gill Sans"/>
              </a:rPr>
              <a:t>-science/</a:t>
            </a:r>
            <a:r>
              <a:rPr lang="en-US" sz="1200" dirty="0" err="1">
                <a:latin typeface="Gill Sans"/>
                <a:cs typeface="Gill Sans"/>
              </a:rPr>
              <a:t>smrt</a:t>
            </a:r>
            <a:r>
              <a:rPr lang="en-US" sz="1200" dirty="0">
                <a:latin typeface="Gill Sans"/>
                <a:cs typeface="Gill Sans"/>
              </a:rPr>
              <a:t>-sequencing/</a:t>
            </a:r>
            <a:r>
              <a:rPr lang="en-US" sz="1200" dirty="0" err="1">
                <a:latin typeface="Gill Sans"/>
                <a:cs typeface="Gill Sans"/>
              </a:rPr>
              <a:t>hifi</a:t>
            </a:r>
            <a:r>
              <a:rPr lang="en-US" sz="1200" dirty="0">
                <a:latin typeface="Gill Sans"/>
                <a:cs typeface="Gill Sans"/>
              </a:rPr>
              <a:t>-reads-for-highly-accurate-long-read-sequencing/</a:t>
            </a:r>
          </a:p>
          <a:p>
            <a:endParaRPr lang="en-US" dirty="0"/>
          </a:p>
        </p:txBody>
      </p:sp>
      <p:sp>
        <p:nvSpPr>
          <p:cNvPr id="4" name="Slide Number Placeholder 3"/>
          <p:cNvSpPr>
            <a:spLocks noGrp="1"/>
          </p:cNvSpPr>
          <p:nvPr>
            <p:ph type="sldNum" sz="quarter" idx="5"/>
          </p:nvPr>
        </p:nvSpPr>
        <p:spPr/>
        <p:txBody>
          <a:bodyPr/>
          <a:lstStyle/>
          <a:p>
            <a:fld id="{12AEDDAD-DEEA-3040-A7A4-14F0197BD548}" type="slidenum">
              <a:rPr lang="en-US" smtClean="0"/>
              <a:t>24</a:t>
            </a:fld>
            <a:endParaRPr lang="en-US"/>
          </a:p>
        </p:txBody>
      </p:sp>
    </p:spTree>
    <p:extLst>
      <p:ext uri="{BB962C8B-B14F-4D97-AF65-F5344CB8AC3E}">
        <p14:creationId xmlns:p14="http://schemas.microsoft.com/office/powerpoint/2010/main" val="40290661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359F4-C46B-3B48-BCCD-5AA7D5A373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325232A-44D2-AE4E-A1BB-0698E3211F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EB99153-D2F6-4E40-AE23-3B1A7CD9579B}"/>
              </a:ext>
            </a:extLst>
          </p:cNvPr>
          <p:cNvSpPr>
            <a:spLocks noGrp="1"/>
          </p:cNvSpPr>
          <p:nvPr>
            <p:ph type="dt" sz="half" idx="10"/>
          </p:nvPr>
        </p:nvSpPr>
        <p:spPr/>
        <p:txBody>
          <a:bodyPr/>
          <a:lstStyle/>
          <a:p>
            <a:fld id="{A2DC73E3-4C7C-DA42-995B-56B3629D7EE5}" type="datetimeFigureOut">
              <a:rPr lang="en-US" smtClean="0"/>
              <a:t>4/14/21</a:t>
            </a:fld>
            <a:endParaRPr lang="en-US"/>
          </a:p>
        </p:txBody>
      </p:sp>
      <p:sp>
        <p:nvSpPr>
          <p:cNvPr id="5" name="Footer Placeholder 4">
            <a:extLst>
              <a:ext uri="{FF2B5EF4-FFF2-40B4-BE49-F238E27FC236}">
                <a16:creationId xmlns:a16="http://schemas.microsoft.com/office/drawing/2014/main" id="{61D35768-FC0C-7D45-9959-B8346F9466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586D6B-F6B1-1842-ACCA-A70D9D91101F}"/>
              </a:ext>
            </a:extLst>
          </p:cNvPr>
          <p:cNvSpPr>
            <a:spLocks noGrp="1"/>
          </p:cNvSpPr>
          <p:nvPr>
            <p:ph type="sldNum" sz="quarter" idx="12"/>
          </p:nvPr>
        </p:nvSpPr>
        <p:spPr/>
        <p:txBody>
          <a:bodyPr/>
          <a:lstStyle/>
          <a:p>
            <a:fld id="{2445FDA2-BD80-1048-81DE-E27CFB3AA547}" type="slidenum">
              <a:rPr lang="en-US" smtClean="0"/>
              <a:t>‹#›</a:t>
            </a:fld>
            <a:endParaRPr lang="en-US"/>
          </a:p>
        </p:txBody>
      </p:sp>
    </p:spTree>
    <p:extLst>
      <p:ext uri="{BB962C8B-B14F-4D97-AF65-F5344CB8AC3E}">
        <p14:creationId xmlns:p14="http://schemas.microsoft.com/office/powerpoint/2010/main" val="361157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C9E6A-A5E2-0B40-9141-2D02AF66EAD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7914D0-DD07-9544-A2D0-78AF9711085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1A6AAA-8C4D-A54E-B8D5-1EAFEAE4C0AE}"/>
              </a:ext>
            </a:extLst>
          </p:cNvPr>
          <p:cNvSpPr>
            <a:spLocks noGrp="1"/>
          </p:cNvSpPr>
          <p:nvPr>
            <p:ph type="dt" sz="half" idx="10"/>
          </p:nvPr>
        </p:nvSpPr>
        <p:spPr/>
        <p:txBody>
          <a:bodyPr/>
          <a:lstStyle/>
          <a:p>
            <a:fld id="{A2DC73E3-4C7C-DA42-995B-56B3629D7EE5}" type="datetimeFigureOut">
              <a:rPr lang="en-US" smtClean="0"/>
              <a:t>4/14/21</a:t>
            </a:fld>
            <a:endParaRPr lang="en-US"/>
          </a:p>
        </p:txBody>
      </p:sp>
      <p:sp>
        <p:nvSpPr>
          <p:cNvPr id="5" name="Footer Placeholder 4">
            <a:extLst>
              <a:ext uri="{FF2B5EF4-FFF2-40B4-BE49-F238E27FC236}">
                <a16:creationId xmlns:a16="http://schemas.microsoft.com/office/drawing/2014/main" id="{70C0C6AF-7D76-0548-A8B4-9C95BCBDDB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EEFD36-F921-B047-89AA-3C0535556D34}"/>
              </a:ext>
            </a:extLst>
          </p:cNvPr>
          <p:cNvSpPr>
            <a:spLocks noGrp="1"/>
          </p:cNvSpPr>
          <p:nvPr>
            <p:ph type="sldNum" sz="quarter" idx="12"/>
          </p:nvPr>
        </p:nvSpPr>
        <p:spPr/>
        <p:txBody>
          <a:bodyPr/>
          <a:lstStyle/>
          <a:p>
            <a:fld id="{2445FDA2-BD80-1048-81DE-E27CFB3AA547}" type="slidenum">
              <a:rPr lang="en-US" smtClean="0"/>
              <a:t>‹#›</a:t>
            </a:fld>
            <a:endParaRPr lang="en-US"/>
          </a:p>
        </p:txBody>
      </p:sp>
    </p:spTree>
    <p:extLst>
      <p:ext uri="{BB962C8B-B14F-4D97-AF65-F5344CB8AC3E}">
        <p14:creationId xmlns:p14="http://schemas.microsoft.com/office/powerpoint/2010/main" val="11805527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7761F6-A0CE-C848-B5A3-EB42ECFB415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D31CBB-EC73-4E46-BB0F-C1A5C656663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5CD86E-CDBB-1843-8D65-DE46C84426C5}"/>
              </a:ext>
            </a:extLst>
          </p:cNvPr>
          <p:cNvSpPr>
            <a:spLocks noGrp="1"/>
          </p:cNvSpPr>
          <p:nvPr>
            <p:ph type="dt" sz="half" idx="10"/>
          </p:nvPr>
        </p:nvSpPr>
        <p:spPr/>
        <p:txBody>
          <a:bodyPr/>
          <a:lstStyle/>
          <a:p>
            <a:fld id="{A2DC73E3-4C7C-DA42-995B-56B3629D7EE5}" type="datetimeFigureOut">
              <a:rPr lang="en-US" smtClean="0"/>
              <a:t>4/14/21</a:t>
            </a:fld>
            <a:endParaRPr lang="en-US"/>
          </a:p>
        </p:txBody>
      </p:sp>
      <p:sp>
        <p:nvSpPr>
          <p:cNvPr id="5" name="Footer Placeholder 4">
            <a:extLst>
              <a:ext uri="{FF2B5EF4-FFF2-40B4-BE49-F238E27FC236}">
                <a16:creationId xmlns:a16="http://schemas.microsoft.com/office/drawing/2014/main" id="{3370A95C-43C4-3D41-81EB-914D8B7CA2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73652F-3698-FC43-8478-E5AEBF094402}"/>
              </a:ext>
            </a:extLst>
          </p:cNvPr>
          <p:cNvSpPr>
            <a:spLocks noGrp="1"/>
          </p:cNvSpPr>
          <p:nvPr>
            <p:ph type="sldNum" sz="quarter" idx="12"/>
          </p:nvPr>
        </p:nvSpPr>
        <p:spPr/>
        <p:txBody>
          <a:bodyPr/>
          <a:lstStyle/>
          <a:p>
            <a:fld id="{2445FDA2-BD80-1048-81DE-E27CFB3AA547}" type="slidenum">
              <a:rPr lang="en-US" smtClean="0"/>
              <a:t>‹#›</a:t>
            </a:fld>
            <a:endParaRPr lang="en-US"/>
          </a:p>
        </p:txBody>
      </p:sp>
    </p:spTree>
    <p:extLst>
      <p:ext uri="{BB962C8B-B14F-4D97-AF65-F5344CB8AC3E}">
        <p14:creationId xmlns:p14="http://schemas.microsoft.com/office/powerpoint/2010/main" val="13749011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B90D3-A7B5-5E4A-B961-315EFEC2D5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B3AD64-37DE-4740-AAB7-E39BB2CEE63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F27276-A11A-A541-82C8-FE09C7BFA91B}"/>
              </a:ext>
            </a:extLst>
          </p:cNvPr>
          <p:cNvSpPr>
            <a:spLocks noGrp="1"/>
          </p:cNvSpPr>
          <p:nvPr>
            <p:ph type="dt" sz="half" idx="10"/>
          </p:nvPr>
        </p:nvSpPr>
        <p:spPr/>
        <p:txBody>
          <a:bodyPr/>
          <a:lstStyle/>
          <a:p>
            <a:fld id="{A2DC73E3-4C7C-DA42-995B-56B3629D7EE5}" type="datetimeFigureOut">
              <a:rPr lang="en-US" smtClean="0"/>
              <a:t>4/14/21</a:t>
            </a:fld>
            <a:endParaRPr lang="en-US"/>
          </a:p>
        </p:txBody>
      </p:sp>
      <p:sp>
        <p:nvSpPr>
          <p:cNvPr id="5" name="Footer Placeholder 4">
            <a:extLst>
              <a:ext uri="{FF2B5EF4-FFF2-40B4-BE49-F238E27FC236}">
                <a16:creationId xmlns:a16="http://schemas.microsoft.com/office/drawing/2014/main" id="{B7D01D2B-489D-DB40-9362-9966EF74B0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9C4A91-8718-5E4B-A060-CDB64D810C51}"/>
              </a:ext>
            </a:extLst>
          </p:cNvPr>
          <p:cNvSpPr>
            <a:spLocks noGrp="1"/>
          </p:cNvSpPr>
          <p:nvPr>
            <p:ph type="sldNum" sz="quarter" idx="12"/>
          </p:nvPr>
        </p:nvSpPr>
        <p:spPr/>
        <p:txBody>
          <a:bodyPr/>
          <a:lstStyle/>
          <a:p>
            <a:fld id="{2445FDA2-BD80-1048-81DE-E27CFB3AA547}" type="slidenum">
              <a:rPr lang="en-US" smtClean="0"/>
              <a:t>‹#›</a:t>
            </a:fld>
            <a:endParaRPr lang="en-US"/>
          </a:p>
        </p:txBody>
      </p:sp>
    </p:spTree>
    <p:extLst>
      <p:ext uri="{BB962C8B-B14F-4D97-AF65-F5344CB8AC3E}">
        <p14:creationId xmlns:p14="http://schemas.microsoft.com/office/powerpoint/2010/main" val="3399379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C1B10-41A9-A141-B1AA-133C71BE46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C86C8BB-4C6D-3D43-851C-DBE0F5A9BF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31EBE7F-EAD3-EE4E-83CB-21B06CCCD382}"/>
              </a:ext>
            </a:extLst>
          </p:cNvPr>
          <p:cNvSpPr>
            <a:spLocks noGrp="1"/>
          </p:cNvSpPr>
          <p:nvPr>
            <p:ph type="dt" sz="half" idx="10"/>
          </p:nvPr>
        </p:nvSpPr>
        <p:spPr/>
        <p:txBody>
          <a:bodyPr/>
          <a:lstStyle/>
          <a:p>
            <a:fld id="{A2DC73E3-4C7C-DA42-995B-56B3629D7EE5}" type="datetimeFigureOut">
              <a:rPr lang="en-US" smtClean="0"/>
              <a:t>4/14/21</a:t>
            </a:fld>
            <a:endParaRPr lang="en-US"/>
          </a:p>
        </p:txBody>
      </p:sp>
      <p:sp>
        <p:nvSpPr>
          <p:cNvPr id="5" name="Footer Placeholder 4">
            <a:extLst>
              <a:ext uri="{FF2B5EF4-FFF2-40B4-BE49-F238E27FC236}">
                <a16:creationId xmlns:a16="http://schemas.microsoft.com/office/drawing/2014/main" id="{032C130A-8BE4-3947-BDF7-71C14108B5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979A1F-DF66-2243-B982-3900B08FAB97}"/>
              </a:ext>
            </a:extLst>
          </p:cNvPr>
          <p:cNvSpPr>
            <a:spLocks noGrp="1"/>
          </p:cNvSpPr>
          <p:nvPr>
            <p:ph type="sldNum" sz="quarter" idx="12"/>
          </p:nvPr>
        </p:nvSpPr>
        <p:spPr/>
        <p:txBody>
          <a:bodyPr/>
          <a:lstStyle/>
          <a:p>
            <a:fld id="{2445FDA2-BD80-1048-81DE-E27CFB3AA547}" type="slidenum">
              <a:rPr lang="en-US" smtClean="0"/>
              <a:t>‹#›</a:t>
            </a:fld>
            <a:endParaRPr lang="en-US"/>
          </a:p>
        </p:txBody>
      </p:sp>
    </p:spTree>
    <p:extLst>
      <p:ext uri="{BB962C8B-B14F-4D97-AF65-F5344CB8AC3E}">
        <p14:creationId xmlns:p14="http://schemas.microsoft.com/office/powerpoint/2010/main" val="2930904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E3A7E-2976-7F4E-9F22-A5B4A11985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833CA4-03A9-3543-8BEE-E880E192E5F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977F5C-9616-2D44-A3F4-251272EBA7E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E4F4B62-22F3-8D49-BE02-D0C862A054F6}"/>
              </a:ext>
            </a:extLst>
          </p:cNvPr>
          <p:cNvSpPr>
            <a:spLocks noGrp="1"/>
          </p:cNvSpPr>
          <p:nvPr>
            <p:ph type="dt" sz="half" idx="10"/>
          </p:nvPr>
        </p:nvSpPr>
        <p:spPr/>
        <p:txBody>
          <a:bodyPr/>
          <a:lstStyle/>
          <a:p>
            <a:fld id="{A2DC73E3-4C7C-DA42-995B-56B3629D7EE5}" type="datetimeFigureOut">
              <a:rPr lang="en-US" smtClean="0"/>
              <a:t>4/14/21</a:t>
            </a:fld>
            <a:endParaRPr lang="en-US"/>
          </a:p>
        </p:txBody>
      </p:sp>
      <p:sp>
        <p:nvSpPr>
          <p:cNvPr id="6" name="Footer Placeholder 5">
            <a:extLst>
              <a:ext uri="{FF2B5EF4-FFF2-40B4-BE49-F238E27FC236}">
                <a16:creationId xmlns:a16="http://schemas.microsoft.com/office/drawing/2014/main" id="{FC29D9E3-B105-4348-AD9C-D114DDE643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095253-BAAD-BC48-AEF9-4EAE2C7B3CC0}"/>
              </a:ext>
            </a:extLst>
          </p:cNvPr>
          <p:cNvSpPr>
            <a:spLocks noGrp="1"/>
          </p:cNvSpPr>
          <p:nvPr>
            <p:ph type="sldNum" sz="quarter" idx="12"/>
          </p:nvPr>
        </p:nvSpPr>
        <p:spPr/>
        <p:txBody>
          <a:bodyPr/>
          <a:lstStyle/>
          <a:p>
            <a:fld id="{2445FDA2-BD80-1048-81DE-E27CFB3AA547}" type="slidenum">
              <a:rPr lang="en-US" smtClean="0"/>
              <a:t>‹#›</a:t>
            </a:fld>
            <a:endParaRPr lang="en-US"/>
          </a:p>
        </p:txBody>
      </p:sp>
    </p:spTree>
    <p:extLst>
      <p:ext uri="{BB962C8B-B14F-4D97-AF65-F5344CB8AC3E}">
        <p14:creationId xmlns:p14="http://schemas.microsoft.com/office/powerpoint/2010/main" val="23241118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1972E-550B-894C-9CF9-748AA51A2DE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64E9C9-F85B-CA45-A9D1-883B824C43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211F331-4E7A-6F43-8392-AC89BA00E73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929BD82-EDE9-AA46-BF1D-B3C9F98320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7900142-69E2-5641-901C-10E71266464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E3E3A9-E5F3-CD4B-8D82-FE0B4EF1DFC9}"/>
              </a:ext>
            </a:extLst>
          </p:cNvPr>
          <p:cNvSpPr>
            <a:spLocks noGrp="1"/>
          </p:cNvSpPr>
          <p:nvPr>
            <p:ph type="dt" sz="half" idx="10"/>
          </p:nvPr>
        </p:nvSpPr>
        <p:spPr/>
        <p:txBody>
          <a:bodyPr/>
          <a:lstStyle/>
          <a:p>
            <a:fld id="{A2DC73E3-4C7C-DA42-995B-56B3629D7EE5}" type="datetimeFigureOut">
              <a:rPr lang="en-US" smtClean="0"/>
              <a:t>4/14/21</a:t>
            </a:fld>
            <a:endParaRPr lang="en-US"/>
          </a:p>
        </p:txBody>
      </p:sp>
      <p:sp>
        <p:nvSpPr>
          <p:cNvPr id="8" name="Footer Placeholder 7">
            <a:extLst>
              <a:ext uri="{FF2B5EF4-FFF2-40B4-BE49-F238E27FC236}">
                <a16:creationId xmlns:a16="http://schemas.microsoft.com/office/drawing/2014/main" id="{F6E8DBB6-8845-E84D-AE05-C88740955A4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7A815A9-B2BB-3840-A913-9221457B14FB}"/>
              </a:ext>
            </a:extLst>
          </p:cNvPr>
          <p:cNvSpPr>
            <a:spLocks noGrp="1"/>
          </p:cNvSpPr>
          <p:nvPr>
            <p:ph type="sldNum" sz="quarter" idx="12"/>
          </p:nvPr>
        </p:nvSpPr>
        <p:spPr/>
        <p:txBody>
          <a:bodyPr/>
          <a:lstStyle/>
          <a:p>
            <a:fld id="{2445FDA2-BD80-1048-81DE-E27CFB3AA547}" type="slidenum">
              <a:rPr lang="en-US" smtClean="0"/>
              <a:t>‹#›</a:t>
            </a:fld>
            <a:endParaRPr lang="en-US"/>
          </a:p>
        </p:txBody>
      </p:sp>
    </p:spTree>
    <p:extLst>
      <p:ext uri="{BB962C8B-B14F-4D97-AF65-F5344CB8AC3E}">
        <p14:creationId xmlns:p14="http://schemas.microsoft.com/office/powerpoint/2010/main" val="3162813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743D8-E046-B94E-8EF6-4BB8D11BAD0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9F1FC0-B42A-9742-9DE9-35EB4336152D}"/>
              </a:ext>
            </a:extLst>
          </p:cNvPr>
          <p:cNvSpPr>
            <a:spLocks noGrp="1"/>
          </p:cNvSpPr>
          <p:nvPr>
            <p:ph type="dt" sz="half" idx="10"/>
          </p:nvPr>
        </p:nvSpPr>
        <p:spPr/>
        <p:txBody>
          <a:bodyPr/>
          <a:lstStyle/>
          <a:p>
            <a:fld id="{A2DC73E3-4C7C-DA42-995B-56B3629D7EE5}" type="datetimeFigureOut">
              <a:rPr lang="en-US" smtClean="0"/>
              <a:t>4/14/21</a:t>
            </a:fld>
            <a:endParaRPr lang="en-US"/>
          </a:p>
        </p:txBody>
      </p:sp>
      <p:sp>
        <p:nvSpPr>
          <p:cNvPr id="4" name="Footer Placeholder 3">
            <a:extLst>
              <a:ext uri="{FF2B5EF4-FFF2-40B4-BE49-F238E27FC236}">
                <a16:creationId xmlns:a16="http://schemas.microsoft.com/office/drawing/2014/main" id="{9476F7D3-FC19-E040-B7EF-847F7A769E9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7E983B7-610E-E84A-8A54-281C74EC9063}"/>
              </a:ext>
            </a:extLst>
          </p:cNvPr>
          <p:cNvSpPr>
            <a:spLocks noGrp="1"/>
          </p:cNvSpPr>
          <p:nvPr>
            <p:ph type="sldNum" sz="quarter" idx="12"/>
          </p:nvPr>
        </p:nvSpPr>
        <p:spPr/>
        <p:txBody>
          <a:bodyPr/>
          <a:lstStyle/>
          <a:p>
            <a:fld id="{2445FDA2-BD80-1048-81DE-E27CFB3AA547}" type="slidenum">
              <a:rPr lang="en-US" smtClean="0"/>
              <a:t>‹#›</a:t>
            </a:fld>
            <a:endParaRPr lang="en-US"/>
          </a:p>
        </p:txBody>
      </p:sp>
    </p:spTree>
    <p:extLst>
      <p:ext uri="{BB962C8B-B14F-4D97-AF65-F5344CB8AC3E}">
        <p14:creationId xmlns:p14="http://schemas.microsoft.com/office/powerpoint/2010/main" val="36618732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79E7C4-A051-214B-903D-07EA572614D4}"/>
              </a:ext>
            </a:extLst>
          </p:cNvPr>
          <p:cNvSpPr>
            <a:spLocks noGrp="1"/>
          </p:cNvSpPr>
          <p:nvPr>
            <p:ph type="dt" sz="half" idx="10"/>
          </p:nvPr>
        </p:nvSpPr>
        <p:spPr/>
        <p:txBody>
          <a:bodyPr/>
          <a:lstStyle/>
          <a:p>
            <a:fld id="{A2DC73E3-4C7C-DA42-995B-56B3629D7EE5}" type="datetimeFigureOut">
              <a:rPr lang="en-US" smtClean="0"/>
              <a:t>4/14/21</a:t>
            </a:fld>
            <a:endParaRPr lang="en-US"/>
          </a:p>
        </p:txBody>
      </p:sp>
      <p:sp>
        <p:nvSpPr>
          <p:cNvPr id="3" name="Footer Placeholder 2">
            <a:extLst>
              <a:ext uri="{FF2B5EF4-FFF2-40B4-BE49-F238E27FC236}">
                <a16:creationId xmlns:a16="http://schemas.microsoft.com/office/drawing/2014/main" id="{45EFB702-A5D0-2B43-AD24-7C8728758F1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77ECBE-79F7-B042-89B2-3BCE298EBE32}"/>
              </a:ext>
            </a:extLst>
          </p:cNvPr>
          <p:cNvSpPr>
            <a:spLocks noGrp="1"/>
          </p:cNvSpPr>
          <p:nvPr>
            <p:ph type="sldNum" sz="quarter" idx="12"/>
          </p:nvPr>
        </p:nvSpPr>
        <p:spPr/>
        <p:txBody>
          <a:bodyPr/>
          <a:lstStyle/>
          <a:p>
            <a:fld id="{2445FDA2-BD80-1048-81DE-E27CFB3AA547}" type="slidenum">
              <a:rPr lang="en-US" smtClean="0"/>
              <a:t>‹#›</a:t>
            </a:fld>
            <a:endParaRPr lang="en-US"/>
          </a:p>
        </p:txBody>
      </p:sp>
    </p:spTree>
    <p:extLst>
      <p:ext uri="{BB962C8B-B14F-4D97-AF65-F5344CB8AC3E}">
        <p14:creationId xmlns:p14="http://schemas.microsoft.com/office/powerpoint/2010/main" val="477357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6A62D-8C50-1943-AE91-B9AEBFE1EC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BC5E3CD-AD9B-1D4A-A7BF-98069AEA47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76B8BCE-05A2-A246-B46C-BE37F833D7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948C7D2-0DE9-AD4D-8744-4EB1881E2C51}"/>
              </a:ext>
            </a:extLst>
          </p:cNvPr>
          <p:cNvSpPr>
            <a:spLocks noGrp="1"/>
          </p:cNvSpPr>
          <p:nvPr>
            <p:ph type="dt" sz="half" idx="10"/>
          </p:nvPr>
        </p:nvSpPr>
        <p:spPr/>
        <p:txBody>
          <a:bodyPr/>
          <a:lstStyle/>
          <a:p>
            <a:fld id="{A2DC73E3-4C7C-DA42-995B-56B3629D7EE5}" type="datetimeFigureOut">
              <a:rPr lang="en-US" smtClean="0"/>
              <a:t>4/14/21</a:t>
            </a:fld>
            <a:endParaRPr lang="en-US"/>
          </a:p>
        </p:txBody>
      </p:sp>
      <p:sp>
        <p:nvSpPr>
          <p:cNvPr id="6" name="Footer Placeholder 5">
            <a:extLst>
              <a:ext uri="{FF2B5EF4-FFF2-40B4-BE49-F238E27FC236}">
                <a16:creationId xmlns:a16="http://schemas.microsoft.com/office/drawing/2014/main" id="{F42A985D-7B83-DF4A-8191-ACD6E0B473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103C30-3390-3F41-B8B5-E774D7ACE08A}"/>
              </a:ext>
            </a:extLst>
          </p:cNvPr>
          <p:cNvSpPr>
            <a:spLocks noGrp="1"/>
          </p:cNvSpPr>
          <p:nvPr>
            <p:ph type="sldNum" sz="quarter" idx="12"/>
          </p:nvPr>
        </p:nvSpPr>
        <p:spPr/>
        <p:txBody>
          <a:bodyPr/>
          <a:lstStyle/>
          <a:p>
            <a:fld id="{2445FDA2-BD80-1048-81DE-E27CFB3AA547}" type="slidenum">
              <a:rPr lang="en-US" smtClean="0"/>
              <a:t>‹#›</a:t>
            </a:fld>
            <a:endParaRPr lang="en-US"/>
          </a:p>
        </p:txBody>
      </p:sp>
    </p:spTree>
    <p:extLst>
      <p:ext uri="{BB962C8B-B14F-4D97-AF65-F5344CB8AC3E}">
        <p14:creationId xmlns:p14="http://schemas.microsoft.com/office/powerpoint/2010/main" val="29635076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90A46-CC6F-DC4F-9D33-A624BCF99C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D33F7AD-474D-D24D-8F1E-7BFCCB0FD8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EFB9680-1D65-D84C-8D20-82D9CFDA81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491E5A0-FD63-E34C-97EA-BE98416D7F6E}"/>
              </a:ext>
            </a:extLst>
          </p:cNvPr>
          <p:cNvSpPr>
            <a:spLocks noGrp="1"/>
          </p:cNvSpPr>
          <p:nvPr>
            <p:ph type="dt" sz="half" idx="10"/>
          </p:nvPr>
        </p:nvSpPr>
        <p:spPr/>
        <p:txBody>
          <a:bodyPr/>
          <a:lstStyle/>
          <a:p>
            <a:fld id="{A2DC73E3-4C7C-DA42-995B-56B3629D7EE5}" type="datetimeFigureOut">
              <a:rPr lang="en-US" smtClean="0"/>
              <a:t>4/14/21</a:t>
            </a:fld>
            <a:endParaRPr lang="en-US"/>
          </a:p>
        </p:txBody>
      </p:sp>
      <p:sp>
        <p:nvSpPr>
          <p:cNvPr id="6" name="Footer Placeholder 5">
            <a:extLst>
              <a:ext uri="{FF2B5EF4-FFF2-40B4-BE49-F238E27FC236}">
                <a16:creationId xmlns:a16="http://schemas.microsoft.com/office/drawing/2014/main" id="{0ADB9C3D-37BF-2D45-A3AC-593C1FB600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4872DA-A24E-BC40-A3FD-348DF185A961}"/>
              </a:ext>
            </a:extLst>
          </p:cNvPr>
          <p:cNvSpPr>
            <a:spLocks noGrp="1"/>
          </p:cNvSpPr>
          <p:nvPr>
            <p:ph type="sldNum" sz="quarter" idx="12"/>
          </p:nvPr>
        </p:nvSpPr>
        <p:spPr/>
        <p:txBody>
          <a:bodyPr/>
          <a:lstStyle/>
          <a:p>
            <a:fld id="{2445FDA2-BD80-1048-81DE-E27CFB3AA547}" type="slidenum">
              <a:rPr lang="en-US" smtClean="0"/>
              <a:t>‹#›</a:t>
            </a:fld>
            <a:endParaRPr lang="en-US"/>
          </a:p>
        </p:txBody>
      </p:sp>
    </p:spTree>
    <p:extLst>
      <p:ext uri="{BB962C8B-B14F-4D97-AF65-F5344CB8AC3E}">
        <p14:creationId xmlns:p14="http://schemas.microsoft.com/office/powerpoint/2010/main" val="39309310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84DC19-48AB-1546-AE1A-B0AC582255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C682597-AECC-5342-A2DD-86996A9976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C5CCF3-749B-F046-BD72-36B31EBDA9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DC73E3-4C7C-DA42-995B-56B3629D7EE5}" type="datetimeFigureOut">
              <a:rPr lang="en-US" smtClean="0"/>
              <a:t>4/14/21</a:t>
            </a:fld>
            <a:endParaRPr lang="en-US"/>
          </a:p>
        </p:txBody>
      </p:sp>
      <p:sp>
        <p:nvSpPr>
          <p:cNvPr id="5" name="Footer Placeholder 4">
            <a:extLst>
              <a:ext uri="{FF2B5EF4-FFF2-40B4-BE49-F238E27FC236}">
                <a16:creationId xmlns:a16="http://schemas.microsoft.com/office/drawing/2014/main" id="{56D257A3-AF4A-5F4A-8AF8-F494863619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6A4139E-9543-7D42-B5D1-FFFB360969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45FDA2-BD80-1048-81DE-E27CFB3AA547}" type="slidenum">
              <a:rPr lang="en-US" smtClean="0"/>
              <a:t>‹#›</a:t>
            </a:fld>
            <a:endParaRPr lang="en-US"/>
          </a:p>
        </p:txBody>
      </p:sp>
    </p:spTree>
    <p:extLst>
      <p:ext uri="{BB962C8B-B14F-4D97-AF65-F5344CB8AC3E}">
        <p14:creationId xmlns:p14="http://schemas.microsoft.com/office/powerpoint/2010/main" val="21272786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RcP85JHLmnI" TargetMode="External"/><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RcP85JHLmnI" TargetMode="External"/><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hyperlink" Target="https://www.youtube.com/watch?v=GUb1TZvMWsw"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35.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2.tiff"/></Relationships>
</file>

<file path=ppt/slides/_rels/slide36.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5.tiff"/><Relationship Id="rId4" Type="http://schemas.openxmlformats.org/officeDocument/2006/relationships/image" Target="../media/image24.tiff"/></Relationships>
</file>

<file path=ppt/slides/_rels/slide39.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8BF375B-8191-164D-A3E6-EA62FD29CC45}"/>
              </a:ext>
            </a:extLst>
          </p:cNvPr>
          <p:cNvSpPr txBox="1"/>
          <p:nvPr/>
        </p:nvSpPr>
        <p:spPr>
          <a:xfrm>
            <a:off x="502921" y="2014933"/>
            <a:ext cx="5215203" cy="2308324"/>
          </a:xfrm>
          <a:prstGeom prst="rect">
            <a:avLst/>
          </a:prstGeom>
          <a:noFill/>
        </p:spPr>
        <p:txBody>
          <a:bodyPr wrap="square" rtlCol="0">
            <a:spAutoFit/>
          </a:bodyPr>
          <a:lstStyle/>
          <a:p>
            <a:r>
              <a:rPr lang="en-US" sz="2400" b="1" dirty="0">
                <a:latin typeface="Gill Sans MT" panose="020B0502020104020203" pitchFamily="34" charset="77"/>
              </a:rPr>
              <a:t>Announcements:</a:t>
            </a:r>
          </a:p>
          <a:p>
            <a:pPr marL="342891" indent="-342891">
              <a:buFont typeface="Arial" panose="020B0604020202020204" pitchFamily="34" charset="0"/>
              <a:buChar char="•"/>
            </a:pPr>
            <a:r>
              <a:rPr lang="en-US" sz="2400" dirty="0">
                <a:solidFill>
                  <a:srgbClr val="FF0000"/>
                </a:solidFill>
                <a:latin typeface="Gill Sans MT" panose="020B0502020104020203" pitchFamily="34" charset="77"/>
              </a:rPr>
              <a:t>Quiz during lab at 1:00pm. Under “Quizzes” tab on Canvas. Will remain open until 11:59pm tonight</a:t>
            </a:r>
          </a:p>
          <a:p>
            <a:pPr marL="342891" indent="-342891">
              <a:buFont typeface="Arial" panose="020B0604020202020204" pitchFamily="34" charset="0"/>
              <a:buChar char="•"/>
            </a:pPr>
            <a:r>
              <a:rPr lang="en-US" sz="2400" dirty="0">
                <a:latin typeface="Gill Sans MT" panose="020B0502020104020203" pitchFamily="34" charset="77"/>
              </a:rPr>
              <a:t>Lab 2 due Sunday 11:59pm</a:t>
            </a:r>
          </a:p>
          <a:p>
            <a:pPr marL="342891" indent="-342891">
              <a:buFont typeface="Arial" panose="020B0604020202020204" pitchFamily="34" charset="0"/>
              <a:buChar char="•"/>
            </a:pPr>
            <a:r>
              <a:rPr lang="en-US" sz="2400" dirty="0">
                <a:latin typeface="Gill Sans MT" panose="020B0502020104020203" pitchFamily="34" charset="77"/>
              </a:rPr>
              <a:t>Lab 3 will be released Friday</a:t>
            </a:r>
          </a:p>
        </p:txBody>
      </p:sp>
      <p:sp>
        <p:nvSpPr>
          <p:cNvPr id="5" name="TextBox 4">
            <a:extLst>
              <a:ext uri="{FF2B5EF4-FFF2-40B4-BE49-F238E27FC236}">
                <a16:creationId xmlns:a16="http://schemas.microsoft.com/office/drawing/2014/main" id="{CE4E6AE4-C16B-E148-9FD5-126D143E11C5}"/>
              </a:ext>
            </a:extLst>
          </p:cNvPr>
          <p:cNvSpPr txBox="1"/>
          <p:nvPr/>
        </p:nvSpPr>
        <p:spPr>
          <a:xfrm>
            <a:off x="502920" y="224532"/>
            <a:ext cx="7818120" cy="1631216"/>
          </a:xfrm>
          <a:prstGeom prst="rect">
            <a:avLst/>
          </a:prstGeom>
          <a:noFill/>
        </p:spPr>
        <p:txBody>
          <a:bodyPr wrap="square" rtlCol="0">
            <a:spAutoFit/>
          </a:bodyPr>
          <a:lstStyle/>
          <a:p>
            <a:r>
              <a:rPr lang="en-US" sz="3200" dirty="0">
                <a:latin typeface="Gill Sans MT" panose="020B0502020104020203" pitchFamily="34" charset="0"/>
              </a:rPr>
              <a:t> CSE185 – Week 3 Part 2</a:t>
            </a:r>
            <a:br>
              <a:rPr lang="en-US" sz="3200" dirty="0">
                <a:latin typeface="Gill Sans MT" panose="020B0502020104020203" pitchFamily="34" charset="0"/>
              </a:rPr>
            </a:br>
            <a:r>
              <a:rPr lang="en-US" sz="3200" i="1" dirty="0">
                <a:latin typeface="Gill Sans MT" panose="020B0502020104020203" pitchFamily="34" charset="0"/>
              </a:rPr>
              <a:t> Long reads</a:t>
            </a:r>
            <a:br>
              <a:rPr lang="en-US" sz="3200" dirty="0">
                <a:latin typeface="Gill Sans MT" panose="020B0502020104020203" pitchFamily="34" charset="0"/>
              </a:rPr>
            </a:br>
            <a:r>
              <a:rPr lang="en-US" sz="3200" dirty="0">
                <a:latin typeface="Gill Sans MT" panose="020B0502020104020203" pitchFamily="34" charset="0"/>
              </a:rPr>
              <a:t> April 15, 2021</a:t>
            </a:r>
            <a:endParaRPr lang="en-US" sz="3200" dirty="0"/>
          </a:p>
        </p:txBody>
      </p:sp>
      <p:pic>
        <p:nvPicPr>
          <p:cNvPr id="6" name="Picture 5">
            <a:extLst>
              <a:ext uri="{FF2B5EF4-FFF2-40B4-BE49-F238E27FC236}">
                <a16:creationId xmlns:a16="http://schemas.microsoft.com/office/drawing/2014/main" id="{B5E954D1-B5AB-F246-A2F5-712943F2874F}"/>
              </a:ext>
            </a:extLst>
          </p:cNvPr>
          <p:cNvPicPr>
            <a:picLocks noChangeAspect="1"/>
          </p:cNvPicPr>
          <p:nvPr/>
        </p:nvPicPr>
        <p:blipFill>
          <a:blip r:embed="rId3"/>
          <a:stretch>
            <a:fillRect/>
          </a:stretch>
        </p:blipFill>
        <p:spPr>
          <a:xfrm>
            <a:off x="5918994" y="1372763"/>
            <a:ext cx="5770085" cy="3852380"/>
          </a:xfrm>
          <a:prstGeom prst="rect">
            <a:avLst/>
          </a:prstGeom>
        </p:spPr>
      </p:pic>
    </p:spTree>
    <p:extLst>
      <p:ext uri="{BB962C8B-B14F-4D97-AF65-F5344CB8AC3E}">
        <p14:creationId xmlns:p14="http://schemas.microsoft.com/office/powerpoint/2010/main" val="27186933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D63B80CD-F805-9D4F-8637-5E7E6CAD4991}"/>
              </a:ext>
            </a:extLst>
          </p:cNvPr>
          <p:cNvCxnSpPr/>
          <p:nvPr/>
        </p:nvCxnSpPr>
        <p:spPr>
          <a:xfrm>
            <a:off x="962038" y="728551"/>
            <a:ext cx="9604075"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39A50205-E4AB-DB46-AE30-BDE106D62A9C}"/>
              </a:ext>
            </a:extLst>
          </p:cNvPr>
          <p:cNvCxnSpPr>
            <a:cxnSpLocks/>
          </p:cNvCxnSpPr>
          <p:nvPr/>
        </p:nvCxnSpPr>
        <p:spPr>
          <a:xfrm>
            <a:off x="3392176" y="2123372"/>
            <a:ext cx="1621623"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51F85F1F-5108-BE4A-9862-3524BA635426}"/>
              </a:ext>
            </a:extLst>
          </p:cNvPr>
          <p:cNvCxnSpPr>
            <a:cxnSpLocks/>
          </p:cNvCxnSpPr>
          <p:nvPr/>
        </p:nvCxnSpPr>
        <p:spPr>
          <a:xfrm>
            <a:off x="4751309" y="3448824"/>
            <a:ext cx="1621623"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984EC3D-D932-5B4C-9D48-11D6E1375876}"/>
              </a:ext>
            </a:extLst>
          </p:cNvPr>
          <p:cNvCxnSpPr>
            <a:cxnSpLocks/>
          </p:cNvCxnSpPr>
          <p:nvPr/>
        </p:nvCxnSpPr>
        <p:spPr>
          <a:xfrm>
            <a:off x="4365086" y="1886030"/>
            <a:ext cx="1621623"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4BDD352-9C35-7149-BE8C-E635AE621237}"/>
              </a:ext>
            </a:extLst>
          </p:cNvPr>
          <p:cNvCxnSpPr>
            <a:cxnSpLocks/>
          </p:cNvCxnSpPr>
          <p:nvPr/>
        </p:nvCxnSpPr>
        <p:spPr>
          <a:xfrm>
            <a:off x="6526080" y="2100777"/>
            <a:ext cx="162162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2" name="Down Arrow 11">
            <a:extLst>
              <a:ext uri="{FF2B5EF4-FFF2-40B4-BE49-F238E27FC236}">
                <a16:creationId xmlns:a16="http://schemas.microsoft.com/office/drawing/2014/main" id="{DFA38E19-2022-4B4F-BAB7-1744ACC80BCD}"/>
              </a:ext>
            </a:extLst>
          </p:cNvPr>
          <p:cNvSpPr/>
          <p:nvPr/>
        </p:nvSpPr>
        <p:spPr>
          <a:xfrm>
            <a:off x="5377840" y="1046420"/>
            <a:ext cx="386236" cy="465513"/>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49CD392-8812-F940-BA15-F6B9F5351FAF}"/>
              </a:ext>
            </a:extLst>
          </p:cNvPr>
          <p:cNvSpPr txBox="1"/>
          <p:nvPr/>
        </p:nvSpPr>
        <p:spPr>
          <a:xfrm>
            <a:off x="489957" y="113350"/>
            <a:ext cx="1354858" cy="461665"/>
          </a:xfrm>
          <a:prstGeom prst="rect">
            <a:avLst/>
          </a:prstGeom>
          <a:noFill/>
        </p:spPr>
        <p:txBody>
          <a:bodyPr wrap="none" rtlCol="0">
            <a:spAutoFit/>
          </a:bodyPr>
          <a:lstStyle/>
          <a:p>
            <a:r>
              <a:rPr lang="en-US" sz="2400" b="1" dirty="0">
                <a:latin typeface="Gill Sans MT" panose="020B0502020104020203" pitchFamily="34" charset="77"/>
              </a:rPr>
              <a:t>Illumina</a:t>
            </a:r>
            <a:endParaRPr lang="en-US" sz="2400" dirty="0">
              <a:latin typeface="Gill Sans MT" panose="020B0502020104020203" pitchFamily="34" charset="77"/>
            </a:endParaRPr>
          </a:p>
        </p:txBody>
      </p:sp>
      <p:sp>
        <p:nvSpPr>
          <p:cNvPr id="14" name="TextBox 13">
            <a:extLst>
              <a:ext uri="{FF2B5EF4-FFF2-40B4-BE49-F238E27FC236}">
                <a16:creationId xmlns:a16="http://schemas.microsoft.com/office/drawing/2014/main" id="{0ADD2D34-2A8E-DC46-892C-24FEB12CE0E6}"/>
              </a:ext>
            </a:extLst>
          </p:cNvPr>
          <p:cNvSpPr txBox="1"/>
          <p:nvPr/>
        </p:nvSpPr>
        <p:spPr>
          <a:xfrm>
            <a:off x="948999" y="911768"/>
            <a:ext cx="3191643" cy="1200329"/>
          </a:xfrm>
          <a:prstGeom prst="rect">
            <a:avLst/>
          </a:prstGeom>
          <a:noFill/>
        </p:spPr>
        <p:txBody>
          <a:bodyPr wrap="none" rtlCol="0">
            <a:spAutoFit/>
          </a:bodyPr>
          <a:lstStyle/>
          <a:p>
            <a:r>
              <a:rPr lang="en-US" sz="2400" dirty="0">
                <a:latin typeface="Gill Sans MT" panose="020B0502020104020203" pitchFamily="34" charset="77"/>
              </a:rPr>
              <a:t>Fragment genome</a:t>
            </a:r>
          </a:p>
          <a:p>
            <a:r>
              <a:rPr lang="en-US" sz="2400" dirty="0">
                <a:latin typeface="Gill Sans MT" panose="020B0502020104020203" pitchFamily="34" charset="77"/>
              </a:rPr>
              <a:t>Amplify short fragments</a:t>
            </a:r>
          </a:p>
          <a:p>
            <a:r>
              <a:rPr lang="en-US" sz="2400" dirty="0">
                <a:latin typeface="Gill Sans MT" panose="020B0502020104020203" pitchFamily="34" charset="77"/>
              </a:rPr>
              <a:t>(~300bp)</a:t>
            </a:r>
          </a:p>
        </p:txBody>
      </p:sp>
      <p:sp>
        <p:nvSpPr>
          <p:cNvPr id="15" name="Down Arrow 14">
            <a:extLst>
              <a:ext uri="{FF2B5EF4-FFF2-40B4-BE49-F238E27FC236}">
                <a16:creationId xmlns:a16="http://schemas.microsoft.com/office/drawing/2014/main" id="{18D409B2-E33C-4344-8FB1-7518A40F87A2}"/>
              </a:ext>
            </a:extLst>
          </p:cNvPr>
          <p:cNvSpPr/>
          <p:nvPr/>
        </p:nvSpPr>
        <p:spPr>
          <a:xfrm>
            <a:off x="5377840" y="2384795"/>
            <a:ext cx="386236" cy="465513"/>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119A041-A312-A743-B750-48A46BD8A53A}"/>
              </a:ext>
            </a:extLst>
          </p:cNvPr>
          <p:cNvSpPr txBox="1"/>
          <p:nvPr/>
        </p:nvSpPr>
        <p:spPr>
          <a:xfrm>
            <a:off x="948999" y="2676103"/>
            <a:ext cx="3466205" cy="830997"/>
          </a:xfrm>
          <a:prstGeom prst="rect">
            <a:avLst/>
          </a:prstGeom>
          <a:noFill/>
        </p:spPr>
        <p:txBody>
          <a:bodyPr wrap="none" rtlCol="0">
            <a:spAutoFit/>
          </a:bodyPr>
          <a:lstStyle/>
          <a:p>
            <a:r>
              <a:rPr lang="en-US" sz="2400" dirty="0">
                <a:latin typeface="Gill Sans MT" panose="020B0502020104020203" pitchFamily="34" charset="77"/>
              </a:rPr>
              <a:t>“Sequencing by synthesis” </a:t>
            </a:r>
          </a:p>
          <a:p>
            <a:r>
              <a:rPr lang="en-US" sz="2400" dirty="0">
                <a:latin typeface="Gill Sans MT" panose="020B0502020104020203" pitchFamily="34" charset="77"/>
              </a:rPr>
              <a:t>~100bp reads</a:t>
            </a:r>
          </a:p>
        </p:txBody>
      </p:sp>
      <p:cxnSp>
        <p:nvCxnSpPr>
          <p:cNvPr id="18" name="Straight Arrow Connector 17">
            <a:extLst>
              <a:ext uri="{FF2B5EF4-FFF2-40B4-BE49-F238E27FC236}">
                <a16:creationId xmlns:a16="http://schemas.microsoft.com/office/drawing/2014/main" id="{8868631E-6A33-944D-B2FC-C654F1BFB0AD}"/>
              </a:ext>
            </a:extLst>
          </p:cNvPr>
          <p:cNvCxnSpPr/>
          <p:nvPr/>
        </p:nvCxnSpPr>
        <p:spPr>
          <a:xfrm>
            <a:off x="4751309" y="3320644"/>
            <a:ext cx="626531"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F6E1DC1-17D2-D348-9AFB-74DD5218CBB9}"/>
              </a:ext>
            </a:extLst>
          </p:cNvPr>
          <p:cNvCxnSpPr>
            <a:cxnSpLocks/>
          </p:cNvCxnSpPr>
          <p:nvPr/>
        </p:nvCxnSpPr>
        <p:spPr>
          <a:xfrm flipH="1">
            <a:off x="5716532" y="3315822"/>
            <a:ext cx="65640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0FAE0964-97BF-C941-8696-397374A9A98D}"/>
              </a:ext>
            </a:extLst>
          </p:cNvPr>
          <p:cNvSpPr txBox="1"/>
          <p:nvPr/>
        </p:nvSpPr>
        <p:spPr>
          <a:xfrm>
            <a:off x="574432" y="3702505"/>
            <a:ext cx="1763881" cy="461665"/>
          </a:xfrm>
          <a:prstGeom prst="rect">
            <a:avLst/>
          </a:prstGeom>
          <a:noFill/>
        </p:spPr>
        <p:txBody>
          <a:bodyPr wrap="none" rtlCol="0">
            <a:spAutoFit/>
          </a:bodyPr>
          <a:lstStyle/>
          <a:p>
            <a:r>
              <a:rPr lang="en-US" sz="2400" b="1" dirty="0">
                <a:latin typeface="Gill Sans MT" panose="020B0502020104020203" pitchFamily="34" charset="77"/>
              </a:rPr>
              <a:t>Long reads</a:t>
            </a:r>
            <a:endParaRPr lang="en-US" sz="2400" dirty="0">
              <a:latin typeface="Gill Sans MT" panose="020B0502020104020203" pitchFamily="34" charset="77"/>
            </a:endParaRPr>
          </a:p>
        </p:txBody>
      </p:sp>
      <p:cxnSp>
        <p:nvCxnSpPr>
          <p:cNvPr id="22" name="Straight Connector 21">
            <a:extLst>
              <a:ext uri="{FF2B5EF4-FFF2-40B4-BE49-F238E27FC236}">
                <a16:creationId xmlns:a16="http://schemas.microsoft.com/office/drawing/2014/main" id="{2460ED5E-520E-2947-B1F0-E703162F51A9}"/>
              </a:ext>
            </a:extLst>
          </p:cNvPr>
          <p:cNvCxnSpPr/>
          <p:nvPr/>
        </p:nvCxnSpPr>
        <p:spPr>
          <a:xfrm>
            <a:off x="1112160" y="4359575"/>
            <a:ext cx="9604075"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1E693D84-2D60-2241-B738-58E7AAFF79B5}"/>
              </a:ext>
            </a:extLst>
          </p:cNvPr>
          <p:cNvSpPr txBox="1"/>
          <p:nvPr/>
        </p:nvSpPr>
        <p:spPr>
          <a:xfrm>
            <a:off x="962038" y="4546030"/>
            <a:ext cx="7549567" cy="1200329"/>
          </a:xfrm>
          <a:prstGeom prst="rect">
            <a:avLst/>
          </a:prstGeom>
          <a:noFill/>
        </p:spPr>
        <p:txBody>
          <a:bodyPr wrap="none" rtlCol="0">
            <a:spAutoFit/>
          </a:bodyPr>
          <a:lstStyle/>
          <a:p>
            <a:r>
              <a:rPr lang="en-US" sz="2400" dirty="0">
                <a:latin typeface="Gill Sans MT" panose="020B0502020104020203" pitchFamily="34" charset="77"/>
              </a:rPr>
              <a:t>Amplification not required</a:t>
            </a:r>
          </a:p>
          <a:p>
            <a:r>
              <a:rPr lang="en-US" sz="2400" dirty="0">
                <a:latin typeface="Gill Sans MT" panose="020B0502020104020203" pitchFamily="34" charset="77"/>
              </a:rPr>
              <a:t>Takes long (“high molecular weight”) DNA strands as input</a:t>
            </a:r>
          </a:p>
          <a:p>
            <a:r>
              <a:rPr lang="en-US" sz="2400" dirty="0">
                <a:latin typeface="Gill Sans MT" panose="020B0502020104020203" pitchFamily="34" charset="77"/>
              </a:rPr>
              <a:t>Sequences those long strands directly</a:t>
            </a:r>
          </a:p>
        </p:txBody>
      </p:sp>
      <p:cxnSp>
        <p:nvCxnSpPr>
          <p:cNvPr id="24" name="Straight Connector 23">
            <a:extLst>
              <a:ext uri="{FF2B5EF4-FFF2-40B4-BE49-F238E27FC236}">
                <a16:creationId xmlns:a16="http://schemas.microsoft.com/office/drawing/2014/main" id="{EEFDC2FE-C66B-E046-940A-83EB6863CECB}"/>
              </a:ext>
            </a:extLst>
          </p:cNvPr>
          <p:cNvCxnSpPr>
            <a:cxnSpLocks/>
          </p:cNvCxnSpPr>
          <p:nvPr/>
        </p:nvCxnSpPr>
        <p:spPr>
          <a:xfrm>
            <a:off x="1091273" y="5941764"/>
            <a:ext cx="5567156"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42B782B-9AA0-7945-9F89-5D0D0AE6C4D2}"/>
              </a:ext>
            </a:extLst>
          </p:cNvPr>
          <p:cNvCxnSpPr>
            <a:cxnSpLocks/>
          </p:cNvCxnSpPr>
          <p:nvPr/>
        </p:nvCxnSpPr>
        <p:spPr>
          <a:xfrm>
            <a:off x="5515732" y="6326921"/>
            <a:ext cx="5567156"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28D5FD0F-4703-A74E-9864-E69FD498958B}"/>
              </a:ext>
            </a:extLst>
          </p:cNvPr>
          <p:cNvCxnSpPr>
            <a:cxnSpLocks/>
          </p:cNvCxnSpPr>
          <p:nvPr/>
        </p:nvCxnSpPr>
        <p:spPr>
          <a:xfrm flipV="1">
            <a:off x="1095535" y="5746359"/>
            <a:ext cx="5562894" cy="4508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CB2E447C-F513-8549-B55A-BA11692C9D01}"/>
              </a:ext>
            </a:extLst>
          </p:cNvPr>
          <p:cNvCxnSpPr>
            <a:cxnSpLocks/>
          </p:cNvCxnSpPr>
          <p:nvPr/>
        </p:nvCxnSpPr>
        <p:spPr>
          <a:xfrm flipV="1">
            <a:off x="5519994" y="6131515"/>
            <a:ext cx="5562894" cy="4508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CA1832A-F9A4-4846-9157-A2DCF5798F32}"/>
              </a:ext>
            </a:extLst>
          </p:cNvPr>
          <p:cNvCxnSpPr>
            <a:cxnSpLocks/>
          </p:cNvCxnSpPr>
          <p:nvPr/>
        </p:nvCxnSpPr>
        <p:spPr>
          <a:xfrm>
            <a:off x="5847617" y="1641097"/>
            <a:ext cx="1621623"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965A82A-D888-5E43-A987-ED9B76D73577}"/>
              </a:ext>
            </a:extLst>
          </p:cNvPr>
          <p:cNvCxnSpPr>
            <a:cxnSpLocks/>
          </p:cNvCxnSpPr>
          <p:nvPr/>
        </p:nvCxnSpPr>
        <p:spPr>
          <a:xfrm>
            <a:off x="5986709" y="2333003"/>
            <a:ext cx="162162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42E939F4-5967-8449-BDCA-E728666F57E6}"/>
              </a:ext>
            </a:extLst>
          </p:cNvPr>
          <p:cNvSpPr txBox="1"/>
          <p:nvPr/>
        </p:nvSpPr>
        <p:spPr>
          <a:xfrm>
            <a:off x="9609990" y="343395"/>
            <a:ext cx="989373" cy="369332"/>
          </a:xfrm>
          <a:prstGeom prst="rect">
            <a:avLst/>
          </a:prstGeom>
          <a:noFill/>
        </p:spPr>
        <p:txBody>
          <a:bodyPr wrap="none" rtlCol="0">
            <a:spAutoFit/>
          </a:bodyPr>
          <a:lstStyle/>
          <a:p>
            <a:r>
              <a:rPr lang="en-US" dirty="0">
                <a:solidFill>
                  <a:schemeClr val="accent2"/>
                </a:solidFill>
              </a:rPr>
              <a:t>Genome</a:t>
            </a:r>
          </a:p>
        </p:txBody>
      </p:sp>
      <p:sp>
        <p:nvSpPr>
          <p:cNvPr id="33" name="TextBox 32">
            <a:extLst>
              <a:ext uri="{FF2B5EF4-FFF2-40B4-BE49-F238E27FC236}">
                <a16:creationId xmlns:a16="http://schemas.microsoft.com/office/drawing/2014/main" id="{2684E620-A903-0147-85E7-FCDDD3A54868}"/>
              </a:ext>
            </a:extLst>
          </p:cNvPr>
          <p:cNvSpPr txBox="1"/>
          <p:nvPr/>
        </p:nvSpPr>
        <p:spPr>
          <a:xfrm>
            <a:off x="7700409" y="1582816"/>
            <a:ext cx="1171667" cy="369332"/>
          </a:xfrm>
          <a:prstGeom prst="rect">
            <a:avLst/>
          </a:prstGeom>
          <a:noFill/>
        </p:spPr>
        <p:txBody>
          <a:bodyPr wrap="none" rtlCol="0">
            <a:spAutoFit/>
          </a:bodyPr>
          <a:lstStyle/>
          <a:p>
            <a:r>
              <a:rPr lang="en-US" dirty="0">
                <a:solidFill>
                  <a:schemeClr val="accent1"/>
                </a:solidFill>
              </a:rPr>
              <a:t>Fragments</a:t>
            </a:r>
          </a:p>
        </p:txBody>
      </p:sp>
      <p:sp>
        <p:nvSpPr>
          <p:cNvPr id="34" name="TextBox 33">
            <a:extLst>
              <a:ext uri="{FF2B5EF4-FFF2-40B4-BE49-F238E27FC236}">
                <a16:creationId xmlns:a16="http://schemas.microsoft.com/office/drawing/2014/main" id="{3C7D24AC-6737-4140-9652-ED8F1E5F7354}"/>
              </a:ext>
            </a:extLst>
          </p:cNvPr>
          <p:cNvSpPr txBox="1"/>
          <p:nvPr/>
        </p:nvSpPr>
        <p:spPr>
          <a:xfrm>
            <a:off x="6372932" y="3094470"/>
            <a:ext cx="743280" cy="369332"/>
          </a:xfrm>
          <a:prstGeom prst="rect">
            <a:avLst/>
          </a:prstGeom>
          <a:noFill/>
        </p:spPr>
        <p:txBody>
          <a:bodyPr wrap="none" rtlCol="0">
            <a:spAutoFit/>
          </a:bodyPr>
          <a:lstStyle/>
          <a:p>
            <a:r>
              <a:rPr lang="en-US" dirty="0">
                <a:solidFill>
                  <a:srgbClr val="FF0000"/>
                </a:solidFill>
              </a:rPr>
              <a:t>Reads</a:t>
            </a:r>
          </a:p>
        </p:txBody>
      </p:sp>
      <p:sp>
        <p:nvSpPr>
          <p:cNvPr id="28" name="TextBox 27">
            <a:extLst>
              <a:ext uri="{FF2B5EF4-FFF2-40B4-BE49-F238E27FC236}">
                <a16:creationId xmlns:a16="http://schemas.microsoft.com/office/drawing/2014/main" id="{D9DEB569-8AA1-C14A-B27B-1620C8D88A53}"/>
              </a:ext>
            </a:extLst>
          </p:cNvPr>
          <p:cNvSpPr txBox="1"/>
          <p:nvPr/>
        </p:nvSpPr>
        <p:spPr>
          <a:xfrm>
            <a:off x="7064099" y="5368163"/>
            <a:ext cx="4620176" cy="461665"/>
          </a:xfrm>
          <a:prstGeom prst="rect">
            <a:avLst/>
          </a:prstGeom>
          <a:solidFill>
            <a:schemeClr val="bg1"/>
          </a:solidFill>
          <a:ln>
            <a:solidFill>
              <a:schemeClr val="tx1"/>
            </a:solidFill>
          </a:ln>
        </p:spPr>
        <p:txBody>
          <a:bodyPr wrap="none" rtlCol="0">
            <a:spAutoFit/>
          </a:bodyPr>
          <a:lstStyle/>
          <a:p>
            <a:r>
              <a:rPr lang="en-US" sz="2400" dirty="0">
                <a:latin typeface="Gill Sans MT" panose="020B0502020104020203" pitchFamily="34" charset="77"/>
              </a:rPr>
              <a:t>“Single molecule sequencing” (SMS)</a:t>
            </a:r>
          </a:p>
        </p:txBody>
      </p:sp>
    </p:spTree>
    <p:extLst>
      <p:ext uri="{BB962C8B-B14F-4D97-AF65-F5344CB8AC3E}">
        <p14:creationId xmlns:p14="http://schemas.microsoft.com/office/powerpoint/2010/main" val="1858749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E365476-1088-8B43-8EF9-B26DC8254BA8}"/>
              </a:ext>
            </a:extLst>
          </p:cNvPr>
          <p:cNvSpPr txBox="1">
            <a:spLocks/>
          </p:cNvSpPr>
          <p:nvPr/>
        </p:nvSpPr>
        <p:spPr>
          <a:xfrm>
            <a:off x="0" y="54574"/>
            <a:ext cx="12192000" cy="12050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Gill Sans MT" panose="020B0502020104020203" pitchFamily="34" charset="0"/>
              </a:rPr>
              <a:t>Two major long read technologies</a:t>
            </a:r>
          </a:p>
        </p:txBody>
      </p:sp>
      <p:pic>
        <p:nvPicPr>
          <p:cNvPr id="7" name="Picture 6">
            <a:extLst>
              <a:ext uri="{FF2B5EF4-FFF2-40B4-BE49-F238E27FC236}">
                <a16:creationId xmlns:a16="http://schemas.microsoft.com/office/drawing/2014/main" id="{31D6E507-2F02-CA44-AF6B-906C62809F09}"/>
              </a:ext>
            </a:extLst>
          </p:cNvPr>
          <p:cNvPicPr>
            <a:picLocks noChangeAspect="1"/>
          </p:cNvPicPr>
          <p:nvPr/>
        </p:nvPicPr>
        <p:blipFill>
          <a:blip r:embed="rId3"/>
          <a:stretch>
            <a:fillRect/>
          </a:stretch>
        </p:blipFill>
        <p:spPr>
          <a:xfrm>
            <a:off x="599333" y="1611914"/>
            <a:ext cx="4376978" cy="4632776"/>
          </a:xfrm>
          <a:prstGeom prst="rect">
            <a:avLst/>
          </a:prstGeom>
          <a:ln>
            <a:solidFill>
              <a:schemeClr val="tx1"/>
            </a:solidFill>
          </a:ln>
        </p:spPr>
      </p:pic>
      <p:sp>
        <p:nvSpPr>
          <p:cNvPr id="9" name="TextBox 8">
            <a:extLst>
              <a:ext uri="{FF2B5EF4-FFF2-40B4-BE49-F238E27FC236}">
                <a16:creationId xmlns:a16="http://schemas.microsoft.com/office/drawing/2014/main" id="{21822B05-A992-F24F-9588-39507AA12657}"/>
              </a:ext>
            </a:extLst>
          </p:cNvPr>
          <p:cNvSpPr txBox="1"/>
          <p:nvPr/>
        </p:nvSpPr>
        <p:spPr>
          <a:xfrm>
            <a:off x="243247" y="1332016"/>
            <a:ext cx="5089150" cy="461665"/>
          </a:xfrm>
          <a:prstGeom prst="rect">
            <a:avLst/>
          </a:prstGeom>
          <a:solidFill>
            <a:schemeClr val="bg1"/>
          </a:solidFill>
          <a:ln w="28575">
            <a:solidFill>
              <a:schemeClr val="tx1"/>
            </a:solidFill>
          </a:ln>
        </p:spPr>
        <p:txBody>
          <a:bodyPr wrap="none" rtlCol="0">
            <a:spAutoFit/>
          </a:bodyPr>
          <a:lstStyle/>
          <a:p>
            <a:r>
              <a:rPr lang="en-US" sz="2400" dirty="0">
                <a:latin typeface="Gill Sans MT" panose="020B0502020104020203" pitchFamily="34" charset="77"/>
              </a:rPr>
              <a:t>ONT (Oxford Nanopore Technologies)</a:t>
            </a:r>
          </a:p>
        </p:txBody>
      </p:sp>
      <p:pic>
        <p:nvPicPr>
          <p:cNvPr id="1026" name="Picture 2">
            <a:extLst>
              <a:ext uri="{FF2B5EF4-FFF2-40B4-BE49-F238E27FC236}">
                <a16:creationId xmlns:a16="http://schemas.microsoft.com/office/drawing/2014/main" id="{352DF615-EEF7-FA4B-A2E8-78004487CF89}"/>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537601" y="1793681"/>
            <a:ext cx="4991247" cy="463277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56E6ABF-10E5-F849-BBD6-7CFB22251B73}"/>
              </a:ext>
            </a:extLst>
          </p:cNvPr>
          <p:cNvSpPr txBox="1"/>
          <p:nvPr/>
        </p:nvSpPr>
        <p:spPr>
          <a:xfrm>
            <a:off x="7085696" y="1332015"/>
            <a:ext cx="3589444" cy="461665"/>
          </a:xfrm>
          <a:prstGeom prst="rect">
            <a:avLst/>
          </a:prstGeom>
          <a:solidFill>
            <a:schemeClr val="bg1"/>
          </a:solidFill>
          <a:ln w="28575">
            <a:solidFill>
              <a:schemeClr val="tx1"/>
            </a:solidFill>
          </a:ln>
        </p:spPr>
        <p:txBody>
          <a:bodyPr wrap="none" rtlCol="0">
            <a:spAutoFit/>
          </a:bodyPr>
          <a:lstStyle/>
          <a:p>
            <a:r>
              <a:rPr lang="en-US" sz="2400" dirty="0">
                <a:latin typeface="Gill Sans MT" panose="020B0502020104020203" pitchFamily="34" charset="77"/>
              </a:rPr>
              <a:t>Pacific Biosciences (PacBio)</a:t>
            </a:r>
          </a:p>
        </p:txBody>
      </p:sp>
      <p:sp>
        <p:nvSpPr>
          <p:cNvPr id="3" name="Rectangle 2">
            <a:extLst>
              <a:ext uri="{FF2B5EF4-FFF2-40B4-BE49-F238E27FC236}">
                <a16:creationId xmlns:a16="http://schemas.microsoft.com/office/drawing/2014/main" id="{1F1525AC-64B8-F943-9038-F7595129625B}"/>
              </a:ext>
            </a:extLst>
          </p:cNvPr>
          <p:cNvSpPr/>
          <p:nvPr/>
        </p:nvSpPr>
        <p:spPr>
          <a:xfrm>
            <a:off x="6096000" y="1259615"/>
            <a:ext cx="5432848" cy="5166842"/>
          </a:xfrm>
          <a:prstGeom prst="rect">
            <a:avLst/>
          </a:prstGeom>
          <a:solidFill>
            <a:srgbClr val="FFFFFF">
              <a:alpha val="47843"/>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9652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74DD91B-78D6-4037-8639-231B8D8DD856}"/>
              </a:ext>
            </a:extLst>
          </p:cNvPr>
          <p:cNvSpPr txBox="1">
            <a:spLocks/>
          </p:cNvSpPr>
          <p:nvPr/>
        </p:nvSpPr>
        <p:spPr>
          <a:xfrm>
            <a:off x="0" y="54574"/>
            <a:ext cx="12192000" cy="1205041"/>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Gill Sans MT" panose="020B0502020104020203" pitchFamily="34" charset="0"/>
              </a:rPr>
              <a:t>Long reads: Oxford Nanopore Technologies (ONT)</a:t>
            </a:r>
            <a:endParaRPr lang="en-US" sz="3600" u="sng" dirty="0">
              <a:latin typeface="Gill Sans MT" panose="020B0502020104020203" pitchFamily="34" charset="0"/>
            </a:endParaRPr>
          </a:p>
        </p:txBody>
      </p:sp>
      <p:pic>
        <p:nvPicPr>
          <p:cNvPr id="3" name="Picture 2">
            <a:extLst>
              <a:ext uri="{FF2B5EF4-FFF2-40B4-BE49-F238E27FC236}">
                <a16:creationId xmlns:a16="http://schemas.microsoft.com/office/drawing/2014/main" id="{10C82830-D434-2F4F-AE48-C74EB83F77D4}"/>
              </a:ext>
            </a:extLst>
          </p:cNvPr>
          <p:cNvPicPr>
            <a:picLocks noChangeAspect="1"/>
          </p:cNvPicPr>
          <p:nvPr/>
        </p:nvPicPr>
        <p:blipFill>
          <a:blip r:embed="rId3"/>
          <a:stretch>
            <a:fillRect/>
          </a:stretch>
        </p:blipFill>
        <p:spPr>
          <a:xfrm>
            <a:off x="1747270" y="1700486"/>
            <a:ext cx="4318000" cy="2882900"/>
          </a:xfrm>
          <a:prstGeom prst="rect">
            <a:avLst/>
          </a:prstGeom>
        </p:spPr>
      </p:pic>
      <p:sp>
        <p:nvSpPr>
          <p:cNvPr id="4" name="Rectangle 3">
            <a:extLst>
              <a:ext uri="{FF2B5EF4-FFF2-40B4-BE49-F238E27FC236}">
                <a16:creationId xmlns:a16="http://schemas.microsoft.com/office/drawing/2014/main" id="{D91E332E-BD43-224D-94CB-A4D5AB2BCFFF}"/>
              </a:ext>
            </a:extLst>
          </p:cNvPr>
          <p:cNvSpPr/>
          <p:nvPr/>
        </p:nvSpPr>
        <p:spPr>
          <a:xfrm>
            <a:off x="1493270" y="4583386"/>
            <a:ext cx="4572000" cy="246221"/>
          </a:xfrm>
          <a:prstGeom prst="rect">
            <a:avLst/>
          </a:prstGeom>
        </p:spPr>
        <p:txBody>
          <a:bodyPr>
            <a:spAutoFit/>
          </a:bodyPr>
          <a:lstStyle/>
          <a:p>
            <a:pPr algn="r"/>
            <a:r>
              <a:rPr lang="en-US" sz="1000" dirty="0">
                <a:latin typeface="Gill Sans"/>
                <a:cs typeface="Gill Sans"/>
              </a:rPr>
              <a:t>http://www.21stcentech.com/gizmos-gadgets-</a:t>
            </a:r>
            <a:r>
              <a:rPr lang="en-US" sz="1000" dirty="0" err="1">
                <a:latin typeface="Gill Sans"/>
                <a:cs typeface="Gill Sans"/>
              </a:rPr>
              <a:t>dna</a:t>
            </a:r>
            <a:r>
              <a:rPr lang="en-US" sz="1000" dirty="0">
                <a:latin typeface="Gill Sans"/>
                <a:cs typeface="Gill Sans"/>
              </a:rPr>
              <a:t>-testing-field/</a:t>
            </a:r>
          </a:p>
        </p:txBody>
      </p:sp>
      <p:pic>
        <p:nvPicPr>
          <p:cNvPr id="5" name="Picture 4">
            <a:extLst>
              <a:ext uri="{FF2B5EF4-FFF2-40B4-BE49-F238E27FC236}">
                <a16:creationId xmlns:a16="http://schemas.microsoft.com/office/drawing/2014/main" id="{1609E0FA-0160-6440-A98D-B36A467B45F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10045" y="5003968"/>
            <a:ext cx="3282615" cy="1431220"/>
          </a:xfrm>
          <a:prstGeom prst="rect">
            <a:avLst/>
          </a:prstGeom>
        </p:spPr>
      </p:pic>
      <p:sp>
        <p:nvSpPr>
          <p:cNvPr id="6" name="TextBox 5">
            <a:extLst>
              <a:ext uri="{FF2B5EF4-FFF2-40B4-BE49-F238E27FC236}">
                <a16:creationId xmlns:a16="http://schemas.microsoft.com/office/drawing/2014/main" id="{E61D5555-5515-0641-87E0-0180EC97279B}"/>
              </a:ext>
            </a:extLst>
          </p:cNvPr>
          <p:cNvSpPr txBox="1"/>
          <p:nvPr/>
        </p:nvSpPr>
        <p:spPr>
          <a:xfrm>
            <a:off x="6438617" y="1724513"/>
            <a:ext cx="4947236" cy="2677656"/>
          </a:xfrm>
          <a:prstGeom prst="rect">
            <a:avLst/>
          </a:prstGeom>
          <a:noFill/>
        </p:spPr>
        <p:txBody>
          <a:bodyPr wrap="square" rtlCol="0">
            <a:spAutoFit/>
          </a:bodyPr>
          <a:lstStyle/>
          <a:p>
            <a:pPr marL="285750" indent="-285750">
              <a:buFont typeface="Arial"/>
              <a:buChar char="•"/>
            </a:pPr>
            <a:r>
              <a:rPr lang="en-US" sz="2800" dirty="0">
                <a:latin typeface="Gill Sans"/>
                <a:cs typeface="Gill Sans"/>
              </a:rPr>
              <a:t>Literally pocket-sized</a:t>
            </a:r>
          </a:p>
          <a:p>
            <a:pPr marL="285750" indent="-285750">
              <a:buFont typeface="Arial"/>
              <a:buChar char="•"/>
            </a:pPr>
            <a:endParaRPr lang="en-US" sz="2800" dirty="0">
              <a:latin typeface="Gill Sans"/>
              <a:cs typeface="Gill Sans"/>
            </a:endParaRPr>
          </a:p>
          <a:p>
            <a:pPr marL="285750" indent="-285750">
              <a:buFont typeface="Arial"/>
              <a:buChar char="•"/>
            </a:pPr>
            <a:r>
              <a:rPr lang="en-US" sz="2800" dirty="0">
                <a:latin typeface="Gill Sans"/>
                <a:cs typeface="Gill Sans"/>
              </a:rPr>
              <a:t>10 minute sample prep</a:t>
            </a:r>
          </a:p>
          <a:p>
            <a:endParaRPr lang="en-US" sz="2800" dirty="0">
              <a:latin typeface="Gill Sans"/>
              <a:cs typeface="Gill Sans"/>
            </a:endParaRPr>
          </a:p>
          <a:p>
            <a:pPr marL="285750" indent="-285750">
              <a:buFont typeface="Arial"/>
              <a:buChar char="•"/>
            </a:pPr>
            <a:r>
              <a:rPr lang="en-US" sz="2800" dirty="0">
                <a:latin typeface="Gill Sans"/>
                <a:cs typeface="Gill Sans"/>
              </a:rPr>
              <a:t>Reads are dozens to hundreds of kb long</a:t>
            </a:r>
          </a:p>
        </p:txBody>
      </p:sp>
    </p:spTree>
    <p:extLst>
      <p:ext uri="{BB962C8B-B14F-4D97-AF65-F5344CB8AC3E}">
        <p14:creationId xmlns:p14="http://schemas.microsoft.com/office/powerpoint/2010/main" val="1099183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E365476-1088-8B43-8EF9-B26DC8254BA8}"/>
              </a:ext>
            </a:extLst>
          </p:cNvPr>
          <p:cNvSpPr txBox="1">
            <a:spLocks/>
          </p:cNvSpPr>
          <p:nvPr/>
        </p:nvSpPr>
        <p:spPr>
          <a:xfrm>
            <a:off x="0" y="54574"/>
            <a:ext cx="12192000" cy="12050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Gill Sans MT" panose="020B0502020104020203" pitchFamily="34" charset="0"/>
              </a:rPr>
              <a:t>Nanopore sequencing</a:t>
            </a:r>
          </a:p>
        </p:txBody>
      </p:sp>
      <p:sp>
        <p:nvSpPr>
          <p:cNvPr id="7" name="Rectangle 6">
            <a:extLst>
              <a:ext uri="{FF2B5EF4-FFF2-40B4-BE49-F238E27FC236}">
                <a16:creationId xmlns:a16="http://schemas.microsoft.com/office/drawing/2014/main" id="{B2A217EC-5D99-374B-98D3-F8994AFBB373}"/>
              </a:ext>
            </a:extLst>
          </p:cNvPr>
          <p:cNvSpPr/>
          <p:nvPr/>
        </p:nvSpPr>
        <p:spPr>
          <a:xfrm>
            <a:off x="267629" y="3557239"/>
            <a:ext cx="3568391" cy="501367"/>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565D2EA9-31F0-CE41-A400-CC5BE41A90C1}"/>
              </a:ext>
            </a:extLst>
          </p:cNvPr>
          <p:cNvGrpSpPr/>
          <p:nvPr/>
        </p:nvGrpSpPr>
        <p:grpSpPr>
          <a:xfrm>
            <a:off x="1471961" y="3021981"/>
            <a:ext cx="869795" cy="1048214"/>
            <a:chOff x="1471961" y="3021981"/>
            <a:chExt cx="869795" cy="1048214"/>
          </a:xfrm>
        </p:grpSpPr>
        <p:sp>
          <p:nvSpPr>
            <p:cNvPr id="9" name="Rounded Rectangle 8">
              <a:extLst>
                <a:ext uri="{FF2B5EF4-FFF2-40B4-BE49-F238E27FC236}">
                  <a16:creationId xmlns:a16="http://schemas.microsoft.com/office/drawing/2014/main" id="{C3ADEC23-9060-CB4A-A826-9DC82171C215}"/>
                </a:ext>
              </a:extLst>
            </p:cNvPr>
            <p:cNvSpPr/>
            <p:nvPr/>
          </p:nvSpPr>
          <p:spPr>
            <a:xfrm>
              <a:off x="1471961" y="3300761"/>
              <a:ext cx="869795" cy="769434"/>
            </a:xfrm>
            <a:prstGeom prst="round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AEE9AD2D-4EBF-9A4F-9429-E20E4118FE02}"/>
                </a:ext>
              </a:extLst>
            </p:cNvPr>
            <p:cNvSpPr/>
            <p:nvPr/>
          </p:nvSpPr>
          <p:spPr>
            <a:xfrm>
              <a:off x="1616926" y="3021981"/>
              <a:ext cx="591015" cy="769434"/>
            </a:xfrm>
            <a:prstGeom prst="round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C130E7EC-D99A-554B-B125-2DA22ECEB6C7}"/>
              </a:ext>
            </a:extLst>
          </p:cNvPr>
          <p:cNvSpPr txBox="1"/>
          <p:nvPr/>
        </p:nvSpPr>
        <p:spPr>
          <a:xfrm>
            <a:off x="2720447" y="3729079"/>
            <a:ext cx="1213858" cy="369332"/>
          </a:xfrm>
          <a:prstGeom prst="rect">
            <a:avLst/>
          </a:prstGeom>
          <a:noFill/>
        </p:spPr>
        <p:txBody>
          <a:bodyPr wrap="none" rtlCol="0">
            <a:spAutoFit/>
          </a:bodyPr>
          <a:lstStyle/>
          <a:p>
            <a:r>
              <a:rPr lang="en-US" dirty="0">
                <a:latin typeface="Gill Sans MT" panose="020B0502020104020203" pitchFamily="34" charset="77"/>
              </a:rPr>
              <a:t>membrane</a:t>
            </a:r>
          </a:p>
        </p:txBody>
      </p:sp>
      <p:sp>
        <p:nvSpPr>
          <p:cNvPr id="12" name="TextBox 11">
            <a:extLst>
              <a:ext uri="{FF2B5EF4-FFF2-40B4-BE49-F238E27FC236}">
                <a16:creationId xmlns:a16="http://schemas.microsoft.com/office/drawing/2014/main" id="{6464AA13-A313-694B-A726-DE3D8CBC35C9}"/>
              </a:ext>
            </a:extLst>
          </p:cNvPr>
          <p:cNvSpPr txBox="1"/>
          <p:nvPr/>
        </p:nvSpPr>
        <p:spPr>
          <a:xfrm>
            <a:off x="2207941" y="2976705"/>
            <a:ext cx="1143455" cy="369332"/>
          </a:xfrm>
          <a:prstGeom prst="rect">
            <a:avLst/>
          </a:prstGeom>
          <a:noFill/>
        </p:spPr>
        <p:txBody>
          <a:bodyPr wrap="none" rtlCol="0">
            <a:spAutoFit/>
          </a:bodyPr>
          <a:lstStyle/>
          <a:p>
            <a:r>
              <a:rPr lang="en-US" dirty="0">
                <a:latin typeface="Gill Sans MT" panose="020B0502020104020203" pitchFamily="34" charset="77"/>
              </a:rPr>
              <a:t>Nanopore</a:t>
            </a:r>
          </a:p>
        </p:txBody>
      </p:sp>
      <p:sp>
        <p:nvSpPr>
          <p:cNvPr id="13" name="Rectangle 12">
            <a:extLst>
              <a:ext uri="{FF2B5EF4-FFF2-40B4-BE49-F238E27FC236}">
                <a16:creationId xmlns:a16="http://schemas.microsoft.com/office/drawing/2014/main" id="{53D90F20-22F6-5E4B-B1D6-0E2481C09A01}"/>
              </a:ext>
            </a:extLst>
          </p:cNvPr>
          <p:cNvSpPr/>
          <p:nvPr/>
        </p:nvSpPr>
        <p:spPr>
          <a:xfrm>
            <a:off x="1214369" y="2475571"/>
            <a:ext cx="45719" cy="1444082"/>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5F70C46-5CDD-134D-B571-7AC0646718EC}"/>
              </a:ext>
            </a:extLst>
          </p:cNvPr>
          <p:cNvSpPr txBox="1"/>
          <p:nvPr/>
        </p:nvSpPr>
        <p:spPr>
          <a:xfrm>
            <a:off x="442780" y="2290905"/>
            <a:ext cx="794448" cy="369332"/>
          </a:xfrm>
          <a:prstGeom prst="rect">
            <a:avLst/>
          </a:prstGeom>
          <a:noFill/>
        </p:spPr>
        <p:txBody>
          <a:bodyPr wrap="none" rtlCol="0">
            <a:spAutoFit/>
          </a:bodyPr>
          <a:lstStyle/>
          <a:p>
            <a:r>
              <a:rPr lang="en-US" dirty="0">
                <a:latin typeface="Gill Sans MT" panose="020B0502020104020203" pitchFamily="34" charset="77"/>
              </a:rPr>
              <a:t>Tether</a:t>
            </a:r>
          </a:p>
        </p:txBody>
      </p:sp>
      <p:pic>
        <p:nvPicPr>
          <p:cNvPr id="15" name="Picture 14">
            <a:extLst>
              <a:ext uri="{FF2B5EF4-FFF2-40B4-BE49-F238E27FC236}">
                <a16:creationId xmlns:a16="http://schemas.microsoft.com/office/drawing/2014/main" id="{6197B76A-8E36-B445-9222-1123863A6EC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512" y="4800267"/>
            <a:ext cx="4694663" cy="1823866"/>
          </a:xfrm>
          <a:prstGeom prst="rect">
            <a:avLst/>
          </a:prstGeom>
        </p:spPr>
      </p:pic>
      <p:cxnSp>
        <p:nvCxnSpPr>
          <p:cNvPr id="16" name="Straight Connector 15">
            <a:extLst>
              <a:ext uri="{FF2B5EF4-FFF2-40B4-BE49-F238E27FC236}">
                <a16:creationId xmlns:a16="http://schemas.microsoft.com/office/drawing/2014/main" id="{A7D33EAE-A01E-E144-AA00-C5853FAB1BC7}"/>
              </a:ext>
            </a:extLst>
          </p:cNvPr>
          <p:cNvCxnSpPr/>
          <p:nvPr/>
        </p:nvCxnSpPr>
        <p:spPr>
          <a:xfrm flipH="1" flipV="1">
            <a:off x="267629" y="4288985"/>
            <a:ext cx="1784195" cy="1521110"/>
          </a:xfrm>
          <a:prstGeom prst="line">
            <a:avLst/>
          </a:prstGeom>
        </p:spPr>
        <p:style>
          <a:lnRef idx="2">
            <a:schemeClr val="dk1"/>
          </a:lnRef>
          <a:fillRef idx="0">
            <a:schemeClr val="dk1"/>
          </a:fillRef>
          <a:effectRef idx="1">
            <a:schemeClr val="dk1"/>
          </a:effectRef>
          <a:fontRef idx="minor">
            <a:schemeClr val="tx1"/>
          </a:fontRef>
        </p:style>
      </p:cxnSp>
      <p:cxnSp>
        <p:nvCxnSpPr>
          <p:cNvPr id="17" name="Straight Connector 16">
            <a:extLst>
              <a:ext uri="{FF2B5EF4-FFF2-40B4-BE49-F238E27FC236}">
                <a16:creationId xmlns:a16="http://schemas.microsoft.com/office/drawing/2014/main" id="{A2DFEDE3-BACA-C649-A635-A31035153CD7}"/>
              </a:ext>
            </a:extLst>
          </p:cNvPr>
          <p:cNvCxnSpPr/>
          <p:nvPr/>
        </p:nvCxnSpPr>
        <p:spPr>
          <a:xfrm flipV="1">
            <a:off x="2207941" y="4243709"/>
            <a:ext cx="1628079" cy="1468491"/>
          </a:xfrm>
          <a:prstGeom prst="line">
            <a:avLst/>
          </a:prstGeom>
        </p:spPr>
        <p:style>
          <a:lnRef idx="2">
            <a:schemeClr val="dk1"/>
          </a:lnRef>
          <a:fillRef idx="0">
            <a:schemeClr val="dk1"/>
          </a:fillRef>
          <a:effectRef idx="1">
            <a:schemeClr val="dk1"/>
          </a:effectRef>
          <a:fontRef idx="minor">
            <a:schemeClr val="tx1"/>
          </a:fontRef>
        </p:style>
      </p:cxnSp>
      <p:sp>
        <p:nvSpPr>
          <p:cNvPr id="18" name="Rectangle 17">
            <a:extLst>
              <a:ext uri="{FF2B5EF4-FFF2-40B4-BE49-F238E27FC236}">
                <a16:creationId xmlns:a16="http://schemas.microsoft.com/office/drawing/2014/main" id="{6D11B9E2-55B6-8E46-B46A-37E18DEA72BE}"/>
              </a:ext>
            </a:extLst>
          </p:cNvPr>
          <p:cNvSpPr/>
          <p:nvPr/>
        </p:nvSpPr>
        <p:spPr>
          <a:xfrm>
            <a:off x="1" y="6562130"/>
            <a:ext cx="3836020" cy="307777"/>
          </a:xfrm>
          <a:prstGeom prst="rect">
            <a:avLst/>
          </a:prstGeom>
        </p:spPr>
        <p:txBody>
          <a:bodyPr wrap="square">
            <a:spAutoFit/>
          </a:bodyPr>
          <a:lstStyle/>
          <a:p>
            <a:r>
              <a:rPr lang="en-US" sz="1400" dirty="0">
                <a:hlinkClick r:id="rId3"/>
              </a:rPr>
              <a:t>https://www.youtube.com/watch?v=RcP85JHLmnI</a:t>
            </a:r>
            <a:endParaRPr lang="en-US" sz="1400" dirty="0"/>
          </a:p>
        </p:txBody>
      </p:sp>
      <p:grpSp>
        <p:nvGrpSpPr>
          <p:cNvPr id="19" name="Group 18">
            <a:extLst>
              <a:ext uri="{FF2B5EF4-FFF2-40B4-BE49-F238E27FC236}">
                <a16:creationId xmlns:a16="http://schemas.microsoft.com/office/drawing/2014/main" id="{8F312D0A-26B0-0344-8C6A-7F5BDA8E33EB}"/>
              </a:ext>
            </a:extLst>
          </p:cNvPr>
          <p:cNvGrpSpPr/>
          <p:nvPr/>
        </p:nvGrpSpPr>
        <p:grpSpPr>
          <a:xfrm>
            <a:off x="1630136" y="3062870"/>
            <a:ext cx="468350" cy="953719"/>
            <a:chOff x="4337824" y="1990574"/>
            <a:chExt cx="468350" cy="953719"/>
          </a:xfrm>
        </p:grpSpPr>
        <p:sp>
          <p:nvSpPr>
            <p:cNvPr id="20" name="Oval 19">
              <a:extLst>
                <a:ext uri="{FF2B5EF4-FFF2-40B4-BE49-F238E27FC236}">
                  <a16:creationId xmlns:a16="http://schemas.microsoft.com/office/drawing/2014/main" id="{77D793B5-D4D2-704E-85AE-EB32528A15FF}"/>
                </a:ext>
              </a:extLst>
            </p:cNvPr>
            <p:cNvSpPr/>
            <p:nvPr/>
          </p:nvSpPr>
          <p:spPr>
            <a:xfrm>
              <a:off x="4415883" y="2029522"/>
              <a:ext cx="156117" cy="156117"/>
            </a:xfrm>
            <a:prstGeom prst="ellipse">
              <a:avLst/>
            </a:prstGeom>
            <a:solidFill>
              <a:schemeClr val="accent2"/>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66C25A9-8ED6-2648-8D05-C66816F1FCED}"/>
                </a:ext>
              </a:extLst>
            </p:cNvPr>
            <p:cNvSpPr/>
            <p:nvPr/>
          </p:nvSpPr>
          <p:spPr>
            <a:xfrm>
              <a:off x="4337824" y="2256780"/>
              <a:ext cx="156117" cy="156117"/>
            </a:xfrm>
            <a:prstGeom prst="ellipse">
              <a:avLst/>
            </a:prstGeom>
            <a:solidFill>
              <a:schemeClr val="accent2"/>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BB3AE6A-9B9B-0043-B007-E0E4D331152E}"/>
                </a:ext>
              </a:extLst>
            </p:cNvPr>
            <p:cNvSpPr/>
            <p:nvPr/>
          </p:nvSpPr>
          <p:spPr>
            <a:xfrm>
              <a:off x="4572000" y="2358668"/>
              <a:ext cx="156117" cy="156117"/>
            </a:xfrm>
            <a:prstGeom prst="ellipse">
              <a:avLst/>
            </a:prstGeom>
            <a:solidFill>
              <a:schemeClr val="accent2"/>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28B3B980-3327-084C-8E35-F148AE43221C}"/>
                </a:ext>
              </a:extLst>
            </p:cNvPr>
            <p:cNvSpPr/>
            <p:nvPr/>
          </p:nvSpPr>
          <p:spPr>
            <a:xfrm>
              <a:off x="4627755" y="1990574"/>
              <a:ext cx="156117" cy="156117"/>
            </a:xfrm>
            <a:prstGeom prst="ellipse">
              <a:avLst/>
            </a:prstGeom>
            <a:solidFill>
              <a:schemeClr val="accent2"/>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4C838EC-F128-7448-9557-DE5BEC35AD63}"/>
                </a:ext>
              </a:extLst>
            </p:cNvPr>
            <p:cNvSpPr/>
            <p:nvPr/>
          </p:nvSpPr>
          <p:spPr>
            <a:xfrm>
              <a:off x="4376853" y="2514785"/>
              <a:ext cx="156117" cy="156117"/>
            </a:xfrm>
            <a:prstGeom prst="ellipse">
              <a:avLst/>
            </a:prstGeom>
            <a:solidFill>
              <a:schemeClr val="accent2"/>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9644E434-19BA-6C4B-B357-E1B24ED01DB5}"/>
                </a:ext>
              </a:extLst>
            </p:cNvPr>
            <p:cNvSpPr/>
            <p:nvPr/>
          </p:nvSpPr>
          <p:spPr>
            <a:xfrm>
              <a:off x="4650057" y="2680954"/>
              <a:ext cx="156117" cy="156117"/>
            </a:xfrm>
            <a:prstGeom prst="ellipse">
              <a:avLst/>
            </a:prstGeom>
            <a:solidFill>
              <a:schemeClr val="accent2"/>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E6FA560-8785-B64E-8C28-398DA682EE86}"/>
                </a:ext>
              </a:extLst>
            </p:cNvPr>
            <p:cNvSpPr/>
            <p:nvPr/>
          </p:nvSpPr>
          <p:spPr>
            <a:xfrm>
              <a:off x="4376853" y="2788176"/>
              <a:ext cx="156117" cy="156117"/>
            </a:xfrm>
            <a:prstGeom prst="ellipse">
              <a:avLst/>
            </a:prstGeom>
            <a:solidFill>
              <a:schemeClr val="accent2"/>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grpSp>
      <p:sp>
        <p:nvSpPr>
          <p:cNvPr id="27" name="TextBox 26">
            <a:extLst>
              <a:ext uri="{FF2B5EF4-FFF2-40B4-BE49-F238E27FC236}">
                <a16:creationId xmlns:a16="http://schemas.microsoft.com/office/drawing/2014/main" id="{2EA1FDF7-0F67-7548-85C4-63C1BDF995CB}"/>
              </a:ext>
            </a:extLst>
          </p:cNvPr>
          <p:cNvSpPr txBox="1"/>
          <p:nvPr/>
        </p:nvSpPr>
        <p:spPr>
          <a:xfrm>
            <a:off x="1805588" y="2582677"/>
            <a:ext cx="2998128" cy="369332"/>
          </a:xfrm>
          <a:prstGeom prst="rect">
            <a:avLst/>
          </a:prstGeom>
          <a:noFill/>
        </p:spPr>
        <p:txBody>
          <a:bodyPr wrap="none" rtlCol="0">
            <a:spAutoFit/>
          </a:bodyPr>
          <a:lstStyle/>
          <a:p>
            <a:r>
              <a:rPr lang="en-US" dirty="0">
                <a:latin typeface="Gill Sans MT" panose="020B0502020104020203" pitchFamily="34" charset="77"/>
              </a:rPr>
              <a:t>Flow of ions through the pore</a:t>
            </a:r>
          </a:p>
        </p:txBody>
      </p:sp>
    </p:spTree>
    <p:extLst>
      <p:ext uri="{BB962C8B-B14F-4D97-AF65-F5344CB8AC3E}">
        <p14:creationId xmlns:p14="http://schemas.microsoft.com/office/powerpoint/2010/main" val="988457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12" grpId="0"/>
      <p:bldP spid="13" grpId="0" animBg="1"/>
      <p:bldP spid="14" grpId="0"/>
      <p:bldP spid="2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E365476-1088-8B43-8EF9-B26DC8254BA8}"/>
              </a:ext>
            </a:extLst>
          </p:cNvPr>
          <p:cNvSpPr txBox="1">
            <a:spLocks/>
          </p:cNvSpPr>
          <p:nvPr/>
        </p:nvSpPr>
        <p:spPr>
          <a:xfrm>
            <a:off x="0" y="54574"/>
            <a:ext cx="12192000" cy="12050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Gill Sans MT" panose="020B0502020104020203" pitchFamily="34" charset="0"/>
              </a:rPr>
              <a:t>Nanopore sequencing</a:t>
            </a:r>
          </a:p>
        </p:txBody>
      </p:sp>
      <p:sp>
        <p:nvSpPr>
          <p:cNvPr id="7" name="Rectangle 6">
            <a:extLst>
              <a:ext uri="{FF2B5EF4-FFF2-40B4-BE49-F238E27FC236}">
                <a16:creationId xmlns:a16="http://schemas.microsoft.com/office/drawing/2014/main" id="{B2A217EC-5D99-374B-98D3-F8994AFBB373}"/>
              </a:ext>
            </a:extLst>
          </p:cNvPr>
          <p:cNvSpPr/>
          <p:nvPr/>
        </p:nvSpPr>
        <p:spPr>
          <a:xfrm>
            <a:off x="267629" y="3557239"/>
            <a:ext cx="3568391" cy="501367"/>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565D2EA9-31F0-CE41-A400-CC5BE41A90C1}"/>
              </a:ext>
            </a:extLst>
          </p:cNvPr>
          <p:cNvGrpSpPr/>
          <p:nvPr/>
        </p:nvGrpSpPr>
        <p:grpSpPr>
          <a:xfrm>
            <a:off x="1471961" y="3021981"/>
            <a:ext cx="869795" cy="1048214"/>
            <a:chOff x="1471961" y="3021981"/>
            <a:chExt cx="869795" cy="1048214"/>
          </a:xfrm>
        </p:grpSpPr>
        <p:sp>
          <p:nvSpPr>
            <p:cNvPr id="9" name="Rounded Rectangle 8">
              <a:extLst>
                <a:ext uri="{FF2B5EF4-FFF2-40B4-BE49-F238E27FC236}">
                  <a16:creationId xmlns:a16="http://schemas.microsoft.com/office/drawing/2014/main" id="{C3ADEC23-9060-CB4A-A826-9DC82171C215}"/>
                </a:ext>
              </a:extLst>
            </p:cNvPr>
            <p:cNvSpPr/>
            <p:nvPr/>
          </p:nvSpPr>
          <p:spPr>
            <a:xfrm>
              <a:off x="1471961" y="3300761"/>
              <a:ext cx="869795" cy="769434"/>
            </a:xfrm>
            <a:prstGeom prst="round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AEE9AD2D-4EBF-9A4F-9429-E20E4118FE02}"/>
                </a:ext>
              </a:extLst>
            </p:cNvPr>
            <p:cNvSpPr/>
            <p:nvPr/>
          </p:nvSpPr>
          <p:spPr>
            <a:xfrm>
              <a:off x="1616926" y="3021981"/>
              <a:ext cx="591015" cy="769434"/>
            </a:xfrm>
            <a:prstGeom prst="round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C130E7EC-D99A-554B-B125-2DA22ECEB6C7}"/>
              </a:ext>
            </a:extLst>
          </p:cNvPr>
          <p:cNvSpPr txBox="1"/>
          <p:nvPr/>
        </p:nvSpPr>
        <p:spPr>
          <a:xfrm>
            <a:off x="2720447" y="3729079"/>
            <a:ext cx="1213858" cy="369332"/>
          </a:xfrm>
          <a:prstGeom prst="rect">
            <a:avLst/>
          </a:prstGeom>
          <a:noFill/>
        </p:spPr>
        <p:txBody>
          <a:bodyPr wrap="none" rtlCol="0">
            <a:spAutoFit/>
          </a:bodyPr>
          <a:lstStyle/>
          <a:p>
            <a:r>
              <a:rPr lang="en-US" dirty="0">
                <a:latin typeface="Gill Sans MT" panose="020B0502020104020203" pitchFamily="34" charset="77"/>
              </a:rPr>
              <a:t>membrane</a:t>
            </a:r>
          </a:p>
        </p:txBody>
      </p:sp>
      <p:sp>
        <p:nvSpPr>
          <p:cNvPr id="12" name="TextBox 11">
            <a:extLst>
              <a:ext uri="{FF2B5EF4-FFF2-40B4-BE49-F238E27FC236}">
                <a16:creationId xmlns:a16="http://schemas.microsoft.com/office/drawing/2014/main" id="{6464AA13-A313-694B-A726-DE3D8CBC35C9}"/>
              </a:ext>
            </a:extLst>
          </p:cNvPr>
          <p:cNvSpPr txBox="1"/>
          <p:nvPr/>
        </p:nvSpPr>
        <p:spPr>
          <a:xfrm>
            <a:off x="2207941" y="2976705"/>
            <a:ext cx="1143455" cy="369332"/>
          </a:xfrm>
          <a:prstGeom prst="rect">
            <a:avLst/>
          </a:prstGeom>
          <a:noFill/>
        </p:spPr>
        <p:txBody>
          <a:bodyPr wrap="none" rtlCol="0">
            <a:spAutoFit/>
          </a:bodyPr>
          <a:lstStyle/>
          <a:p>
            <a:r>
              <a:rPr lang="en-US" dirty="0">
                <a:latin typeface="Gill Sans MT" panose="020B0502020104020203" pitchFamily="34" charset="77"/>
              </a:rPr>
              <a:t>Nanopore</a:t>
            </a:r>
          </a:p>
        </p:txBody>
      </p:sp>
      <p:sp>
        <p:nvSpPr>
          <p:cNvPr id="13" name="Rectangle 12">
            <a:extLst>
              <a:ext uri="{FF2B5EF4-FFF2-40B4-BE49-F238E27FC236}">
                <a16:creationId xmlns:a16="http://schemas.microsoft.com/office/drawing/2014/main" id="{53D90F20-22F6-5E4B-B1D6-0E2481C09A01}"/>
              </a:ext>
            </a:extLst>
          </p:cNvPr>
          <p:cNvSpPr/>
          <p:nvPr/>
        </p:nvSpPr>
        <p:spPr>
          <a:xfrm>
            <a:off x="1214369" y="2475571"/>
            <a:ext cx="45719" cy="1444082"/>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5F70C46-5CDD-134D-B571-7AC0646718EC}"/>
              </a:ext>
            </a:extLst>
          </p:cNvPr>
          <p:cNvSpPr txBox="1"/>
          <p:nvPr/>
        </p:nvSpPr>
        <p:spPr>
          <a:xfrm>
            <a:off x="465640" y="2708678"/>
            <a:ext cx="794448" cy="369332"/>
          </a:xfrm>
          <a:prstGeom prst="rect">
            <a:avLst/>
          </a:prstGeom>
          <a:noFill/>
        </p:spPr>
        <p:txBody>
          <a:bodyPr wrap="none" rtlCol="0">
            <a:spAutoFit/>
          </a:bodyPr>
          <a:lstStyle/>
          <a:p>
            <a:r>
              <a:rPr lang="en-US" dirty="0">
                <a:latin typeface="Gill Sans MT" panose="020B0502020104020203" pitchFamily="34" charset="77"/>
              </a:rPr>
              <a:t>Tether</a:t>
            </a:r>
          </a:p>
        </p:txBody>
      </p:sp>
      <p:pic>
        <p:nvPicPr>
          <p:cNvPr id="15" name="Picture 14">
            <a:extLst>
              <a:ext uri="{FF2B5EF4-FFF2-40B4-BE49-F238E27FC236}">
                <a16:creationId xmlns:a16="http://schemas.microsoft.com/office/drawing/2014/main" id="{6197B76A-8E36-B445-9222-1123863A6EC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512" y="4800267"/>
            <a:ext cx="4694663" cy="1823866"/>
          </a:xfrm>
          <a:prstGeom prst="rect">
            <a:avLst/>
          </a:prstGeom>
        </p:spPr>
      </p:pic>
      <p:cxnSp>
        <p:nvCxnSpPr>
          <p:cNvPr id="16" name="Straight Connector 15">
            <a:extLst>
              <a:ext uri="{FF2B5EF4-FFF2-40B4-BE49-F238E27FC236}">
                <a16:creationId xmlns:a16="http://schemas.microsoft.com/office/drawing/2014/main" id="{A7D33EAE-A01E-E144-AA00-C5853FAB1BC7}"/>
              </a:ext>
            </a:extLst>
          </p:cNvPr>
          <p:cNvCxnSpPr/>
          <p:nvPr/>
        </p:nvCxnSpPr>
        <p:spPr>
          <a:xfrm flipH="1" flipV="1">
            <a:off x="267629" y="4288985"/>
            <a:ext cx="1784195" cy="1521110"/>
          </a:xfrm>
          <a:prstGeom prst="line">
            <a:avLst/>
          </a:prstGeom>
        </p:spPr>
        <p:style>
          <a:lnRef idx="2">
            <a:schemeClr val="dk1"/>
          </a:lnRef>
          <a:fillRef idx="0">
            <a:schemeClr val="dk1"/>
          </a:fillRef>
          <a:effectRef idx="1">
            <a:schemeClr val="dk1"/>
          </a:effectRef>
          <a:fontRef idx="minor">
            <a:schemeClr val="tx1"/>
          </a:fontRef>
        </p:style>
      </p:cxnSp>
      <p:cxnSp>
        <p:nvCxnSpPr>
          <p:cNvPr id="17" name="Straight Connector 16">
            <a:extLst>
              <a:ext uri="{FF2B5EF4-FFF2-40B4-BE49-F238E27FC236}">
                <a16:creationId xmlns:a16="http://schemas.microsoft.com/office/drawing/2014/main" id="{A2DFEDE3-BACA-C649-A635-A31035153CD7}"/>
              </a:ext>
            </a:extLst>
          </p:cNvPr>
          <p:cNvCxnSpPr/>
          <p:nvPr/>
        </p:nvCxnSpPr>
        <p:spPr>
          <a:xfrm flipV="1">
            <a:off x="2207941" y="4243709"/>
            <a:ext cx="1628079" cy="1468491"/>
          </a:xfrm>
          <a:prstGeom prst="line">
            <a:avLst/>
          </a:prstGeom>
        </p:spPr>
        <p:style>
          <a:lnRef idx="2">
            <a:schemeClr val="dk1"/>
          </a:lnRef>
          <a:fillRef idx="0">
            <a:schemeClr val="dk1"/>
          </a:fillRef>
          <a:effectRef idx="1">
            <a:schemeClr val="dk1"/>
          </a:effectRef>
          <a:fontRef idx="minor">
            <a:schemeClr val="tx1"/>
          </a:fontRef>
        </p:style>
      </p:cxnSp>
      <p:sp>
        <p:nvSpPr>
          <p:cNvPr id="18" name="Rectangle 17">
            <a:extLst>
              <a:ext uri="{FF2B5EF4-FFF2-40B4-BE49-F238E27FC236}">
                <a16:creationId xmlns:a16="http://schemas.microsoft.com/office/drawing/2014/main" id="{6D11B9E2-55B6-8E46-B46A-37E18DEA72BE}"/>
              </a:ext>
            </a:extLst>
          </p:cNvPr>
          <p:cNvSpPr/>
          <p:nvPr/>
        </p:nvSpPr>
        <p:spPr>
          <a:xfrm>
            <a:off x="1" y="6562130"/>
            <a:ext cx="3836020" cy="307777"/>
          </a:xfrm>
          <a:prstGeom prst="rect">
            <a:avLst/>
          </a:prstGeom>
        </p:spPr>
        <p:txBody>
          <a:bodyPr wrap="square">
            <a:spAutoFit/>
          </a:bodyPr>
          <a:lstStyle/>
          <a:p>
            <a:r>
              <a:rPr lang="en-US" sz="1400" dirty="0">
                <a:hlinkClick r:id="rId3"/>
              </a:rPr>
              <a:t>https://www.youtube.com/watch?v=RcP85JHLmnI</a:t>
            </a:r>
            <a:endParaRPr lang="en-US" sz="1400" dirty="0"/>
          </a:p>
        </p:txBody>
      </p:sp>
      <p:grpSp>
        <p:nvGrpSpPr>
          <p:cNvPr id="19" name="Group 18">
            <a:extLst>
              <a:ext uri="{FF2B5EF4-FFF2-40B4-BE49-F238E27FC236}">
                <a16:creationId xmlns:a16="http://schemas.microsoft.com/office/drawing/2014/main" id="{8F312D0A-26B0-0344-8C6A-7F5BDA8E33EB}"/>
              </a:ext>
            </a:extLst>
          </p:cNvPr>
          <p:cNvGrpSpPr/>
          <p:nvPr/>
        </p:nvGrpSpPr>
        <p:grpSpPr>
          <a:xfrm>
            <a:off x="1630136" y="3062870"/>
            <a:ext cx="468350" cy="953719"/>
            <a:chOff x="4337824" y="1990574"/>
            <a:chExt cx="468350" cy="953719"/>
          </a:xfrm>
        </p:grpSpPr>
        <p:sp>
          <p:nvSpPr>
            <p:cNvPr id="20" name="Oval 19">
              <a:extLst>
                <a:ext uri="{FF2B5EF4-FFF2-40B4-BE49-F238E27FC236}">
                  <a16:creationId xmlns:a16="http://schemas.microsoft.com/office/drawing/2014/main" id="{77D793B5-D4D2-704E-85AE-EB32528A15FF}"/>
                </a:ext>
              </a:extLst>
            </p:cNvPr>
            <p:cNvSpPr/>
            <p:nvPr/>
          </p:nvSpPr>
          <p:spPr>
            <a:xfrm>
              <a:off x="4415883" y="2029522"/>
              <a:ext cx="156117" cy="156117"/>
            </a:xfrm>
            <a:prstGeom prst="ellipse">
              <a:avLst/>
            </a:prstGeom>
            <a:solidFill>
              <a:schemeClr val="accent2"/>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66C25A9-8ED6-2648-8D05-C66816F1FCED}"/>
                </a:ext>
              </a:extLst>
            </p:cNvPr>
            <p:cNvSpPr/>
            <p:nvPr/>
          </p:nvSpPr>
          <p:spPr>
            <a:xfrm>
              <a:off x="4337824" y="2256780"/>
              <a:ext cx="156117" cy="156117"/>
            </a:xfrm>
            <a:prstGeom prst="ellipse">
              <a:avLst/>
            </a:prstGeom>
            <a:solidFill>
              <a:schemeClr val="accent2"/>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BB3AE6A-9B9B-0043-B007-E0E4D331152E}"/>
                </a:ext>
              </a:extLst>
            </p:cNvPr>
            <p:cNvSpPr/>
            <p:nvPr/>
          </p:nvSpPr>
          <p:spPr>
            <a:xfrm>
              <a:off x="4572000" y="2358668"/>
              <a:ext cx="156117" cy="156117"/>
            </a:xfrm>
            <a:prstGeom prst="ellipse">
              <a:avLst/>
            </a:prstGeom>
            <a:solidFill>
              <a:schemeClr val="accent2"/>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28B3B980-3327-084C-8E35-F148AE43221C}"/>
                </a:ext>
              </a:extLst>
            </p:cNvPr>
            <p:cNvSpPr/>
            <p:nvPr/>
          </p:nvSpPr>
          <p:spPr>
            <a:xfrm>
              <a:off x="4627755" y="1990574"/>
              <a:ext cx="156117" cy="156117"/>
            </a:xfrm>
            <a:prstGeom prst="ellipse">
              <a:avLst/>
            </a:prstGeom>
            <a:solidFill>
              <a:schemeClr val="accent2"/>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4C838EC-F128-7448-9557-DE5BEC35AD63}"/>
                </a:ext>
              </a:extLst>
            </p:cNvPr>
            <p:cNvSpPr/>
            <p:nvPr/>
          </p:nvSpPr>
          <p:spPr>
            <a:xfrm>
              <a:off x="4376853" y="2514785"/>
              <a:ext cx="156117" cy="156117"/>
            </a:xfrm>
            <a:prstGeom prst="ellipse">
              <a:avLst/>
            </a:prstGeom>
            <a:solidFill>
              <a:schemeClr val="accent2"/>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9644E434-19BA-6C4B-B357-E1B24ED01DB5}"/>
                </a:ext>
              </a:extLst>
            </p:cNvPr>
            <p:cNvSpPr/>
            <p:nvPr/>
          </p:nvSpPr>
          <p:spPr>
            <a:xfrm>
              <a:off x="4650057" y="2680954"/>
              <a:ext cx="156117" cy="156117"/>
            </a:xfrm>
            <a:prstGeom prst="ellipse">
              <a:avLst/>
            </a:prstGeom>
            <a:solidFill>
              <a:schemeClr val="accent2"/>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E6FA560-8785-B64E-8C28-398DA682EE86}"/>
                </a:ext>
              </a:extLst>
            </p:cNvPr>
            <p:cNvSpPr/>
            <p:nvPr/>
          </p:nvSpPr>
          <p:spPr>
            <a:xfrm>
              <a:off x="4376853" y="2788176"/>
              <a:ext cx="156117" cy="156117"/>
            </a:xfrm>
            <a:prstGeom prst="ellipse">
              <a:avLst/>
            </a:prstGeom>
            <a:solidFill>
              <a:schemeClr val="accent2"/>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061902B7-44CC-CE47-AF16-038B7281C0CB}"/>
              </a:ext>
            </a:extLst>
          </p:cNvPr>
          <p:cNvGrpSpPr/>
          <p:nvPr/>
        </p:nvGrpSpPr>
        <p:grpSpPr>
          <a:xfrm>
            <a:off x="168412" y="1520489"/>
            <a:ext cx="5104069" cy="1049284"/>
            <a:chOff x="1407284" y="1209004"/>
            <a:chExt cx="5104069" cy="1049284"/>
          </a:xfrm>
        </p:grpSpPr>
        <p:sp>
          <p:nvSpPr>
            <p:cNvPr id="29" name="Freeform 28">
              <a:extLst>
                <a:ext uri="{FF2B5EF4-FFF2-40B4-BE49-F238E27FC236}">
                  <a16:creationId xmlns:a16="http://schemas.microsoft.com/office/drawing/2014/main" id="{2A922ED0-E1B1-B646-9063-AB2DD3F109E9}"/>
                </a:ext>
              </a:extLst>
            </p:cNvPr>
            <p:cNvSpPr/>
            <p:nvPr/>
          </p:nvSpPr>
          <p:spPr>
            <a:xfrm>
              <a:off x="2720447" y="1324371"/>
              <a:ext cx="2241395" cy="880947"/>
            </a:xfrm>
            <a:custGeom>
              <a:avLst/>
              <a:gdLst>
                <a:gd name="connsiteX0" fmla="*/ 0 w 2241395"/>
                <a:gd name="connsiteY0" fmla="*/ 880947 h 880947"/>
                <a:gd name="connsiteX1" fmla="*/ 11151 w 2241395"/>
                <a:gd name="connsiteY1" fmla="*/ 802888 h 880947"/>
                <a:gd name="connsiteX2" fmla="*/ 55756 w 2241395"/>
                <a:gd name="connsiteY2" fmla="*/ 747132 h 880947"/>
                <a:gd name="connsiteX3" fmla="*/ 100361 w 2241395"/>
                <a:gd name="connsiteY3" fmla="*/ 724830 h 880947"/>
                <a:gd name="connsiteX4" fmla="*/ 133815 w 2241395"/>
                <a:gd name="connsiteY4" fmla="*/ 702527 h 880947"/>
                <a:gd name="connsiteX5" fmla="*/ 223024 w 2241395"/>
                <a:gd name="connsiteY5" fmla="*/ 680225 h 880947"/>
                <a:gd name="connsiteX6" fmla="*/ 267629 w 2241395"/>
                <a:gd name="connsiteY6" fmla="*/ 657922 h 880947"/>
                <a:gd name="connsiteX7" fmla="*/ 446049 w 2241395"/>
                <a:gd name="connsiteY7" fmla="*/ 657922 h 880947"/>
                <a:gd name="connsiteX8" fmla="*/ 568712 w 2241395"/>
                <a:gd name="connsiteY8" fmla="*/ 680225 h 880947"/>
                <a:gd name="connsiteX9" fmla="*/ 735980 w 2241395"/>
                <a:gd name="connsiteY9" fmla="*/ 724830 h 880947"/>
                <a:gd name="connsiteX10" fmla="*/ 847493 w 2241395"/>
                <a:gd name="connsiteY10" fmla="*/ 713679 h 880947"/>
                <a:gd name="connsiteX11" fmla="*/ 880946 w 2241395"/>
                <a:gd name="connsiteY11" fmla="*/ 702527 h 880947"/>
                <a:gd name="connsiteX12" fmla="*/ 947854 w 2241395"/>
                <a:gd name="connsiteY12" fmla="*/ 624469 h 880947"/>
                <a:gd name="connsiteX13" fmla="*/ 981307 w 2241395"/>
                <a:gd name="connsiteY13" fmla="*/ 501805 h 880947"/>
                <a:gd name="connsiteX14" fmla="*/ 1003610 w 2241395"/>
                <a:gd name="connsiteY14" fmla="*/ 457200 h 880947"/>
                <a:gd name="connsiteX15" fmla="*/ 1081668 w 2241395"/>
                <a:gd name="connsiteY15" fmla="*/ 390293 h 880947"/>
                <a:gd name="connsiteX16" fmla="*/ 1115122 w 2241395"/>
                <a:gd name="connsiteY16" fmla="*/ 379142 h 880947"/>
                <a:gd name="connsiteX17" fmla="*/ 1193180 w 2241395"/>
                <a:gd name="connsiteY17" fmla="*/ 345688 h 880947"/>
                <a:gd name="connsiteX18" fmla="*/ 1349298 w 2241395"/>
                <a:gd name="connsiteY18" fmla="*/ 356840 h 880947"/>
                <a:gd name="connsiteX19" fmla="*/ 1438507 w 2241395"/>
                <a:gd name="connsiteY19" fmla="*/ 367991 h 880947"/>
                <a:gd name="connsiteX20" fmla="*/ 1717288 w 2241395"/>
                <a:gd name="connsiteY20" fmla="*/ 356840 h 880947"/>
                <a:gd name="connsiteX21" fmla="*/ 1761893 w 2241395"/>
                <a:gd name="connsiteY21" fmla="*/ 345688 h 880947"/>
                <a:gd name="connsiteX22" fmla="*/ 1862254 w 2241395"/>
                <a:gd name="connsiteY22" fmla="*/ 223025 h 880947"/>
                <a:gd name="connsiteX23" fmla="*/ 1884556 w 2241395"/>
                <a:gd name="connsiteY23" fmla="*/ 200722 h 880947"/>
                <a:gd name="connsiteX24" fmla="*/ 1895707 w 2241395"/>
                <a:gd name="connsiteY24" fmla="*/ 167269 h 880947"/>
                <a:gd name="connsiteX25" fmla="*/ 2051824 w 2241395"/>
                <a:gd name="connsiteY25" fmla="*/ 122664 h 880947"/>
                <a:gd name="connsiteX26" fmla="*/ 2118732 w 2241395"/>
                <a:gd name="connsiteY26" fmla="*/ 100361 h 880947"/>
                <a:gd name="connsiteX27" fmla="*/ 2141034 w 2241395"/>
                <a:gd name="connsiteY27" fmla="*/ 66908 h 880947"/>
                <a:gd name="connsiteX28" fmla="*/ 2196790 w 2241395"/>
                <a:gd name="connsiteY28" fmla="*/ 22303 h 880947"/>
                <a:gd name="connsiteX29" fmla="*/ 2241395 w 2241395"/>
                <a:gd name="connsiteY29" fmla="*/ 0 h 88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241395" h="880947">
                  <a:moveTo>
                    <a:pt x="0" y="880947"/>
                  </a:moveTo>
                  <a:cubicBezTo>
                    <a:pt x="3717" y="854927"/>
                    <a:pt x="3598" y="828063"/>
                    <a:pt x="11151" y="802888"/>
                  </a:cubicBezTo>
                  <a:cubicBezTo>
                    <a:pt x="14878" y="790464"/>
                    <a:pt x="43125" y="755553"/>
                    <a:pt x="55756" y="747132"/>
                  </a:cubicBezTo>
                  <a:cubicBezTo>
                    <a:pt x="69587" y="737911"/>
                    <a:pt x="85928" y="733077"/>
                    <a:pt x="100361" y="724830"/>
                  </a:cubicBezTo>
                  <a:cubicBezTo>
                    <a:pt x="111997" y="718181"/>
                    <a:pt x="121220" y="707107"/>
                    <a:pt x="133815" y="702527"/>
                  </a:cubicBezTo>
                  <a:cubicBezTo>
                    <a:pt x="162621" y="692052"/>
                    <a:pt x="223024" y="680225"/>
                    <a:pt x="223024" y="680225"/>
                  </a:cubicBezTo>
                  <a:cubicBezTo>
                    <a:pt x="237892" y="672791"/>
                    <a:pt x="251859" y="663179"/>
                    <a:pt x="267629" y="657922"/>
                  </a:cubicBezTo>
                  <a:cubicBezTo>
                    <a:pt x="331382" y="636671"/>
                    <a:pt x="374397" y="649492"/>
                    <a:pt x="446049" y="657922"/>
                  </a:cubicBezTo>
                  <a:cubicBezTo>
                    <a:pt x="459266" y="659477"/>
                    <a:pt x="551464" y="675297"/>
                    <a:pt x="568712" y="680225"/>
                  </a:cubicBezTo>
                  <a:cubicBezTo>
                    <a:pt x="739248" y="728950"/>
                    <a:pt x="603048" y="702675"/>
                    <a:pt x="735980" y="724830"/>
                  </a:cubicBezTo>
                  <a:cubicBezTo>
                    <a:pt x="773151" y="721113"/>
                    <a:pt x="810571" y="719359"/>
                    <a:pt x="847493" y="713679"/>
                  </a:cubicBezTo>
                  <a:cubicBezTo>
                    <a:pt x="859111" y="711892"/>
                    <a:pt x="871381" y="709359"/>
                    <a:pt x="880946" y="702527"/>
                  </a:cubicBezTo>
                  <a:cubicBezTo>
                    <a:pt x="915361" y="677945"/>
                    <a:pt x="926422" y="656615"/>
                    <a:pt x="947854" y="624469"/>
                  </a:cubicBezTo>
                  <a:cubicBezTo>
                    <a:pt x="956011" y="583685"/>
                    <a:pt x="962444" y="539530"/>
                    <a:pt x="981307" y="501805"/>
                  </a:cubicBezTo>
                  <a:cubicBezTo>
                    <a:pt x="988741" y="486937"/>
                    <a:pt x="993948" y="470727"/>
                    <a:pt x="1003610" y="457200"/>
                  </a:cubicBezTo>
                  <a:cubicBezTo>
                    <a:pt x="1017247" y="438109"/>
                    <a:pt x="1063290" y="400795"/>
                    <a:pt x="1081668" y="390293"/>
                  </a:cubicBezTo>
                  <a:cubicBezTo>
                    <a:pt x="1091874" y="384461"/>
                    <a:pt x="1104318" y="383772"/>
                    <a:pt x="1115122" y="379142"/>
                  </a:cubicBezTo>
                  <a:cubicBezTo>
                    <a:pt x="1211597" y="337797"/>
                    <a:pt x="1114714" y="371846"/>
                    <a:pt x="1193180" y="345688"/>
                  </a:cubicBezTo>
                  <a:lnTo>
                    <a:pt x="1349298" y="356840"/>
                  </a:lnTo>
                  <a:cubicBezTo>
                    <a:pt x="1379143" y="359553"/>
                    <a:pt x="1408539" y="367991"/>
                    <a:pt x="1438507" y="367991"/>
                  </a:cubicBezTo>
                  <a:cubicBezTo>
                    <a:pt x="1531508" y="367991"/>
                    <a:pt x="1624361" y="360557"/>
                    <a:pt x="1717288" y="356840"/>
                  </a:cubicBezTo>
                  <a:cubicBezTo>
                    <a:pt x="1732156" y="353123"/>
                    <a:pt x="1749141" y="354189"/>
                    <a:pt x="1761893" y="345688"/>
                  </a:cubicBezTo>
                  <a:cubicBezTo>
                    <a:pt x="1848936" y="287659"/>
                    <a:pt x="1790491" y="294791"/>
                    <a:pt x="1862254" y="223025"/>
                  </a:cubicBezTo>
                  <a:lnTo>
                    <a:pt x="1884556" y="200722"/>
                  </a:lnTo>
                  <a:cubicBezTo>
                    <a:pt x="1888273" y="189571"/>
                    <a:pt x="1889659" y="177348"/>
                    <a:pt x="1895707" y="167269"/>
                  </a:cubicBezTo>
                  <a:cubicBezTo>
                    <a:pt x="1927037" y="115053"/>
                    <a:pt x="2006340" y="137826"/>
                    <a:pt x="2051824" y="122664"/>
                  </a:cubicBezTo>
                  <a:lnTo>
                    <a:pt x="2118732" y="100361"/>
                  </a:lnTo>
                  <a:cubicBezTo>
                    <a:pt x="2126166" y="89210"/>
                    <a:pt x="2132662" y="77373"/>
                    <a:pt x="2141034" y="66908"/>
                  </a:cubicBezTo>
                  <a:cubicBezTo>
                    <a:pt x="2154863" y="49621"/>
                    <a:pt x="2177470" y="31963"/>
                    <a:pt x="2196790" y="22303"/>
                  </a:cubicBezTo>
                  <a:cubicBezTo>
                    <a:pt x="2248043" y="-3323"/>
                    <a:pt x="2216203" y="25194"/>
                    <a:pt x="2241395" y="0"/>
                  </a:cubicBezTo>
                </a:path>
              </a:pathLst>
            </a:custGeom>
            <a:noFill/>
            <a:ln w="38100" cap="flat" cmpd="sng" algn="ctr">
              <a:solidFill>
                <a:sysClr val="windowText" lastClr="000000">
                  <a:shade val="95000"/>
                  <a:satMod val="105000"/>
                </a:sys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0" name="Freeform 29">
              <a:extLst>
                <a:ext uri="{FF2B5EF4-FFF2-40B4-BE49-F238E27FC236}">
                  <a16:creationId xmlns:a16="http://schemas.microsoft.com/office/drawing/2014/main" id="{2480409E-4210-7643-AE59-39E055E803C4}"/>
                </a:ext>
              </a:extLst>
            </p:cNvPr>
            <p:cNvSpPr/>
            <p:nvPr/>
          </p:nvSpPr>
          <p:spPr>
            <a:xfrm>
              <a:off x="2678350" y="1226710"/>
              <a:ext cx="2241395" cy="880947"/>
            </a:xfrm>
            <a:custGeom>
              <a:avLst/>
              <a:gdLst>
                <a:gd name="connsiteX0" fmla="*/ 0 w 2241395"/>
                <a:gd name="connsiteY0" fmla="*/ 880947 h 880947"/>
                <a:gd name="connsiteX1" fmla="*/ 11151 w 2241395"/>
                <a:gd name="connsiteY1" fmla="*/ 802888 h 880947"/>
                <a:gd name="connsiteX2" fmla="*/ 55756 w 2241395"/>
                <a:gd name="connsiteY2" fmla="*/ 747132 h 880947"/>
                <a:gd name="connsiteX3" fmla="*/ 100361 w 2241395"/>
                <a:gd name="connsiteY3" fmla="*/ 724830 h 880947"/>
                <a:gd name="connsiteX4" fmla="*/ 133815 w 2241395"/>
                <a:gd name="connsiteY4" fmla="*/ 702527 h 880947"/>
                <a:gd name="connsiteX5" fmla="*/ 223024 w 2241395"/>
                <a:gd name="connsiteY5" fmla="*/ 680225 h 880947"/>
                <a:gd name="connsiteX6" fmla="*/ 267629 w 2241395"/>
                <a:gd name="connsiteY6" fmla="*/ 657922 h 880947"/>
                <a:gd name="connsiteX7" fmla="*/ 446049 w 2241395"/>
                <a:gd name="connsiteY7" fmla="*/ 657922 h 880947"/>
                <a:gd name="connsiteX8" fmla="*/ 568712 w 2241395"/>
                <a:gd name="connsiteY8" fmla="*/ 680225 h 880947"/>
                <a:gd name="connsiteX9" fmla="*/ 735980 w 2241395"/>
                <a:gd name="connsiteY9" fmla="*/ 724830 h 880947"/>
                <a:gd name="connsiteX10" fmla="*/ 847493 w 2241395"/>
                <a:gd name="connsiteY10" fmla="*/ 713679 h 880947"/>
                <a:gd name="connsiteX11" fmla="*/ 880946 w 2241395"/>
                <a:gd name="connsiteY11" fmla="*/ 702527 h 880947"/>
                <a:gd name="connsiteX12" fmla="*/ 947854 w 2241395"/>
                <a:gd name="connsiteY12" fmla="*/ 624469 h 880947"/>
                <a:gd name="connsiteX13" fmla="*/ 981307 w 2241395"/>
                <a:gd name="connsiteY13" fmla="*/ 501805 h 880947"/>
                <a:gd name="connsiteX14" fmla="*/ 1003610 w 2241395"/>
                <a:gd name="connsiteY14" fmla="*/ 457200 h 880947"/>
                <a:gd name="connsiteX15" fmla="*/ 1081668 w 2241395"/>
                <a:gd name="connsiteY15" fmla="*/ 390293 h 880947"/>
                <a:gd name="connsiteX16" fmla="*/ 1115122 w 2241395"/>
                <a:gd name="connsiteY16" fmla="*/ 379142 h 880947"/>
                <a:gd name="connsiteX17" fmla="*/ 1193180 w 2241395"/>
                <a:gd name="connsiteY17" fmla="*/ 345688 h 880947"/>
                <a:gd name="connsiteX18" fmla="*/ 1349298 w 2241395"/>
                <a:gd name="connsiteY18" fmla="*/ 356840 h 880947"/>
                <a:gd name="connsiteX19" fmla="*/ 1438507 w 2241395"/>
                <a:gd name="connsiteY19" fmla="*/ 367991 h 880947"/>
                <a:gd name="connsiteX20" fmla="*/ 1717288 w 2241395"/>
                <a:gd name="connsiteY20" fmla="*/ 356840 h 880947"/>
                <a:gd name="connsiteX21" fmla="*/ 1761893 w 2241395"/>
                <a:gd name="connsiteY21" fmla="*/ 345688 h 880947"/>
                <a:gd name="connsiteX22" fmla="*/ 1862254 w 2241395"/>
                <a:gd name="connsiteY22" fmla="*/ 223025 h 880947"/>
                <a:gd name="connsiteX23" fmla="*/ 1884556 w 2241395"/>
                <a:gd name="connsiteY23" fmla="*/ 200722 h 880947"/>
                <a:gd name="connsiteX24" fmla="*/ 1895707 w 2241395"/>
                <a:gd name="connsiteY24" fmla="*/ 167269 h 880947"/>
                <a:gd name="connsiteX25" fmla="*/ 2051824 w 2241395"/>
                <a:gd name="connsiteY25" fmla="*/ 122664 h 880947"/>
                <a:gd name="connsiteX26" fmla="*/ 2118732 w 2241395"/>
                <a:gd name="connsiteY26" fmla="*/ 100361 h 880947"/>
                <a:gd name="connsiteX27" fmla="*/ 2141034 w 2241395"/>
                <a:gd name="connsiteY27" fmla="*/ 66908 h 880947"/>
                <a:gd name="connsiteX28" fmla="*/ 2196790 w 2241395"/>
                <a:gd name="connsiteY28" fmla="*/ 22303 h 880947"/>
                <a:gd name="connsiteX29" fmla="*/ 2241395 w 2241395"/>
                <a:gd name="connsiteY29" fmla="*/ 0 h 88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241395" h="880947">
                  <a:moveTo>
                    <a:pt x="0" y="880947"/>
                  </a:moveTo>
                  <a:cubicBezTo>
                    <a:pt x="3717" y="854927"/>
                    <a:pt x="3598" y="828063"/>
                    <a:pt x="11151" y="802888"/>
                  </a:cubicBezTo>
                  <a:cubicBezTo>
                    <a:pt x="14878" y="790464"/>
                    <a:pt x="43125" y="755553"/>
                    <a:pt x="55756" y="747132"/>
                  </a:cubicBezTo>
                  <a:cubicBezTo>
                    <a:pt x="69587" y="737911"/>
                    <a:pt x="85928" y="733077"/>
                    <a:pt x="100361" y="724830"/>
                  </a:cubicBezTo>
                  <a:cubicBezTo>
                    <a:pt x="111997" y="718181"/>
                    <a:pt x="121220" y="707107"/>
                    <a:pt x="133815" y="702527"/>
                  </a:cubicBezTo>
                  <a:cubicBezTo>
                    <a:pt x="162621" y="692052"/>
                    <a:pt x="223024" y="680225"/>
                    <a:pt x="223024" y="680225"/>
                  </a:cubicBezTo>
                  <a:cubicBezTo>
                    <a:pt x="237892" y="672791"/>
                    <a:pt x="251859" y="663179"/>
                    <a:pt x="267629" y="657922"/>
                  </a:cubicBezTo>
                  <a:cubicBezTo>
                    <a:pt x="331382" y="636671"/>
                    <a:pt x="374397" y="649492"/>
                    <a:pt x="446049" y="657922"/>
                  </a:cubicBezTo>
                  <a:cubicBezTo>
                    <a:pt x="459266" y="659477"/>
                    <a:pt x="551464" y="675297"/>
                    <a:pt x="568712" y="680225"/>
                  </a:cubicBezTo>
                  <a:cubicBezTo>
                    <a:pt x="739248" y="728950"/>
                    <a:pt x="603048" y="702675"/>
                    <a:pt x="735980" y="724830"/>
                  </a:cubicBezTo>
                  <a:cubicBezTo>
                    <a:pt x="773151" y="721113"/>
                    <a:pt x="810571" y="719359"/>
                    <a:pt x="847493" y="713679"/>
                  </a:cubicBezTo>
                  <a:cubicBezTo>
                    <a:pt x="859111" y="711892"/>
                    <a:pt x="871381" y="709359"/>
                    <a:pt x="880946" y="702527"/>
                  </a:cubicBezTo>
                  <a:cubicBezTo>
                    <a:pt x="915361" y="677945"/>
                    <a:pt x="926422" y="656615"/>
                    <a:pt x="947854" y="624469"/>
                  </a:cubicBezTo>
                  <a:cubicBezTo>
                    <a:pt x="956011" y="583685"/>
                    <a:pt x="962444" y="539530"/>
                    <a:pt x="981307" y="501805"/>
                  </a:cubicBezTo>
                  <a:cubicBezTo>
                    <a:pt x="988741" y="486937"/>
                    <a:pt x="993948" y="470727"/>
                    <a:pt x="1003610" y="457200"/>
                  </a:cubicBezTo>
                  <a:cubicBezTo>
                    <a:pt x="1017247" y="438109"/>
                    <a:pt x="1063290" y="400795"/>
                    <a:pt x="1081668" y="390293"/>
                  </a:cubicBezTo>
                  <a:cubicBezTo>
                    <a:pt x="1091874" y="384461"/>
                    <a:pt x="1104318" y="383772"/>
                    <a:pt x="1115122" y="379142"/>
                  </a:cubicBezTo>
                  <a:cubicBezTo>
                    <a:pt x="1211597" y="337797"/>
                    <a:pt x="1114714" y="371846"/>
                    <a:pt x="1193180" y="345688"/>
                  </a:cubicBezTo>
                  <a:lnTo>
                    <a:pt x="1349298" y="356840"/>
                  </a:lnTo>
                  <a:cubicBezTo>
                    <a:pt x="1379143" y="359553"/>
                    <a:pt x="1408539" y="367991"/>
                    <a:pt x="1438507" y="367991"/>
                  </a:cubicBezTo>
                  <a:cubicBezTo>
                    <a:pt x="1531508" y="367991"/>
                    <a:pt x="1624361" y="360557"/>
                    <a:pt x="1717288" y="356840"/>
                  </a:cubicBezTo>
                  <a:cubicBezTo>
                    <a:pt x="1732156" y="353123"/>
                    <a:pt x="1749141" y="354189"/>
                    <a:pt x="1761893" y="345688"/>
                  </a:cubicBezTo>
                  <a:cubicBezTo>
                    <a:pt x="1848936" y="287659"/>
                    <a:pt x="1790491" y="294791"/>
                    <a:pt x="1862254" y="223025"/>
                  </a:cubicBezTo>
                  <a:lnTo>
                    <a:pt x="1884556" y="200722"/>
                  </a:lnTo>
                  <a:cubicBezTo>
                    <a:pt x="1888273" y="189571"/>
                    <a:pt x="1889659" y="177348"/>
                    <a:pt x="1895707" y="167269"/>
                  </a:cubicBezTo>
                  <a:cubicBezTo>
                    <a:pt x="1927037" y="115053"/>
                    <a:pt x="2006340" y="137826"/>
                    <a:pt x="2051824" y="122664"/>
                  </a:cubicBezTo>
                  <a:lnTo>
                    <a:pt x="2118732" y="100361"/>
                  </a:lnTo>
                  <a:cubicBezTo>
                    <a:pt x="2126166" y="89210"/>
                    <a:pt x="2132662" y="77373"/>
                    <a:pt x="2141034" y="66908"/>
                  </a:cubicBezTo>
                  <a:cubicBezTo>
                    <a:pt x="2154863" y="49621"/>
                    <a:pt x="2177470" y="31963"/>
                    <a:pt x="2196790" y="22303"/>
                  </a:cubicBezTo>
                  <a:cubicBezTo>
                    <a:pt x="2248043" y="-3323"/>
                    <a:pt x="2216203" y="25194"/>
                    <a:pt x="2241395" y="0"/>
                  </a:cubicBezTo>
                </a:path>
              </a:pathLst>
            </a:custGeom>
            <a:noFill/>
            <a:ln w="38100" cap="flat" cmpd="sng" algn="ctr">
              <a:solidFill>
                <a:sysClr val="windowText" lastClr="000000">
                  <a:shade val="95000"/>
                  <a:satMod val="105000"/>
                </a:sys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1" name="Oval 30">
              <a:extLst>
                <a:ext uri="{FF2B5EF4-FFF2-40B4-BE49-F238E27FC236}">
                  <a16:creationId xmlns:a16="http://schemas.microsoft.com/office/drawing/2014/main" id="{B8867184-0E08-F54B-97CF-3DA2E1D1A443}"/>
                </a:ext>
              </a:extLst>
            </p:cNvPr>
            <p:cNvSpPr/>
            <p:nvPr/>
          </p:nvSpPr>
          <p:spPr>
            <a:xfrm>
              <a:off x="2739681" y="1605543"/>
              <a:ext cx="501805" cy="563808"/>
            </a:xfrm>
            <a:prstGeom prst="ellipse">
              <a:avLst/>
            </a:prstGeom>
            <a:gradFill rotWithShape="1">
              <a:gsLst>
                <a:gs pos="0">
                  <a:srgbClr val="8064A2">
                    <a:tint val="100000"/>
                    <a:shade val="100000"/>
                    <a:satMod val="130000"/>
                  </a:srgbClr>
                </a:gs>
                <a:gs pos="100000">
                  <a:srgbClr val="8064A2">
                    <a:tint val="50000"/>
                    <a:shade val="100000"/>
                    <a:satMod val="350000"/>
                  </a:srgbClr>
                </a:gs>
              </a:gsLst>
              <a:lin ang="16200000" scaled="0"/>
            </a:gradFill>
            <a:ln w="9525" cap="flat" cmpd="sng" algn="ctr">
              <a:solidFill>
                <a:srgbClr val="8064A2">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2" name="TextBox 31">
              <a:extLst>
                <a:ext uri="{FF2B5EF4-FFF2-40B4-BE49-F238E27FC236}">
                  <a16:creationId xmlns:a16="http://schemas.microsoft.com/office/drawing/2014/main" id="{EAA0F5E2-084C-6045-A87F-C070C6C76BA5}"/>
                </a:ext>
              </a:extLst>
            </p:cNvPr>
            <p:cNvSpPr txBox="1"/>
            <p:nvPr/>
          </p:nvSpPr>
          <p:spPr>
            <a:xfrm>
              <a:off x="2341756" y="1209004"/>
              <a:ext cx="1531830" cy="369332"/>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Gill Sans MT" panose="020B0502020104020203" pitchFamily="34" charset="77"/>
                </a:rPr>
                <a:t>Motor protein</a:t>
              </a:r>
            </a:p>
          </p:txBody>
        </p:sp>
        <p:sp>
          <p:nvSpPr>
            <p:cNvPr id="33" name="Oval 32">
              <a:extLst>
                <a:ext uri="{FF2B5EF4-FFF2-40B4-BE49-F238E27FC236}">
                  <a16:creationId xmlns:a16="http://schemas.microsoft.com/office/drawing/2014/main" id="{F9887B31-676E-0549-825F-A18D91B7DF54}"/>
                </a:ext>
              </a:extLst>
            </p:cNvPr>
            <p:cNvSpPr/>
            <p:nvPr/>
          </p:nvSpPr>
          <p:spPr>
            <a:xfrm>
              <a:off x="2483391" y="1926613"/>
              <a:ext cx="349405" cy="331675"/>
            </a:xfrm>
            <a:prstGeom prst="ellipse">
              <a:avLst/>
            </a:prstGeom>
            <a:solidFill>
              <a:sysClr val="window" lastClr="FFFFFF">
                <a:lumMod val="75000"/>
              </a:sysClr>
            </a:solidFill>
            <a:ln w="9525" cap="flat" cmpd="sng" algn="ctr">
              <a:solidFill>
                <a:srgbClr val="8064A2">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4" name="TextBox 33">
              <a:extLst>
                <a:ext uri="{FF2B5EF4-FFF2-40B4-BE49-F238E27FC236}">
                  <a16:creationId xmlns:a16="http://schemas.microsoft.com/office/drawing/2014/main" id="{6DBEBBB0-5247-1548-BE56-AAF2547C1361}"/>
                </a:ext>
              </a:extLst>
            </p:cNvPr>
            <p:cNvSpPr txBox="1"/>
            <p:nvPr/>
          </p:nvSpPr>
          <p:spPr>
            <a:xfrm>
              <a:off x="1407284" y="1520483"/>
              <a:ext cx="1315244" cy="646331"/>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Gill Sans MT" panose="020B0502020104020203" pitchFamily="34" charset="77"/>
                </a:rPr>
                <a:t>Adapter sequence</a:t>
              </a:r>
            </a:p>
          </p:txBody>
        </p:sp>
        <p:sp>
          <p:nvSpPr>
            <p:cNvPr id="35" name="TextBox 34">
              <a:extLst>
                <a:ext uri="{FF2B5EF4-FFF2-40B4-BE49-F238E27FC236}">
                  <a16:creationId xmlns:a16="http://schemas.microsoft.com/office/drawing/2014/main" id="{9E7F99B3-5906-BA40-8F94-B4EC2D3D5CD1}"/>
                </a:ext>
              </a:extLst>
            </p:cNvPr>
            <p:cNvSpPr txBox="1"/>
            <p:nvPr/>
          </p:nvSpPr>
          <p:spPr>
            <a:xfrm>
              <a:off x="4621092" y="1509730"/>
              <a:ext cx="1890261" cy="369332"/>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Gill Sans MT" panose="020B0502020104020203" pitchFamily="34" charset="77"/>
                </a:rPr>
                <a:t>DNA to sequence</a:t>
              </a:r>
            </a:p>
          </p:txBody>
        </p:sp>
      </p:grpSp>
    </p:spTree>
    <p:extLst>
      <p:ext uri="{BB962C8B-B14F-4D97-AF65-F5344CB8AC3E}">
        <p14:creationId xmlns:p14="http://schemas.microsoft.com/office/powerpoint/2010/main" val="27400669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E365476-1088-8B43-8EF9-B26DC8254BA8}"/>
              </a:ext>
            </a:extLst>
          </p:cNvPr>
          <p:cNvSpPr txBox="1">
            <a:spLocks/>
          </p:cNvSpPr>
          <p:nvPr/>
        </p:nvSpPr>
        <p:spPr>
          <a:xfrm>
            <a:off x="0" y="54574"/>
            <a:ext cx="12192000" cy="12050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Gill Sans MT" panose="020B0502020104020203" pitchFamily="34" charset="0"/>
              </a:rPr>
              <a:t>Nanopore sequencing</a:t>
            </a:r>
          </a:p>
        </p:txBody>
      </p:sp>
      <p:sp>
        <p:nvSpPr>
          <p:cNvPr id="76" name="Rectangle 75">
            <a:extLst>
              <a:ext uri="{FF2B5EF4-FFF2-40B4-BE49-F238E27FC236}">
                <a16:creationId xmlns:a16="http://schemas.microsoft.com/office/drawing/2014/main" id="{F7FAED7D-9EBC-694E-B07F-CD33F617C004}"/>
              </a:ext>
            </a:extLst>
          </p:cNvPr>
          <p:cNvSpPr/>
          <p:nvPr/>
        </p:nvSpPr>
        <p:spPr>
          <a:xfrm>
            <a:off x="267629" y="3557240"/>
            <a:ext cx="3568391" cy="512956"/>
          </a:xfrm>
          <a:prstGeom prst="rect">
            <a:avLst/>
          </a:prstGeom>
          <a:solidFill>
            <a:sysClr val="window" lastClr="FFFFFF">
              <a:lumMod val="65000"/>
            </a:sysClr>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7" name="Group 76">
            <a:extLst>
              <a:ext uri="{FF2B5EF4-FFF2-40B4-BE49-F238E27FC236}">
                <a16:creationId xmlns:a16="http://schemas.microsoft.com/office/drawing/2014/main" id="{B5D05998-D25A-0847-93F4-FCED96AF9850}"/>
              </a:ext>
            </a:extLst>
          </p:cNvPr>
          <p:cNvGrpSpPr/>
          <p:nvPr/>
        </p:nvGrpSpPr>
        <p:grpSpPr>
          <a:xfrm>
            <a:off x="1471961" y="3021981"/>
            <a:ext cx="869795" cy="1048214"/>
            <a:chOff x="1471961" y="3021981"/>
            <a:chExt cx="869795" cy="1048214"/>
          </a:xfrm>
        </p:grpSpPr>
        <p:sp>
          <p:nvSpPr>
            <p:cNvPr id="78" name="Rounded Rectangle 77">
              <a:extLst>
                <a:ext uri="{FF2B5EF4-FFF2-40B4-BE49-F238E27FC236}">
                  <a16:creationId xmlns:a16="http://schemas.microsoft.com/office/drawing/2014/main" id="{517E5C3F-FAAA-7648-BE81-C45D3417A78F}"/>
                </a:ext>
              </a:extLst>
            </p:cNvPr>
            <p:cNvSpPr/>
            <p:nvPr/>
          </p:nvSpPr>
          <p:spPr>
            <a:xfrm>
              <a:off x="1471961" y="3300761"/>
              <a:ext cx="869795" cy="769434"/>
            </a:xfrm>
            <a:prstGeom prst="roundRect">
              <a:avLst/>
            </a:prstGeom>
            <a:solidFill>
              <a:srgbClr val="0070C0"/>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9" name="Rounded Rectangle 78">
              <a:extLst>
                <a:ext uri="{FF2B5EF4-FFF2-40B4-BE49-F238E27FC236}">
                  <a16:creationId xmlns:a16="http://schemas.microsoft.com/office/drawing/2014/main" id="{68EAAC7A-2F27-3745-AD89-0333FF056CEA}"/>
                </a:ext>
              </a:extLst>
            </p:cNvPr>
            <p:cNvSpPr/>
            <p:nvPr/>
          </p:nvSpPr>
          <p:spPr>
            <a:xfrm>
              <a:off x="1616926" y="3021981"/>
              <a:ext cx="591015" cy="769434"/>
            </a:xfrm>
            <a:prstGeom prst="roundRect">
              <a:avLst/>
            </a:prstGeom>
            <a:solidFill>
              <a:srgbClr val="0070C0"/>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88" name="Group 87">
            <a:extLst>
              <a:ext uri="{FF2B5EF4-FFF2-40B4-BE49-F238E27FC236}">
                <a16:creationId xmlns:a16="http://schemas.microsoft.com/office/drawing/2014/main" id="{D3B01CF4-6DE6-FA45-8C54-AF296609752F}"/>
              </a:ext>
            </a:extLst>
          </p:cNvPr>
          <p:cNvGrpSpPr/>
          <p:nvPr/>
        </p:nvGrpSpPr>
        <p:grpSpPr>
          <a:xfrm>
            <a:off x="1493396" y="2841156"/>
            <a:ext cx="635618" cy="1204703"/>
            <a:chOff x="4170556" y="1739590"/>
            <a:chExt cx="635618" cy="1204703"/>
          </a:xfrm>
        </p:grpSpPr>
        <p:sp>
          <p:nvSpPr>
            <p:cNvPr id="89" name="Oval 88">
              <a:extLst>
                <a:ext uri="{FF2B5EF4-FFF2-40B4-BE49-F238E27FC236}">
                  <a16:creationId xmlns:a16="http://schemas.microsoft.com/office/drawing/2014/main" id="{C99ACFA1-523B-DC4F-8981-8BD31952A378}"/>
                </a:ext>
              </a:extLst>
            </p:cNvPr>
            <p:cNvSpPr/>
            <p:nvPr/>
          </p:nvSpPr>
          <p:spPr>
            <a:xfrm>
              <a:off x="4415883" y="2029522"/>
              <a:ext cx="156117" cy="156117"/>
            </a:xfrm>
            <a:prstGeom prst="ellipse">
              <a:avLst/>
            </a:prstGeom>
            <a:gradFill rotWithShape="1">
              <a:gsLst>
                <a:gs pos="0">
                  <a:srgbClr val="F79646">
                    <a:tint val="100000"/>
                    <a:shade val="100000"/>
                    <a:satMod val="130000"/>
                  </a:srgbClr>
                </a:gs>
                <a:gs pos="100000">
                  <a:srgbClr val="F79646">
                    <a:tint val="50000"/>
                    <a:shade val="100000"/>
                    <a:satMod val="350000"/>
                  </a:srgbClr>
                </a:gs>
              </a:gsLst>
              <a:lin ang="16200000" scaled="0"/>
            </a:gra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0" name="Oval 89">
              <a:extLst>
                <a:ext uri="{FF2B5EF4-FFF2-40B4-BE49-F238E27FC236}">
                  <a16:creationId xmlns:a16="http://schemas.microsoft.com/office/drawing/2014/main" id="{B48F525A-4A33-074D-A24F-4451C519B01F}"/>
                </a:ext>
              </a:extLst>
            </p:cNvPr>
            <p:cNvSpPr/>
            <p:nvPr/>
          </p:nvSpPr>
          <p:spPr>
            <a:xfrm>
              <a:off x="4337824" y="2256780"/>
              <a:ext cx="156117" cy="156117"/>
            </a:xfrm>
            <a:prstGeom prst="ellipse">
              <a:avLst/>
            </a:prstGeom>
            <a:gradFill rotWithShape="1">
              <a:gsLst>
                <a:gs pos="0">
                  <a:srgbClr val="F79646">
                    <a:tint val="100000"/>
                    <a:shade val="100000"/>
                    <a:satMod val="130000"/>
                  </a:srgbClr>
                </a:gs>
                <a:gs pos="100000">
                  <a:srgbClr val="F79646">
                    <a:tint val="50000"/>
                    <a:shade val="100000"/>
                    <a:satMod val="350000"/>
                  </a:srgbClr>
                </a:gs>
              </a:gsLst>
              <a:lin ang="16200000" scaled="0"/>
            </a:gra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1" name="Oval 90">
              <a:extLst>
                <a:ext uri="{FF2B5EF4-FFF2-40B4-BE49-F238E27FC236}">
                  <a16:creationId xmlns:a16="http://schemas.microsoft.com/office/drawing/2014/main" id="{84EA2311-2197-FC43-8689-8A29F1DBF38D}"/>
                </a:ext>
              </a:extLst>
            </p:cNvPr>
            <p:cNvSpPr/>
            <p:nvPr/>
          </p:nvSpPr>
          <p:spPr>
            <a:xfrm>
              <a:off x="4572000" y="2358668"/>
              <a:ext cx="156117" cy="156117"/>
            </a:xfrm>
            <a:prstGeom prst="ellipse">
              <a:avLst/>
            </a:prstGeom>
            <a:gradFill rotWithShape="1">
              <a:gsLst>
                <a:gs pos="0">
                  <a:srgbClr val="F79646">
                    <a:tint val="100000"/>
                    <a:shade val="100000"/>
                    <a:satMod val="130000"/>
                  </a:srgbClr>
                </a:gs>
                <a:gs pos="100000">
                  <a:srgbClr val="F79646">
                    <a:tint val="50000"/>
                    <a:shade val="100000"/>
                    <a:satMod val="350000"/>
                  </a:srgbClr>
                </a:gs>
              </a:gsLst>
              <a:lin ang="16200000" scaled="0"/>
            </a:gra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2" name="Oval 91">
              <a:extLst>
                <a:ext uri="{FF2B5EF4-FFF2-40B4-BE49-F238E27FC236}">
                  <a16:creationId xmlns:a16="http://schemas.microsoft.com/office/drawing/2014/main" id="{B81157DF-5CE7-6C42-ABDF-EE195FCDCC8D}"/>
                </a:ext>
              </a:extLst>
            </p:cNvPr>
            <p:cNvSpPr/>
            <p:nvPr/>
          </p:nvSpPr>
          <p:spPr>
            <a:xfrm>
              <a:off x="4627755" y="1990574"/>
              <a:ext cx="156117" cy="156117"/>
            </a:xfrm>
            <a:prstGeom prst="ellipse">
              <a:avLst/>
            </a:prstGeom>
            <a:gradFill rotWithShape="1">
              <a:gsLst>
                <a:gs pos="0">
                  <a:srgbClr val="F79646">
                    <a:tint val="100000"/>
                    <a:shade val="100000"/>
                    <a:satMod val="130000"/>
                  </a:srgbClr>
                </a:gs>
                <a:gs pos="100000">
                  <a:srgbClr val="F79646">
                    <a:tint val="50000"/>
                    <a:shade val="100000"/>
                    <a:satMod val="350000"/>
                  </a:srgbClr>
                </a:gs>
              </a:gsLst>
              <a:lin ang="16200000" scaled="0"/>
            </a:gra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3" name="Oval 92">
              <a:extLst>
                <a:ext uri="{FF2B5EF4-FFF2-40B4-BE49-F238E27FC236}">
                  <a16:creationId xmlns:a16="http://schemas.microsoft.com/office/drawing/2014/main" id="{9050EC15-DFF9-D445-871E-47CAE8641CD7}"/>
                </a:ext>
              </a:extLst>
            </p:cNvPr>
            <p:cNvSpPr/>
            <p:nvPr/>
          </p:nvSpPr>
          <p:spPr>
            <a:xfrm>
              <a:off x="4376853" y="2514785"/>
              <a:ext cx="156117" cy="156117"/>
            </a:xfrm>
            <a:prstGeom prst="ellipse">
              <a:avLst/>
            </a:prstGeom>
            <a:gradFill rotWithShape="1">
              <a:gsLst>
                <a:gs pos="0">
                  <a:srgbClr val="F79646">
                    <a:tint val="100000"/>
                    <a:shade val="100000"/>
                    <a:satMod val="130000"/>
                  </a:srgbClr>
                </a:gs>
                <a:gs pos="100000">
                  <a:srgbClr val="F79646">
                    <a:tint val="50000"/>
                    <a:shade val="100000"/>
                    <a:satMod val="350000"/>
                  </a:srgbClr>
                </a:gs>
              </a:gsLst>
              <a:lin ang="16200000" scaled="0"/>
            </a:gra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4" name="Oval 93">
              <a:extLst>
                <a:ext uri="{FF2B5EF4-FFF2-40B4-BE49-F238E27FC236}">
                  <a16:creationId xmlns:a16="http://schemas.microsoft.com/office/drawing/2014/main" id="{DC1AFA39-F166-834A-9981-52AFE2D1874F}"/>
                </a:ext>
              </a:extLst>
            </p:cNvPr>
            <p:cNvSpPr/>
            <p:nvPr/>
          </p:nvSpPr>
          <p:spPr>
            <a:xfrm>
              <a:off x="4650057" y="2680954"/>
              <a:ext cx="156117" cy="156117"/>
            </a:xfrm>
            <a:prstGeom prst="ellipse">
              <a:avLst/>
            </a:prstGeom>
            <a:gradFill rotWithShape="1">
              <a:gsLst>
                <a:gs pos="0">
                  <a:srgbClr val="F79646">
                    <a:tint val="100000"/>
                    <a:shade val="100000"/>
                    <a:satMod val="130000"/>
                  </a:srgbClr>
                </a:gs>
                <a:gs pos="100000">
                  <a:srgbClr val="F79646">
                    <a:tint val="50000"/>
                    <a:shade val="100000"/>
                    <a:satMod val="350000"/>
                  </a:srgbClr>
                </a:gs>
              </a:gsLst>
              <a:lin ang="16200000" scaled="0"/>
            </a:gra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5" name="Oval 94">
              <a:extLst>
                <a:ext uri="{FF2B5EF4-FFF2-40B4-BE49-F238E27FC236}">
                  <a16:creationId xmlns:a16="http://schemas.microsoft.com/office/drawing/2014/main" id="{C0AA90F7-6684-1F44-B903-12A87968D71C}"/>
                </a:ext>
              </a:extLst>
            </p:cNvPr>
            <p:cNvSpPr/>
            <p:nvPr/>
          </p:nvSpPr>
          <p:spPr>
            <a:xfrm>
              <a:off x="4376853" y="2788176"/>
              <a:ext cx="156117" cy="156117"/>
            </a:xfrm>
            <a:prstGeom prst="ellipse">
              <a:avLst/>
            </a:prstGeom>
            <a:gradFill rotWithShape="1">
              <a:gsLst>
                <a:gs pos="0">
                  <a:srgbClr val="F79646">
                    <a:tint val="100000"/>
                    <a:shade val="100000"/>
                    <a:satMod val="130000"/>
                  </a:srgbClr>
                </a:gs>
                <a:gs pos="100000">
                  <a:srgbClr val="F79646">
                    <a:tint val="50000"/>
                    <a:shade val="100000"/>
                    <a:satMod val="350000"/>
                  </a:srgbClr>
                </a:gs>
              </a:gsLst>
              <a:lin ang="16200000" scaled="0"/>
            </a:gra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6" name="TextBox 95">
              <a:extLst>
                <a:ext uri="{FF2B5EF4-FFF2-40B4-BE49-F238E27FC236}">
                  <a16:creationId xmlns:a16="http://schemas.microsoft.com/office/drawing/2014/main" id="{C4A14000-0BB0-804A-8DEC-49E9E16AD9E3}"/>
                </a:ext>
              </a:extLst>
            </p:cNvPr>
            <p:cNvSpPr txBox="1"/>
            <p:nvPr/>
          </p:nvSpPr>
          <p:spPr>
            <a:xfrm>
              <a:off x="4170556" y="1739590"/>
              <a:ext cx="184731" cy="369332"/>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grpSp>
      <p:grpSp>
        <p:nvGrpSpPr>
          <p:cNvPr id="97" name="Group 96">
            <a:extLst>
              <a:ext uri="{FF2B5EF4-FFF2-40B4-BE49-F238E27FC236}">
                <a16:creationId xmlns:a16="http://schemas.microsoft.com/office/drawing/2014/main" id="{BE6D8D0F-FF71-E643-9F24-F683976A76C5}"/>
              </a:ext>
            </a:extLst>
          </p:cNvPr>
          <p:cNvGrpSpPr/>
          <p:nvPr/>
        </p:nvGrpSpPr>
        <p:grpSpPr>
          <a:xfrm>
            <a:off x="200720" y="1929161"/>
            <a:ext cx="1918011" cy="3512634"/>
            <a:chOff x="200720" y="1929161"/>
            <a:chExt cx="1918011" cy="3512634"/>
          </a:xfrm>
        </p:grpSpPr>
        <p:sp>
          <p:nvSpPr>
            <p:cNvPr id="98" name="Oval 97">
              <a:extLst>
                <a:ext uri="{FF2B5EF4-FFF2-40B4-BE49-F238E27FC236}">
                  <a16:creationId xmlns:a16="http://schemas.microsoft.com/office/drawing/2014/main" id="{C213A17B-74A8-B647-9E3E-CFBA67857A80}"/>
                </a:ext>
              </a:extLst>
            </p:cNvPr>
            <p:cNvSpPr/>
            <p:nvPr/>
          </p:nvSpPr>
          <p:spPr>
            <a:xfrm>
              <a:off x="1616926" y="2412897"/>
              <a:ext cx="501805" cy="563808"/>
            </a:xfrm>
            <a:prstGeom prst="ellipse">
              <a:avLst/>
            </a:prstGeom>
            <a:gradFill rotWithShape="1">
              <a:gsLst>
                <a:gs pos="0">
                  <a:srgbClr val="8064A2">
                    <a:tint val="100000"/>
                    <a:shade val="100000"/>
                    <a:satMod val="130000"/>
                  </a:srgbClr>
                </a:gs>
                <a:gs pos="100000">
                  <a:srgbClr val="8064A2">
                    <a:tint val="50000"/>
                    <a:shade val="100000"/>
                    <a:satMod val="350000"/>
                  </a:srgbClr>
                </a:gs>
              </a:gsLst>
              <a:lin ang="16200000" scaled="0"/>
            </a:gradFill>
            <a:ln w="9525" cap="flat" cmpd="sng" algn="ctr">
              <a:solidFill>
                <a:srgbClr val="8064A2">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9" name="Freeform 98">
              <a:extLst>
                <a:ext uri="{FF2B5EF4-FFF2-40B4-BE49-F238E27FC236}">
                  <a16:creationId xmlns:a16="http://schemas.microsoft.com/office/drawing/2014/main" id="{2E38172B-5AA9-9D45-B018-9FE5D1BC4DC6}"/>
                </a:ext>
              </a:extLst>
            </p:cNvPr>
            <p:cNvSpPr/>
            <p:nvPr/>
          </p:nvSpPr>
          <p:spPr>
            <a:xfrm>
              <a:off x="200720" y="1929161"/>
              <a:ext cx="1661531" cy="1015132"/>
            </a:xfrm>
            <a:custGeom>
              <a:avLst/>
              <a:gdLst>
                <a:gd name="connsiteX0" fmla="*/ 1661531 w 1661531"/>
                <a:gd name="connsiteY0" fmla="*/ 0 h 1015132"/>
                <a:gd name="connsiteX1" fmla="*/ 1650380 w 1661531"/>
                <a:gd name="connsiteY1" fmla="*/ 55756 h 1015132"/>
                <a:gd name="connsiteX2" fmla="*/ 1628078 w 1661531"/>
                <a:gd name="connsiteY2" fmla="*/ 89210 h 1015132"/>
                <a:gd name="connsiteX3" fmla="*/ 1616927 w 1661531"/>
                <a:gd name="connsiteY3" fmla="*/ 156117 h 1015132"/>
                <a:gd name="connsiteX4" fmla="*/ 1594624 w 1661531"/>
                <a:gd name="connsiteY4" fmla="*/ 412595 h 1015132"/>
                <a:gd name="connsiteX5" fmla="*/ 1572322 w 1661531"/>
                <a:gd name="connsiteY5" fmla="*/ 479502 h 1015132"/>
                <a:gd name="connsiteX6" fmla="*/ 1550019 w 1661531"/>
                <a:gd name="connsiteY6" fmla="*/ 501805 h 1015132"/>
                <a:gd name="connsiteX7" fmla="*/ 1527717 w 1661531"/>
                <a:gd name="connsiteY7" fmla="*/ 535259 h 1015132"/>
                <a:gd name="connsiteX8" fmla="*/ 1460810 w 1661531"/>
                <a:gd name="connsiteY8" fmla="*/ 579863 h 1015132"/>
                <a:gd name="connsiteX9" fmla="*/ 1371600 w 1661531"/>
                <a:gd name="connsiteY9" fmla="*/ 646771 h 1015132"/>
                <a:gd name="connsiteX10" fmla="*/ 1338146 w 1661531"/>
                <a:gd name="connsiteY10" fmla="*/ 657922 h 1015132"/>
                <a:gd name="connsiteX11" fmla="*/ 1248936 w 1661531"/>
                <a:gd name="connsiteY11" fmla="*/ 702527 h 1015132"/>
                <a:gd name="connsiteX12" fmla="*/ 1204331 w 1661531"/>
                <a:gd name="connsiteY12" fmla="*/ 724829 h 1015132"/>
                <a:gd name="connsiteX13" fmla="*/ 1148575 w 1661531"/>
                <a:gd name="connsiteY13" fmla="*/ 747132 h 1015132"/>
                <a:gd name="connsiteX14" fmla="*/ 1048214 w 1661531"/>
                <a:gd name="connsiteY14" fmla="*/ 769434 h 1015132"/>
                <a:gd name="connsiteX15" fmla="*/ 1003610 w 1661531"/>
                <a:gd name="connsiteY15" fmla="*/ 780585 h 1015132"/>
                <a:gd name="connsiteX16" fmla="*/ 936702 w 1661531"/>
                <a:gd name="connsiteY16" fmla="*/ 802888 h 1015132"/>
                <a:gd name="connsiteX17" fmla="*/ 847492 w 1661531"/>
                <a:gd name="connsiteY17" fmla="*/ 814039 h 1015132"/>
                <a:gd name="connsiteX18" fmla="*/ 758283 w 1661531"/>
                <a:gd name="connsiteY18" fmla="*/ 847493 h 1015132"/>
                <a:gd name="connsiteX19" fmla="*/ 713678 w 1661531"/>
                <a:gd name="connsiteY19" fmla="*/ 869795 h 1015132"/>
                <a:gd name="connsiteX20" fmla="*/ 657922 w 1661531"/>
                <a:gd name="connsiteY20" fmla="*/ 880946 h 1015132"/>
                <a:gd name="connsiteX21" fmla="*/ 613317 w 1661531"/>
                <a:gd name="connsiteY21" fmla="*/ 892098 h 1015132"/>
                <a:gd name="connsiteX22" fmla="*/ 557561 w 1661531"/>
                <a:gd name="connsiteY22" fmla="*/ 914400 h 1015132"/>
                <a:gd name="connsiteX23" fmla="*/ 512956 w 1661531"/>
                <a:gd name="connsiteY23" fmla="*/ 925551 h 1015132"/>
                <a:gd name="connsiteX24" fmla="*/ 479502 w 1661531"/>
                <a:gd name="connsiteY24" fmla="*/ 936702 h 1015132"/>
                <a:gd name="connsiteX25" fmla="*/ 323385 w 1661531"/>
                <a:gd name="connsiteY25" fmla="*/ 970156 h 1015132"/>
                <a:gd name="connsiteX26" fmla="*/ 278780 w 1661531"/>
                <a:gd name="connsiteY26" fmla="*/ 981307 h 1015132"/>
                <a:gd name="connsiteX27" fmla="*/ 156117 w 1661531"/>
                <a:gd name="connsiteY27" fmla="*/ 992459 h 1015132"/>
                <a:gd name="connsiteX28" fmla="*/ 66907 w 1661531"/>
                <a:gd name="connsiteY28" fmla="*/ 1003610 h 1015132"/>
                <a:gd name="connsiteX29" fmla="*/ 0 w 1661531"/>
                <a:gd name="connsiteY29" fmla="*/ 1014761 h 1015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61531" h="1015132">
                  <a:moveTo>
                    <a:pt x="1661531" y="0"/>
                  </a:moveTo>
                  <a:cubicBezTo>
                    <a:pt x="1657814" y="18585"/>
                    <a:pt x="1657035" y="38009"/>
                    <a:pt x="1650380" y="55756"/>
                  </a:cubicBezTo>
                  <a:cubicBezTo>
                    <a:pt x="1645674" y="68305"/>
                    <a:pt x="1632316" y="76496"/>
                    <a:pt x="1628078" y="89210"/>
                  </a:cubicBezTo>
                  <a:cubicBezTo>
                    <a:pt x="1620928" y="110660"/>
                    <a:pt x="1620644" y="133815"/>
                    <a:pt x="1616927" y="156117"/>
                  </a:cubicBezTo>
                  <a:cubicBezTo>
                    <a:pt x="1613733" y="210408"/>
                    <a:pt x="1612864" y="339632"/>
                    <a:pt x="1594624" y="412595"/>
                  </a:cubicBezTo>
                  <a:cubicBezTo>
                    <a:pt x="1588922" y="435402"/>
                    <a:pt x="1588945" y="462879"/>
                    <a:pt x="1572322" y="479502"/>
                  </a:cubicBezTo>
                  <a:cubicBezTo>
                    <a:pt x="1564888" y="486936"/>
                    <a:pt x="1556587" y="493595"/>
                    <a:pt x="1550019" y="501805"/>
                  </a:cubicBezTo>
                  <a:cubicBezTo>
                    <a:pt x="1541647" y="512270"/>
                    <a:pt x="1537803" y="526434"/>
                    <a:pt x="1527717" y="535259"/>
                  </a:cubicBezTo>
                  <a:cubicBezTo>
                    <a:pt x="1507545" y="552910"/>
                    <a:pt x="1479763" y="560910"/>
                    <a:pt x="1460810" y="579863"/>
                  </a:cubicBezTo>
                  <a:cubicBezTo>
                    <a:pt x="1434392" y="606281"/>
                    <a:pt x="1409426" y="634163"/>
                    <a:pt x="1371600" y="646771"/>
                  </a:cubicBezTo>
                  <a:cubicBezTo>
                    <a:pt x="1360449" y="650488"/>
                    <a:pt x="1348847" y="653058"/>
                    <a:pt x="1338146" y="657922"/>
                  </a:cubicBezTo>
                  <a:cubicBezTo>
                    <a:pt x="1307879" y="671679"/>
                    <a:pt x="1278673" y="687659"/>
                    <a:pt x="1248936" y="702527"/>
                  </a:cubicBezTo>
                  <a:cubicBezTo>
                    <a:pt x="1234068" y="709961"/>
                    <a:pt x="1219765" y="718655"/>
                    <a:pt x="1204331" y="724829"/>
                  </a:cubicBezTo>
                  <a:cubicBezTo>
                    <a:pt x="1185746" y="732263"/>
                    <a:pt x="1167318" y="740103"/>
                    <a:pt x="1148575" y="747132"/>
                  </a:cubicBezTo>
                  <a:cubicBezTo>
                    <a:pt x="1098972" y="765733"/>
                    <a:pt x="1116521" y="755773"/>
                    <a:pt x="1048214" y="769434"/>
                  </a:cubicBezTo>
                  <a:cubicBezTo>
                    <a:pt x="1033186" y="772440"/>
                    <a:pt x="1018289" y="776181"/>
                    <a:pt x="1003610" y="780585"/>
                  </a:cubicBezTo>
                  <a:cubicBezTo>
                    <a:pt x="981092" y="787340"/>
                    <a:pt x="960030" y="799972"/>
                    <a:pt x="936702" y="802888"/>
                  </a:cubicBezTo>
                  <a:lnTo>
                    <a:pt x="847492" y="814039"/>
                  </a:lnTo>
                  <a:cubicBezTo>
                    <a:pt x="723315" y="876127"/>
                    <a:pt x="879741" y="801946"/>
                    <a:pt x="758283" y="847493"/>
                  </a:cubicBezTo>
                  <a:cubicBezTo>
                    <a:pt x="742718" y="853330"/>
                    <a:pt x="729448" y="864538"/>
                    <a:pt x="713678" y="869795"/>
                  </a:cubicBezTo>
                  <a:cubicBezTo>
                    <a:pt x="695697" y="875788"/>
                    <a:pt x="676424" y="876834"/>
                    <a:pt x="657922" y="880946"/>
                  </a:cubicBezTo>
                  <a:cubicBezTo>
                    <a:pt x="642961" y="884271"/>
                    <a:pt x="627856" y="887251"/>
                    <a:pt x="613317" y="892098"/>
                  </a:cubicBezTo>
                  <a:cubicBezTo>
                    <a:pt x="594327" y="898428"/>
                    <a:pt x="576551" y="908070"/>
                    <a:pt x="557561" y="914400"/>
                  </a:cubicBezTo>
                  <a:cubicBezTo>
                    <a:pt x="543022" y="919246"/>
                    <a:pt x="527692" y="921341"/>
                    <a:pt x="512956" y="925551"/>
                  </a:cubicBezTo>
                  <a:cubicBezTo>
                    <a:pt x="501654" y="928780"/>
                    <a:pt x="490804" y="933473"/>
                    <a:pt x="479502" y="936702"/>
                  </a:cubicBezTo>
                  <a:cubicBezTo>
                    <a:pt x="407850" y="957174"/>
                    <a:pt x="425864" y="944537"/>
                    <a:pt x="323385" y="970156"/>
                  </a:cubicBezTo>
                  <a:cubicBezTo>
                    <a:pt x="308517" y="973873"/>
                    <a:pt x="293971" y="979281"/>
                    <a:pt x="278780" y="981307"/>
                  </a:cubicBezTo>
                  <a:cubicBezTo>
                    <a:pt x="238084" y="986733"/>
                    <a:pt x="196948" y="988161"/>
                    <a:pt x="156117" y="992459"/>
                  </a:cubicBezTo>
                  <a:cubicBezTo>
                    <a:pt x="126314" y="995596"/>
                    <a:pt x="96644" y="999893"/>
                    <a:pt x="66907" y="1003610"/>
                  </a:cubicBezTo>
                  <a:cubicBezTo>
                    <a:pt x="22874" y="1018287"/>
                    <a:pt x="45208" y="1014761"/>
                    <a:pt x="0" y="1014761"/>
                  </a:cubicBezTo>
                </a:path>
              </a:pathLst>
            </a:custGeom>
            <a:noFill/>
            <a:ln w="38100"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0" name="TextBox 99">
              <a:extLst>
                <a:ext uri="{FF2B5EF4-FFF2-40B4-BE49-F238E27FC236}">
                  <a16:creationId xmlns:a16="http://schemas.microsoft.com/office/drawing/2014/main" id="{0829E3B9-5ACD-8F4C-B01A-4902C5917666}"/>
                </a:ext>
              </a:extLst>
            </p:cNvPr>
            <p:cNvSpPr txBox="1"/>
            <p:nvPr/>
          </p:nvSpPr>
          <p:spPr>
            <a:xfrm rot="18000000">
              <a:off x="1624458" y="3209965"/>
              <a:ext cx="330540" cy="369332"/>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ourier" pitchFamily="2" charset="0"/>
                </a:rPr>
                <a:t>A</a:t>
              </a:r>
            </a:p>
          </p:txBody>
        </p:sp>
        <p:sp>
          <p:nvSpPr>
            <p:cNvPr id="101" name="TextBox 100">
              <a:extLst>
                <a:ext uri="{FF2B5EF4-FFF2-40B4-BE49-F238E27FC236}">
                  <a16:creationId xmlns:a16="http://schemas.microsoft.com/office/drawing/2014/main" id="{506EA1A5-9130-7D43-95CD-4C6087A51F1F}"/>
                </a:ext>
              </a:extLst>
            </p:cNvPr>
            <p:cNvSpPr txBox="1"/>
            <p:nvPr/>
          </p:nvSpPr>
          <p:spPr>
            <a:xfrm rot="18000000">
              <a:off x="1598440" y="3395818"/>
              <a:ext cx="330540" cy="369332"/>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ourier" pitchFamily="2" charset="0"/>
                </a:rPr>
                <a:t>G</a:t>
              </a:r>
            </a:p>
          </p:txBody>
        </p:sp>
        <p:sp>
          <p:nvSpPr>
            <p:cNvPr id="102" name="TextBox 101">
              <a:extLst>
                <a:ext uri="{FF2B5EF4-FFF2-40B4-BE49-F238E27FC236}">
                  <a16:creationId xmlns:a16="http://schemas.microsoft.com/office/drawing/2014/main" id="{8493F3F9-19FE-8E47-9D0B-37F9B7392C29}"/>
                </a:ext>
              </a:extLst>
            </p:cNvPr>
            <p:cNvSpPr txBox="1"/>
            <p:nvPr/>
          </p:nvSpPr>
          <p:spPr>
            <a:xfrm rot="18000000">
              <a:off x="1572424" y="3581671"/>
              <a:ext cx="330540" cy="369332"/>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ourier" pitchFamily="2" charset="0"/>
                </a:rPr>
                <a:t>T</a:t>
              </a:r>
            </a:p>
          </p:txBody>
        </p:sp>
        <p:sp>
          <p:nvSpPr>
            <p:cNvPr id="103" name="TextBox 102">
              <a:extLst>
                <a:ext uri="{FF2B5EF4-FFF2-40B4-BE49-F238E27FC236}">
                  <a16:creationId xmlns:a16="http://schemas.microsoft.com/office/drawing/2014/main" id="{93AE4922-92F3-D44F-B28F-5562A96073D7}"/>
                </a:ext>
              </a:extLst>
            </p:cNvPr>
            <p:cNvSpPr txBox="1"/>
            <p:nvPr/>
          </p:nvSpPr>
          <p:spPr>
            <a:xfrm rot="18000000">
              <a:off x="1583574" y="3804695"/>
              <a:ext cx="330540" cy="369332"/>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ourier" pitchFamily="2" charset="0"/>
                </a:rPr>
                <a:t>T</a:t>
              </a:r>
            </a:p>
          </p:txBody>
        </p:sp>
        <p:sp>
          <p:nvSpPr>
            <p:cNvPr id="104" name="TextBox 103">
              <a:extLst>
                <a:ext uri="{FF2B5EF4-FFF2-40B4-BE49-F238E27FC236}">
                  <a16:creationId xmlns:a16="http://schemas.microsoft.com/office/drawing/2014/main" id="{24EF10C5-838D-3941-8C10-49B44D36AD3C}"/>
                </a:ext>
              </a:extLst>
            </p:cNvPr>
            <p:cNvSpPr txBox="1"/>
            <p:nvPr/>
          </p:nvSpPr>
          <p:spPr>
            <a:xfrm rot="18000000">
              <a:off x="1538969" y="3994260"/>
              <a:ext cx="330540" cy="369332"/>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ourier" pitchFamily="2" charset="0"/>
                </a:rPr>
                <a:t>G</a:t>
              </a:r>
            </a:p>
          </p:txBody>
        </p:sp>
        <p:sp>
          <p:nvSpPr>
            <p:cNvPr id="105" name="TextBox 104">
              <a:extLst>
                <a:ext uri="{FF2B5EF4-FFF2-40B4-BE49-F238E27FC236}">
                  <a16:creationId xmlns:a16="http://schemas.microsoft.com/office/drawing/2014/main" id="{54330E20-EB11-3143-BE1B-10B4490BD283}"/>
                </a:ext>
              </a:extLst>
            </p:cNvPr>
            <p:cNvSpPr txBox="1"/>
            <p:nvPr/>
          </p:nvSpPr>
          <p:spPr>
            <a:xfrm rot="18000000">
              <a:off x="1505515" y="4194985"/>
              <a:ext cx="330540" cy="369332"/>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ourier" pitchFamily="2" charset="0"/>
                </a:rPr>
                <a:t>C</a:t>
              </a:r>
            </a:p>
          </p:txBody>
        </p:sp>
        <p:sp>
          <p:nvSpPr>
            <p:cNvPr id="106" name="TextBox 105">
              <a:extLst>
                <a:ext uri="{FF2B5EF4-FFF2-40B4-BE49-F238E27FC236}">
                  <a16:creationId xmlns:a16="http://schemas.microsoft.com/office/drawing/2014/main" id="{4795E56B-7293-8D4B-AD6B-DB7B2180F76D}"/>
                </a:ext>
              </a:extLst>
            </p:cNvPr>
            <p:cNvSpPr txBox="1"/>
            <p:nvPr/>
          </p:nvSpPr>
          <p:spPr>
            <a:xfrm rot="18000000">
              <a:off x="1427459" y="4373408"/>
              <a:ext cx="330540" cy="369332"/>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ourier" pitchFamily="2" charset="0"/>
                </a:rPr>
                <a:t>G</a:t>
              </a:r>
            </a:p>
          </p:txBody>
        </p:sp>
        <p:sp>
          <p:nvSpPr>
            <p:cNvPr id="107" name="TextBox 106">
              <a:extLst>
                <a:ext uri="{FF2B5EF4-FFF2-40B4-BE49-F238E27FC236}">
                  <a16:creationId xmlns:a16="http://schemas.microsoft.com/office/drawing/2014/main" id="{6EB491F7-2B45-C24F-A24F-C5DA4FDC3EF8}"/>
                </a:ext>
              </a:extLst>
            </p:cNvPr>
            <p:cNvSpPr txBox="1"/>
            <p:nvPr/>
          </p:nvSpPr>
          <p:spPr>
            <a:xfrm rot="18000000">
              <a:off x="1305086" y="4536959"/>
              <a:ext cx="322524" cy="369332"/>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ourier" pitchFamily="2" charset="0"/>
                </a:rPr>
                <a:t>A</a:t>
              </a:r>
            </a:p>
          </p:txBody>
        </p:sp>
        <p:sp>
          <p:nvSpPr>
            <p:cNvPr id="108" name="Freeform 107">
              <a:extLst>
                <a:ext uri="{FF2B5EF4-FFF2-40B4-BE49-F238E27FC236}">
                  <a16:creationId xmlns:a16="http://schemas.microsoft.com/office/drawing/2014/main" id="{89193AB6-2F9C-8C49-B106-81CE7A30C015}"/>
                </a:ext>
              </a:extLst>
            </p:cNvPr>
            <p:cNvSpPr/>
            <p:nvPr/>
          </p:nvSpPr>
          <p:spPr>
            <a:xfrm>
              <a:off x="1103969" y="1929161"/>
              <a:ext cx="836341" cy="3512634"/>
            </a:xfrm>
            <a:custGeom>
              <a:avLst/>
              <a:gdLst>
                <a:gd name="connsiteX0" fmla="*/ 836341 w 836341"/>
                <a:gd name="connsiteY0" fmla="*/ 0 h 3512634"/>
                <a:gd name="connsiteX1" fmla="*/ 825190 w 836341"/>
                <a:gd name="connsiteY1" fmla="*/ 111512 h 3512634"/>
                <a:gd name="connsiteX2" fmla="*/ 814039 w 836341"/>
                <a:gd name="connsiteY2" fmla="*/ 167268 h 3512634"/>
                <a:gd name="connsiteX3" fmla="*/ 802887 w 836341"/>
                <a:gd name="connsiteY3" fmla="*/ 1471961 h 3512634"/>
                <a:gd name="connsiteX4" fmla="*/ 791736 w 836341"/>
                <a:gd name="connsiteY4" fmla="*/ 1639229 h 3512634"/>
                <a:gd name="connsiteX5" fmla="*/ 758282 w 836341"/>
                <a:gd name="connsiteY5" fmla="*/ 1795346 h 3512634"/>
                <a:gd name="connsiteX6" fmla="*/ 735980 w 836341"/>
                <a:gd name="connsiteY6" fmla="*/ 2129883 h 3512634"/>
                <a:gd name="connsiteX7" fmla="*/ 724829 w 836341"/>
                <a:gd name="connsiteY7" fmla="*/ 2163337 h 3512634"/>
                <a:gd name="connsiteX8" fmla="*/ 702526 w 836341"/>
                <a:gd name="connsiteY8" fmla="*/ 2341756 h 3512634"/>
                <a:gd name="connsiteX9" fmla="*/ 680224 w 836341"/>
                <a:gd name="connsiteY9" fmla="*/ 2486722 h 3512634"/>
                <a:gd name="connsiteX10" fmla="*/ 657921 w 836341"/>
                <a:gd name="connsiteY10" fmla="*/ 2520176 h 3512634"/>
                <a:gd name="connsiteX11" fmla="*/ 646770 w 836341"/>
                <a:gd name="connsiteY11" fmla="*/ 2553629 h 3512634"/>
                <a:gd name="connsiteX12" fmla="*/ 602165 w 836341"/>
                <a:gd name="connsiteY12" fmla="*/ 2620537 h 3512634"/>
                <a:gd name="connsiteX13" fmla="*/ 568712 w 836341"/>
                <a:gd name="connsiteY13" fmla="*/ 2676293 h 3512634"/>
                <a:gd name="connsiteX14" fmla="*/ 546409 w 836341"/>
                <a:gd name="connsiteY14" fmla="*/ 2720898 h 3512634"/>
                <a:gd name="connsiteX15" fmla="*/ 501804 w 836341"/>
                <a:gd name="connsiteY15" fmla="*/ 2776654 h 3512634"/>
                <a:gd name="connsiteX16" fmla="*/ 457200 w 836341"/>
                <a:gd name="connsiteY16" fmla="*/ 2843561 h 3512634"/>
                <a:gd name="connsiteX17" fmla="*/ 434897 w 836341"/>
                <a:gd name="connsiteY17" fmla="*/ 2865863 h 3512634"/>
                <a:gd name="connsiteX18" fmla="*/ 379141 w 836341"/>
                <a:gd name="connsiteY18" fmla="*/ 2932771 h 3512634"/>
                <a:gd name="connsiteX19" fmla="*/ 334536 w 836341"/>
                <a:gd name="connsiteY19" fmla="*/ 2999678 h 3512634"/>
                <a:gd name="connsiteX20" fmla="*/ 289931 w 836341"/>
                <a:gd name="connsiteY20" fmla="*/ 3088888 h 3512634"/>
                <a:gd name="connsiteX21" fmla="*/ 234175 w 836341"/>
                <a:gd name="connsiteY21" fmla="*/ 3166946 h 3512634"/>
                <a:gd name="connsiteX22" fmla="*/ 200721 w 836341"/>
                <a:gd name="connsiteY22" fmla="*/ 3222702 h 3512634"/>
                <a:gd name="connsiteX23" fmla="*/ 189570 w 836341"/>
                <a:gd name="connsiteY23" fmla="*/ 3256156 h 3512634"/>
                <a:gd name="connsiteX24" fmla="*/ 167268 w 836341"/>
                <a:gd name="connsiteY24" fmla="*/ 3289610 h 3512634"/>
                <a:gd name="connsiteX25" fmla="*/ 122663 w 836341"/>
                <a:gd name="connsiteY25" fmla="*/ 3378819 h 3512634"/>
                <a:gd name="connsiteX26" fmla="*/ 111512 w 836341"/>
                <a:gd name="connsiteY26" fmla="*/ 3412273 h 3512634"/>
                <a:gd name="connsiteX27" fmla="*/ 55756 w 836341"/>
                <a:gd name="connsiteY27" fmla="*/ 3456878 h 3512634"/>
                <a:gd name="connsiteX28" fmla="*/ 0 w 836341"/>
                <a:gd name="connsiteY28" fmla="*/ 3512634 h 3512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36341" h="3512634">
                  <a:moveTo>
                    <a:pt x="836341" y="0"/>
                  </a:moveTo>
                  <a:cubicBezTo>
                    <a:pt x="832624" y="37171"/>
                    <a:pt x="830127" y="74484"/>
                    <a:pt x="825190" y="111512"/>
                  </a:cubicBezTo>
                  <a:cubicBezTo>
                    <a:pt x="822685" y="130299"/>
                    <a:pt x="814350" y="148317"/>
                    <a:pt x="814039" y="167268"/>
                  </a:cubicBezTo>
                  <a:cubicBezTo>
                    <a:pt x="806910" y="602123"/>
                    <a:pt x="809476" y="1037097"/>
                    <a:pt x="802887" y="1471961"/>
                  </a:cubicBezTo>
                  <a:cubicBezTo>
                    <a:pt x="802040" y="1527834"/>
                    <a:pt x="798394" y="1583747"/>
                    <a:pt x="791736" y="1639229"/>
                  </a:cubicBezTo>
                  <a:cubicBezTo>
                    <a:pt x="785894" y="1687911"/>
                    <a:pt x="770758" y="1745445"/>
                    <a:pt x="758282" y="1795346"/>
                  </a:cubicBezTo>
                  <a:cubicBezTo>
                    <a:pt x="754036" y="1897256"/>
                    <a:pt x="759823" y="2022589"/>
                    <a:pt x="735980" y="2129883"/>
                  </a:cubicBezTo>
                  <a:cubicBezTo>
                    <a:pt x="733430" y="2141358"/>
                    <a:pt x="728546" y="2152186"/>
                    <a:pt x="724829" y="2163337"/>
                  </a:cubicBezTo>
                  <a:cubicBezTo>
                    <a:pt x="698095" y="2457420"/>
                    <a:pt x="728132" y="2175320"/>
                    <a:pt x="702526" y="2341756"/>
                  </a:cubicBezTo>
                  <a:cubicBezTo>
                    <a:pt x="700129" y="2357334"/>
                    <a:pt x="690229" y="2460043"/>
                    <a:pt x="680224" y="2486722"/>
                  </a:cubicBezTo>
                  <a:cubicBezTo>
                    <a:pt x="675518" y="2499271"/>
                    <a:pt x="665355" y="2509025"/>
                    <a:pt x="657921" y="2520176"/>
                  </a:cubicBezTo>
                  <a:cubicBezTo>
                    <a:pt x="654204" y="2531327"/>
                    <a:pt x="652478" y="2543354"/>
                    <a:pt x="646770" y="2553629"/>
                  </a:cubicBezTo>
                  <a:cubicBezTo>
                    <a:pt x="633753" y="2577060"/>
                    <a:pt x="602165" y="2620537"/>
                    <a:pt x="602165" y="2620537"/>
                  </a:cubicBezTo>
                  <a:cubicBezTo>
                    <a:pt x="576281" y="2698188"/>
                    <a:pt x="609529" y="2615067"/>
                    <a:pt x="568712" y="2676293"/>
                  </a:cubicBezTo>
                  <a:cubicBezTo>
                    <a:pt x="559491" y="2690125"/>
                    <a:pt x="554657" y="2706465"/>
                    <a:pt x="546409" y="2720898"/>
                  </a:cubicBezTo>
                  <a:cubicBezTo>
                    <a:pt x="502745" y="2797309"/>
                    <a:pt x="545767" y="2718036"/>
                    <a:pt x="501804" y="2776654"/>
                  </a:cubicBezTo>
                  <a:cubicBezTo>
                    <a:pt x="485722" y="2798097"/>
                    <a:pt x="476154" y="2824608"/>
                    <a:pt x="457200" y="2843561"/>
                  </a:cubicBezTo>
                  <a:cubicBezTo>
                    <a:pt x="449766" y="2850995"/>
                    <a:pt x="441628" y="2857786"/>
                    <a:pt x="434897" y="2865863"/>
                  </a:cubicBezTo>
                  <a:cubicBezTo>
                    <a:pt x="368614" y="2945400"/>
                    <a:pt x="429587" y="2882323"/>
                    <a:pt x="379141" y="2932771"/>
                  </a:cubicBezTo>
                  <a:cubicBezTo>
                    <a:pt x="350551" y="3018540"/>
                    <a:pt x="393008" y="2907794"/>
                    <a:pt x="334536" y="2999678"/>
                  </a:cubicBezTo>
                  <a:cubicBezTo>
                    <a:pt x="316687" y="3027727"/>
                    <a:pt x="309879" y="3062291"/>
                    <a:pt x="289931" y="3088888"/>
                  </a:cubicBezTo>
                  <a:cubicBezTo>
                    <a:pt x="248437" y="3144215"/>
                    <a:pt x="266788" y="3118029"/>
                    <a:pt x="234175" y="3166946"/>
                  </a:cubicBezTo>
                  <a:cubicBezTo>
                    <a:pt x="202586" y="3261716"/>
                    <a:pt x="246643" y="3146167"/>
                    <a:pt x="200721" y="3222702"/>
                  </a:cubicBezTo>
                  <a:cubicBezTo>
                    <a:pt x="194673" y="3232781"/>
                    <a:pt x="194827" y="3245642"/>
                    <a:pt x="189570" y="3256156"/>
                  </a:cubicBezTo>
                  <a:cubicBezTo>
                    <a:pt x="183577" y="3268143"/>
                    <a:pt x="173686" y="3277844"/>
                    <a:pt x="167268" y="3289610"/>
                  </a:cubicBezTo>
                  <a:cubicBezTo>
                    <a:pt x="151348" y="3318797"/>
                    <a:pt x="133176" y="3347279"/>
                    <a:pt x="122663" y="3378819"/>
                  </a:cubicBezTo>
                  <a:cubicBezTo>
                    <a:pt x="118946" y="3389970"/>
                    <a:pt x="117560" y="3402194"/>
                    <a:pt x="111512" y="3412273"/>
                  </a:cubicBezTo>
                  <a:cubicBezTo>
                    <a:pt x="98114" y="3434603"/>
                    <a:pt x="74526" y="3440790"/>
                    <a:pt x="55756" y="3456878"/>
                  </a:cubicBezTo>
                  <a:lnTo>
                    <a:pt x="0" y="3512634"/>
                  </a:lnTo>
                </a:path>
              </a:pathLst>
            </a:custGeom>
            <a:noFill/>
            <a:ln w="38100"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109" name="TextBox 108">
            <a:extLst>
              <a:ext uri="{FF2B5EF4-FFF2-40B4-BE49-F238E27FC236}">
                <a16:creationId xmlns:a16="http://schemas.microsoft.com/office/drawing/2014/main" id="{9A591380-FBBD-E647-ABD1-932CDF208141}"/>
              </a:ext>
            </a:extLst>
          </p:cNvPr>
          <p:cNvSpPr txBox="1"/>
          <p:nvPr/>
        </p:nvSpPr>
        <p:spPr>
          <a:xfrm>
            <a:off x="2352039" y="2854273"/>
            <a:ext cx="2986600" cy="646331"/>
          </a:xfrm>
          <a:prstGeom prst="rect">
            <a:avLst/>
          </a:prstGeom>
          <a:noFill/>
        </p:spPr>
        <p:txBody>
          <a:bodyPr wrap="square" rtlCol="0">
            <a:spAutoFit/>
          </a:bodyPr>
          <a:lstStyle/>
          <a:p>
            <a:pPr defTabSz="457200"/>
            <a:r>
              <a:rPr lang="en-US" dirty="0">
                <a:solidFill>
                  <a:prstClr val="black"/>
                </a:solidFill>
                <a:latin typeface="Gill Sans MT" panose="020B0502020104020203" pitchFamily="34" charset="77"/>
              </a:rPr>
              <a:t>Each base disrupts the ion flow in a characteristic way</a:t>
            </a:r>
          </a:p>
        </p:txBody>
      </p:sp>
      <p:sp>
        <p:nvSpPr>
          <p:cNvPr id="110" name="TextBox 109">
            <a:extLst>
              <a:ext uri="{FF2B5EF4-FFF2-40B4-BE49-F238E27FC236}">
                <a16:creationId xmlns:a16="http://schemas.microsoft.com/office/drawing/2014/main" id="{01DD3831-1139-B04D-873A-315426419789}"/>
              </a:ext>
            </a:extLst>
          </p:cNvPr>
          <p:cNvSpPr txBox="1"/>
          <p:nvPr/>
        </p:nvSpPr>
        <p:spPr>
          <a:xfrm>
            <a:off x="3543908" y="4342611"/>
            <a:ext cx="5399369" cy="646331"/>
          </a:xfrm>
          <a:prstGeom prst="rect">
            <a:avLst/>
          </a:prstGeom>
          <a:noFill/>
        </p:spPr>
        <p:txBody>
          <a:bodyPr wrap="square" rtlCol="0">
            <a:spAutoFit/>
          </a:bodyPr>
          <a:lstStyle/>
          <a:p>
            <a:pPr defTabSz="457200"/>
            <a:r>
              <a:rPr lang="en-US" dirty="0">
                <a:solidFill>
                  <a:prstClr val="black"/>
                </a:solidFill>
                <a:latin typeface="Gill Sans MT" panose="020B0502020104020203" pitchFamily="34" charset="77"/>
              </a:rPr>
              <a:t>“Trace” – contains ionic current signal of a sequence of nucleotides as it’s threaded through the pore</a:t>
            </a:r>
          </a:p>
        </p:txBody>
      </p:sp>
      <p:grpSp>
        <p:nvGrpSpPr>
          <p:cNvPr id="111" name="Group 110">
            <a:extLst>
              <a:ext uri="{FF2B5EF4-FFF2-40B4-BE49-F238E27FC236}">
                <a16:creationId xmlns:a16="http://schemas.microsoft.com/office/drawing/2014/main" id="{3AABA30A-D0FE-594B-8EC5-F525409BFEBF}"/>
              </a:ext>
            </a:extLst>
          </p:cNvPr>
          <p:cNvGrpSpPr/>
          <p:nvPr/>
        </p:nvGrpSpPr>
        <p:grpSpPr>
          <a:xfrm>
            <a:off x="4709855" y="5061158"/>
            <a:ext cx="2319598" cy="959004"/>
            <a:chOff x="3845339" y="4873083"/>
            <a:chExt cx="2319598" cy="959004"/>
          </a:xfrm>
        </p:grpSpPr>
        <p:cxnSp>
          <p:nvCxnSpPr>
            <p:cNvPr id="112" name="Straight Connector 111">
              <a:extLst>
                <a:ext uri="{FF2B5EF4-FFF2-40B4-BE49-F238E27FC236}">
                  <a16:creationId xmlns:a16="http://schemas.microsoft.com/office/drawing/2014/main" id="{43D47634-4472-BC41-96FB-3A12F16E1177}"/>
                </a:ext>
              </a:extLst>
            </p:cNvPr>
            <p:cNvCxnSpPr/>
            <p:nvPr/>
          </p:nvCxnSpPr>
          <p:spPr>
            <a:xfrm>
              <a:off x="3845339" y="5620215"/>
              <a:ext cx="369822" cy="0"/>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13" name="Straight Connector 112">
              <a:extLst>
                <a:ext uri="{FF2B5EF4-FFF2-40B4-BE49-F238E27FC236}">
                  <a16:creationId xmlns:a16="http://schemas.microsoft.com/office/drawing/2014/main" id="{1B73E3DF-3ACF-1949-9012-56D2297A5965}"/>
                </a:ext>
              </a:extLst>
            </p:cNvPr>
            <p:cNvCxnSpPr/>
            <p:nvPr/>
          </p:nvCxnSpPr>
          <p:spPr>
            <a:xfrm flipV="1">
              <a:off x="4248616" y="4873083"/>
              <a:ext cx="0" cy="769434"/>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14" name="Straight Connector 113">
              <a:extLst>
                <a:ext uri="{FF2B5EF4-FFF2-40B4-BE49-F238E27FC236}">
                  <a16:creationId xmlns:a16="http://schemas.microsoft.com/office/drawing/2014/main" id="{0263A559-30ED-7D44-B007-A2672C8D73E6}"/>
                </a:ext>
              </a:extLst>
            </p:cNvPr>
            <p:cNvCxnSpPr/>
            <p:nvPr/>
          </p:nvCxnSpPr>
          <p:spPr>
            <a:xfrm>
              <a:off x="4248616" y="4902820"/>
              <a:ext cx="369822" cy="0"/>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15" name="Straight Connector 114">
              <a:extLst>
                <a:ext uri="{FF2B5EF4-FFF2-40B4-BE49-F238E27FC236}">
                  <a16:creationId xmlns:a16="http://schemas.microsoft.com/office/drawing/2014/main" id="{39979139-89EB-334E-A45F-F328F3CDF7D5}"/>
                </a:ext>
              </a:extLst>
            </p:cNvPr>
            <p:cNvCxnSpPr>
              <a:cxnSpLocks/>
            </p:cNvCxnSpPr>
            <p:nvPr/>
          </p:nvCxnSpPr>
          <p:spPr>
            <a:xfrm flipV="1">
              <a:off x="4618438" y="4919546"/>
              <a:ext cx="0" cy="522249"/>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16" name="Straight Connector 115">
              <a:extLst>
                <a:ext uri="{FF2B5EF4-FFF2-40B4-BE49-F238E27FC236}">
                  <a16:creationId xmlns:a16="http://schemas.microsoft.com/office/drawing/2014/main" id="{38481B7C-44B5-014B-B5D1-8497CBAEDAA5}"/>
                </a:ext>
              </a:extLst>
            </p:cNvPr>
            <p:cNvCxnSpPr/>
            <p:nvPr/>
          </p:nvCxnSpPr>
          <p:spPr>
            <a:xfrm>
              <a:off x="4594302" y="5423210"/>
              <a:ext cx="369822" cy="0"/>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17" name="Straight Connector 116">
              <a:extLst>
                <a:ext uri="{FF2B5EF4-FFF2-40B4-BE49-F238E27FC236}">
                  <a16:creationId xmlns:a16="http://schemas.microsoft.com/office/drawing/2014/main" id="{1432D2E4-B41C-4744-99A9-A7909ADFAB3E}"/>
                </a:ext>
              </a:extLst>
            </p:cNvPr>
            <p:cNvCxnSpPr>
              <a:cxnSpLocks/>
            </p:cNvCxnSpPr>
            <p:nvPr/>
          </p:nvCxnSpPr>
          <p:spPr>
            <a:xfrm flipV="1">
              <a:off x="4962240" y="5051502"/>
              <a:ext cx="0" cy="343831"/>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18" name="Straight Connector 117">
              <a:extLst>
                <a:ext uri="{FF2B5EF4-FFF2-40B4-BE49-F238E27FC236}">
                  <a16:creationId xmlns:a16="http://schemas.microsoft.com/office/drawing/2014/main" id="{36EFCE72-E045-F746-8F77-587DAD2FA414}"/>
                </a:ext>
              </a:extLst>
            </p:cNvPr>
            <p:cNvCxnSpPr>
              <a:cxnSpLocks/>
            </p:cNvCxnSpPr>
            <p:nvPr/>
          </p:nvCxnSpPr>
          <p:spPr>
            <a:xfrm>
              <a:off x="4962240" y="5062653"/>
              <a:ext cx="832875" cy="0"/>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19" name="Straight Connector 118">
              <a:extLst>
                <a:ext uri="{FF2B5EF4-FFF2-40B4-BE49-F238E27FC236}">
                  <a16:creationId xmlns:a16="http://schemas.microsoft.com/office/drawing/2014/main" id="{9800CE99-2CAB-AA4E-8A5E-EFCEBA0CC6D2}"/>
                </a:ext>
              </a:extLst>
            </p:cNvPr>
            <p:cNvCxnSpPr/>
            <p:nvPr/>
          </p:nvCxnSpPr>
          <p:spPr>
            <a:xfrm flipV="1">
              <a:off x="5795115" y="5062653"/>
              <a:ext cx="0" cy="769434"/>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20" name="Straight Connector 119">
              <a:extLst>
                <a:ext uri="{FF2B5EF4-FFF2-40B4-BE49-F238E27FC236}">
                  <a16:creationId xmlns:a16="http://schemas.microsoft.com/office/drawing/2014/main" id="{34792E51-5698-F24B-A689-16993BAC7033}"/>
                </a:ext>
              </a:extLst>
            </p:cNvPr>
            <p:cNvCxnSpPr/>
            <p:nvPr/>
          </p:nvCxnSpPr>
          <p:spPr>
            <a:xfrm>
              <a:off x="5795115" y="5832087"/>
              <a:ext cx="369822" cy="0"/>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21" name="Straight Connector 120">
              <a:extLst>
                <a:ext uri="{FF2B5EF4-FFF2-40B4-BE49-F238E27FC236}">
                  <a16:creationId xmlns:a16="http://schemas.microsoft.com/office/drawing/2014/main" id="{63EDCE9E-31C0-0249-88A7-D14360506546}"/>
                </a:ext>
              </a:extLst>
            </p:cNvPr>
            <p:cNvCxnSpPr>
              <a:cxnSpLocks/>
            </p:cNvCxnSpPr>
            <p:nvPr/>
          </p:nvCxnSpPr>
          <p:spPr>
            <a:xfrm flipV="1">
              <a:off x="6164937" y="5257800"/>
              <a:ext cx="0" cy="574287"/>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grpSp>
      <p:cxnSp>
        <p:nvCxnSpPr>
          <p:cNvPr id="122" name="Straight Arrow Connector 121">
            <a:extLst>
              <a:ext uri="{FF2B5EF4-FFF2-40B4-BE49-F238E27FC236}">
                <a16:creationId xmlns:a16="http://schemas.microsoft.com/office/drawing/2014/main" id="{25BE02E9-C61C-8A46-82AA-E6F1ECE52689}"/>
              </a:ext>
            </a:extLst>
          </p:cNvPr>
          <p:cNvCxnSpPr/>
          <p:nvPr/>
        </p:nvCxnSpPr>
        <p:spPr>
          <a:xfrm flipH="1">
            <a:off x="2006271" y="3436404"/>
            <a:ext cx="603114" cy="258005"/>
          </a:xfrm>
          <a:prstGeom prst="straightConnector1">
            <a:avLst/>
          </a:prstGeom>
          <a:noFill/>
          <a:ln w="25400" cap="flat" cmpd="sng" algn="ctr">
            <a:solidFill>
              <a:srgbClr val="C0504D"/>
            </a:solidFill>
            <a:prstDash val="solid"/>
            <a:tailEnd type="triangle"/>
          </a:ln>
          <a:effectLst>
            <a:outerShdw blurRad="40000" dist="20000" dir="5400000" rotWithShape="0">
              <a:srgbClr val="000000">
                <a:alpha val="38000"/>
              </a:srgbClr>
            </a:outerShdw>
          </a:effectLst>
        </p:spPr>
      </p:cxnSp>
      <p:cxnSp>
        <p:nvCxnSpPr>
          <p:cNvPr id="123" name="Straight Arrow Connector 122">
            <a:extLst>
              <a:ext uri="{FF2B5EF4-FFF2-40B4-BE49-F238E27FC236}">
                <a16:creationId xmlns:a16="http://schemas.microsoft.com/office/drawing/2014/main" id="{2C96823B-D322-1F4F-A330-1CD4D0B3C365}"/>
              </a:ext>
            </a:extLst>
          </p:cNvPr>
          <p:cNvCxnSpPr>
            <a:cxnSpLocks/>
          </p:cNvCxnSpPr>
          <p:nvPr/>
        </p:nvCxnSpPr>
        <p:spPr>
          <a:xfrm>
            <a:off x="2091324" y="3791401"/>
            <a:ext cx="1231739" cy="600445"/>
          </a:xfrm>
          <a:prstGeom prst="straightConnector1">
            <a:avLst/>
          </a:prstGeom>
          <a:noFill/>
          <a:ln w="25400" cap="flat" cmpd="sng" algn="ctr">
            <a:solidFill>
              <a:srgbClr val="C0504D"/>
            </a:solidFill>
            <a:prstDash val="solid"/>
            <a:tailEnd type="triangle"/>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382921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p:bldP spid="1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E365476-1088-8B43-8EF9-B26DC8254BA8}"/>
              </a:ext>
            </a:extLst>
          </p:cNvPr>
          <p:cNvSpPr txBox="1">
            <a:spLocks/>
          </p:cNvSpPr>
          <p:nvPr/>
        </p:nvSpPr>
        <p:spPr>
          <a:xfrm>
            <a:off x="0" y="54574"/>
            <a:ext cx="12192000" cy="12050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Gill Sans MT" panose="020B0502020104020203" pitchFamily="34" charset="0"/>
              </a:rPr>
              <a:t>Nanopore sequencing – squiggles to bases</a:t>
            </a:r>
          </a:p>
        </p:txBody>
      </p:sp>
      <p:sp>
        <p:nvSpPr>
          <p:cNvPr id="8" name="Rectangle 7">
            <a:extLst>
              <a:ext uri="{FF2B5EF4-FFF2-40B4-BE49-F238E27FC236}">
                <a16:creationId xmlns:a16="http://schemas.microsoft.com/office/drawing/2014/main" id="{AB6CC41B-B6BF-CE4B-B5BD-098623D3D29E}"/>
              </a:ext>
            </a:extLst>
          </p:cNvPr>
          <p:cNvSpPr/>
          <p:nvPr/>
        </p:nvSpPr>
        <p:spPr>
          <a:xfrm>
            <a:off x="119743" y="6434094"/>
            <a:ext cx="5160195" cy="369332"/>
          </a:xfrm>
          <a:prstGeom prst="rect">
            <a:avLst/>
          </a:prstGeom>
        </p:spPr>
        <p:txBody>
          <a:bodyPr wrap="none">
            <a:spAutoFit/>
          </a:bodyPr>
          <a:lstStyle/>
          <a:p>
            <a:r>
              <a:rPr lang="en-US" dirty="0">
                <a:hlinkClick r:id="rId2"/>
              </a:rPr>
              <a:t>https://www.youtube.com/watch?v=GUb1TZvMWsw</a:t>
            </a:r>
            <a:endParaRPr lang="en-US" dirty="0"/>
          </a:p>
        </p:txBody>
      </p:sp>
      <p:pic>
        <p:nvPicPr>
          <p:cNvPr id="9" name="Picture 8">
            <a:extLst>
              <a:ext uri="{FF2B5EF4-FFF2-40B4-BE49-F238E27FC236}">
                <a16:creationId xmlns:a16="http://schemas.microsoft.com/office/drawing/2014/main" id="{D0E1CAF3-0E30-6A43-9DEA-7F990F2BC9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04286" y="1259615"/>
            <a:ext cx="9183428" cy="4678146"/>
          </a:xfrm>
          <a:prstGeom prst="rect">
            <a:avLst/>
          </a:prstGeom>
        </p:spPr>
      </p:pic>
    </p:spTree>
    <p:extLst>
      <p:ext uri="{BB962C8B-B14F-4D97-AF65-F5344CB8AC3E}">
        <p14:creationId xmlns:p14="http://schemas.microsoft.com/office/powerpoint/2010/main" val="7006545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5D1EA16-39AE-F042-B8DA-7ED73FF38D3B}"/>
              </a:ext>
            </a:extLst>
          </p:cNvPr>
          <p:cNvSpPr txBox="1">
            <a:spLocks/>
          </p:cNvSpPr>
          <p:nvPr/>
        </p:nvSpPr>
        <p:spPr>
          <a:xfrm>
            <a:off x="0" y="54574"/>
            <a:ext cx="12192000" cy="12050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Gill Sans MT" panose="020B0502020104020203" pitchFamily="34" charset="0"/>
              </a:rPr>
              <a:t>You can get *really long* reads!</a:t>
            </a:r>
          </a:p>
        </p:txBody>
      </p:sp>
      <p:pic>
        <p:nvPicPr>
          <p:cNvPr id="2050" name="Picture 2">
            <a:extLst>
              <a:ext uri="{FF2B5EF4-FFF2-40B4-BE49-F238E27FC236}">
                <a16:creationId xmlns:a16="http://schemas.microsoft.com/office/drawing/2014/main" id="{D30A33A8-49BC-584F-B666-7D97158B50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947" y="1644837"/>
            <a:ext cx="5784070" cy="356832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D3D17DF-F570-F24F-83D1-54F65BEBBBD5}"/>
              </a:ext>
            </a:extLst>
          </p:cNvPr>
          <p:cNvSpPr/>
          <p:nvPr/>
        </p:nvSpPr>
        <p:spPr>
          <a:xfrm>
            <a:off x="0" y="6488668"/>
            <a:ext cx="5551392" cy="369332"/>
          </a:xfrm>
          <a:prstGeom prst="rect">
            <a:avLst/>
          </a:prstGeom>
        </p:spPr>
        <p:txBody>
          <a:bodyPr wrap="none">
            <a:spAutoFit/>
          </a:bodyPr>
          <a:lstStyle/>
          <a:p>
            <a:r>
              <a:rPr lang="en-US" dirty="0">
                <a:latin typeface="Gill Sans MT" panose="020B0502020104020203" pitchFamily="34" charset="77"/>
              </a:rPr>
              <a:t>https://</a:t>
            </a:r>
            <a:r>
              <a:rPr lang="en-US" dirty="0" err="1">
                <a:latin typeface="Gill Sans MT" panose="020B0502020104020203" pitchFamily="34" charset="77"/>
              </a:rPr>
              <a:t>lab.loman.net</a:t>
            </a:r>
            <a:r>
              <a:rPr lang="en-US" dirty="0">
                <a:latin typeface="Gill Sans MT" panose="020B0502020104020203" pitchFamily="34" charset="77"/>
              </a:rPr>
              <a:t>/2017/03/09/</a:t>
            </a:r>
            <a:r>
              <a:rPr lang="en-US" dirty="0" err="1">
                <a:latin typeface="Gill Sans MT" panose="020B0502020104020203" pitchFamily="34" charset="77"/>
              </a:rPr>
              <a:t>ultrareads</a:t>
            </a:r>
            <a:r>
              <a:rPr lang="en-US" dirty="0">
                <a:latin typeface="Gill Sans MT" panose="020B0502020104020203" pitchFamily="34" charset="77"/>
              </a:rPr>
              <a:t>-for-nanopore/</a:t>
            </a:r>
          </a:p>
        </p:txBody>
      </p:sp>
      <p:pic>
        <p:nvPicPr>
          <p:cNvPr id="6" name="Picture 5">
            <a:extLst>
              <a:ext uri="{FF2B5EF4-FFF2-40B4-BE49-F238E27FC236}">
                <a16:creationId xmlns:a16="http://schemas.microsoft.com/office/drawing/2014/main" id="{65390BD3-791A-0E42-9263-C5E81AE10DE5}"/>
              </a:ext>
            </a:extLst>
          </p:cNvPr>
          <p:cNvPicPr>
            <a:picLocks noChangeAspect="1"/>
          </p:cNvPicPr>
          <p:nvPr/>
        </p:nvPicPr>
        <p:blipFill>
          <a:blip r:embed="rId3"/>
          <a:stretch>
            <a:fillRect/>
          </a:stretch>
        </p:blipFill>
        <p:spPr>
          <a:xfrm>
            <a:off x="5779298" y="2920342"/>
            <a:ext cx="5340297" cy="3568326"/>
          </a:xfrm>
          <a:prstGeom prst="rect">
            <a:avLst/>
          </a:prstGeom>
          <a:ln>
            <a:solidFill>
              <a:schemeClr val="tx1"/>
            </a:solidFill>
          </a:ln>
        </p:spPr>
      </p:pic>
      <p:sp>
        <p:nvSpPr>
          <p:cNvPr id="7" name="Rectangle 6">
            <a:extLst>
              <a:ext uri="{FF2B5EF4-FFF2-40B4-BE49-F238E27FC236}">
                <a16:creationId xmlns:a16="http://schemas.microsoft.com/office/drawing/2014/main" id="{5AAA47CC-5676-B346-892C-46E647A5E7EB}"/>
              </a:ext>
            </a:extLst>
          </p:cNvPr>
          <p:cNvSpPr/>
          <p:nvPr/>
        </p:nvSpPr>
        <p:spPr>
          <a:xfrm>
            <a:off x="7651376" y="4397188"/>
            <a:ext cx="605118" cy="268941"/>
          </a:xfrm>
          <a:prstGeom prst="rect">
            <a:avLst/>
          </a:prstGeom>
          <a:noFill/>
          <a:ln w="2857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DAA232E-0968-944F-A3A5-1DE05B9C0931}"/>
              </a:ext>
            </a:extLst>
          </p:cNvPr>
          <p:cNvSpPr/>
          <p:nvPr/>
        </p:nvSpPr>
        <p:spPr>
          <a:xfrm>
            <a:off x="7695796" y="4054750"/>
            <a:ext cx="372218" cy="369332"/>
          </a:xfrm>
          <a:prstGeom prst="rect">
            <a:avLst/>
          </a:prstGeom>
        </p:spPr>
        <p:txBody>
          <a:bodyPr wrap="none">
            <a:spAutoFit/>
          </a:bodyPr>
          <a:lstStyle/>
          <a:p>
            <a:r>
              <a:rPr lang="en-US" dirty="0">
                <a:solidFill>
                  <a:srgbClr val="FF0000"/>
                </a:solidFill>
                <a:latin typeface="Gill Sans MT" panose="020B0502020104020203" pitchFamily="34" charset="77"/>
              </a:rPr>
              <a:t>!!!</a:t>
            </a:r>
          </a:p>
        </p:txBody>
      </p:sp>
      <p:sp>
        <p:nvSpPr>
          <p:cNvPr id="8" name="TextBox 7">
            <a:extLst>
              <a:ext uri="{FF2B5EF4-FFF2-40B4-BE49-F238E27FC236}">
                <a16:creationId xmlns:a16="http://schemas.microsoft.com/office/drawing/2014/main" id="{CDD7FA74-D29A-A645-8A19-BFA8B2CA6E93}"/>
              </a:ext>
            </a:extLst>
          </p:cNvPr>
          <p:cNvSpPr txBox="1"/>
          <p:nvPr/>
        </p:nvSpPr>
        <p:spPr>
          <a:xfrm>
            <a:off x="6780308" y="1183172"/>
            <a:ext cx="3970318" cy="923330"/>
          </a:xfrm>
          <a:prstGeom prst="rect">
            <a:avLst/>
          </a:prstGeom>
          <a:noFill/>
        </p:spPr>
        <p:txBody>
          <a:bodyPr wrap="square" rtlCol="0">
            <a:spAutoFit/>
          </a:bodyPr>
          <a:lstStyle/>
          <a:p>
            <a:r>
              <a:rPr lang="en-US" dirty="0">
                <a:latin typeface="Gill Sans MT" panose="020B0502020104020203" pitchFamily="34" charset="77"/>
              </a:rPr>
              <a:t>Note: variable read lengths.</a:t>
            </a:r>
          </a:p>
          <a:p>
            <a:r>
              <a:rPr lang="en-US" dirty="0">
                <a:latin typeface="Gill Sans MT" panose="020B0502020104020203" pitchFamily="34" charset="77"/>
              </a:rPr>
              <a:t>Not like Illumina, where we have a fixed number of “cycles” </a:t>
            </a:r>
          </a:p>
        </p:txBody>
      </p:sp>
    </p:spTree>
    <p:extLst>
      <p:ext uri="{BB962C8B-B14F-4D97-AF65-F5344CB8AC3E}">
        <p14:creationId xmlns:p14="http://schemas.microsoft.com/office/powerpoint/2010/main" val="6775725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5D1EA16-39AE-F042-B8DA-7ED73FF38D3B}"/>
              </a:ext>
            </a:extLst>
          </p:cNvPr>
          <p:cNvSpPr txBox="1">
            <a:spLocks/>
          </p:cNvSpPr>
          <p:nvPr/>
        </p:nvSpPr>
        <p:spPr>
          <a:xfrm>
            <a:off x="0" y="54574"/>
            <a:ext cx="12192000" cy="12050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Gill Sans MT" panose="020B0502020104020203" pitchFamily="34" charset="0"/>
              </a:rPr>
              <a:t>But… they are also really noisy</a:t>
            </a:r>
          </a:p>
        </p:txBody>
      </p:sp>
      <p:pic>
        <p:nvPicPr>
          <p:cNvPr id="8" name="Picture 7">
            <a:extLst>
              <a:ext uri="{FF2B5EF4-FFF2-40B4-BE49-F238E27FC236}">
                <a16:creationId xmlns:a16="http://schemas.microsoft.com/office/drawing/2014/main" id="{F3378708-77DD-E340-9646-5E18711F977B}"/>
              </a:ext>
            </a:extLst>
          </p:cNvPr>
          <p:cNvPicPr>
            <a:picLocks noChangeAspect="1"/>
          </p:cNvPicPr>
          <p:nvPr/>
        </p:nvPicPr>
        <p:blipFill>
          <a:blip r:embed="rId2"/>
          <a:stretch>
            <a:fillRect/>
          </a:stretch>
        </p:blipFill>
        <p:spPr>
          <a:xfrm>
            <a:off x="679897" y="1327038"/>
            <a:ext cx="10104644" cy="5030591"/>
          </a:xfrm>
          <a:prstGeom prst="rect">
            <a:avLst/>
          </a:prstGeom>
        </p:spPr>
      </p:pic>
    </p:spTree>
    <p:extLst>
      <p:ext uri="{BB962C8B-B14F-4D97-AF65-F5344CB8AC3E}">
        <p14:creationId xmlns:p14="http://schemas.microsoft.com/office/powerpoint/2010/main" val="37396673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E365476-1088-8B43-8EF9-B26DC8254BA8}"/>
              </a:ext>
            </a:extLst>
          </p:cNvPr>
          <p:cNvSpPr txBox="1">
            <a:spLocks/>
          </p:cNvSpPr>
          <p:nvPr/>
        </p:nvSpPr>
        <p:spPr>
          <a:xfrm>
            <a:off x="0" y="54574"/>
            <a:ext cx="12192000" cy="12050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Gill Sans MT" panose="020B0502020104020203" pitchFamily="34" charset="0"/>
              </a:rPr>
              <a:t>ONT – base calling</a:t>
            </a:r>
          </a:p>
        </p:txBody>
      </p:sp>
      <p:sp>
        <p:nvSpPr>
          <p:cNvPr id="5" name="Rectangle 4">
            <a:extLst>
              <a:ext uri="{FF2B5EF4-FFF2-40B4-BE49-F238E27FC236}">
                <a16:creationId xmlns:a16="http://schemas.microsoft.com/office/drawing/2014/main" id="{4C964CDA-809C-234A-9AEF-C83A429EEBEC}"/>
              </a:ext>
            </a:extLst>
          </p:cNvPr>
          <p:cNvSpPr/>
          <p:nvPr/>
        </p:nvSpPr>
        <p:spPr>
          <a:xfrm>
            <a:off x="242405" y="1555984"/>
            <a:ext cx="10770735" cy="3416320"/>
          </a:xfrm>
          <a:prstGeom prst="rect">
            <a:avLst/>
          </a:prstGeom>
        </p:spPr>
        <p:txBody>
          <a:bodyPr wrap="square">
            <a:spAutoFit/>
          </a:bodyPr>
          <a:lstStyle/>
          <a:p>
            <a:pPr marL="285750" indent="-285750">
              <a:buFont typeface="Arial" panose="020B0604020202020204" pitchFamily="34" charset="0"/>
              <a:buChar char="•"/>
            </a:pPr>
            <a:r>
              <a:rPr lang="en-US" sz="2400" dirty="0">
                <a:latin typeface="Gill Sans MT" panose="020B0502020104020203" pitchFamily="34" charset="77"/>
              </a:rPr>
              <a:t>ONT error rate is </a:t>
            </a:r>
            <a:r>
              <a:rPr lang="en-US" sz="2400" i="1" dirty="0">
                <a:latin typeface="Gill Sans MT" panose="020B0502020104020203" pitchFamily="34" charset="77"/>
              </a:rPr>
              <a:t>high</a:t>
            </a:r>
            <a:r>
              <a:rPr lang="en-US" sz="2400" dirty="0">
                <a:latin typeface="Gill Sans MT" panose="020B0502020104020203" pitchFamily="34" charset="77"/>
              </a:rPr>
              <a:t> (10-15% per base error rate. Many indels)</a:t>
            </a:r>
          </a:p>
          <a:p>
            <a:endParaRPr lang="en-US" sz="2400" dirty="0">
              <a:latin typeface="Gill Sans MT" panose="020B0502020104020203" pitchFamily="34" charset="77"/>
            </a:endParaRPr>
          </a:p>
          <a:p>
            <a:pPr marL="285750" indent="-285750">
              <a:buFont typeface="Arial" panose="020B0604020202020204" pitchFamily="34" charset="0"/>
              <a:buChar char="•"/>
            </a:pPr>
            <a:r>
              <a:rPr lang="en-US" sz="2400" dirty="0">
                <a:latin typeface="Gill Sans MT" panose="020B0502020104020203" pitchFamily="34" charset="77"/>
              </a:rPr>
              <a:t>Why is it so hard?</a:t>
            </a:r>
          </a:p>
          <a:p>
            <a:pPr marL="742950" lvl="1" indent="-285750">
              <a:buFont typeface="Arial" panose="020B0604020202020204" pitchFamily="34" charset="0"/>
              <a:buChar char="•"/>
            </a:pPr>
            <a:r>
              <a:rPr lang="en-US" sz="2400" dirty="0">
                <a:latin typeface="Gill Sans MT" panose="020B0502020104020203" pitchFamily="34" charset="77"/>
              </a:rPr>
              <a:t>The size of the nanopore is bigger than 1 base. Each signal is an aggregate of multiple adjacent nucleotides</a:t>
            </a:r>
          </a:p>
          <a:p>
            <a:pPr marL="742950" lvl="1" indent="-285750">
              <a:buFont typeface="Arial" panose="020B0604020202020204" pitchFamily="34" charset="0"/>
              <a:buChar char="•"/>
            </a:pPr>
            <a:r>
              <a:rPr lang="en-US" sz="2400" dirty="0">
                <a:latin typeface="Gill Sans MT" panose="020B0502020104020203" pitchFamily="34" charset="77"/>
              </a:rPr>
              <a:t>The DNA doesn’t move at a constant rate (avg. 450bp/sec). Might skip bases by accident, leading to indel errors.</a:t>
            </a:r>
          </a:p>
          <a:p>
            <a:pPr marL="742950" lvl="1" indent="-285750">
              <a:buFont typeface="Arial" panose="020B0604020202020204" pitchFamily="34" charset="0"/>
              <a:buChar char="•"/>
            </a:pPr>
            <a:endParaRPr lang="en-US" sz="2400" dirty="0">
              <a:latin typeface="Gill Sans MT" panose="020B0502020104020203" pitchFamily="34" charset="77"/>
            </a:endParaRPr>
          </a:p>
          <a:p>
            <a:pPr marL="285750" indent="-285750">
              <a:buFont typeface="Arial" panose="020B0604020202020204" pitchFamily="34" charset="0"/>
              <a:buChar char="•"/>
            </a:pPr>
            <a:r>
              <a:rPr lang="en-US" sz="2400" dirty="0">
                <a:latin typeface="Gill Sans MT" panose="020B0502020104020203" pitchFamily="34" charset="77"/>
              </a:rPr>
              <a:t>But, things are improving</a:t>
            </a:r>
          </a:p>
        </p:txBody>
      </p:sp>
    </p:spTree>
    <p:extLst>
      <p:ext uri="{BB962C8B-B14F-4D97-AF65-F5344CB8AC3E}">
        <p14:creationId xmlns:p14="http://schemas.microsoft.com/office/powerpoint/2010/main" val="11035735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E365476-1088-8B43-8EF9-B26DC8254BA8}"/>
              </a:ext>
            </a:extLst>
          </p:cNvPr>
          <p:cNvSpPr txBox="1">
            <a:spLocks/>
          </p:cNvSpPr>
          <p:nvPr/>
        </p:nvSpPr>
        <p:spPr>
          <a:xfrm>
            <a:off x="0" y="54574"/>
            <a:ext cx="12192000" cy="12050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Gill Sans MT" panose="020B0502020104020203" pitchFamily="34" charset="0"/>
              </a:rPr>
              <a:t>Review of our NGS pipelines so far</a:t>
            </a:r>
          </a:p>
        </p:txBody>
      </p:sp>
      <p:grpSp>
        <p:nvGrpSpPr>
          <p:cNvPr id="5" name="Group 4">
            <a:extLst>
              <a:ext uri="{FF2B5EF4-FFF2-40B4-BE49-F238E27FC236}">
                <a16:creationId xmlns:a16="http://schemas.microsoft.com/office/drawing/2014/main" id="{D42E1F4F-388A-2B4A-B8EC-9C92E80B43D3}"/>
              </a:ext>
            </a:extLst>
          </p:cNvPr>
          <p:cNvGrpSpPr/>
          <p:nvPr/>
        </p:nvGrpSpPr>
        <p:grpSpPr>
          <a:xfrm>
            <a:off x="6417363" y="2625810"/>
            <a:ext cx="1869373" cy="920294"/>
            <a:chOff x="2828280" y="2935705"/>
            <a:chExt cx="1869373" cy="920294"/>
          </a:xfrm>
        </p:grpSpPr>
        <p:sp>
          <p:nvSpPr>
            <p:cNvPr id="6" name="Rounded Rectangle 5">
              <a:extLst>
                <a:ext uri="{FF2B5EF4-FFF2-40B4-BE49-F238E27FC236}">
                  <a16:creationId xmlns:a16="http://schemas.microsoft.com/office/drawing/2014/main" id="{D5D2A3BD-B4EC-8545-B129-1E759EA34342}"/>
                </a:ext>
              </a:extLst>
            </p:cNvPr>
            <p:cNvSpPr/>
            <p:nvPr/>
          </p:nvSpPr>
          <p:spPr>
            <a:xfrm>
              <a:off x="2839452" y="2935705"/>
              <a:ext cx="1858201" cy="920294"/>
            </a:xfrm>
            <a:prstGeom prst="roundRect">
              <a:avLst/>
            </a:prstGeom>
            <a:solidFill>
              <a:schemeClr val="bg1"/>
            </a:solid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D0CC089-117C-A54F-AA56-EDBF4AC6E525}"/>
                </a:ext>
              </a:extLst>
            </p:cNvPr>
            <p:cNvSpPr txBox="1"/>
            <p:nvPr/>
          </p:nvSpPr>
          <p:spPr>
            <a:xfrm>
              <a:off x="2828280" y="3150041"/>
              <a:ext cx="1858202" cy="461665"/>
            </a:xfrm>
            <a:prstGeom prst="rect">
              <a:avLst/>
            </a:prstGeom>
            <a:noFill/>
          </p:spPr>
          <p:txBody>
            <a:bodyPr wrap="none" rtlCol="0">
              <a:spAutoFit/>
            </a:bodyPr>
            <a:lstStyle/>
            <a:p>
              <a:pPr algn="ctr"/>
              <a:r>
                <a:rPr lang="en-US" sz="2400" b="1" dirty="0">
                  <a:latin typeface="Gill Sans MT" panose="020B0502020104020203" pitchFamily="34" charset="77"/>
                </a:rPr>
                <a:t>Genotyping</a:t>
              </a:r>
            </a:p>
          </p:txBody>
        </p:sp>
      </p:grpSp>
      <p:grpSp>
        <p:nvGrpSpPr>
          <p:cNvPr id="8" name="Group 7">
            <a:extLst>
              <a:ext uri="{FF2B5EF4-FFF2-40B4-BE49-F238E27FC236}">
                <a16:creationId xmlns:a16="http://schemas.microsoft.com/office/drawing/2014/main" id="{7B5FDA3B-7D14-564F-884A-EF8FDA48AF48}"/>
              </a:ext>
            </a:extLst>
          </p:cNvPr>
          <p:cNvGrpSpPr/>
          <p:nvPr/>
        </p:nvGrpSpPr>
        <p:grpSpPr>
          <a:xfrm>
            <a:off x="10004500" y="2670109"/>
            <a:ext cx="1858201" cy="920294"/>
            <a:chOff x="2839452" y="2935705"/>
            <a:chExt cx="1858201" cy="920294"/>
          </a:xfrm>
        </p:grpSpPr>
        <p:sp>
          <p:nvSpPr>
            <p:cNvPr id="9" name="Rounded Rectangle 8">
              <a:extLst>
                <a:ext uri="{FF2B5EF4-FFF2-40B4-BE49-F238E27FC236}">
                  <a16:creationId xmlns:a16="http://schemas.microsoft.com/office/drawing/2014/main" id="{50142BAF-93D3-694E-BB5D-773EC1A1ECB5}"/>
                </a:ext>
              </a:extLst>
            </p:cNvPr>
            <p:cNvSpPr/>
            <p:nvPr/>
          </p:nvSpPr>
          <p:spPr>
            <a:xfrm>
              <a:off x="2839452" y="2935705"/>
              <a:ext cx="1858201" cy="920294"/>
            </a:xfrm>
            <a:prstGeom prst="roundRect">
              <a:avLst/>
            </a:prstGeom>
            <a:solidFill>
              <a:schemeClr val="bg1"/>
            </a:solid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18F2E34-7FA2-4747-9434-8D002DF2619F}"/>
                </a:ext>
              </a:extLst>
            </p:cNvPr>
            <p:cNvSpPr txBox="1"/>
            <p:nvPr/>
          </p:nvSpPr>
          <p:spPr>
            <a:xfrm>
              <a:off x="2844312" y="3150041"/>
              <a:ext cx="1826142" cy="461665"/>
            </a:xfrm>
            <a:prstGeom prst="rect">
              <a:avLst/>
            </a:prstGeom>
            <a:noFill/>
          </p:spPr>
          <p:txBody>
            <a:bodyPr wrap="none" rtlCol="0">
              <a:spAutoFit/>
            </a:bodyPr>
            <a:lstStyle/>
            <a:p>
              <a:pPr algn="ctr"/>
              <a:r>
                <a:rPr lang="en-US" sz="2400" b="1" dirty="0">
                  <a:latin typeface="Gill Sans MT" panose="020B0502020104020203" pitchFamily="34" charset="77"/>
                </a:rPr>
                <a:t>Annotation</a:t>
              </a:r>
            </a:p>
          </p:txBody>
        </p:sp>
      </p:grpSp>
      <p:sp>
        <p:nvSpPr>
          <p:cNvPr id="11" name="TextBox 10">
            <a:extLst>
              <a:ext uri="{FF2B5EF4-FFF2-40B4-BE49-F238E27FC236}">
                <a16:creationId xmlns:a16="http://schemas.microsoft.com/office/drawing/2014/main" id="{8AFB7A27-3069-1549-845A-B20FB63750B9}"/>
              </a:ext>
            </a:extLst>
          </p:cNvPr>
          <p:cNvSpPr txBox="1"/>
          <p:nvPr/>
        </p:nvSpPr>
        <p:spPr>
          <a:xfrm>
            <a:off x="1218599" y="1113793"/>
            <a:ext cx="1963294" cy="954107"/>
          </a:xfrm>
          <a:prstGeom prst="rect">
            <a:avLst/>
          </a:prstGeom>
          <a:noFill/>
        </p:spPr>
        <p:txBody>
          <a:bodyPr wrap="none" rtlCol="0">
            <a:spAutoFit/>
          </a:bodyPr>
          <a:lstStyle/>
          <a:p>
            <a:pPr algn="r"/>
            <a:r>
              <a:rPr lang="en-US" sz="2800" dirty="0">
                <a:solidFill>
                  <a:schemeClr val="accent1"/>
                </a:solidFill>
                <a:latin typeface="Gill Sans MT" panose="020B0502020104020203" pitchFamily="34" charset="77"/>
              </a:rPr>
              <a:t>Reads</a:t>
            </a:r>
          </a:p>
          <a:p>
            <a:pPr algn="r"/>
            <a:r>
              <a:rPr lang="en-US" sz="2800" dirty="0">
                <a:solidFill>
                  <a:schemeClr val="accent1"/>
                </a:solidFill>
                <a:latin typeface="Gill Sans MT" panose="020B0502020104020203" pitchFamily="34" charset="77"/>
              </a:rPr>
              <a:t>(*.</a:t>
            </a:r>
            <a:r>
              <a:rPr lang="en-US" sz="2800" dirty="0" err="1">
                <a:solidFill>
                  <a:schemeClr val="accent1"/>
                </a:solidFill>
                <a:latin typeface="Gill Sans MT" panose="020B0502020104020203" pitchFamily="34" charset="77"/>
              </a:rPr>
              <a:t>fq</a:t>
            </a:r>
            <a:r>
              <a:rPr lang="en-US" sz="2800" dirty="0">
                <a:solidFill>
                  <a:schemeClr val="accent1"/>
                </a:solidFill>
                <a:latin typeface="Gill Sans MT" panose="020B0502020104020203" pitchFamily="34" charset="77"/>
              </a:rPr>
              <a:t>, *.</a:t>
            </a:r>
            <a:r>
              <a:rPr lang="en-US" sz="2800" dirty="0" err="1">
                <a:solidFill>
                  <a:schemeClr val="accent1"/>
                </a:solidFill>
                <a:latin typeface="Gill Sans MT" panose="020B0502020104020203" pitchFamily="34" charset="77"/>
              </a:rPr>
              <a:t>fastq</a:t>
            </a:r>
            <a:r>
              <a:rPr lang="en-US" sz="2800" dirty="0">
                <a:solidFill>
                  <a:schemeClr val="accent1"/>
                </a:solidFill>
                <a:latin typeface="Gill Sans MT" panose="020B0502020104020203" pitchFamily="34" charset="77"/>
              </a:rPr>
              <a:t>)</a:t>
            </a:r>
          </a:p>
        </p:txBody>
      </p:sp>
      <p:sp>
        <p:nvSpPr>
          <p:cNvPr id="12" name="TextBox 11">
            <a:extLst>
              <a:ext uri="{FF2B5EF4-FFF2-40B4-BE49-F238E27FC236}">
                <a16:creationId xmlns:a16="http://schemas.microsoft.com/office/drawing/2014/main" id="{B1F59686-2A9A-5C44-9387-73C0C35F4752}"/>
              </a:ext>
            </a:extLst>
          </p:cNvPr>
          <p:cNvSpPr txBox="1"/>
          <p:nvPr/>
        </p:nvSpPr>
        <p:spPr>
          <a:xfrm>
            <a:off x="3543890" y="1102034"/>
            <a:ext cx="5433475" cy="954107"/>
          </a:xfrm>
          <a:prstGeom prst="rect">
            <a:avLst/>
          </a:prstGeom>
          <a:noFill/>
        </p:spPr>
        <p:txBody>
          <a:bodyPr wrap="none" rtlCol="0">
            <a:spAutoFit/>
          </a:bodyPr>
          <a:lstStyle/>
          <a:p>
            <a:r>
              <a:rPr lang="en-US" sz="2800" dirty="0">
                <a:solidFill>
                  <a:schemeClr val="accent6"/>
                </a:solidFill>
                <a:latin typeface="Gill Sans MT" panose="020B0502020104020203" pitchFamily="34" charset="77"/>
              </a:rPr>
              <a:t>Ref. genome assembly (+ index files)</a:t>
            </a:r>
          </a:p>
          <a:p>
            <a:r>
              <a:rPr lang="en-US" sz="2800" dirty="0">
                <a:solidFill>
                  <a:schemeClr val="accent6"/>
                </a:solidFill>
                <a:latin typeface="Gill Sans MT" panose="020B0502020104020203" pitchFamily="34" charset="77"/>
              </a:rPr>
              <a:t>(*.fa, *.</a:t>
            </a:r>
            <a:r>
              <a:rPr lang="en-US" sz="2800" dirty="0" err="1">
                <a:solidFill>
                  <a:schemeClr val="accent6"/>
                </a:solidFill>
                <a:latin typeface="Gill Sans MT" panose="020B0502020104020203" pitchFamily="34" charset="77"/>
              </a:rPr>
              <a:t>fasta</a:t>
            </a:r>
            <a:r>
              <a:rPr lang="en-US" sz="2800" dirty="0">
                <a:solidFill>
                  <a:schemeClr val="accent6"/>
                </a:solidFill>
                <a:latin typeface="Gill Sans MT" panose="020B0502020104020203" pitchFamily="34" charset="77"/>
              </a:rPr>
              <a:t>)</a:t>
            </a:r>
          </a:p>
        </p:txBody>
      </p:sp>
      <p:grpSp>
        <p:nvGrpSpPr>
          <p:cNvPr id="13" name="Group 12">
            <a:extLst>
              <a:ext uri="{FF2B5EF4-FFF2-40B4-BE49-F238E27FC236}">
                <a16:creationId xmlns:a16="http://schemas.microsoft.com/office/drawing/2014/main" id="{016908A3-EF3B-5548-9496-48284D20D19E}"/>
              </a:ext>
            </a:extLst>
          </p:cNvPr>
          <p:cNvGrpSpPr/>
          <p:nvPr/>
        </p:nvGrpSpPr>
        <p:grpSpPr>
          <a:xfrm>
            <a:off x="2453714" y="2569253"/>
            <a:ext cx="1764632" cy="920294"/>
            <a:chOff x="2871537" y="2935705"/>
            <a:chExt cx="1764632" cy="920294"/>
          </a:xfrm>
        </p:grpSpPr>
        <p:sp>
          <p:nvSpPr>
            <p:cNvPr id="14" name="Rounded Rectangle 13">
              <a:extLst>
                <a:ext uri="{FF2B5EF4-FFF2-40B4-BE49-F238E27FC236}">
                  <a16:creationId xmlns:a16="http://schemas.microsoft.com/office/drawing/2014/main" id="{516242CF-EB14-724A-9A24-E7F17F5ED81A}"/>
                </a:ext>
              </a:extLst>
            </p:cNvPr>
            <p:cNvSpPr/>
            <p:nvPr/>
          </p:nvSpPr>
          <p:spPr>
            <a:xfrm>
              <a:off x="2871537" y="2935705"/>
              <a:ext cx="1764632" cy="920294"/>
            </a:xfrm>
            <a:prstGeom prst="roundRect">
              <a:avLst/>
            </a:prstGeom>
            <a:solidFill>
              <a:schemeClr val="bg1"/>
            </a:solid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70C8636-042D-A34E-8A55-7214C57CC7FF}"/>
                </a:ext>
              </a:extLst>
            </p:cNvPr>
            <p:cNvSpPr txBox="1"/>
            <p:nvPr/>
          </p:nvSpPr>
          <p:spPr>
            <a:xfrm>
              <a:off x="2903621" y="3150041"/>
              <a:ext cx="1707519" cy="461665"/>
            </a:xfrm>
            <a:prstGeom prst="rect">
              <a:avLst/>
            </a:prstGeom>
            <a:noFill/>
          </p:spPr>
          <p:txBody>
            <a:bodyPr wrap="none" rtlCol="0">
              <a:spAutoFit/>
            </a:bodyPr>
            <a:lstStyle/>
            <a:p>
              <a:pPr algn="ctr"/>
              <a:r>
                <a:rPr lang="en-US" sz="2400" b="1" dirty="0">
                  <a:latin typeface="Gill Sans MT" panose="020B0502020104020203" pitchFamily="34" charset="77"/>
                </a:rPr>
                <a:t>Alignment</a:t>
              </a:r>
            </a:p>
          </p:txBody>
        </p:sp>
      </p:grpSp>
      <p:cxnSp>
        <p:nvCxnSpPr>
          <p:cNvPr id="16" name="Straight Arrow Connector 15">
            <a:extLst>
              <a:ext uri="{FF2B5EF4-FFF2-40B4-BE49-F238E27FC236}">
                <a16:creationId xmlns:a16="http://schemas.microsoft.com/office/drawing/2014/main" id="{8EA37685-C773-D849-B937-9C6073F42958}"/>
              </a:ext>
            </a:extLst>
          </p:cNvPr>
          <p:cNvCxnSpPr>
            <a:cxnSpLocks/>
          </p:cNvCxnSpPr>
          <p:nvPr/>
        </p:nvCxnSpPr>
        <p:spPr>
          <a:xfrm>
            <a:off x="2860264" y="2067900"/>
            <a:ext cx="0" cy="43929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5F95C8AD-256D-EE44-8E8B-21C39318D1EF}"/>
              </a:ext>
            </a:extLst>
          </p:cNvPr>
          <p:cNvCxnSpPr>
            <a:cxnSpLocks/>
          </p:cNvCxnSpPr>
          <p:nvPr/>
        </p:nvCxnSpPr>
        <p:spPr>
          <a:xfrm>
            <a:off x="3846854" y="2067900"/>
            <a:ext cx="0" cy="43929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CE8E931A-B460-084C-BF27-2D5E7AE5D30B}"/>
              </a:ext>
            </a:extLst>
          </p:cNvPr>
          <p:cNvCxnSpPr>
            <a:cxnSpLocks/>
          </p:cNvCxnSpPr>
          <p:nvPr/>
        </p:nvCxnSpPr>
        <p:spPr>
          <a:xfrm>
            <a:off x="4680173" y="3020489"/>
            <a:ext cx="1274145"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DAB07F22-A6D9-094F-8BC4-8555FC69AFCE}"/>
              </a:ext>
            </a:extLst>
          </p:cNvPr>
          <p:cNvSpPr txBox="1"/>
          <p:nvPr/>
        </p:nvSpPr>
        <p:spPr>
          <a:xfrm>
            <a:off x="4191770" y="3253589"/>
            <a:ext cx="2192523" cy="954107"/>
          </a:xfrm>
          <a:prstGeom prst="rect">
            <a:avLst/>
          </a:prstGeom>
          <a:noFill/>
        </p:spPr>
        <p:txBody>
          <a:bodyPr wrap="none" rtlCol="0">
            <a:spAutoFit/>
          </a:bodyPr>
          <a:lstStyle/>
          <a:p>
            <a:pPr algn="ctr"/>
            <a:r>
              <a:rPr lang="en-US" sz="2800" dirty="0">
                <a:solidFill>
                  <a:schemeClr val="bg1">
                    <a:lumMod val="50000"/>
                  </a:schemeClr>
                </a:solidFill>
                <a:latin typeface="Gill Sans MT" panose="020B0502020104020203" pitchFamily="34" charset="77"/>
              </a:rPr>
              <a:t>Alignments</a:t>
            </a:r>
          </a:p>
          <a:p>
            <a:pPr algn="ctr"/>
            <a:r>
              <a:rPr lang="en-US" sz="2800" dirty="0">
                <a:solidFill>
                  <a:schemeClr val="bg1">
                    <a:lumMod val="50000"/>
                  </a:schemeClr>
                </a:solidFill>
                <a:latin typeface="Gill Sans MT" panose="020B0502020104020203" pitchFamily="34" charset="77"/>
              </a:rPr>
              <a:t>(*.</a:t>
            </a:r>
            <a:r>
              <a:rPr lang="en-US" sz="2800" dirty="0" err="1">
                <a:solidFill>
                  <a:schemeClr val="bg1">
                    <a:lumMod val="50000"/>
                  </a:schemeClr>
                </a:solidFill>
                <a:latin typeface="Gill Sans MT" panose="020B0502020104020203" pitchFamily="34" charset="77"/>
              </a:rPr>
              <a:t>sam</a:t>
            </a:r>
            <a:r>
              <a:rPr lang="en-US" sz="2800" dirty="0">
                <a:solidFill>
                  <a:schemeClr val="bg1">
                    <a:lumMod val="50000"/>
                  </a:schemeClr>
                </a:solidFill>
                <a:latin typeface="Gill Sans MT" panose="020B0502020104020203" pitchFamily="34" charset="77"/>
              </a:rPr>
              <a:t>, *.bam)</a:t>
            </a:r>
          </a:p>
        </p:txBody>
      </p:sp>
      <p:cxnSp>
        <p:nvCxnSpPr>
          <p:cNvPr id="20" name="Straight Arrow Connector 19">
            <a:extLst>
              <a:ext uri="{FF2B5EF4-FFF2-40B4-BE49-F238E27FC236}">
                <a16:creationId xmlns:a16="http://schemas.microsoft.com/office/drawing/2014/main" id="{CAE6D7B2-D6F6-D94E-8080-29EB71ED36AE}"/>
              </a:ext>
            </a:extLst>
          </p:cNvPr>
          <p:cNvCxnSpPr>
            <a:cxnSpLocks/>
          </p:cNvCxnSpPr>
          <p:nvPr/>
        </p:nvCxnSpPr>
        <p:spPr>
          <a:xfrm>
            <a:off x="8426005" y="3053187"/>
            <a:ext cx="1274145"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416225F5-A806-334B-AA89-FE51142D7A28}"/>
              </a:ext>
            </a:extLst>
          </p:cNvPr>
          <p:cNvSpPr txBox="1"/>
          <p:nvPr/>
        </p:nvSpPr>
        <p:spPr>
          <a:xfrm>
            <a:off x="8426005" y="3229102"/>
            <a:ext cx="1346138" cy="954107"/>
          </a:xfrm>
          <a:prstGeom prst="rect">
            <a:avLst/>
          </a:prstGeom>
          <a:noFill/>
        </p:spPr>
        <p:txBody>
          <a:bodyPr wrap="none" rtlCol="0">
            <a:spAutoFit/>
          </a:bodyPr>
          <a:lstStyle/>
          <a:p>
            <a:pPr algn="ctr"/>
            <a:r>
              <a:rPr lang="en-US" sz="2800" dirty="0">
                <a:solidFill>
                  <a:schemeClr val="bg1">
                    <a:lumMod val="50000"/>
                  </a:schemeClr>
                </a:solidFill>
                <a:latin typeface="Gill Sans MT" panose="020B0502020104020203" pitchFamily="34" charset="77"/>
              </a:rPr>
              <a:t>Variants</a:t>
            </a:r>
          </a:p>
          <a:p>
            <a:pPr algn="ctr"/>
            <a:r>
              <a:rPr lang="en-US" sz="2800" dirty="0">
                <a:solidFill>
                  <a:schemeClr val="bg1">
                    <a:lumMod val="50000"/>
                  </a:schemeClr>
                </a:solidFill>
                <a:latin typeface="Gill Sans MT" panose="020B0502020104020203" pitchFamily="34" charset="77"/>
              </a:rPr>
              <a:t>(*.</a:t>
            </a:r>
            <a:r>
              <a:rPr lang="en-US" sz="2800" dirty="0" err="1">
                <a:solidFill>
                  <a:schemeClr val="bg1">
                    <a:lumMod val="50000"/>
                  </a:schemeClr>
                </a:solidFill>
                <a:latin typeface="Gill Sans MT" panose="020B0502020104020203" pitchFamily="34" charset="77"/>
              </a:rPr>
              <a:t>vcf</a:t>
            </a:r>
            <a:r>
              <a:rPr lang="en-US" sz="2800" dirty="0">
                <a:solidFill>
                  <a:schemeClr val="bg1">
                    <a:lumMod val="50000"/>
                  </a:schemeClr>
                </a:solidFill>
                <a:latin typeface="Gill Sans MT" panose="020B0502020104020203" pitchFamily="34" charset="77"/>
              </a:rPr>
              <a:t>)</a:t>
            </a:r>
          </a:p>
        </p:txBody>
      </p:sp>
      <p:sp>
        <p:nvSpPr>
          <p:cNvPr id="22" name="TextBox 21">
            <a:extLst>
              <a:ext uri="{FF2B5EF4-FFF2-40B4-BE49-F238E27FC236}">
                <a16:creationId xmlns:a16="http://schemas.microsoft.com/office/drawing/2014/main" id="{3C6B390B-FC92-F043-9E4A-C07791F9C3EE}"/>
              </a:ext>
            </a:extLst>
          </p:cNvPr>
          <p:cNvSpPr txBox="1"/>
          <p:nvPr/>
        </p:nvSpPr>
        <p:spPr>
          <a:xfrm>
            <a:off x="98862" y="2762791"/>
            <a:ext cx="1366080" cy="646331"/>
          </a:xfrm>
          <a:prstGeom prst="rect">
            <a:avLst/>
          </a:prstGeom>
          <a:noFill/>
        </p:spPr>
        <p:txBody>
          <a:bodyPr wrap="none" rtlCol="0">
            <a:spAutoFit/>
          </a:bodyPr>
          <a:lstStyle/>
          <a:p>
            <a:pPr algn="ctr"/>
            <a:r>
              <a:rPr lang="en-US" sz="3600" b="1" dirty="0">
                <a:latin typeface="Gill Sans MT" panose="020B0502020104020203" pitchFamily="34" charset="77"/>
              </a:rPr>
              <a:t>Lab 1</a:t>
            </a:r>
          </a:p>
        </p:txBody>
      </p:sp>
      <p:sp>
        <p:nvSpPr>
          <p:cNvPr id="23" name="TextBox 22">
            <a:extLst>
              <a:ext uri="{FF2B5EF4-FFF2-40B4-BE49-F238E27FC236}">
                <a16:creationId xmlns:a16="http://schemas.microsoft.com/office/drawing/2014/main" id="{AEB45349-4082-A849-8231-0F0CF99FD0DF}"/>
              </a:ext>
            </a:extLst>
          </p:cNvPr>
          <p:cNvSpPr txBox="1"/>
          <p:nvPr/>
        </p:nvSpPr>
        <p:spPr>
          <a:xfrm>
            <a:off x="98862" y="5444765"/>
            <a:ext cx="1366080" cy="646331"/>
          </a:xfrm>
          <a:prstGeom prst="rect">
            <a:avLst/>
          </a:prstGeom>
          <a:noFill/>
        </p:spPr>
        <p:txBody>
          <a:bodyPr wrap="none" rtlCol="0">
            <a:spAutoFit/>
          </a:bodyPr>
          <a:lstStyle/>
          <a:p>
            <a:pPr algn="ctr"/>
            <a:r>
              <a:rPr lang="en-US" sz="3600" b="1" dirty="0">
                <a:latin typeface="Gill Sans MT" panose="020B0502020104020203" pitchFamily="34" charset="77"/>
              </a:rPr>
              <a:t>Lab 2</a:t>
            </a:r>
          </a:p>
        </p:txBody>
      </p:sp>
      <p:sp>
        <p:nvSpPr>
          <p:cNvPr id="24" name="TextBox 23">
            <a:extLst>
              <a:ext uri="{FF2B5EF4-FFF2-40B4-BE49-F238E27FC236}">
                <a16:creationId xmlns:a16="http://schemas.microsoft.com/office/drawing/2014/main" id="{52703EA1-10FD-1F49-A460-61D395AA7BE8}"/>
              </a:ext>
            </a:extLst>
          </p:cNvPr>
          <p:cNvSpPr txBox="1"/>
          <p:nvPr/>
        </p:nvSpPr>
        <p:spPr>
          <a:xfrm>
            <a:off x="2038264" y="5099784"/>
            <a:ext cx="1963294" cy="954107"/>
          </a:xfrm>
          <a:prstGeom prst="rect">
            <a:avLst/>
          </a:prstGeom>
          <a:noFill/>
        </p:spPr>
        <p:txBody>
          <a:bodyPr wrap="none" rtlCol="0">
            <a:spAutoFit/>
          </a:bodyPr>
          <a:lstStyle/>
          <a:p>
            <a:pPr algn="r"/>
            <a:r>
              <a:rPr lang="en-US" sz="2800" dirty="0">
                <a:solidFill>
                  <a:schemeClr val="accent1"/>
                </a:solidFill>
                <a:latin typeface="Gill Sans MT" panose="020B0502020104020203" pitchFamily="34" charset="77"/>
              </a:rPr>
              <a:t>Reads</a:t>
            </a:r>
          </a:p>
          <a:p>
            <a:pPr algn="r"/>
            <a:r>
              <a:rPr lang="en-US" sz="2800" dirty="0">
                <a:solidFill>
                  <a:schemeClr val="accent1"/>
                </a:solidFill>
                <a:latin typeface="Gill Sans MT" panose="020B0502020104020203" pitchFamily="34" charset="77"/>
              </a:rPr>
              <a:t>(*.</a:t>
            </a:r>
            <a:r>
              <a:rPr lang="en-US" sz="2800" dirty="0" err="1">
                <a:solidFill>
                  <a:schemeClr val="accent1"/>
                </a:solidFill>
                <a:latin typeface="Gill Sans MT" panose="020B0502020104020203" pitchFamily="34" charset="77"/>
              </a:rPr>
              <a:t>fq</a:t>
            </a:r>
            <a:r>
              <a:rPr lang="en-US" sz="2800" dirty="0">
                <a:solidFill>
                  <a:schemeClr val="accent1"/>
                </a:solidFill>
                <a:latin typeface="Gill Sans MT" panose="020B0502020104020203" pitchFamily="34" charset="77"/>
              </a:rPr>
              <a:t>, *.</a:t>
            </a:r>
            <a:r>
              <a:rPr lang="en-US" sz="2800" dirty="0" err="1">
                <a:solidFill>
                  <a:schemeClr val="accent1"/>
                </a:solidFill>
                <a:latin typeface="Gill Sans MT" panose="020B0502020104020203" pitchFamily="34" charset="77"/>
              </a:rPr>
              <a:t>fastq</a:t>
            </a:r>
            <a:r>
              <a:rPr lang="en-US" sz="2800" dirty="0">
                <a:solidFill>
                  <a:schemeClr val="accent1"/>
                </a:solidFill>
                <a:latin typeface="Gill Sans MT" panose="020B0502020104020203" pitchFamily="34" charset="77"/>
              </a:rPr>
              <a:t>)</a:t>
            </a:r>
          </a:p>
        </p:txBody>
      </p:sp>
      <p:cxnSp>
        <p:nvCxnSpPr>
          <p:cNvPr id="25" name="Straight Arrow Connector 24">
            <a:extLst>
              <a:ext uri="{FF2B5EF4-FFF2-40B4-BE49-F238E27FC236}">
                <a16:creationId xmlns:a16="http://schemas.microsoft.com/office/drawing/2014/main" id="{B4B41CC6-9601-684E-8BD4-5B9A77A46530}"/>
              </a:ext>
            </a:extLst>
          </p:cNvPr>
          <p:cNvCxnSpPr>
            <a:cxnSpLocks/>
          </p:cNvCxnSpPr>
          <p:nvPr/>
        </p:nvCxnSpPr>
        <p:spPr>
          <a:xfrm>
            <a:off x="4100487" y="5677749"/>
            <a:ext cx="1274145"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nvGrpSpPr>
          <p:cNvPr id="27" name="Group 26">
            <a:extLst>
              <a:ext uri="{FF2B5EF4-FFF2-40B4-BE49-F238E27FC236}">
                <a16:creationId xmlns:a16="http://schemas.microsoft.com/office/drawing/2014/main" id="{C11FF2EA-6787-6F43-8E96-0AFF70F476C2}"/>
              </a:ext>
            </a:extLst>
          </p:cNvPr>
          <p:cNvGrpSpPr/>
          <p:nvPr/>
        </p:nvGrpSpPr>
        <p:grpSpPr>
          <a:xfrm>
            <a:off x="5505020" y="5217602"/>
            <a:ext cx="1858201" cy="920294"/>
            <a:chOff x="2839452" y="2935705"/>
            <a:chExt cx="1858201" cy="920294"/>
          </a:xfrm>
        </p:grpSpPr>
        <p:sp>
          <p:nvSpPr>
            <p:cNvPr id="28" name="Rounded Rectangle 27">
              <a:extLst>
                <a:ext uri="{FF2B5EF4-FFF2-40B4-BE49-F238E27FC236}">
                  <a16:creationId xmlns:a16="http://schemas.microsoft.com/office/drawing/2014/main" id="{D3B5C83E-2CBF-1540-8FA0-521F1CC467EC}"/>
                </a:ext>
              </a:extLst>
            </p:cNvPr>
            <p:cNvSpPr/>
            <p:nvPr/>
          </p:nvSpPr>
          <p:spPr>
            <a:xfrm>
              <a:off x="2839452" y="2935705"/>
              <a:ext cx="1858201" cy="920294"/>
            </a:xfrm>
            <a:prstGeom prst="roundRect">
              <a:avLst/>
            </a:prstGeom>
            <a:solidFill>
              <a:schemeClr val="bg1"/>
            </a:solid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87E5EE-5530-FD48-A9D4-3AFFE11A6E74}"/>
                </a:ext>
              </a:extLst>
            </p:cNvPr>
            <p:cNvSpPr txBox="1"/>
            <p:nvPr/>
          </p:nvSpPr>
          <p:spPr>
            <a:xfrm>
              <a:off x="2973964" y="3150041"/>
              <a:ext cx="1566840" cy="461665"/>
            </a:xfrm>
            <a:prstGeom prst="rect">
              <a:avLst/>
            </a:prstGeom>
            <a:noFill/>
          </p:spPr>
          <p:txBody>
            <a:bodyPr wrap="none" rtlCol="0">
              <a:spAutoFit/>
            </a:bodyPr>
            <a:lstStyle/>
            <a:p>
              <a:pPr algn="ctr"/>
              <a:r>
                <a:rPr lang="en-US" sz="2400" b="1" dirty="0">
                  <a:latin typeface="Gill Sans MT" panose="020B0502020104020203" pitchFamily="34" charset="77"/>
                </a:rPr>
                <a:t>Assembly</a:t>
              </a:r>
            </a:p>
          </p:txBody>
        </p:sp>
      </p:grpSp>
      <p:cxnSp>
        <p:nvCxnSpPr>
          <p:cNvPr id="30" name="Straight Arrow Connector 29">
            <a:extLst>
              <a:ext uri="{FF2B5EF4-FFF2-40B4-BE49-F238E27FC236}">
                <a16:creationId xmlns:a16="http://schemas.microsoft.com/office/drawing/2014/main" id="{A9006134-67D3-8148-8837-D7DB622DBA63}"/>
              </a:ext>
            </a:extLst>
          </p:cNvPr>
          <p:cNvCxnSpPr>
            <a:cxnSpLocks/>
          </p:cNvCxnSpPr>
          <p:nvPr/>
        </p:nvCxnSpPr>
        <p:spPr>
          <a:xfrm>
            <a:off x="7453287" y="5639378"/>
            <a:ext cx="1274145"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FE6B306A-0ADB-F348-8C53-9CF719FE3617}"/>
              </a:ext>
            </a:extLst>
          </p:cNvPr>
          <p:cNvSpPr txBox="1"/>
          <p:nvPr/>
        </p:nvSpPr>
        <p:spPr>
          <a:xfrm>
            <a:off x="8727432" y="4967711"/>
            <a:ext cx="1681166" cy="1384995"/>
          </a:xfrm>
          <a:prstGeom prst="rect">
            <a:avLst/>
          </a:prstGeom>
          <a:noFill/>
        </p:spPr>
        <p:txBody>
          <a:bodyPr wrap="none" rtlCol="0">
            <a:spAutoFit/>
          </a:bodyPr>
          <a:lstStyle/>
          <a:p>
            <a:r>
              <a:rPr lang="en-US" sz="2800" dirty="0">
                <a:solidFill>
                  <a:schemeClr val="accent6"/>
                </a:solidFill>
                <a:latin typeface="Gill Sans MT" panose="020B0502020104020203" pitchFamily="34" charset="77"/>
              </a:rPr>
              <a:t>Assembly</a:t>
            </a:r>
          </a:p>
          <a:p>
            <a:r>
              <a:rPr lang="en-US" sz="2800" dirty="0">
                <a:solidFill>
                  <a:schemeClr val="accent6"/>
                </a:solidFill>
                <a:latin typeface="Gill Sans MT" panose="020B0502020104020203" pitchFamily="34" charset="77"/>
              </a:rPr>
              <a:t>*.fa, *.</a:t>
            </a:r>
            <a:r>
              <a:rPr lang="en-US" sz="2800" dirty="0" err="1">
                <a:solidFill>
                  <a:schemeClr val="accent6"/>
                </a:solidFill>
                <a:latin typeface="Gill Sans MT" panose="020B0502020104020203" pitchFamily="34" charset="77"/>
              </a:rPr>
              <a:t>fasta</a:t>
            </a:r>
            <a:endParaRPr lang="en-US" sz="2800" dirty="0">
              <a:solidFill>
                <a:schemeClr val="accent6"/>
              </a:solidFill>
              <a:latin typeface="Gill Sans MT" panose="020B0502020104020203" pitchFamily="34" charset="77"/>
            </a:endParaRPr>
          </a:p>
          <a:p>
            <a:r>
              <a:rPr lang="en-US" sz="2800" dirty="0">
                <a:solidFill>
                  <a:schemeClr val="accent6"/>
                </a:solidFill>
                <a:latin typeface="Gill Sans MT" panose="020B0502020104020203" pitchFamily="34" charset="77"/>
              </a:rPr>
              <a:t>*.</a:t>
            </a:r>
            <a:r>
              <a:rPr lang="en-US" sz="2800" dirty="0" err="1">
                <a:solidFill>
                  <a:schemeClr val="accent6"/>
                </a:solidFill>
                <a:latin typeface="Gill Sans MT" panose="020B0502020104020203" pitchFamily="34" charset="77"/>
              </a:rPr>
              <a:t>gfa</a:t>
            </a:r>
            <a:endParaRPr lang="en-US" sz="2800" dirty="0">
              <a:solidFill>
                <a:schemeClr val="accent6"/>
              </a:solidFill>
              <a:latin typeface="Gill Sans MT" panose="020B0502020104020203" pitchFamily="34" charset="77"/>
            </a:endParaRPr>
          </a:p>
        </p:txBody>
      </p:sp>
      <p:sp>
        <p:nvSpPr>
          <p:cNvPr id="2" name="TextBox 1">
            <a:extLst>
              <a:ext uri="{FF2B5EF4-FFF2-40B4-BE49-F238E27FC236}">
                <a16:creationId xmlns:a16="http://schemas.microsoft.com/office/drawing/2014/main" id="{38DE234B-76B0-9D4E-8339-531D5D5147C6}"/>
              </a:ext>
            </a:extLst>
          </p:cNvPr>
          <p:cNvSpPr txBox="1"/>
          <p:nvPr/>
        </p:nvSpPr>
        <p:spPr>
          <a:xfrm>
            <a:off x="98862" y="3304881"/>
            <a:ext cx="1749197" cy="400110"/>
          </a:xfrm>
          <a:prstGeom prst="rect">
            <a:avLst/>
          </a:prstGeom>
          <a:noFill/>
        </p:spPr>
        <p:txBody>
          <a:bodyPr wrap="none" rtlCol="0">
            <a:spAutoFit/>
          </a:bodyPr>
          <a:lstStyle/>
          <a:p>
            <a:r>
              <a:rPr lang="en-US" sz="2000" dirty="0">
                <a:latin typeface="Gill Sans MT" panose="020B0502020104020203" pitchFamily="34" charset="77"/>
              </a:rPr>
              <a:t>(variant calling)</a:t>
            </a:r>
          </a:p>
        </p:txBody>
      </p:sp>
      <p:sp>
        <p:nvSpPr>
          <p:cNvPr id="32" name="TextBox 31">
            <a:extLst>
              <a:ext uri="{FF2B5EF4-FFF2-40B4-BE49-F238E27FC236}">
                <a16:creationId xmlns:a16="http://schemas.microsoft.com/office/drawing/2014/main" id="{787FAC81-274D-544D-8F10-7316CA8EC960}"/>
              </a:ext>
            </a:extLst>
          </p:cNvPr>
          <p:cNvSpPr txBox="1"/>
          <p:nvPr/>
        </p:nvSpPr>
        <p:spPr>
          <a:xfrm>
            <a:off x="98861" y="5983400"/>
            <a:ext cx="1273810" cy="400110"/>
          </a:xfrm>
          <a:prstGeom prst="rect">
            <a:avLst/>
          </a:prstGeom>
          <a:noFill/>
        </p:spPr>
        <p:txBody>
          <a:bodyPr wrap="none" rtlCol="0">
            <a:spAutoFit/>
          </a:bodyPr>
          <a:lstStyle/>
          <a:p>
            <a:r>
              <a:rPr lang="en-US" sz="2000" dirty="0">
                <a:latin typeface="Gill Sans MT" panose="020B0502020104020203" pitchFamily="34" charset="77"/>
              </a:rPr>
              <a:t>(assembly)</a:t>
            </a:r>
          </a:p>
        </p:txBody>
      </p:sp>
    </p:spTree>
    <p:extLst>
      <p:ext uri="{BB962C8B-B14F-4D97-AF65-F5344CB8AC3E}">
        <p14:creationId xmlns:p14="http://schemas.microsoft.com/office/powerpoint/2010/main" val="17721240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E365476-1088-8B43-8EF9-B26DC8254BA8}"/>
              </a:ext>
            </a:extLst>
          </p:cNvPr>
          <p:cNvSpPr txBox="1">
            <a:spLocks/>
          </p:cNvSpPr>
          <p:nvPr/>
        </p:nvSpPr>
        <p:spPr>
          <a:xfrm>
            <a:off x="0" y="54574"/>
            <a:ext cx="12192000" cy="12050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Gill Sans MT" panose="020B0502020104020203" pitchFamily="34" charset="0"/>
              </a:rPr>
              <a:t>ONT – base calling</a:t>
            </a:r>
          </a:p>
        </p:txBody>
      </p:sp>
      <p:pic>
        <p:nvPicPr>
          <p:cNvPr id="6" name="Picture 5">
            <a:extLst>
              <a:ext uri="{FF2B5EF4-FFF2-40B4-BE49-F238E27FC236}">
                <a16:creationId xmlns:a16="http://schemas.microsoft.com/office/drawing/2014/main" id="{A29213B2-2EB1-C94D-BCDE-46A439802493}"/>
              </a:ext>
            </a:extLst>
          </p:cNvPr>
          <p:cNvPicPr>
            <a:picLocks noChangeAspect="1"/>
          </p:cNvPicPr>
          <p:nvPr/>
        </p:nvPicPr>
        <p:blipFill>
          <a:blip r:embed="rId2"/>
          <a:stretch>
            <a:fillRect/>
          </a:stretch>
        </p:blipFill>
        <p:spPr>
          <a:xfrm>
            <a:off x="2157230" y="940936"/>
            <a:ext cx="8382000" cy="5524500"/>
          </a:xfrm>
          <a:prstGeom prst="rect">
            <a:avLst/>
          </a:prstGeom>
        </p:spPr>
      </p:pic>
      <p:pic>
        <p:nvPicPr>
          <p:cNvPr id="7" name="Picture 6">
            <a:extLst>
              <a:ext uri="{FF2B5EF4-FFF2-40B4-BE49-F238E27FC236}">
                <a16:creationId xmlns:a16="http://schemas.microsoft.com/office/drawing/2014/main" id="{0766D4F9-2164-B040-892E-F43C51144C1A}"/>
              </a:ext>
            </a:extLst>
          </p:cNvPr>
          <p:cNvPicPr>
            <a:picLocks noChangeAspect="1"/>
          </p:cNvPicPr>
          <p:nvPr/>
        </p:nvPicPr>
        <p:blipFill>
          <a:blip r:embed="rId3"/>
          <a:stretch>
            <a:fillRect/>
          </a:stretch>
        </p:blipFill>
        <p:spPr>
          <a:xfrm>
            <a:off x="9753600" y="6591300"/>
            <a:ext cx="2438400" cy="266700"/>
          </a:xfrm>
          <a:prstGeom prst="rect">
            <a:avLst/>
          </a:prstGeom>
        </p:spPr>
      </p:pic>
      <p:sp>
        <p:nvSpPr>
          <p:cNvPr id="8" name="TextBox 7">
            <a:extLst>
              <a:ext uri="{FF2B5EF4-FFF2-40B4-BE49-F238E27FC236}">
                <a16:creationId xmlns:a16="http://schemas.microsoft.com/office/drawing/2014/main" id="{D45E5752-0428-614F-A799-C6CDDBA7834F}"/>
              </a:ext>
            </a:extLst>
          </p:cNvPr>
          <p:cNvSpPr txBox="1"/>
          <p:nvPr/>
        </p:nvSpPr>
        <p:spPr>
          <a:xfrm>
            <a:off x="5768199" y="5128239"/>
            <a:ext cx="4922501" cy="1200329"/>
          </a:xfrm>
          <a:prstGeom prst="rect">
            <a:avLst/>
          </a:prstGeom>
          <a:solidFill>
            <a:schemeClr val="bg1"/>
          </a:solidFill>
          <a:ln>
            <a:solidFill>
              <a:srgbClr val="FF0000"/>
            </a:solidFill>
          </a:ln>
        </p:spPr>
        <p:txBody>
          <a:bodyPr wrap="none" rtlCol="0">
            <a:spAutoFit/>
          </a:bodyPr>
          <a:lstStyle/>
          <a:p>
            <a:r>
              <a:rPr lang="en-US" sz="2400" dirty="0">
                <a:latin typeface="Gill Sans MT" panose="020B0502020104020203" pitchFamily="34" charset="77"/>
              </a:rPr>
              <a:t>Improvements coming from:</a:t>
            </a:r>
          </a:p>
          <a:p>
            <a:pPr marL="285750" indent="-285750">
              <a:buFont typeface="Arial" panose="020B0604020202020204" pitchFamily="34" charset="0"/>
              <a:buChar char="•"/>
            </a:pPr>
            <a:r>
              <a:rPr lang="en-US" sz="2400" dirty="0">
                <a:latin typeface="Gill Sans MT" panose="020B0502020104020203" pitchFamily="34" charset="77"/>
              </a:rPr>
              <a:t>Chemistry improvements</a:t>
            </a:r>
          </a:p>
          <a:p>
            <a:pPr marL="285750" indent="-285750">
              <a:buFont typeface="Arial" panose="020B0604020202020204" pitchFamily="34" charset="0"/>
              <a:buChar char="•"/>
            </a:pPr>
            <a:r>
              <a:rPr lang="en-US" sz="2400" dirty="0" err="1">
                <a:latin typeface="Gill Sans MT" panose="020B0502020104020203" pitchFamily="34" charset="77"/>
              </a:rPr>
              <a:t>Basecalling</a:t>
            </a:r>
            <a:r>
              <a:rPr lang="en-US" sz="2400" dirty="0">
                <a:latin typeface="Gill Sans MT" panose="020B0502020104020203" pitchFamily="34" charset="77"/>
              </a:rPr>
              <a:t> algorithm improvements</a:t>
            </a:r>
          </a:p>
        </p:txBody>
      </p:sp>
    </p:spTree>
    <p:extLst>
      <p:ext uri="{BB962C8B-B14F-4D97-AF65-F5344CB8AC3E}">
        <p14:creationId xmlns:p14="http://schemas.microsoft.com/office/powerpoint/2010/main" val="3435998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E365476-1088-8B43-8EF9-B26DC8254BA8}"/>
              </a:ext>
            </a:extLst>
          </p:cNvPr>
          <p:cNvSpPr txBox="1">
            <a:spLocks/>
          </p:cNvSpPr>
          <p:nvPr/>
        </p:nvSpPr>
        <p:spPr>
          <a:xfrm>
            <a:off x="0" y="54574"/>
            <a:ext cx="12192000" cy="12050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Gill Sans MT" panose="020B0502020104020203" pitchFamily="34" charset="0"/>
              </a:rPr>
              <a:t>ONT – base calling</a:t>
            </a:r>
          </a:p>
        </p:txBody>
      </p:sp>
      <p:pic>
        <p:nvPicPr>
          <p:cNvPr id="6" name="Picture 5">
            <a:extLst>
              <a:ext uri="{FF2B5EF4-FFF2-40B4-BE49-F238E27FC236}">
                <a16:creationId xmlns:a16="http://schemas.microsoft.com/office/drawing/2014/main" id="{A29213B2-2EB1-C94D-BCDE-46A439802493}"/>
              </a:ext>
            </a:extLst>
          </p:cNvPr>
          <p:cNvPicPr>
            <a:picLocks noChangeAspect="1"/>
          </p:cNvPicPr>
          <p:nvPr/>
        </p:nvPicPr>
        <p:blipFill>
          <a:blip r:embed="rId2"/>
          <a:stretch>
            <a:fillRect/>
          </a:stretch>
        </p:blipFill>
        <p:spPr>
          <a:xfrm>
            <a:off x="2157230" y="940936"/>
            <a:ext cx="8382000" cy="5524500"/>
          </a:xfrm>
          <a:prstGeom prst="rect">
            <a:avLst/>
          </a:prstGeom>
        </p:spPr>
      </p:pic>
      <p:pic>
        <p:nvPicPr>
          <p:cNvPr id="7" name="Picture 6">
            <a:extLst>
              <a:ext uri="{FF2B5EF4-FFF2-40B4-BE49-F238E27FC236}">
                <a16:creationId xmlns:a16="http://schemas.microsoft.com/office/drawing/2014/main" id="{0766D4F9-2164-B040-892E-F43C51144C1A}"/>
              </a:ext>
            </a:extLst>
          </p:cNvPr>
          <p:cNvPicPr>
            <a:picLocks noChangeAspect="1"/>
          </p:cNvPicPr>
          <p:nvPr/>
        </p:nvPicPr>
        <p:blipFill>
          <a:blip r:embed="rId3"/>
          <a:stretch>
            <a:fillRect/>
          </a:stretch>
        </p:blipFill>
        <p:spPr>
          <a:xfrm>
            <a:off x="9753600" y="6591300"/>
            <a:ext cx="2438400" cy="266700"/>
          </a:xfrm>
          <a:prstGeom prst="rect">
            <a:avLst/>
          </a:prstGeom>
        </p:spPr>
      </p:pic>
      <p:sp>
        <p:nvSpPr>
          <p:cNvPr id="9" name="TextBox 8">
            <a:extLst>
              <a:ext uri="{FF2B5EF4-FFF2-40B4-BE49-F238E27FC236}">
                <a16:creationId xmlns:a16="http://schemas.microsoft.com/office/drawing/2014/main" id="{640AA6B0-975E-A645-850D-824B35828A53}"/>
              </a:ext>
            </a:extLst>
          </p:cNvPr>
          <p:cNvSpPr txBox="1"/>
          <p:nvPr/>
        </p:nvSpPr>
        <p:spPr>
          <a:xfrm>
            <a:off x="1371600" y="2303887"/>
            <a:ext cx="4311972" cy="1569660"/>
          </a:xfrm>
          <a:prstGeom prst="rect">
            <a:avLst/>
          </a:prstGeom>
          <a:solidFill>
            <a:schemeClr val="bg1"/>
          </a:solidFill>
          <a:ln>
            <a:solidFill>
              <a:srgbClr val="FF0000"/>
            </a:solidFill>
          </a:ln>
        </p:spPr>
        <p:txBody>
          <a:bodyPr wrap="square" rtlCol="0">
            <a:spAutoFit/>
          </a:bodyPr>
          <a:lstStyle/>
          <a:p>
            <a:r>
              <a:rPr lang="en-US" sz="2400" dirty="0">
                <a:latin typeface="Gill Sans MT" panose="020B0502020104020203" pitchFamily="34" charset="77"/>
              </a:rPr>
              <a:t>R7 pore:</a:t>
            </a:r>
          </a:p>
          <a:p>
            <a:pPr marL="342900" indent="-342900">
              <a:buFont typeface="Arial" panose="020B0604020202020204" pitchFamily="34" charset="0"/>
              <a:buChar char="•"/>
            </a:pPr>
            <a:r>
              <a:rPr lang="en-US" sz="2400" dirty="0">
                <a:latin typeface="Gill Sans MT" panose="020B0502020104020203" pitchFamily="34" charset="77"/>
              </a:rPr>
              <a:t>~6bp in the pore at a time</a:t>
            </a:r>
          </a:p>
          <a:p>
            <a:pPr marL="342900" indent="-342900">
              <a:buFont typeface="Arial" panose="020B0604020202020204" pitchFamily="34" charset="0"/>
              <a:buChar char="•"/>
            </a:pPr>
            <a:r>
              <a:rPr lang="en-US" sz="2400" dirty="0">
                <a:latin typeface="Gill Sans MT" panose="020B0502020104020203" pitchFamily="34" charset="77"/>
              </a:rPr>
              <a:t>4,096 possible k-</a:t>
            </a:r>
            <a:r>
              <a:rPr lang="en-US" sz="2400" dirty="0" err="1">
                <a:latin typeface="Gill Sans MT" panose="020B0502020104020203" pitchFamily="34" charset="77"/>
              </a:rPr>
              <a:t>mers</a:t>
            </a:r>
            <a:r>
              <a:rPr lang="en-US" sz="2400" dirty="0">
                <a:latin typeface="Gill Sans MT" panose="020B0502020104020203" pitchFamily="34" charset="77"/>
              </a:rPr>
              <a:t> we need to learn squiggles for</a:t>
            </a:r>
          </a:p>
        </p:txBody>
      </p:sp>
      <p:sp>
        <p:nvSpPr>
          <p:cNvPr id="10" name="TextBox 9">
            <a:extLst>
              <a:ext uri="{FF2B5EF4-FFF2-40B4-BE49-F238E27FC236}">
                <a16:creationId xmlns:a16="http://schemas.microsoft.com/office/drawing/2014/main" id="{42CB86ED-DED9-4941-BA32-0F18EAB5DB07}"/>
              </a:ext>
            </a:extLst>
          </p:cNvPr>
          <p:cNvSpPr txBox="1"/>
          <p:nvPr/>
        </p:nvSpPr>
        <p:spPr>
          <a:xfrm>
            <a:off x="6096000" y="2292865"/>
            <a:ext cx="4311972" cy="1569660"/>
          </a:xfrm>
          <a:prstGeom prst="rect">
            <a:avLst/>
          </a:prstGeom>
          <a:solidFill>
            <a:schemeClr val="bg1"/>
          </a:solidFill>
          <a:ln>
            <a:solidFill>
              <a:srgbClr val="FF0000"/>
            </a:solidFill>
          </a:ln>
        </p:spPr>
        <p:txBody>
          <a:bodyPr wrap="square" rtlCol="0">
            <a:spAutoFit/>
          </a:bodyPr>
          <a:lstStyle/>
          <a:p>
            <a:r>
              <a:rPr lang="en-US" sz="2400" dirty="0">
                <a:latin typeface="Gill Sans MT" panose="020B0502020104020203" pitchFamily="34" charset="77"/>
              </a:rPr>
              <a:t>R9 pore:</a:t>
            </a:r>
          </a:p>
          <a:p>
            <a:pPr marL="342900" indent="-342900">
              <a:buFont typeface="Arial" panose="020B0604020202020204" pitchFamily="34" charset="0"/>
              <a:buChar char="•"/>
            </a:pPr>
            <a:r>
              <a:rPr lang="en-US" sz="2400" dirty="0">
                <a:latin typeface="Gill Sans MT" panose="020B0502020104020203" pitchFamily="34" charset="77"/>
              </a:rPr>
              <a:t>3bp in the pore at a time</a:t>
            </a:r>
          </a:p>
          <a:p>
            <a:pPr marL="342900" indent="-342900">
              <a:buFont typeface="Arial" panose="020B0604020202020204" pitchFamily="34" charset="0"/>
              <a:buChar char="•"/>
            </a:pPr>
            <a:r>
              <a:rPr lang="en-US" sz="2400" dirty="0">
                <a:latin typeface="Gill Sans MT" panose="020B0502020104020203" pitchFamily="34" charset="77"/>
              </a:rPr>
              <a:t>64 possible k-</a:t>
            </a:r>
            <a:r>
              <a:rPr lang="en-US" sz="2400" dirty="0" err="1">
                <a:latin typeface="Gill Sans MT" panose="020B0502020104020203" pitchFamily="34" charset="77"/>
              </a:rPr>
              <a:t>mers</a:t>
            </a:r>
            <a:r>
              <a:rPr lang="en-US" sz="2400" dirty="0">
                <a:latin typeface="Gill Sans MT" panose="020B0502020104020203" pitchFamily="34" charset="77"/>
              </a:rPr>
              <a:t> we need to learn squiggles for</a:t>
            </a:r>
          </a:p>
        </p:txBody>
      </p:sp>
    </p:spTree>
    <p:extLst>
      <p:ext uri="{BB962C8B-B14F-4D97-AF65-F5344CB8AC3E}">
        <p14:creationId xmlns:p14="http://schemas.microsoft.com/office/powerpoint/2010/main" val="38423683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E365476-1088-8B43-8EF9-B26DC8254BA8}"/>
              </a:ext>
            </a:extLst>
          </p:cNvPr>
          <p:cNvSpPr txBox="1">
            <a:spLocks/>
          </p:cNvSpPr>
          <p:nvPr/>
        </p:nvSpPr>
        <p:spPr>
          <a:xfrm>
            <a:off x="0" y="54574"/>
            <a:ext cx="12192000" cy="12050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Gill Sans MT" panose="020B0502020104020203" pitchFamily="34" charset="0"/>
              </a:rPr>
              <a:t>ONT – base calling</a:t>
            </a:r>
          </a:p>
        </p:txBody>
      </p:sp>
      <p:pic>
        <p:nvPicPr>
          <p:cNvPr id="6" name="Picture 5">
            <a:extLst>
              <a:ext uri="{FF2B5EF4-FFF2-40B4-BE49-F238E27FC236}">
                <a16:creationId xmlns:a16="http://schemas.microsoft.com/office/drawing/2014/main" id="{A29213B2-2EB1-C94D-BCDE-46A439802493}"/>
              </a:ext>
            </a:extLst>
          </p:cNvPr>
          <p:cNvPicPr>
            <a:picLocks noChangeAspect="1"/>
          </p:cNvPicPr>
          <p:nvPr/>
        </p:nvPicPr>
        <p:blipFill>
          <a:blip r:embed="rId2"/>
          <a:stretch>
            <a:fillRect/>
          </a:stretch>
        </p:blipFill>
        <p:spPr>
          <a:xfrm>
            <a:off x="2157230" y="940936"/>
            <a:ext cx="8382000" cy="5524500"/>
          </a:xfrm>
          <a:prstGeom prst="rect">
            <a:avLst/>
          </a:prstGeom>
        </p:spPr>
      </p:pic>
      <p:pic>
        <p:nvPicPr>
          <p:cNvPr id="7" name="Picture 6">
            <a:extLst>
              <a:ext uri="{FF2B5EF4-FFF2-40B4-BE49-F238E27FC236}">
                <a16:creationId xmlns:a16="http://schemas.microsoft.com/office/drawing/2014/main" id="{0766D4F9-2164-B040-892E-F43C51144C1A}"/>
              </a:ext>
            </a:extLst>
          </p:cNvPr>
          <p:cNvPicPr>
            <a:picLocks noChangeAspect="1"/>
          </p:cNvPicPr>
          <p:nvPr/>
        </p:nvPicPr>
        <p:blipFill>
          <a:blip r:embed="rId3"/>
          <a:stretch>
            <a:fillRect/>
          </a:stretch>
        </p:blipFill>
        <p:spPr>
          <a:xfrm>
            <a:off x="9753600" y="6591300"/>
            <a:ext cx="2438400" cy="266700"/>
          </a:xfrm>
          <a:prstGeom prst="rect">
            <a:avLst/>
          </a:prstGeom>
        </p:spPr>
      </p:pic>
      <p:sp>
        <p:nvSpPr>
          <p:cNvPr id="8" name="TextBox 7">
            <a:extLst>
              <a:ext uri="{FF2B5EF4-FFF2-40B4-BE49-F238E27FC236}">
                <a16:creationId xmlns:a16="http://schemas.microsoft.com/office/drawing/2014/main" id="{1881DE3E-EF6B-AE4D-B065-E95243E51193}"/>
              </a:ext>
            </a:extLst>
          </p:cNvPr>
          <p:cNvSpPr txBox="1"/>
          <p:nvPr/>
        </p:nvSpPr>
        <p:spPr>
          <a:xfrm>
            <a:off x="1030559" y="3170028"/>
            <a:ext cx="4311972" cy="461665"/>
          </a:xfrm>
          <a:prstGeom prst="rect">
            <a:avLst/>
          </a:prstGeom>
          <a:solidFill>
            <a:schemeClr val="bg1"/>
          </a:solidFill>
          <a:ln>
            <a:solidFill>
              <a:srgbClr val="FF0000"/>
            </a:solidFill>
          </a:ln>
        </p:spPr>
        <p:txBody>
          <a:bodyPr wrap="square" rtlCol="0">
            <a:spAutoFit/>
          </a:bodyPr>
          <a:lstStyle/>
          <a:p>
            <a:r>
              <a:rPr lang="en-US" sz="2400" dirty="0">
                <a:latin typeface="Gill Sans MT" panose="020B0502020104020203" pitchFamily="34" charset="77"/>
              </a:rPr>
              <a:t>Early algorithms based on HMMs</a:t>
            </a:r>
          </a:p>
        </p:txBody>
      </p:sp>
      <p:sp>
        <p:nvSpPr>
          <p:cNvPr id="11" name="TextBox 10">
            <a:extLst>
              <a:ext uri="{FF2B5EF4-FFF2-40B4-BE49-F238E27FC236}">
                <a16:creationId xmlns:a16="http://schemas.microsoft.com/office/drawing/2014/main" id="{F640F25F-908C-314F-B082-670031958454}"/>
              </a:ext>
            </a:extLst>
          </p:cNvPr>
          <p:cNvSpPr txBox="1"/>
          <p:nvPr/>
        </p:nvSpPr>
        <p:spPr>
          <a:xfrm>
            <a:off x="5836990" y="2678962"/>
            <a:ext cx="3325541" cy="830997"/>
          </a:xfrm>
          <a:prstGeom prst="rect">
            <a:avLst/>
          </a:prstGeom>
          <a:solidFill>
            <a:schemeClr val="bg1"/>
          </a:solidFill>
          <a:ln>
            <a:solidFill>
              <a:srgbClr val="FF0000"/>
            </a:solidFill>
          </a:ln>
        </p:spPr>
        <p:txBody>
          <a:bodyPr wrap="square" rtlCol="0">
            <a:spAutoFit/>
          </a:bodyPr>
          <a:lstStyle/>
          <a:p>
            <a:r>
              <a:rPr lang="en-US" sz="2400" dirty="0">
                <a:latin typeface="Gill Sans MT" panose="020B0502020104020203" pitchFamily="34" charset="77"/>
              </a:rPr>
              <a:t>Transducer deal with homopolymer issue</a:t>
            </a:r>
          </a:p>
        </p:txBody>
      </p:sp>
      <p:sp>
        <p:nvSpPr>
          <p:cNvPr id="12" name="TextBox 11">
            <a:extLst>
              <a:ext uri="{FF2B5EF4-FFF2-40B4-BE49-F238E27FC236}">
                <a16:creationId xmlns:a16="http://schemas.microsoft.com/office/drawing/2014/main" id="{38F72FEF-E5F5-DD41-988A-8F0510396B51}"/>
              </a:ext>
            </a:extLst>
          </p:cNvPr>
          <p:cNvSpPr txBox="1"/>
          <p:nvPr/>
        </p:nvSpPr>
        <p:spPr>
          <a:xfrm>
            <a:off x="6660828" y="3980822"/>
            <a:ext cx="4311972" cy="830997"/>
          </a:xfrm>
          <a:prstGeom prst="rect">
            <a:avLst/>
          </a:prstGeom>
          <a:solidFill>
            <a:schemeClr val="bg1"/>
          </a:solidFill>
          <a:ln>
            <a:solidFill>
              <a:srgbClr val="FF0000"/>
            </a:solidFill>
          </a:ln>
        </p:spPr>
        <p:txBody>
          <a:bodyPr wrap="square" rtlCol="0">
            <a:spAutoFit/>
          </a:bodyPr>
          <a:lstStyle/>
          <a:p>
            <a:r>
              <a:rPr lang="en-US" sz="2400" dirty="0">
                <a:latin typeface="Gill Sans MT" panose="020B0502020104020203" pitchFamily="34" charset="77"/>
              </a:rPr>
              <a:t>Later based on RNNs (deep learning)</a:t>
            </a:r>
          </a:p>
        </p:txBody>
      </p:sp>
    </p:spTree>
    <p:extLst>
      <p:ext uri="{BB962C8B-B14F-4D97-AF65-F5344CB8AC3E}">
        <p14:creationId xmlns:p14="http://schemas.microsoft.com/office/powerpoint/2010/main" val="18139014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E365476-1088-8B43-8EF9-B26DC8254BA8}"/>
              </a:ext>
            </a:extLst>
          </p:cNvPr>
          <p:cNvSpPr txBox="1">
            <a:spLocks/>
          </p:cNvSpPr>
          <p:nvPr/>
        </p:nvSpPr>
        <p:spPr>
          <a:xfrm>
            <a:off x="0" y="54574"/>
            <a:ext cx="12192000" cy="12050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Gill Sans MT" panose="020B0502020104020203" pitchFamily="34" charset="0"/>
              </a:rPr>
              <a:t>Other ONT applications</a:t>
            </a:r>
          </a:p>
        </p:txBody>
      </p:sp>
      <p:sp>
        <p:nvSpPr>
          <p:cNvPr id="3" name="TextBox 2">
            <a:extLst>
              <a:ext uri="{FF2B5EF4-FFF2-40B4-BE49-F238E27FC236}">
                <a16:creationId xmlns:a16="http://schemas.microsoft.com/office/drawing/2014/main" id="{D3B6FC6D-BEC6-0D49-A796-CEAC3CF2E7B0}"/>
              </a:ext>
            </a:extLst>
          </p:cNvPr>
          <p:cNvSpPr txBox="1"/>
          <p:nvPr/>
        </p:nvSpPr>
        <p:spPr>
          <a:xfrm>
            <a:off x="728391" y="2583723"/>
            <a:ext cx="5198505" cy="3046988"/>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Gill Sans MT" panose="020B0502020104020203" pitchFamily="34" charset="77"/>
              </a:rPr>
              <a:t>We saw DNA sequencing as an example</a:t>
            </a:r>
          </a:p>
          <a:p>
            <a:pPr marL="285750" indent="-285750">
              <a:buFont typeface="Arial" panose="020B0604020202020204" pitchFamily="34" charset="0"/>
              <a:buChar char="•"/>
            </a:pPr>
            <a:r>
              <a:rPr lang="en-US" sz="2400" dirty="0">
                <a:latin typeface="Gill Sans MT" panose="020B0502020104020203" pitchFamily="34" charset="77"/>
              </a:rPr>
              <a:t>Can also sequence:</a:t>
            </a:r>
          </a:p>
          <a:p>
            <a:pPr marL="742950" lvl="1" indent="-285750">
              <a:buFont typeface="Arial" panose="020B0604020202020204" pitchFamily="34" charset="0"/>
              <a:buChar char="•"/>
            </a:pPr>
            <a:r>
              <a:rPr lang="en-US" sz="2400" dirty="0">
                <a:latin typeface="Gill Sans MT" panose="020B0502020104020203" pitchFamily="34" charset="77"/>
              </a:rPr>
              <a:t>Base modifications (e.g. DNA methylation)</a:t>
            </a:r>
          </a:p>
          <a:p>
            <a:pPr marL="742950" lvl="1" indent="-285750">
              <a:buFont typeface="Arial" panose="020B0604020202020204" pitchFamily="34" charset="0"/>
              <a:buChar char="•"/>
            </a:pPr>
            <a:r>
              <a:rPr lang="en-US" sz="2400" dirty="0">
                <a:latin typeface="Gill Sans MT" panose="020B0502020104020203" pitchFamily="34" charset="77"/>
              </a:rPr>
              <a:t>Native RNA</a:t>
            </a:r>
          </a:p>
          <a:p>
            <a:pPr marL="742950" lvl="1" indent="-285750">
              <a:buFont typeface="Arial" panose="020B0604020202020204" pitchFamily="34" charset="0"/>
              <a:buChar char="•"/>
            </a:pPr>
            <a:r>
              <a:rPr lang="en-US" sz="2400" dirty="0">
                <a:latin typeface="Gill Sans MT" panose="020B0502020104020203" pitchFamily="34" charset="77"/>
              </a:rPr>
              <a:t>Maybe even proteins (seems possible. Would be a *huge* deal)</a:t>
            </a:r>
          </a:p>
        </p:txBody>
      </p:sp>
      <p:sp>
        <p:nvSpPr>
          <p:cNvPr id="5" name="Rectangle 4">
            <a:extLst>
              <a:ext uri="{FF2B5EF4-FFF2-40B4-BE49-F238E27FC236}">
                <a16:creationId xmlns:a16="http://schemas.microsoft.com/office/drawing/2014/main" id="{EFB76E3D-C9B6-2442-9695-252D058FDE24}"/>
              </a:ext>
            </a:extLst>
          </p:cNvPr>
          <p:cNvSpPr/>
          <p:nvPr/>
        </p:nvSpPr>
        <p:spPr>
          <a:xfrm>
            <a:off x="6506762" y="3624300"/>
            <a:ext cx="3568391" cy="512956"/>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B09DE36-84DD-DD41-A09C-29FA98847795}"/>
              </a:ext>
            </a:extLst>
          </p:cNvPr>
          <p:cNvGrpSpPr/>
          <p:nvPr/>
        </p:nvGrpSpPr>
        <p:grpSpPr>
          <a:xfrm>
            <a:off x="7711094" y="3089041"/>
            <a:ext cx="869795" cy="1048214"/>
            <a:chOff x="1471961" y="3021981"/>
            <a:chExt cx="869795" cy="1048214"/>
          </a:xfrm>
        </p:grpSpPr>
        <p:sp>
          <p:nvSpPr>
            <p:cNvPr id="7" name="Rounded Rectangle 6">
              <a:extLst>
                <a:ext uri="{FF2B5EF4-FFF2-40B4-BE49-F238E27FC236}">
                  <a16:creationId xmlns:a16="http://schemas.microsoft.com/office/drawing/2014/main" id="{3D90D0DA-F086-8847-BBEE-066B4FFFDC0D}"/>
                </a:ext>
              </a:extLst>
            </p:cNvPr>
            <p:cNvSpPr/>
            <p:nvPr/>
          </p:nvSpPr>
          <p:spPr>
            <a:xfrm>
              <a:off x="1471961" y="3300761"/>
              <a:ext cx="869795" cy="769434"/>
            </a:xfrm>
            <a:prstGeom prst="round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3B66AFCE-5065-C246-87FC-11D401A0B58B}"/>
                </a:ext>
              </a:extLst>
            </p:cNvPr>
            <p:cNvSpPr/>
            <p:nvPr/>
          </p:nvSpPr>
          <p:spPr>
            <a:xfrm>
              <a:off x="1616926" y="3021981"/>
              <a:ext cx="591015" cy="769434"/>
            </a:xfrm>
            <a:prstGeom prst="round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Oval 8">
            <a:extLst>
              <a:ext uri="{FF2B5EF4-FFF2-40B4-BE49-F238E27FC236}">
                <a16:creationId xmlns:a16="http://schemas.microsoft.com/office/drawing/2014/main" id="{999F3BCD-E43D-424A-99E2-5E16883936E0}"/>
              </a:ext>
            </a:extLst>
          </p:cNvPr>
          <p:cNvSpPr/>
          <p:nvPr/>
        </p:nvSpPr>
        <p:spPr>
          <a:xfrm>
            <a:off x="7856059" y="2479957"/>
            <a:ext cx="501805" cy="563808"/>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E9E29CBE-11E4-FD47-BA46-0EB1486DED01}"/>
              </a:ext>
            </a:extLst>
          </p:cNvPr>
          <p:cNvSpPr/>
          <p:nvPr/>
        </p:nvSpPr>
        <p:spPr>
          <a:xfrm>
            <a:off x="6439853" y="1996221"/>
            <a:ext cx="1661531" cy="1015132"/>
          </a:xfrm>
          <a:custGeom>
            <a:avLst/>
            <a:gdLst>
              <a:gd name="connsiteX0" fmla="*/ 1661531 w 1661531"/>
              <a:gd name="connsiteY0" fmla="*/ 0 h 1015132"/>
              <a:gd name="connsiteX1" fmla="*/ 1650380 w 1661531"/>
              <a:gd name="connsiteY1" fmla="*/ 55756 h 1015132"/>
              <a:gd name="connsiteX2" fmla="*/ 1628078 w 1661531"/>
              <a:gd name="connsiteY2" fmla="*/ 89210 h 1015132"/>
              <a:gd name="connsiteX3" fmla="*/ 1616927 w 1661531"/>
              <a:gd name="connsiteY3" fmla="*/ 156117 h 1015132"/>
              <a:gd name="connsiteX4" fmla="*/ 1594624 w 1661531"/>
              <a:gd name="connsiteY4" fmla="*/ 412595 h 1015132"/>
              <a:gd name="connsiteX5" fmla="*/ 1572322 w 1661531"/>
              <a:gd name="connsiteY5" fmla="*/ 479502 h 1015132"/>
              <a:gd name="connsiteX6" fmla="*/ 1550019 w 1661531"/>
              <a:gd name="connsiteY6" fmla="*/ 501805 h 1015132"/>
              <a:gd name="connsiteX7" fmla="*/ 1527717 w 1661531"/>
              <a:gd name="connsiteY7" fmla="*/ 535259 h 1015132"/>
              <a:gd name="connsiteX8" fmla="*/ 1460810 w 1661531"/>
              <a:gd name="connsiteY8" fmla="*/ 579863 h 1015132"/>
              <a:gd name="connsiteX9" fmla="*/ 1371600 w 1661531"/>
              <a:gd name="connsiteY9" fmla="*/ 646771 h 1015132"/>
              <a:gd name="connsiteX10" fmla="*/ 1338146 w 1661531"/>
              <a:gd name="connsiteY10" fmla="*/ 657922 h 1015132"/>
              <a:gd name="connsiteX11" fmla="*/ 1248936 w 1661531"/>
              <a:gd name="connsiteY11" fmla="*/ 702527 h 1015132"/>
              <a:gd name="connsiteX12" fmla="*/ 1204331 w 1661531"/>
              <a:gd name="connsiteY12" fmla="*/ 724829 h 1015132"/>
              <a:gd name="connsiteX13" fmla="*/ 1148575 w 1661531"/>
              <a:gd name="connsiteY13" fmla="*/ 747132 h 1015132"/>
              <a:gd name="connsiteX14" fmla="*/ 1048214 w 1661531"/>
              <a:gd name="connsiteY14" fmla="*/ 769434 h 1015132"/>
              <a:gd name="connsiteX15" fmla="*/ 1003610 w 1661531"/>
              <a:gd name="connsiteY15" fmla="*/ 780585 h 1015132"/>
              <a:gd name="connsiteX16" fmla="*/ 936702 w 1661531"/>
              <a:gd name="connsiteY16" fmla="*/ 802888 h 1015132"/>
              <a:gd name="connsiteX17" fmla="*/ 847492 w 1661531"/>
              <a:gd name="connsiteY17" fmla="*/ 814039 h 1015132"/>
              <a:gd name="connsiteX18" fmla="*/ 758283 w 1661531"/>
              <a:gd name="connsiteY18" fmla="*/ 847493 h 1015132"/>
              <a:gd name="connsiteX19" fmla="*/ 713678 w 1661531"/>
              <a:gd name="connsiteY19" fmla="*/ 869795 h 1015132"/>
              <a:gd name="connsiteX20" fmla="*/ 657922 w 1661531"/>
              <a:gd name="connsiteY20" fmla="*/ 880946 h 1015132"/>
              <a:gd name="connsiteX21" fmla="*/ 613317 w 1661531"/>
              <a:gd name="connsiteY21" fmla="*/ 892098 h 1015132"/>
              <a:gd name="connsiteX22" fmla="*/ 557561 w 1661531"/>
              <a:gd name="connsiteY22" fmla="*/ 914400 h 1015132"/>
              <a:gd name="connsiteX23" fmla="*/ 512956 w 1661531"/>
              <a:gd name="connsiteY23" fmla="*/ 925551 h 1015132"/>
              <a:gd name="connsiteX24" fmla="*/ 479502 w 1661531"/>
              <a:gd name="connsiteY24" fmla="*/ 936702 h 1015132"/>
              <a:gd name="connsiteX25" fmla="*/ 323385 w 1661531"/>
              <a:gd name="connsiteY25" fmla="*/ 970156 h 1015132"/>
              <a:gd name="connsiteX26" fmla="*/ 278780 w 1661531"/>
              <a:gd name="connsiteY26" fmla="*/ 981307 h 1015132"/>
              <a:gd name="connsiteX27" fmla="*/ 156117 w 1661531"/>
              <a:gd name="connsiteY27" fmla="*/ 992459 h 1015132"/>
              <a:gd name="connsiteX28" fmla="*/ 66907 w 1661531"/>
              <a:gd name="connsiteY28" fmla="*/ 1003610 h 1015132"/>
              <a:gd name="connsiteX29" fmla="*/ 0 w 1661531"/>
              <a:gd name="connsiteY29" fmla="*/ 1014761 h 1015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61531" h="1015132">
                <a:moveTo>
                  <a:pt x="1661531" y="0"/>
                </a:moveTo>
                <a:cubicBezTo>
                  <a:pt x="1657814" y="18585"/>
                  <a:pt x="1657035" y="38009"/>
                  <a:pt x="1650380" y="55756"/>
                </a:cubicBezTo>
                <a:cubicBezTo>
                  <a:pt x="1645674" y="68305"/>
                  <a:pt x="1632316" y="76496"/>
                  <a:pt x="1628078" y="89210"/>
                </a:cubicBezTo>
                <a:cubicBezTo>
                  <a:pt x="1620928" y="110660"/>
                  <a:pt x="1620644" y="133815"/>
                  <a:pt x="1616927" y="156117"/>
                </a:cubicBezTo>
                <a:cubicBezTo>
                  <a:pt x="1613733" y="210408"/>
                  <a:pt x="1612864" y="339632"/>
                  <a:pt x="1594624" y="412595"/>
                </a:cubicBezTo>
                <a:cubicBezTo>
                  <a:pt x="1588922" y="435402"/>
                  <a:pt x="1588945" y="462879"/>
                  <a:pt x="1572322" y="479502"/>
                </a:cubicBezTo>
                <a:cubicBezTo>
                  <a:pt x="1564888" y="486936"/>
                  <a:pt x="1556587" y="493595"/>
                  <a:pt x="1550019" y="501805"/>
                </a:cubicBezTo>
                <a:cubicBezTo>
                  <a:pt x="1541647" y="512270"/>
                  <a:pt x="1537803" y="526434"/>
                  <a:pt x="1527717" y="535259"/>
                </a:cubicBezTo>
                <a:cubicBezTo>
                  <a:pt x="1507545" y="552910"/>
                  <a:pt x="1479763" y="560910"/>
                  <a:pt x="1460810" y="579863"/>
                </a:cubicBezTo>
                <a:cubicBezTo>
                  <a:pt x="1434392" y="606281"/>
                  <a:pt x="1409426" y="634163"/>
                  <a:pt x="1371600" y="646771"/>
                </a:cubicBezTo>
                <a:cubicBezTo>
                  <a:pt x="1360449" y="650488"/>
                  <a:pt x="1348847" y="653058"/>
                  <a:pt x="1338146" y="657922"/>
                </a:cubicBezTo>
                <a:cubicBezTo>
                  <a:pt x="1307879" y="671679"/>
                  <a:pt x="1278673" y="687659"/>
                  <a:pt x="1248936" y="702527"/>
                </a:cubicBezTo>
                <a:cubicBezTo>
                  <a:pt x="1234068" y="709961"/>
                  <a:pt x="1219765" y="718655"/>
                  <a:pt x="1204331" y="724829"/>
                </a:cubicBezTo>
                <a:cubicBezTo>
                  <a:pt x="1185746" y="732263"/>
                  <a:pt x="1167318" y="740103"/>
                  <a:pt x="1148575" y="747132"/>
                </a:cubicBezTo>
                <a:cubicBezTo>
                  <a:pt x="1098972" y="765733"/>
                  <a:pt x="1116521" y="755773"/>
                  <a:pt x="1048214" y="769434"/>
                </a:cubicBezTo>
                <a:cubicBezTo>
                  <a:pt x="1033186" y="772440"/>
                  <a:pt x="1018289" y="776181"/>
                  <a:pt x="1003610" y="780585"/>
                </a:cubicBezTo>
                <a:cubicBezTo>
                  <a:pt x="981092" y="787340"/>
                  <a:pt x="960030" y="799972"/>
                  <a:pt x="936702" y="802888"/>
                </a:cubicBezTo>
                <a:lnTo>
                  <a:pt x="847492" y="814039"/>
                </a:lnTo>
                <a:cubicBezTo>
                  <a:pt x="723315" y="876127"/>
                  <a:pt x="879741" y="801946"/>
                  <a:pt x="758283" y="847493"/>
                </a:cubicBezTo>
                <a:cubicBezTo>
                  <a:pt x="742718" y="853330"/>
                  <a:pt x="729448" y="864538"/>
                  <a:pt x="713678" y="869795"/>
                </a:cubicBezTo>
                <a:cubicBezTo>
                  <a:pt x="695697" y="875788"/>
                  <a:pt x="676424" y="876834"/>
                  <a:pt x="657922" y="880946"/>
                </a:cubicBezTo>
                <a:cubicBezTo>
                  <a:pt x="642961" y="884271"/>
                  <a:pt x="627856" y="887251"/>
                  <a:pt x="613317" y="892098"/>
                </a:cubicBezTo>
                <a:cubicBezTo>
                  <a:pt x="594327" y="898428"/>
                  <a:pt x="576551" y="908070"/>
                  <a:pt x="557561" y="914400"/>
                </a:cubicBezTo>
                <a:cubicBezTo>
                  <a:pt x="543022" y="919246"/>
                  <a:pt x="527692" y="921341"/>
                  <a:pt x="512956" y="925551"/>
                </a:cubicBezTo>
                <a:cubicBezTo>
                  <a:pt x="501654" y="928780"/>
                  <a:pt x="490804" y="933473"/>
                  <a:pt x="479502" y="936702"/>
                </a:cubicBezTo>
                <a:cubicBezTo>
                  <a:pt x="407850" y="957174"/>
                  <a:pt x="425864" y="944537"/>
                  <a:pt x="323385" y="970156"/>
                </a:cubicBezTo>
                <a:cubicBezTo>
                  <a:pt x="308517" y="973873"/>
                  <a:pt x="293971" y="979281"/>
                  <a:pt x="278780" y="981307"/>
                </a:cubicBezTo>
                <a:cubicBezTo>
                  <a:pt x="238084" y="986733"/>
                  <a:pt x="196948" y="988161"/>
                  <a:pt x="156117" y="992459"/>
                </a:cubicBezTo>
                <a:cubicBezTo>
                  <a:pt x="126314" y="995596"/>
                  <a:pt x="96644" y="999893"/>
                  <a:pt x="66907" y="1003610"/>
                </a:cubicBezTo>
                <a:cubicBezTo>
                  <a:pt x="22874" y="1018287"/>
                  <a:pt x="45208" y="1014761"/>
                  <a:pt x="0" y="1014761"/>
                </a:cubicBezTo>
              </a:path>
            </a:pathLst>
          </a:cu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5D611CD4-1932-6847-9BE5-4939055BF856}"/>
              </a:ext>
            </a:extLst>
          </p:cNvPr>
          <p:cNvGrpSpPr/>
          <p:nvPr/>
        </p:nvGrpSpPr>
        <p:grpSpPr>
          <a:xfrm>
            <a:off x="7732529" y="2908216"/>
            <a:ext cx="635618" cy="1204703"/>
            <a:chOff x="4170556" y="1739590"/>
            <a:chExt cx="635618" cy="1204703"/>
          </a:xfrm>
        </p:grpSpPr>
        <p:sp>
          <p:nvSpPr>
            <p:cNvPr id="12" name="Oval 11">
              <a:extLst>
                <a:ext uri="{FF2B5EF4-FFF2-40B4-BE49-F238E27FC236}">
                  <a16:creationId xmlns:a16="http://schemas.microsoft.com/office/drawing/2014/main" id="{378B7A90-1E3C-3440-932F-5FA410885D25}"/>
                </a:ext>
              </a:extLst>
            </p:cNvPr>
            <p:cNvSpPr/>
            <p:nvPr/>
          </p:nvSpPr>
          <p:spPr>
            <a:xfrm>
              <a:off x="4415883" y="2029522"/>
              <a:ext cx="156117" cy="156117"/>
            </a:xfrm>
            <a:prstGeom prst="ellipse">
              <a:avLst/>
            </a:prstGeom>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4BF33BA-C860-DC4F-AAFC-68FF2D8E852D}"/>
                </a:ext>
              </a:extLst>
            </p:cNvPr>
            <p:cNvSpPr/>
            <p:nvPr/>
          </p:nvSpPr>
          <p:spPr>
            <a:xfrm>
              <a:off x="4337824" y="2256780"/>
              <a:ext cx="156117" cy="156117"/>
            </a:xfrm>
            <a:prstGeom prst="ellipse">
              <a:avLst/>
            </a:prstGeom>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0928603-53BE-E843-BF2A-BC5CDBF5690A}"/>
                </a:ext>
              </a:extLst>
            </p:cNvPr>
            <p:cNvSpPr/>
            <p:nvPr/>
          </p:nvSpPr>
          <p:spPr>
            <a:xfrm>
              <a:off x="4572000" y="2358668"/>
              <a:ext cx="156117" cy="156117"/>
            </a:xfrm>
            <a:prstGeom prst="ellipse">
              <a:avLst/>
            </a:prstGeom>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0B44BA1-A0E7-7E4B-9BF6-C4AE96898594}"/>
                </a:ext>
              </a:extLst>
            </p:cNvPr>
            <p:cNvSpPr/>
            <p:nvPr/>
          </p:nvSpPr>
          <p:spPr>
            <a:xfrm>
              <a:off x="4627755" y="1990574"/>
              <a:ext cx="156117" cy="156117"/>
            </a:xfrm>
            <a:prstGeom prst="ellipse">
              <a:avLst/>
            </a:prstGeom>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B7298DB-6056-814C-8D4E-7BFB69AC0A00}"/>
                </a:ext>
              </a:extLst>
            </p:cNvPr>
            <p:cNvSpPr/>
            <p:nvPr/>
          </p:nvSpPr>
          <p:spPr>
            <a:xfrm>
              <a:off x="4376853" y="2514785"/>
              <a:ext cx="156117" cy="156117"/>
            </a:xfrm>
            <a:prstGeom prst="ellipse">
              <a:avLst/>
            </a:prstGeom>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1EC4BAD-96D5-2B4A-9D66-AF1F3BD474F1}"/>
                </a:ext>
              </a:extLst>
            </p:cNvPr>
            <p:cNvSpPr/>
            <p:nvPr/>
          </p:nvSpPr>
          <p:spPr>
            <a:xfrm>
              <a:off x="4650057" y="2680954"/>
              <a:ext cx="156117" cy="156117"/>
            </a:xfrm>
            <a:prstGeom prst="ellipse">
              <a:avLst/>
            </a:prstGeom>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2F8209D-87F4-0D4C-A22F-5EC0263011D3}"/>
                </a:ext>
              </a:extLst>
            </p:cNvPr>
            <p:cNvSpPr/>
            <p:nvPr/>
          </p:nvSpPr>
          <p:spPr>
            <a:xfrm>
              <a:off x="4376853" y="2788176"/>
              <a:ext cx="156117" cy="156117"/>
            </a:xfrm>
            <a:prstGeom prst="ellipse">
              <a:avLst/>
            </a:prstGeom>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72E78E8-0ABD-9444-91B5-F2F04D7917B0}"/>
                </a:ext>
              </a:extLst>
            </p:cNvPr>
            <p:cNvSpPr txBox="1"/>
            <p:nvPr/>
          </p:nvSpPr>
          <p:spPr>
            <a:xfrm>
              <a:off x="4170556" y="1739590"/>
              <a:ext cx="184731" cy="369332"/>
            </a:xfrm>
            <a:prstGeom prst="rect">
              <a:avLst/>
            </a:prstGeom>
            <a:noFill/>
          </p:spPr>
          <p:txBody>
            <a:bodyPr wrap="none" rtlCol="0">
              <a:spAutoFit/>
            </a:bodyPr>
            <a:lstStyle/>
            <a:p>
              <a:endParaRPr lang="en-US" dirty="0"/>
            </a:p>
          </p:txBody>
        </p:sp>
      </p:grpSp>
      <p:sp>
        <p:nvSpPr>
          <p:cNvPr id="20" name="TextBox 19">
            <a:extLst>
              <a:ext uri="{FF2B5EF4-FFF2-40B4-BE49-F238E27FC236}">
                <a16:creationId xmlns:a16="http://schemas.microsoft.com/office/drawing/2014/main" id="{3BBF14EE-50CB-6E44-9087-3B958DCB55E7}"/>
              </a:ext>
            </a:extLst>
          </p:cNvPr>
          <p:cNvSpPr txBox="1"/>
          <p:nvPr/>
        </p:nvSpPr>
        <p:spPr>
          <a:xfrm rot="18000000">
            <a:off x="7863591" y="3277025"/>
            <a:ext cx="330540" cy="369332"/>
          </a:xfrm>
          <a:prstGeom prst="rect">
            <a:avLst/>
          </a:prstGeom>
          <a:noFill/>
        </p:spPr>
        <p:txBody>
          <a:bodyPr wrap="none" rtlCol="0">
            <a:spAutoFit/>
          </a:bodyPr>
          <a:lstStyle/>
          <a:p>
            <a:r>
              <a:rPr lang="en-US" dirty="0">
                <a:latin typeface="Courier" pitchFamily="2" charset="0"/>
              </a:rPr>
              <a:t>A</a:t>
            </a:r>
          </a:p>
        </p:txBody>
      </p:sp>
      <p:sp>
        <p:nvSpPr>
          <p:cNvPr id="21" name="TextBox 20">
            <a:extLst>
              <a:ext uri="{FF2B5EF4-FFF2-40B4-BE49-F238E27FC236}">
                <a16:creationId xmlns:a16="http://schemas.microsoft.com/office/drawing/2014/main" id="{647D91E9-EE65-E246-9F54-B597C2317737}"/>
              </a:ext>
            </a:extLst>
          </p:cNvPr>
          <p:cNvSpPr txBox="1"/>
          <p:nvPr/>
        </p:nvSpPr>
        <p:spPr>
          <a:xfrm rot="18000000">
            <a:off x="7837573" y="3462878"/>
            <a:ext cx="330540" cy="369332"/>
          </a:xfrm>
          <a:prstGeom prst="rect">
            <a:avLst/>
          </a:prstGeom>
          <a:noFill/>
        </p:spPr>
        <p:txBody>
          <a:bodyPr wrap="none" rtlCol="0">
            <a:spAutoFit/>
          </a:bodyPr>
          <a:lstStyle/>
          <a:p>
            <a:r>
              <a:rPr lang="en-US" dirty="0">
                <a:latin typeface="Courier" pitchFamily="2" charset="0"/>
              </a:rPr>
              <a:t>G</a:t>
            </a:r>
          </a:p>
        </p:txBody>
      </p:sp>
      <p:sp>
        <p:nvSpPr>
          <p:cNvPr id="22" name="TextBox 21">
            <a:extLst>
              <a:ext uri="{FF2B5EF4-FFF2-40B4-BE49-F238E27FC236}">
                <a16:creationId xmlns:a16="http://schemas.microsoft.com/office/drawing/2014/main" id="{46FED1DF-6CB7-E047-98E7-20153F7D747D}"/>
              </a:ext>
            </a:extLst>
          </p:cNvPr>
          <p:cNvSpPr txBox="1"/>
          <p:nvPr/>
        </p:nvSpPr>
        <p:spPr>
          <a:xfrm rot="18000000">
            <a:off x="7811557" y="3648731"/>
            <a:ext cx="330540" cy="369332"/>
          </a:xfrm>
          <a:prstGeom prst="rect">
            <a:avLst/>
          </a:prstGeom>
          <a:noFill/>
        </p:spPr>
        <p:txBody>
          <a:bodyPr wrap="none" rtlCol="0">
            <a:spAutoFit/>
          </a:bodyPr>
          <a:lstStyle/>
          <a:p>
            <a:r>
              <a:rPr lang="en-US" dirty="0">
                <a:latin typeface="Courier" pitchFamily="2" charset="0"/>
              </a:rPr>
              <a:t>T</a:t>
            </a:r>
          </a:p>
        </p:txBody>
      </p:sp>
      <p:sp>
        <p:nvSpPr>
          <p:cNvPr id="23" name="TextBox 22">
            <a:extLst>
              <a:ext uri="{FF2B5EF4-FFF2-40B4-BE49-F238E27FC236}">
                <a16:creationId xmlns:a16="http://schemas.microsoft.com/office/drawing/2014/main" id="{8342C20F-4439-8443-88D4-C2BC03032214}"/>
              </a:ext>
            </a:extLst>
          </p:cNvPr>
          <p:cNvSpPr txBox="1"/>
          <p:nvPr/>
        </p:nvSpPr>
        <p:spPr>
          <a:xfrm rot="18000000">
            <a:off x="7822707" y="3871755"/>
            <a:ext cx="330540" cy="369332"/>
          </a:xfrm>
          <a:prstGeom prst="rect">
            <a:avLst/>
          </a:prstGeom>
          <a:noFill/>
        </p:spPr>
        <p:txBody>
          <a:bodyPr wrap="none" rtlCol="0">
            <a:spAutoFit/>
          </a:bodyPr>
          <a:lstStyle/>
          <a:p>
            <a:r>
              <a:rPr lang="en-US" dirty="0">
                <a:latin typeface="Courier" pitchFamily="2" charset="0"/>
              </a:rPr>
              <a:t>T</a:t>
            </a:r>
          </a:p>
        </p:txBody>
      </p:sp>
      <p:sp>
        <p:nvSpPr>
          <p:cNvPr id="24" name="TextBox 23">
            <a:extLst>
              <a:ext uri="{FF2B5EF4-FFF2-40B4-BE49-F238E27FC236}">
                <a16:creationId xmlns:a16="http://schemas.microsoft.com/office/drawing/2014/main" id="{C6A470FB-B96D-7845-84D5-2EB97A5F9CD4}"/>
              </a:ext>
            </a:extLst>
          </p:cNvPr>
          <p:cNvSpPr txBox="1"/>
          <p:nvPr/>
        </p:nvSpPr>
        <p:spPr>
          <a:xfrm rot="18000000">
            <a:off x="7778102" y="4061320"/>
            <a:ext cx="330540" cy="369332"/>
          </a:xfrm>
          <a:prstGeom prst="rect">
            <a:avLst/>
          </a:prstGeom>
          <a:noFill/>
        </p:spPr>
        <p:txBody>
          <a:bodyPr wrap="none" rtlCol="0">
            <a:spAutoFit/>
          </a:bodyPr>
          <a:lstStyle/>
          <a:p>
            <a:r>
              <a:rPr lang="en-US" dirty="0">
                <a:latin typeface="Courier" pitchFamily="2" charset="0"/>
              </a:rPr>
              <a:t>G</a:t>
            </a:r>
          </a:p>
        </p:txBody>
      </p:sp>
      <p:sp>
        <p:nvSpPr>
          <p:cNvPr id="25" name="TextBox 24">
            <a:extLst>
              <a:ext uri="{FF2B5EF4-FFF2-40B4-BE49-F238E27FC236}">
                <a16:creationId xmlns:a16="http://schemas.microsoft.com/office/drawing/2014/main" id="{3E1A75C4-174C-BF4E-BABB-4BB54610294F}"/>
              </a:ext>
            </a:extLst>
          </p:cNvPr>
          <p:cNvSpPr txBox="1"/>
          <p:nvPr/>
        </p:nvSpPr>
        <p:spPr>
          <a:xfrm rot="18000000">
            <a:off x="7744648" y="4262045"/>
            <a:ext cx="330540" cy="369332"/>
          </a:xfrm>
          <a:prstGeom prst="rect">
            <a:avLst/>
          </a:prstGeom>
          <a:noFill/>
        </p:spPr>
        <p:txBody>
          <a:bodyPr wrap="none" rtlCol="0">
            <a:spAutoFit/>
          </a:bodyPr>
          <a:lstStyle/>
          <a:p>
            <a:r>
              <a:rPr lang="en-US" dirty="0">
                <a:latin typeface="Courier" pitchFamily="2" charset="0"/>
              </a:rPr>
              <a:t>C</a:t>
            </a:r>
          </a:p>
        </p:txBody>
      </p:sp>
      <p:sp>
        <p:nvSpPr>
          <p:cNvPr id="26" name="TextBox 25">
            <a:extLst>
              <a:ext uri="{FF2B5EF4-FFF2-40B4-BE49-F238E27FC236}">
                <a16:creationId xmlns:a16="http://schemas.microsoft.com/office/drawing/2014/main" id="{19008440-69B6-0845-9C54-0DEE754F3959}"/>
              </a:ext>
            </a:extLst>
          </p:cNvPr>
          <p:cNvSpPr txBox="1"/>
          <p:nvPr/>
        </p:nvSpPr>
        <p:spPr>
          <a:xfrm rot="18000000">
            <a:off x="7666592" y="4440468"/>
            <a:ext cx="330540" cy="369332"/>
          </a:xfrm>
          <a:prstGeom prst="rect">
            <a:avLst/>
          </a:prstGeom>
          <a:noFill/>
        </p:spPr>
        <p:txBody>
          <a:bodyPr wrap="none" rtlCol="0">
            <a:spAutoFit/>
          </a:bodyPr>
          <a:lstStyle/>
          <a:p>
            <a:r>
              <a:rPr lang="en-US" dirty="0">
                <a:latin typeface="Courier" pitchFamily="2" charset="0"/>
              </a:rPr>
              <a:t>G</a:t>
            </a:r>
          </a:p>
        </p:txBody>
      </p:sp>
      <p:sp>
        <p:nvSpPr>
          <p:cNvPr id="27" name="TextBox 26">
            <a:extLst>
              <a:ext uri="{FF2B5EF4-FFF2-40B4-BE49-F238E27FC236}">
                <a16:creationId xmlns:a16="http://schemas.microsoft.com/office/drawing/2014/main" id="{E347E03A-44BD-D944-A392-92BA42F292BA}"/>
              </a:ext>
            </a:extLst>
          </p:cNvPr>
          <p:cNvSpPr txBox="1"/>
          <p:nvPr/>
        </p:nvSpPr>
        <p:spPr>
          <a:xfrm rot="18000000">
            <a:off x="7544219" y="4604019"/>
            <a:ext cx="322524" cy="369332"/>
          </a:xfrm>
          <a:prstGeom prst="rect">
            <a:avLst/>
          </a:prstGeom>
          <a:noFill/>
        </p:spPr>
        <p:txBody>
          <a:bodyPr wrap="none" rtlCol="0">
            <a:spAutoFit/>
          </a:bodyPr>
          <a:lstStyle/>
          <a:p>
            <a:r>
              <a:rPr lang="en-US" dirty="0">
                <a:latin typeface="Courier" pitchFamily="2" charset="0"/>
              </a:rPr>
              <a:t>A</a:t>
            </a:r>
          </a:p>
        </p:txBody>
      </p:sp>
      <p:sp>
        <p:nvSpPr>
          <p:cNvPr id="28" name="Freeform 27">
            <a:extLst>
              <a:ext uri="{FF2B5EF4-FFF2-40B4-BE49-F238E27FC236}">
                <a16:creationId xmlns:a16="http://schemas.microsoft.com/office/drawing/2014/main" id="{4F2BF575-1626-C24E-9832-EC117A86B16D}"/>
              </a:ext>
            </a:extLst>
          </p:cNvPr>
          <p:cNvSpPr/>
          <p:nvPr/>
        </p:nvSpPr>
        <p:spPr>
          <a:xfrm>
            <a:off x="7343102" y="1996221"/>
            <a:ext cx="836341" cy="3512634"/>
          </a:xfrm>
          <a:custGeom>
            <a:avLst/>
            <a:gdLst>
              <a:gd name="connsiteX0" fmla="*/ 836341 w 836341"/>
              <a:gd name="connsiteY0" fmla="*/ 0 h 3512634"/>
              <a:gd name="connsiteX1" fmla="*/ 825190 w 836341"/>
              <a:gd name="connsiteY1" fmla="*/ 111512 h 3512634"/>
              <a:gd name="connsiteX2" fmla="*/ 814039 w 836341"/>
              <a:gd name="connsiteY2" fmla="*/ 167268 h 3512634"/>
              <a:gd name="connsiteX3" fmla="*/ 802887 w 836341"/>
              <a:gd name="connsiteY3" fmla="*/ 1471961 h 3512634"/>
              <a:gd name="connsiteX4" fmla="*/ 791736 w 836341"/>
              <a:gd name="connsiteY4" fmla="*/ 1639229 h 3512634"/>
              <a:gd name="connsiteX5" fmla="*/ 758282 w 836341"/>
              <a:gd name="connsiteY5" fmla="*/ 1795346 h 3512634"/>
              <a:gd name="connsiteX6" fmla="*/ 735980 w 836341"/>
              <a:gd name="connsiteY6" fmla="*/ 2129883 h 3512634"/>
              <a:gd name="connsiteX7" fmla="*/ 724829 w 836341"/>
              <a:gd name="connsiteY7" fmla="*/ 2163337 h 3512634"/>
              <a:gd name="connsiteX8" fmla="*/ 702526 w 836341"/>
              <a:gd name="connsiteY8" fmla="*/ 2341756 h 3512634"/>
              <a:gd name="connsiteX9" fmla="*/ 680224 w 836341"/>
              <a:gd name="connsiteY9" fmla="*/ 2486722 h 3512634"/>
              <a:gd name="connsiteX10" fmla="*/ 657921 w 836341"/>
              <a:gd name="connsiteY10" fmla="*/ 2520176 h 3512634"/>
              <a:gd name="connsiteX11" fmla="*/ 646770 w 836341"/>
              <a:gd name="connsiteY11" fmla="*/ 2553629 h 3512634"/>
              <a:gd name="connsiteX12" fmla="*/ 602165 w 836341"/>
              <a:gd name="connsiteY12" fmla="*/ 2620537 h 3512634"/>
              <a:gd name="connsiteX13" fmla="*/ 568712 w 836341"/>
              <a:gd name="connsiteY13" fmla="*/ 2676293 h 3512634"/>
              <a:gd name="connsiteX14" fmla="*/ 546409 w 836341"/>
              <a:gd name="connsiteY14" fmla="*/ 2720898 h 3512634"/>
              <a:gd name="connsiteX15" fmla="*/ 501804 w 836341"/>
              <a:gd name="connsiteY15" fmla="*/ 2776654 h 3512634"/>
              <a:gd name="connsiteX16" fmla="*/ 457200 w 836341"/>
              <a:gd name="connsiteY16" fmla="*/ 2843561 h 3512634"/>
              <a:gd name="connsiteX17" fmla="*/ 434897 w 836341"/>
              <a:gd name="connsiteY17" fmla="*/ 2865863 h 3512634"/>
              <a:gd name="connsiteX18" fmla="*/ 379141 w 836341"/>
              <a:gd name="connsiteY18" fmla="*/ 2932771 h 3512634"/>
              <a:gd name="connsiteX19" fmla="*/ 334536 w 836341"/>
              <a:gd name="connsiteY19" fmla="*/ 2999678 h 3512634"/>
              <a:gd name="connsiteX20" fmla="*/ 289931 w 836341"/>
              <a:gd name="connsiteY20" fmla="*/ 3088888 h 3512634"/>
              <a:gd name="connsiteX21" fmla="*/ 234175 w 836341"/>
              <a:gd name="connsiteY21" fmla="*/ 3166946 h 3512634"/>
              <a:gd name="connsiteX22" fmla="*/ 200721 w 836341"/>
              <a:gd name="connsiteY22" fmla="*/ 3222702 h 3512634"/>
              <a:gd name="connsiteX23" fmla="*/ 189570 w 836341"/>
              <a:gd name="connsiteY23" fmla="*/ 3256156 h 3512634"/>
              <a:gd name="connsiteX24" fmla="*/ 167268 w 836341"/>
              <a:gd name="connsiteY24" fmla="*/ 3289610 h 3512634"/>
              <a:gd name="connsiteX25" fmla="*/ 122663 w 836341"/>
              <a:gd name="connsiteY25" fmla="*/ 3378819 h 3512634"/>
              <a:gd name="connsiteX26" fmla="*/ 111512 w 836341"/>
              <a:gd name="connsiteY26" fmla="*/ 3412273 h 3512634"/>
              <a:gd name="connsiteX27" fmla="*/ 55756 w 836341"/>
              <a:gd name="connsiteY27" fmla="*/ 3456878 h 3512634"/>
              <a:gd name="connsiteX28" fmla="*/ 0 w 836341"/>
              <a:gd name="connsiteY28" fmla="*/ 3512634 h 3512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36341" h="3512634">
                <a:moveTo>
                  <a:pt x="836341" y="0"/>
                </a:moveTo>
                <a:cubicBezTo>
                  <a:pt x="832624" y="37171"/>
                  <a:pt x="830127" y="74484"/>
                  <a:pt x="825190" y="111512"/>
                </a:cubicBezTo>
                <a:cubicBezTo>
                  <a:pt x="822685" y="130299"/>
                  <a:pt x="814350" y="148317"/>
                  <a:pt x="814039" y="167268"/>
                </a:cubicBezTo>
                <a:cubicBezTo>
                  <a:pt x="806910" y="602123"/>
                  <a:pt x="809476" y="1037097"/>
                  <a:pt x="802887" y="1471961"/>
                </a:cubicBezTo>
                <a:cubicBezTo>
                  <a:pt x="802040" y="1527834"/>
                  <a:pt x="798394" y="1583747"/>
                  <a:pt x="791736" y="1639229"/>
                </a:cubicBezTo>
                <a:cubicBezTo>
                  <a:pt x="785894" y="1687911"/>
                  <a:pt x="770758" y="1745445"/>
                  <a:pt x="758282" y="1795346"/>
                </a:cubicBezTo>
                <a:cubicBezTo>
                  <a:pt x="754036" y="1897256"/>
                  <a:pt x="759823" y="2022589"/>
                  <a:pt x="735980" y="2129883"/>
                </a:cubicBezTo>
                <a:cubicBezTo>
                  <a:pt x="733430" y="2141358"/>
                  <a:pt x="728546" y="2152186"/>
                  <a:pt x="724829" y="2163337"/>
                </a:cubicBezTo>
                <a:cubicBezTo>
                  <a:pt x="698095" y="2457420"/>
                  <a:pt x="728132" y="2175320"/>
                  <a:pt x="702526" y="2341756"/>
                </a:cubicBezTo>
                <a:cubicBezTo>
                  <a:pt x="700129" y="2357334"/>
                  <a:pt x="690229" y="2460043"/>
                  <a:pt x="680224" y="2486722"/>
                </a:cubicBezTo>
                <a:cubicBezTo>
                  <a:pt x="675518" y="2499271"/>
                  <a:pt x="665355" y="2509025"/>
                  <a:pt x="657921" y="2520176"/>
                </a:cubicBezTo>
                <a:cubicBezTo>
                  <a:pt x="654204" y="2531327"/>
                  <a:pt x="652478" y="2543354"/>
                  <a:pt x="646770" y="2553629"/>
                </a:cubicBezTo>
                <a:cubicBezTo>
                  <a:pt x="633753" y="2577060"/>
                  <a:pt x="602165" y="2620537"/>
                  <a:pt x="602165" y="2620537"/>
                </a:cubicBezTo>
                <a:cubicBezTo>
                  <a:pt x="576281" y="2698188"/>
                  <a:pt x="609529" y="2615067"/>
                  <a:pt x="568712" y="2676293"/>
                </a:cubicBezTo>
                <a:cubicBezTo>
                  <a:pt x="559491" y="2690125"/>
                  <a:pt x="554657" y="2706465"/>
                  <a:pt x="546409" y="2720898"/>
                </a:cubicBezTo>
                <a:cubicBezTo>
                  <a:pt x="502745" y="2797309"/>
                  <a:pt x="545767" y="2718036"/>
                  <a:pt x="501804" y="2776654"/>
                </a:cubicBezTo>
                <a:cubicBezTo>
                  <a:pt x="485722" y="2798097"/>
                  <a:pt x="476154" y="2824608"/>
                  <a:pt x="457200" y="2843561"/>
                </a:cubicBezTo>
                <a:cubicBezTo>
                  <a:pt x="449766" y="2850995"/>
                  <a:pt x="441628" y="2857786"/>
                  <a:pt x="434897" y="2865863"/>
                </a:cubicBezTo>
                <a:cubicBezTo>
                  <a:pt x="368614" y="2945400"/>
                  <a:pt x="429587" y="2882323"/>
                  <a:pt x="379141" y="2932771"/>
                </a:cubicBezTo>
                <a:cubicBezTo>
                  <a:pt x="350551" y="3018540"/>
                  <a:pt x="393008" y="2907794"/>
                  <a:pt x="334536" y="2999678"/>
                </a:cubicBezTo>
                <a:cubicBezTo>
                  <a:pt x="316687" y="3027727"/>
                  <a:pt x="309879" y="3062291"/>
                  <a:pt x="289931" y="3088888"/>
                </a:cubicBezTo>
                <a:cubicBezTo>
                  <a:pt x="248437" y="3144215"/>
                  <a:pt x="266788" y="3118029"/>
                  <a:pt x="234175" y="3166946"/>
                </a:cubicBezTo>
                <a:cubicBezTo>
                  <a:pt x="202586" y="3261716"/>
                  <a:pt x="246643" y="3146167"/>
                  <a:pt x="200721" y="3222702"/>
                </a:cubicBezTo>
                <a:cubicBezTo>
                  <a:pt x="194673" y="3232781"/>
                  <a:pt x="194827" y="3245642"/>
                  <a:pt x="189570" y="3256156"/>
                </a:cubicBezTo>
                <a:cubicBezTo>
                  <a:pt x="183577" y="3268143"/>
                  <a:pt x="173686" y="3277844"/>
                  <a:pt x="167268" y="3289610"/>
                </a:cubicBezTo>
                <a:cubicBezTo>
                  <a:pt x="151348" y="3318797"/>
                  <a:pt x="133176" y="3347279"/>
                  <a:pt x="122663" y="3378819"/>
                </a:cubicBezTo>
                <a:cubicBezTo>
                  <a:pt x="118946" y="3389970"/>
                  <a:pt x="117560" y="3402194"/>
                  <a:pt x="111512" y="3412273"/>
                </a:cubicBezTo>
                <a:cubicBezTo>
                  <a:pt x="98114" y="3434603"/>
                  <a:pt x="74526" y="3440790"/>
                  <a:pt x="55756" y="3456878"/>
                </a:cubicBezTo>
                <a:lnTo>
                  <a:pt x="0" y="3512634"/>
                </a:lnTo>
              </a:path>
            </a:pathLst>
          </a:cu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9" name="Straight Arrow Connector 28">
            <a:extLst>
              <a:ext uri="{FF2B5EF4-FFF2-40B4-BE49-F238E27FC236}">
                <a16:creationId xmlns:a16="http://schemas.microsoft.com/office/drawing/2014/main" id="{E9266542-26A1-AB42-AC92-FDD3D27EDE82}"/>
              </a:ext>
            </a:extLst>
          </p:cNvPr>
          <p:cNvCxnSpPr/>
          <p:nvPr/>
        </p:nvCxnSpPr>
        <p:spPr>
          <a:xfrm flipH="1">
            <a:off x="8245404" y="3503464"/>
            <a:ext cx="603114" cy="258005"/>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30" name="Straight Arrow Connector 29">
            <a:extLst>
              <a:ext uri="{FF2B5EF4-FFF2-40B4-BE49-F238E27FC236}">
                <a16:creationId xmlns:a16="http://schemas.microsoft.com/office/drawing/2014/main" id="{6918B8D2-3CE1-7F40-AFD6-45587F42ACAB}"/>
              </a:ext>
            </a:extLst>
          </p:cNvPr>
          <p:cNvCxnSpPr>
            <a:cxnSpLocks/>
          </p:cNvCxnSpPr>
          <p:nvPr/>
        </p:nvCxnSpPr>
        <p:spPr>
          <a:xfrm>
            <a:off x="8330457" y="3858461"/>
            <a:ext cx="1231739" cy="600445"/>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31" name="TextBox 30">
            <a:extLst>
              <a:ext uri="{FF2B5EF4-FFF2-40B4-BE49-F238E27FC236}">
                <a16:creationId xmlns:a16="http://schemas.microsoft.com/office/drawing/2014/main" id="{CFF083A2-C783-3A40-8CBB-7AB067A84008}"/>
              </a:ext>
            </a:extLst>
          </p:cNvPr>
          <p:cNvSpPr txBox="1"/>
          <p:nvPr/>
        </p:nvSpPr>
        <p:spPr>
          <a:xfrm>
            <a:off x="628805" y="1259072"/>
            <a:ext cx="8040959" cy="830997"/>
          </a:xfrm>
          <a:prstGeom prst="rect">
            <a:avLst/>
          </a:prstGeom>
          <a:noFill/>
        </p:spPr>
        <p:txBody>
          <a:bodyPr wrap="square" rtlCol="0">
            <a:spAutoFit/>
          </a:bodyPr>
          <a:lstStyle/>
          <a:p>
            <a:r>
              <a:rPr lang="en-US" sz="2400" b="1" dirty="0">
                <a:latin typeface="Gill Sans MT" panose="020B0502020104020203" pitchFamily="34" charset="77"/>
              </a:rPr>
              <a:t>Key</a:t>
            </a:r>
            <a:r>
              <a:rPr lang="en-US" sz="2400" dirty="0">
                <a:latin typeface="Gill Sans MT" panose="020B0502020104020203" pitchFamily="34" charset="77"/>
              </a:rPr>
              <a:t> = different molecules passing through the pore make different squiggle patterns!</a:t>
            </a:r>
          </a:p>
        </p:txBody>
      </p:sp>
    </p:spTree>
    <p:extLst>
      <p:ext uri="{BB962C8B-B14F-4D97-AF65-F5344CB8AC3E}">
        <p14:creationId xmlns:p14="http://schemas.microsoft.com/office/powerpoint/2010/main" val="19470024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117FE488-52E1-5D46-B646-27C050F09E8C}"/>
              </a:ext>
            </a:extLst>
          </p:cNvPr>
          <p:cNvCxnSpPr/>
          <p:nvPr/>
        </p:nvCxnSpPr>
        <p:spPr>
          <a:xfrm>
            <a:off x="5627077" y="1547446"/>
            <a:ext cx="0" cy="4308231"/>
          </a:xfrm>
          <a:prstGeom prst="line">
            <a:avLst/>
          </a:prstGeom>
          <a:ln w="28575">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5BC3023-A79E-854F-A3BC-B92FB0CD17D1}"/>
              </a:ext>
            </a:extLst>
          </p:cNvPr>
          <p:cNvCxnSpPr/>
          <p:nvPr/>
        </p:nvCxnSpPr>
        <p:spPr>
          <a:xfrm>
            <a:off x="1002323" y="5855677"/>
            <a:ext cx="9302262" cy="0"/>
          </a:xfrm>
          <a:prstGeom prst="line">
            <a:avLst/>
          </a:prstGeom>
          <a:ln w="28575">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6D37ADF-9CF9-EB4B-82A7-AE92FE187C9F}"/>
              </a:ext>
            </a:extLst>
          </p:cNvPr>
          <p:cNvSpPr txBox="1"/>
          <p:nvPr/>
        </p:nvSpPr>
        <p:spPr>
          <a:xfrm>
            <a:off x="4514363" y="5855677"/>
            <a:ext cx="2573140" cy="523220"/>
          </a:xfrm>
          <a:prstGeom prst="rect">
            <a:avLst/>
          </a:prstGeom>
          <a:noFill/>
        </p:spPr>
        <p:txBody>
          <a:bodyPr wrap="none" rtlCol="0">
            <a:spAutoFit/>
          </a:bodyPr>
          <a:lstStyle/>
          <a:p>
            <a:r>
              <a:rPr lang="en-US" sz="2800" dirty="0">
                <a:latin typeface="Gill Sans MT" panose="020B0502020104020203" pitchFamily="34" charset="77"/>
              </a:rPr>
              <a:t>Read length (kb)</a:t>
            </a:r>
          </a:p>
        </p:txBody>
      </p:sp>
      <p:sp>
        <p:nvSpPr>
          <p:cNvPr id="8" name="TextBox 7">
            <a:extLst>
              <a:ext uri="{FF2B5EF4-FFF2-40B4-BE49-F238E27FC236}">
                <a16:creationId xmlns:a16="http://schemas.microsoft.com/office/drawing/2014/main" id="{CE06BCCC-2880-AF4A-8772-6491FC59CE98}"/>
              </a:ext>
            </a:extLst>
          </p:cNvPr>
          <p:cNvSpPr txBox="1"/>
          <p:nvPr/>
        </p:nvSpPr>
        <p:spPr>
          <a:xfrm>
            <a:off x="837807" y="5857836"/>
            <a:ext cx="364202" cy="523220"/>
          </a:xfrm>
          <a:prstGeom prst="rect">
            <a:avLst/>
          </a:prstGeom>
          <a:noFill/>
        </p:spPr>
        <p:txBody>
          <a:bodyPr wrap="none" rtlCol="0">
            <a:spAutoFit/>
          </a:bodyPr>
          <a:lstStyle/>
          <a:p>
            <a:r>
              <a:rPr lang="en-US" sz="2800" dirty="0">
                <a:latin typeface="Gill Sans MT" panose="020B0502020104020203" pitchFamily="34" charset="77"/>
              </a:rPr>
              <a:t>0</a:t>
            </a:r>
          </a:p>
        </p:txBody>
      </p:sp>
      <p:sp>
        <p:nvSpPr>
          <p:cNvPr id="9" name="TextBox 8">
            <a:extLst>
              <a:ext uri="{FF2B5EF4-FFF2-40B4-BE49-F238E27FC236}">
                <a16:creationId xmlns:a16="http://schemas.microsoft.com/office/drawing/2014/main" id="{EEB3A5B7-BE5A-3C43-8980-1D06E40DC6BB}"/>
              </a:ext>
            </a:extLst>
          </p:cNvPr>
          <p:cNvSpPr txBox="1"/>
          <p:nvPr/>
        </p:nvSpPr>
        <p:spPr>
          <a:xfrm>
            <a:off x="9857186" y="5855677"/>
            <a:ext cx="894797" cy="523220"/>
          </a:xfrm>
          <a:prstGeom prst="rect">
            <a:avLst/>
          </a:prstGeom>
          <a:noFill/>
        </p:spPr>
        <p:txBody>
          <a:bodyPr wrap="none" rtlCol="0">
            <a:spAutoFit/>
          </a:bodyPr>
          <a:lstStyle/>
          <a:p>
            <a:r>
              <a:rPr lang="en-US" sz="2800" dirty="0">
                <a:latin typeface="Gill Sans MT" panose="020B0502020104020203" pitchFamily="34" charset="77"/>
              </a:rPr>
              <a:t>50kb</a:t>
            </a:r>
          </a:p>
        </p:txBody>
      </p:sp>
      <p:sp>
        <p:nvSpPr>
          <p:cNvPr id="10" name="Title 1">
            <a:extLst>
              <a:ext uri="{FF2B5EF4-FFF2-40B4-BE49-F238E27FC236}">
                <a16:creationId xmlns:a16="http://schemas.microsoft.com/office/drawing/2014/main" id="{9C755082-3E37-0948-A9AC-08E8F7CEB532}"/>
              </a:ext>
            </a:extLst>
          </p:cNvPr>
          <p:cNvSpPr txBox="1">
            <a:spLocks/>
          </p:cNvSpPr>
          <p:nvPr/>
        </p:nvSpPr>
        <p:spPr>
          <a:xfrm>
            <a:off x="0" y="54574"/>
            <a:ext cx="12192000" cy="12050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Gill Sans MT" panose="020B0502020104020203" pitchFamily="34" charset="0"/>
              </a:rPr>
              <a:t>Short vs. long reads</a:t>
            </a:r>
          </a:p>
        </p:txBody>
      </p:sp>
      <p:sp>
        <p:nvSpPr>
          <p:cNvPr id="11" name="Oval 10">
            <a:extLst>
              <a:ext uri="{FF2B5EF4-FFF2-40B4-BE49-F238E27FC236}">
                <a16:creationId xmlns:a16="http://schemas.microsoft.com/office/drawing/2014/main" id="{2F96FCAB-2FB5-B442-BD01-CC3F7A5BF06C}"/>
              </a:ext>
            </a:extLst>
          </p:cNvPr>
          <p:cNvSpPr/>
          <p:nvPr/>
        </p:nvSpPr>
        <p:spPr>
          <a:xfrm>
            <a:off x="806834" y="1285837"/>
            <a:ext cx="1705706" cy="168515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a:latin typeface="Gill Sans MT" panose="020B0502020104020203" pitchFamily="34" charset="77"/>
              </a:rPr>
              <a:t>Illumina</a:t>
            </a:r>
          </a:p>
        </p:txBody>
      </p:sp>
      <p:sp>
        <p:nvSpPr>
          <p:cNvPr id="12" name="TextBox 11">
            <a:extLst>
              <a:ext uri="{FF2B5EF4-FFF2-40B4-BE49-F238E27FC236}">
                <a16:creationId xmlns:a16="http://schemas.microsoft.com/office/drawing/2014/main" id="{6FC0B226-2006-934E-8E7A-A0909A931DF0}"/>
              </a:ext>
            </a:extLst>
          </p:cNvPr>
          <p:cNvSpPr txBox="1"/>
          <p:nvPr/>
        </p:nvSpPr>
        <p:spPr>
          <a:xfrm>
            <a:off x="5036942" y="1024227"/>
            <a:ext cx="1527982" cy="523220"/>
          </a:xfrm>
          <a:prstGeom prst="rect">
            <a:avLst/>
          </a:prstGeom>
          <a:noFill/>
        </p:spPr>
        <p:txBody>
          <a:bodyPr wrap="none" rtlCol="0">
            <a:spAutoFit/>
          </a:bodyPr>
          <a:lstStyle/>
          <a:p>
            <a:r>
              <a:rPr lang="en-US" sz="2800" dirty="0">
                <a:latin typeface="Gill Sans MT" panose="020B0502020104020203" pitchFamily="34" charset="77"/>
              </a:rPr>
              <a:t>Accuracy</a:t>
            </a:r>
          </a:p>
        </p:txBody>
      </p:sp>
      <p:sp>
        <p:nvSpPr>
          <p:cNvPr id="13" name="TextBox 12">
            <a:extLst>
              <a:ext uri="{FF2B5EF4-FFF2-40B4-BE49-F238E27FC236}">
                <a16:creationId xmlns:a16="http://schemas.microsoft.com/office/drawing/2014/main" id="{660A1247-F9B0-B54E-848E-9C7BE288BAF5}"/>
              </a:ext>
            </a:extLst>
          </p:cNvPr>
          <p:cNvSpPr txBox="1"/>
          <p:nvPr/>
        </p:nvSpPr>
        <p:spPr>
          <a:xfrm>
            <a:off x="4583201" y="1417721"/>
            <a:ext cx="1043876" cy="523220"/>
          </a:xfrm>
          <a:prstGeom prst="rect">
            <a:avLst/>
          </a:prstGeom>
          <a:noFill/>
        </p:spPr>
        <p:txBody>
          <a:bodyPr wrap="none" rtlCol="0">
            <a:spAutoFit/>
          </a:bodyPr>
          <a:lstStyle/>
          <a:p>
            <a:r>
              <a:rPr lang="en-US" sz="2800" dirty="0">
                <a:latin typeface="Gill Sans MT" panose="020B0502020104020203" pitchFamily="34" charset="77"/>
              </a:rPr>
              <a:t>99.9%</a:t>
            </a:r>
          </a:p>
        </p:txBody>
      </p:sp>
      <p:sp>
        <p:nvSpPr>
          <p:cNvPr id="14" name="TextBox 13">
            <a:extLst>
              <a:ext uri="{FF2B5EF4-FFF2-40B4-BE49-F238E27FC236}">
                <a16:creationId xmlns:a16="http://schemas.microsoft.com/office/drawing/2014/main" id="{3302F83B-AE06-6A46-827A-BD599F5B7C45}"/>
              </a:ext>
            </a:extLst>
          </p:cNvPr>
          <p:cNvSpPr txBox="1"/>
          <p:nvPr/>
        </p:nvSpPr>
        <p:spPr>
          <a:xfrm>
            <a:off x="4609578" y="5333133"/>
            <a:ext cx="995785" cy="523220"/>
          </a:xfrm>
          <a:prstGeom prst="rect">
            <a:avLst/>
          </a:prstGeom>
          <a:noFill/>
        </p:spPr>
        <p:txBody>
          <a:bodyPr wrap="none" rtlCol="0">
            <a:spAutoFit/>
          </a:bodyPr>
          <a:lstStyle/>
          <a:p>
            <a:r>
              <a:rPr lang="en-US" sz="2800" dirty="0">
                <a:latin typeface="Gill Sans MT" panose="020B0502020104020203" pitchFamily="34" charset="77"/>
              </a:rPr>
              <a:t>~80%</a:t>
            </a:r>
          </a:p>
        </p:txBody>
      </p:sp>
      <p:sp>
        <p:nvSpPr>
          <p:cNvPr id="15" name="Oval 14">
            <a:extLst>
              <a:ext uri="{FF2B5EF4-FFF2-40B4-BE49-F238E27FC236}">
                <a16:creationId xmlns:a16="http://schemas.microsoft.com/office/drawing/2014/main" id="{A501D31C-93C8-4248-A3E8-76624719132E}"/>
              </a:ext>
            </a:extLst>
          </p:cNvPr>
          <p:cNvSpPr/>
          <p:nvPr/>
        </p:nvSpPr>
        <p:spPr>
          <a:xfrm>
            <a:off x="9628450" y="3850357"/>
            <a:ext cx="1705706" cy="1685155"/>
          </a:xfrm>
          <a:prstGeom prst="ellipse">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a:latin typeface="Gill Sans MT" panose="020B0502020104020203" pitchFamily="34" charset="77"/>
              </a:rPr>
              <a:t>ONT</a:t>
            </a:r>
          </a:p>
        </p:txBody>
      </p:sp>
      <p:sp>
        <p:nvSpPr>
          <p:cNvPr id="16" name="TextBox 15">
            <a:extLst>
              <a:ext uri="{FF2B5EF4-FFF2-40B4-BE49-F238E27FC236}">
                <a16:creationId xmlns:a16="http://schemas.microsoft.com/office/drawing/2014/main" id="{15B153E4-A6B0-AC44-A3AA-8843F4374C51}"/>
              </a:ext>
            </a:extLst>
          </p:cNvPr>
          <p:cNvSpPr txBox="1"/>
          <p:nvPr/>
        </p:nvSpPr>
        <p:spPr>
          <a:xfrm>
            <a:off x="282547" y="3093426"/>
            <a:ext cx="3276153" cy="400110"/>
          </a:xfrm>
          <a:prstGeom prst="rect">
            <a:avLst/>
          </a:prstGeom>
          <a:noFill/>
        </p:spPr>
        <p:txBody>
          <a:bodyPr wrap="none" rtlCol="0">
            <a:spAutoFit/>
          </a:bodyPr>
          <a:lstStyle/>
          <a:p>
            <a:r>
              <a:rPr lang="en-US" sz="2000" dirty="0">
                <a:latin typeface="Gill Sans MT" panose="020B0502020104020203" pitchFamily="34" charset="77"/>
              </a:rPr>
              <a:t>Short but very accurate reads</a:t>
            </a:r>
          </a:p>
        </p:txBody>
      </p:sp>
      <p:sp>
        <p:nvSpPr>
          <p:cNvPr id="17" name="TextBox 16">
            <a:extLst>
              <a:ext uri="{FF2B5EF4-FFF2-40B4-BE49-F238E27FC236}">
                <a16:creationId xmlns:a16="http://schemas.microsoft.com/office/drawing/2014/main" id="{09FFA219-BDF3-E844-B323-3C0D1E54F4E9}"/>
              </a:ext>
            </a:extLst>
          </p:cNvPr>
          <p:cNvSpPr txBox="1"/>
          <p:nvPr/>
        </p:nvSpPr>
        <p:spPr>
          <a:xfrm>
            <a:off x="8852391" y="2685899"/>
            <a:ext cx="2904385" cy="1015663"/>
          </a:xfrm>
          <a:prstGeom prst="rect">
            <a:avLst/>
          </a:prstGeom>
          <a:noFill/>
        </p:spPr>
        <p:txBody>
          <a:bodyPr wrap="none" rtlCol="0">
            <a:spAutoFit/>
          </a:bodyPr>
          <a:lstStyle/>
          <a:p>
            <a:r>
              <a:rPr lang="en-US" sz="2000" dirty="0">
                <a:latin typeface="Gill Sans MT" panose="020B0502020104020203" pitchFamily="34" charset="77"/>
              </a:rPr>
              <a:t>Very long reads</a:t>
            </a:r>
          </a:p>
          <a:p>
            <a:r>
              <a:rPr lang="en-US" sz="2000" dirty="0">
                <a:latin typeface="Gill Sans MT" panose="020B0502020104020203" pitchFamily="34" charset="77"/>
              </a:rPr>
              <a:t>Give big picture</a:t>
            </a:r>
          </a:p>
          <a:p>
            <a:r>
              <a:rPr lang="en-US" sz="2000" dirty="0">
                <a:latin typeface="Gill Sans MT" panose="020B0502020104020203" pitchFamily="34" charset="77"/>
              </a:rPr>
              <a:t>But low per-base accuracy</a:t>
            </a:r>
          </a:p>
        </p:txBody>
      </p:sp>
      <p:sp>
        <p:nvSpPr>
          <p:cNvPr id="2" name="TextBox 1">
            <a:extLst>
              <a:ext uri="{FF2B5EF4-FFF2-40B4-BE49-F238E27FC236}">
                <a16:creationId xmlns:a16="http://schemas.microsoft.com/office/drawing/2014/main" id="{706496BD-EFCC-6A43-851F-44BD7AD3C958}"/>
              </a:ext>
            </a:extLst>
          </p:cNvPr>
          <p:cNvSpPr txBox="1"/>
          <p:nvPr/>
        </p:nvSpPr>
        <p:spPr>
          <a:xfrm>
            <a:off x="0" y="6482749"/>
            <a:ext cx="10104561" cy="369332"/>
          </a:xfrm>
          <a:prstGeom prst="rect">
            <a:avLst/>
          </a:prstGeom>
          <a:noFill/>
        </p:spPr>
        <p:txBody>
          <a:bodyPr wrap="none" rtlCol="0">
            <a:spAutoFit/>
          </a:bodyPr>
          <a:lstStyle/>
          <a:p>
            <a:r>
              <a:rPr lang="en-US" dirty="0">
                <a:latin typeface="Gill Sans MT" panose="020B0502020104020203" pitchFamily="34" charset="77"/>
              </a:rPr>
              <a:t>* Note the numbers on this graph are very rough approximations. The numbers are changing all the time…</a:t>
            </a:r>
          </a:p>
        </p:txBody>
      </p:sp>
    </p:spTree>
    <p:extLst>
      <p:ext uri="{BB962C8B-B14F-4D97-AF65-F5344CB8AC3E}">
        <p14:creationId xmlns:p14="http://schemas.microsoft.com/office/powerpoint/2010/main" val="40636778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E365476-1088-8B43-8EF9-B26DC8254BA8}"/>
              </a:ext>
            </a:extLst>
          </p:cNvPr>
          <p:cNvSpPr txBox="1">
            <a:spLocks/>
          </p:cNvSpPr>
          <p:nvPr/>
        </p:nvSpPr>
        <p:spPr>
          <a:xfrm>
            <a:off x="0" y="54574"/>
            <a:ext cx="12192000" cy="12050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Gill Sans MT" panose="020B0502020104020203" pitchFamily="34" charset="0"/>
              </a:rPr>
              <a:t>Two major long read technologies</a:t>
            </a:r>
          </a:p>
        </p:txBody>
      </p:sp>
      <p:pic>
        <p:nvPicPr>
          <p:cNvPr id="9" name="Picture 8">
            <a:extLst>
              <a:ext uri="{FF2B5EF4-FFF2-40B4-BE49-F238E27FC236}">
                <a16:creationId xmlns:a16="http://schemas.microsoft.com/office/drawing/2014/main" id="{226B6B02-3EEA-2846-A997-F08757ED15B3}"/>
              </a:ext>
            </a:extLst>
          </p:cNvPr>
          <p:cNvPicPr>
            <a:picLocks noChangeAspect="1"/>
          </p:cNvPicPr>
          <p:nvPr/>
        </p:nvPicPr>
        <p:blipFill>
          <a:blip r:embed="rId2"/>
          <a:stretch>
            <a:fillRect/>
          </a:stretch>
        </p:blipFill>
        <p:spPr>
          <a:xfrm>
            <a:off x="599333" y="1611914"/>
            <a:ext cx="4376978" cy="4632776"/>
          </a:xfrm>
          <a:prstGeom prst="rect">
            <a:avLst/>
          </a:prstGeom>
          <a:ln>
            <a:solidFill>
              <a:schemeClr val="tx1"/>
            </a:solidFill>
          </a:ln>
        </p:spPr>
      </p:pic>
      <p:sp>
        <p:nvSpPr>
          <p:cNvPr id="10" name="TextBox 9">
            <a:extLst>
              <a:ext uri="{FF2B5EF4-FFF2-40B4-BE49-F238E27FC236}">
                <a16:creationId xmlns:a16="http://schemas.microsoft.com/office/drawing/2014/main" id="{B7DCE8ED-DA42-884B-AE61-2D524C10C63F}"/>
              </a:ext>
            </a:extLst>
          </p:cNvPr>
          <p:cNvSpPr txBox="1"/>
          <p:nvPr/>
        </p:nvSpPr>
        <p:spPr>
          <a:xfrm>
            <a:off x="243247" y="1332016"/>
            <a:ext cx="5089150" cy="461665"/>
          </a:xfrm>
          <a:prstGeom prst="rect">
            <a:avLst/>
          </a:prstGeom>
          <a:solidFill>
            <a:schemeClr val="bg1"/>
          </a:solidFill>
          <a:ln w="28575">
            <a:solidFill>
              <a:schemeClr val="tx1"/>
            </a:solidFill>
          </a:ln>
        </p:spPr>
        <p:txBody>
          <a:bodyPr wrap="none" rtlCol="0">
            <a:spAutoFit/>
          </a:bodyPr>
          <a:lstStyle/>
          <a:p>
            <a:r>
              <a:rPr lang="en-US" sz="2400" dirty="0">
                <a:latin typeface="Gill Sans MT" panose="020B0502020104020203" pitchFamily="34" charset="77"/>
              </a:rPr>
              <a:t>ONT (Oxford Nanopore Technologies)</a:t>
            </a:r>
          </a:p>
        </p:txBody>
      </p:sp>
      <p:pic>
        <p:nvPicPr>
          <p:cNvPr id="11" name="Picture 2">
            <a:extLst>
              <a:ext uri="{FF2B5EF4-FFF2-40B4-BE49-F238E27FC236}">
                <a16:creationId xmlns:a16="http://schemas.microsoft.com/office/drawing/2014/main" id="{F86506A2-35A6-534B-AE5D-A4F2416075DA}"/>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537601" y="1793681"/>
            <a:ext cx="4991247" cy="463277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A1050699-0C58-0E4E-8428-F28F9BC2416F}"/>
              </a:ext>
            </a:extLst>
          </p:cNvPr>
          <p:cNvSpPr txBox="1"/>
          <p:nvPr/>
        </p:nvSpPr>
        <p:spPr>
          <a:xfrm>
            <a:off x="7085696" y="1332015"/>
            <a:ext cx="3589444" cy="461665"/>
          </a:xfrm>
          <a:prstGeom prst="rect">
            <a:avLst/>
          </a:prstGeom>
          <a:solidFill>
            <a:schemeClr val="bg1"/>
          </a:solidFill>
          <a:ln w="28575">
            <a:solidFill>
              <a:schemeClr val="tx1"/>
            </a:solidFill>
          </a:ln>
        </p:spPr>
        <p:txBody>
          <a:bodyPr wrap="none" rtlCol="0">
            <a:spAutoFit/>
          </a:bodyPr>
          <a:lstStyle/>
          <a:p>
            <a:r>
              <a:rPr lang="en-US" sz="2400" dirty="0">
                <a:latin typeface="Gill Sans MT" panose="020B0502020104020203" pitchFamily="34" charset="77"/>
              </a:rPr>
              <a:t>Pacific Biosciences (PacBio)</a:t>
            </a:r>
          </a:p>
        </p:txBody>
      </p:sp>
      <p:sp>
        <p:nvSpPr>
          <p:cNvPr id="3" name="Rectangle 2">
            <a:extLst>
              <a:ext uri="{FF2B5EF4-FFF2-40B4-BE49-F238E27FC236}">
                <a16:creationId xmlns:a16="http://schemas.microsoft.com/office/drawing/2014/main" id="{C79DB0A1-58D9-3548-8C96-E8DF59D14A7F}"/>
              </a:ext>
            </a:extLst>
          </p:cNvPr>
          <p:cNvSpPr/>
          <p:nvPr/>
        </p:nvSpPr>
        <p:spPr>
          <a:xfrm>
            <a:off x="243247" y="1126671"/>
            <a:ext cx="5716682" cy="5453743"/>
          </a:xfrm>
          <a:prstGeom prst="rect">
            <a:avLst/>
          </a:prstGeom>
          <a:solidFill>
            <a:srgbClr val="FFFFFF">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2753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E365476-1088-8B43-8EF9-B26DC8254BA8}"/>
              </a:ext>
            </a:extLst>
          </p:cNvPr>
          <p:cNvSpPr txBox="1">
            <a:spLocks/>
          </p:cNvSpPr>
          <p:nvPr/>
        </p:nvSpPr>
        <p:spPr>
          <a:xfrm>
            <a:off x="0" y="54574"/>
            <a:ext cx="12192000" cy="12050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Gill Sans MT" panose="020B0502020104020203" pitchFamily="34" charset="0"/>
              </a:rPr>
              <a:t>PacBio technology</a:t>
            </a:r>
          </a:p>
        </p:txBody>
      </p:sp>
      <p:sp>
        <p:nvSpPr>
          <p:cNvPr id="3" name="TextBox 2">
            <a:extLst>
              <a:ext uri="{FF2B5EF4-FFF2-40B4-BE49-F238E27FC236}">
                <a16:creationId xmlns:a16="http://schemas.microsoft.com/office/drawing/2014/main" id="{6ECDDE46-0BFD-F341-A616-377C9928588A}"/>
              </a:ext>
            </a:extLst>
          </p:cNvPr>
          <p:cNvSpPr txBox="1"/>
          <p:nvPr/>
        </p:nvSpPr>
        <p:spPr>
          <a:xfrm>
            <a:off x="5448711" y="1154266"/>
            <a:ext cx="6144147" cy="2677656"/>
          </a:xfrm>
          <a:prstGeom prst="rect">
            <a:avLst/>
          </a:prstGeom>
          <a:noFill/>
        </p:spPr>
        <p:txBody>
          <a:bodyPr wrap="square" rtlCol="0">
            <a:spAutoFit/>
          </a:bodyPr>
          <a:lstStyle/>
          <a:p>
            <a:pPr marL="285750" indent="-285750">
              <a:buFont typeface="Arial"/>
              <a:buChar char="•"/>
            </a:pPr>
            <a:r>
              <a:rPr lang="en-US" sz="2400" dirty="0">
                <a:latin typeface="Gill Sans"/>
                <a:cs typeface="Gill Sans"/>
              </a:rPr>
              <a:t>DNA polymerase bound to bottom of wells</a:t>
            </a:r>
          </a:p>
          <a:p>
            <a:pPr marL="285750" indent="-285750">
              <a:buFont typeface="Arial"/>
              <a:buChar char="•"/>
            </a:pPr>
            <a:endParaRPr lang="en-US" sz="2400" dirty="0">
              <a:latin typeface="Gill Sans"/>
              <a:cs typeface="Gill Sans"/>
            </a:endParaRPr>
          </a:p>
          <a:p>
            <a:pPr marL="285750" indent="-285750">
              <a:buFont typeface="Arial"/>
              <a:buChar char="•"/>
            </a:pPr>
            <a:r>
              <a:rPr lang="en-US" sz="2400" dirty="0">
                <a:latin typeface="Gill Sans"/>
                <a:cs typeface="Gill Sans"/>
              </a:rPr>
              <a:t>Feed in single-stranded DNA and fluorescently labeled nucleotides</a:t>
            </a:r>
          </a:p>
          <a:p>
            <a:pPr marL="285750" indent="-285750">
              <a:buFont typeface="Arial"/>
              <a:buChar char="•"/>
            </a:pPr>
            <a:endParaRPr lang="en-US" sz="2400" dirty="0">
              <a:latin typeface="Gill Sans"/>
              <a:cs typeface="Gill Sans"/>
            </a:endParaRPr>
          </a:p>
          <a:p>
            <a:pPr marL="285750" indent="-285750">
              <a:buFont typeface="Arial"/>
              <a:buChar char="•"/>
            </a:pPr>
            <a:r>
              <a:rPr lang="en-US" sz="2400" dirty="0">
                <a:latin typeface="Gill Sans"/>
                <a:cs typeface="Gill Sans"/>
              </a:rPr>
              <a:t>Record bases being incorporated in real time</a:t>
            </a:r>
          </a:p>
          <a:p>
            <a:pPr marL="285750" indent="-285750">
              <a:buFont typeface="Arial"/>
              <a:buChar char="•"/>
            </a:pPr>
            <a:endParaRPr lang="en-US" sz="2400" dirty="0">
              <a:latin typeface="Gill Sans"/>
              <a:cs typeface="Gill Sans"/>
            </a:endParaRPr>
          </a:p>
        </p:txBody>
      </p:sp>
      <p:pic>
        <p:nvPicPr>
          <p:cNvPr id="5" name="Picture 4">
            <a:extLst>
              <a:ext uri="{FF2B5EF4-FFF2-40B4-BE49-F238E27FC236}">
                <a16:creationId xmlns:a16="http://schemas.microsoft.com/office/drawing/2014/main" id="{2A8AF004-DCFC-BB4A-ADDF-6CFBD2AA0960}"/>
              </a:ext>
            </a:extLst>
          </p:cNvPr>
          <p:cNvPicPr>
            <a:picLocks noChangeAspect="1"/>
          </p:cNvPicPr>
          <p:nvPr/>
        </p:nvPicPr>
        <p:blipFill>
          <a:blip r:embed="rId2"/>
          <a:stretch>
            <a:fillRect/>
          </a:stretch>
        </p:blipFill>
        <p:spPr>
          <a:xfrm>
            <a:off x="993209" y="1358502"/>
            <a:ext cx="3810000" cy="3517900"/>
          </a:xfrm>
          <a:prstGeom prst="rect">
            <a:avLst/>
          </a:prstGeom>
        </p:spPr>
      </p:pic>
      <p:sp>
        <p:nvSpPr>
          <p:cNvPr id="6" name="Rectangle 5">
            <a:extLst>
              <a:ext uri="{FF2B5EF4-FFF2-40B4-BE49-F238E27FC236}">
                <a16:creationId xmlns:a16="http://schemas.microsoft.com/office/drawing/2014/main" id="{5427AC97-59A6-9A4C-B474-444F4903C76F}"/>
              </a:ext>
            </a:extLst>
          </p:cNvPr>
          <p:cNvSpPr/>
          <p:nvPr/>
        </p:nvSpPr>
        <p:spPr>
          <a:xfrm>
            <a:off x="6639858" y="6552314"/>
            <a:ext cx="5552142" cy="246221"/>
          </a:xfrm>
          <a:prstGeom prst="rect">
            <a:avLst/>
          </a:prstGeom>
        </p:spPr>
        <p:txBody>
          <a:bodyPr wrap="square">
            <a:spAutoFit/>
          </a:bodyPr>
          <a:lstStyle/>
          <a:p>
            <a:pPr algn="r"/>
            <a:r>
              <a:rPr lang="en-US" sz="1000" dirty="0">
                <a:latin typeface="Gill Sans"/>
                <a:cs typeface="Gill Sans"/>
              </a:rPr>
              <a:t>http://</a:t>
            </a:r>
            <a:r>
              <a:rPr lang="en-US" sz="1000" dirty="0" err="1">
                <a:latin typeface="Gill Sans"/>
                <a:cs typeface="Gill Sans"/>
              </a:rPr>
              <a:t>chrisamiller.com</a:t>
            </a:r>
            <a:r>
              <a:rPr lang="en-US" sz="1000" dirty="0">
                <a:latin typeface="Gill Sans"/>
                <a:cs typeface="Gill Sans"/>
              </a:rPr>
              <a:t>/science/tag/sequencing/</a:t>
            </a:r>
          </a:p>
        </p:txBody>
      </p:sp>
      <p:sp>
        <p:nvSpPr>
          <p:cNvPr id="7" name="TextBox 6">
            <a:extLst>
              <a:ext uri="{FF2B5EF4-FFF2-40B4-BE49-F238E27FC236}">
                <a16:creationId xmlns:a16="http://schemas.microsoft.com/office/drawing/2014/main" id="{489BCED3-7B2A-1544-92DD-74E21599C5A2}"/>
              </a:ext>
            </a:extLst>
          </p:cNvPr>
          <p:cNvSpPr txBox="1"/>
          <p:nvPr/>
        </p:nvSpPr>
        <p:spPr>
          <a:xfrm>
            <a:off x="713653" y="5100041"/>
            <a:ext cx="4281912" cy="1200329"/>
          </a:xfrm>
          <a:prstGeom prst="rect">
            <a:avLst/>
          </a:prstGeom>
          <a:noFill/>
        </p:spPr>
        <p:txBody>
          <a:bodyPr wrap="square" rtlCol="0">
            <a:spAutoFit/>
          </a:bodyPr>
          <a:lstStyle/>
          <a:p>
            <a:r>
              <a:rPr lang="en-US" sz="2400" dirty="0">
                <a:latin typeface="Gill Sans MT" panose="020B0502020104020203" pitchFamily="34" charset="77"/>
              </a:rPr>
              <a:t>“SMRT”: single-molecule real-time sequencing</a:t>
            </a:r>
          </a:p>
          <a:p>
            <a:r>
              <a:rPr lang="en-US" sz="2400" dirty="0">
                <a:latin typeface="Gill Sans MT" panose="020B0502020104020203" pitchFamily="34" charset="77"/>
              </a:rPr>
              <a:t>First released ~2011</a:t>
            </a:r>
          </a:p>
        </p:txBody>
      </p:sp>
      <p:pic>
        <p:nvPicPr>
          <p:cNvPr id="4098" name="Picture 2" descr="PacBio Sequencing and Its Applications - ScienceDirect">
            <a:extLst>
              <a:ext uri="{FF2B5EF4-FFF2-40B4-BE49-F238E27FC236}">
                <a16:creationId xmlns:a16="http://schemas.microsoft.com/office/drawing/2014/main" id="{3A44F05D-5F8F-0844-84A4-3DAEBD44E92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287" t="8656"/>
          <a:stretch/>
        </p:blipFill>
        <p:spPr bwMode="auto">
          <a:xfrm>
            <a:off x="5018376" y="3513330"/>
            <a:ext cx="7004816" cy="272614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11733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E365476-1088-8B43-8EF9-B26DC8254BA8}"/>
              </a:ext>
            </a:extLst>
          </p:cNvPr>
          <p:cNvSpPr txBox="1">
            <a:spLocks/>
          </p:cNvSpPr>
          <p:nvPr/>
        </p:nvSpPr>
        <p:spPr>
          <a:xfrm>
            <a:off x="0" y="54574"/>
            <a:ext cx="12192000" cy="12050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Gill Sans MT" panose="020B0502020104020203" pitchFamily="34" charset="0"/>
              </a:rPr>
              <a:t>PacBio – early data had very high error rates</a:t>
            </a:r>
          </a:p>
        </p:txBody>
      </p:sp>
      <p:pic>
        <p:nvPicPr>
          <p:cNvPr id="6" name="Picture 5">
            <a:extLst>
              <a:ext uri="{FF2B5EF4-FFF2-40B4-BE49-F238E27FC236}">
                <a16:creationId xmlns:a16="http://schemas.microsoft.com/office/drawing/2014/main" id="{E64D6D93-81A9-E14A-8773-400567363C5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42126"/>
          <a:stretch/>
        </p:blipFill>
        <p:spPr>
          <a:xfrm>
            <a:off x="1224643" y="1922328"/>
            <a:ext cx="9144000" cy="2240395"/>
          </a:xfrm>
          <a:prstGeom prst="rect">
            <a:avLst/>
          </a:prstGeom>
        </p:spPr>
      </p:pic>
      <p:sp>
        <p:nvSpPr>
          <p:cNvPr id="7" name="TextBox 6">
            <a:extLst>
              <a:ext uri="{FF2B5EF4-FFF2-40B4-BE49-F238E27FC236}">
                <a16:creationId xmlns:a16="http://schemas.microsoft.com/office/drawing/2014/main" id="{87F5FE64-3F69-3C40-B56F-A128B097814E}"/>
              </a:ext>
            </a:extLst>
          </p:cNvPr>
          <p:cNvSpPr txBox="1"/>
          <p:nvPr/>
        </p:nvSpPr>
        <p:spPr>
          <a:xfrm>
            <a:off x="9070633" y="6611779"/>
            <a:ext cx="3121367" cy="246221"/>
          </a:xfrm>
          <a:prstGeom prst="rect">
            <a:avLst/>
          </a:prstGeom>
          <a:noFill/>
        </p:spPr>
        <p:txBody>
          <a:bodyPr wrap="none" rtlCol="0">
            <a:spAutoFit/>
          </a:bodyPr>
          <a:lstStyle/>
          <a:p>
            <a:pPr algn="r"/>
            <a:r>
              <a:rPr lang="en-US" sz="1000" dirty="0">
                <a:latin typeface="Gill Sans"/>
                <a:cs typeface="Gill Sans"/>
              </a:rPr>
              <a:t>http://biostar40.rssing.com/chan-9396846/all_p18.html</a:t>
            </a:r>
          </a:p>
        </p:txBody>
      </p:sp>
      <p:sp>
        <p:nvSpPr>
          <p:cNvPr id="8" name="TextBox 7">
            <a:extLst>
              <a:ext uri="{FF2B5EF4-FFF2-40B4-BE49-F238E27FC236}">
                <a16:creationId xmlns:a16="http://schemas.microsoft.com/office/drawing/2014/main" id="{DC5B0411-A997-EB48-8501-C8F379E4A303}"/>
              </a:ext>
            </a:extLst>
          </p:cNvPr>
          <p:cNvSpPr txBox="1"/>
          <p:nvPr/>
        </p:nvSpPr>
        <p:spPr>
          <a:xfrm>
            <a:off x="1428310" y="1311089"/>
            <a:ext cx="5328051" cy="461665"/>
          </a:xfrm>
          <a:prstGeom prst="rect">
            <a:avLst/>
          </a:prstGeom>
          <a:noFill/>
        </p:spPr>
        <p:txBody>
          <a:bodyPr wrap="none" rtlCol="0">
            <a:spAutoFit/>
          </a:bodyPr>
          <a:lstStyle/>
          <a:p>
            <a:r>
              <a:rPr lang="en-US" sz="2400" dirty="0">
                <a:latin typeface="Gill Sans"/>
                <a:cs typeface="Gill Sans"/>
              </a:rPr>
              <a:t>Example IGV screenshot of </a:t>
            </a:r>
            <a:r>
              <a:rPr lang="en-US" sz="2400" dirty="0" err="1">
                <a:latin typeface="Gill Sans"/>
                <a:cs typeface="Gill Sans"/>
              </a:rPr>
              <a:t>PacBio</a:t>
            </a:r>
            <a:r>
              <a:rPr lang="en-US" sz="2400" dirty="0">
                <a:latin typeface="Gill Sans"/>
                <a:cs typeface="Gill Sans"/>
              </a:rPr>
              <a:t> reads:</a:t>
            </a:r>
          </a:p>
        </p:txBody>
      </p:sp>
      <p:sp>
        <p:nvSpPr>
          <p:cNvPr id="9" name="TextBox 8">
            <a:extLst>
              <a:ext uri="{FF2B5EF4-FFF2-40B4-BE49-F238E27FC236}">
                <a16:creationId xmlns:a16="http://schemas.microsoft.com/office/drawing/2014/main" id="{E5A18DDF-BD2A-3D4D-B7D9-F0D69D6E6A10}"/>
              </a:ext>
            </a:extLst>
          </p:cNvPr>
          <p:cNvSpPr txBox="1"/>
          <p:nvPr/>
        </p:nvSpPr>
        <p:spPr>
          <a:xfrm>
            <a:off x="1919225" y="4506829"/>
            <a:ext cx="8110973" cy="830997"/>
          </a:xfrm>
          <a:prstGeom prst="rect">
            <a:avLst/>
          </a:prstGeom>
          <a:noFill/>
        </p:spPr>
        <p:txBody>
          <a:bodyPr wrap="square" rtlCol="0">
            <a:spAutoFit/>
          </a:bodyPr>
          <a:lstStyle/>
          <a:p>
            <a:r>
              <a:rPr lang="en-US" sz="2400" dirty="0">
                <a:latin typeface="Gill Sans"/>
                <a:cs typeface="Gill Sans"/>
              </a:rPr>
              <a:t>In earlier data, really high error rate (~17%), frequent random errors</a:t>
            </a:r>
          </a:p>
        </p:txBody>
      </p:sp>
    </p:spTree>
    <p:extLst>
      <p:ext uri="{BB962C8B-B14F-4D97-AF65-F5344CB8AC3E}">
        <p14:creationId xmlns:p14="http://schemas.microsoft.com/office/powerpoint/2010/main" val="4102239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E365476-1088-8B43-8EF9-B26DC8254BA8}"/>
              </a:ext>
            </a:extLst>
          </p:cNvPr>
          <p:cNvSpPr txBox="1">
            <a:spLocks/>
          </p:cNvSpPr>
          <p:nvPr/>
        </p:nvSpPr>
        <p:spPr>
          <a:xfrm>
            <a:off x="0" y="54574"/>
            <a:ext cx="12192000" cy="12050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err="1">
                <a:latin typeface="Gill Sans MT" panose="020B0502020104020203" pitchFamily="34" charset="0"/>
              </a:rPr>
              <a:t>Pacbio</a:t>
            </a:r>
            <a:r>
              <a:rPr lang="en-US" sz="3600" dirty="0">
                <a:latin typeface="Gill Sans MT" panose="020B0502020104020203" pitchFamily="34" charset="0"/>
              </a:rPr>
              <a:t> generates “circular” reads</a:t>
            </a:r>
          </a:p>
        </p:txBody>
      </p:sp>
      <p:cxnSp>
        <p:nvCxnSpPr>
          <p:cNvPr id="5" name="Straight Connector 4">
            <a:extLst>
              <a:ext uri="{FF2B5EF4-FFF2-40B4-BE49-F238E27FC236}">
                <a16:creationId xmlns:a16="http://schemas.microsoft.com/office/drawing/2014/main" id="{BDFA2AF5-455E-5840-9916-1C6650F71228}"/>
              </a:ext>
            </a:extLst>
          </p:cNvPr>
          <p:cNvCxnSpPr>
            <a:cxnSpLocks/>
          </p:cNvCxnSpPr>
          <p:nvPr/>
        </p:nvCxnSpPr>
        <p:spPr>
          <a:xfrm>
            <a:off x="3412303" y="2192420"/>
            <a:ext cx="4870053"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3EEEAB5-92A5-D34D-97EF-2DC013B5DD62}"/>
              </a:ext>
            </a:extLst>
          </p:cNvPr>
          <p:cNvCxnSpPr>
            <a:cxnSpLocks/>
          </p:cNvCxnSpPr>
          <p:nvPr/>
        </p:nvCxnSpPr>
        <p:spPr>
          <a:xfrm>
            <a:off x="3412303" y="2379989"/>
            <a:ext cx="4870053"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C0256518-B55C-DE46-8078-A2C6F3D08649}"/>
              </a:ext>
            </a:extLst>
          </p:cNvPr>
          <p:cNvGrpSpPr/>
          <p:nvPr/>
        </p:nvGrpSpPr>
        <p:grpSpPr>
          <a:xfrm>
            <a:off x="2457129" y="1881554"/>
            <a:ext cx="1051445" cy="896815"/>
            <a:chOff x="2457129" y="1881554"/>
            <a:chExt cx="1051445" cy="896815"/>
          </a:xfrm>
        </p:grpSpPr>
        <p:sp>
          <p:nvSpPr>
            <p:cNvPr id="7" name="Oval 6">
              <a:extLst>
                <a:ext uri="{FF2B5EF4-FFF2-40B4-BE49-F238E27FC236}">
                  <a16:creationId xmlns:a16="http://schemas.microsoft.com/office/drawing/2014/main" id="{F2F53851-DCB9-5F44-BDB0-C982A716871A}"/>
                </a:ext>
              </a:extLst>
            </p:cNvPr>
            <p:cNvSpPr/>
            <p:nvPr/>
          </p:nvSpPr>
          <p:spPr>
            <a:xfrm>
              <a:off x="2457129" y="1881554"/>
              <a:ext cx="967154" cy="896815"/>
            </a:xfrm>
            <a:prstGeom prst="ellipse">
              <a:avLst/>
            </a:prstGeom>
            <a:solidFill>
              <a:schemeClr val="bg1"/>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F42FB45-9B8A-AA41-A032-20265ADC41EE}"/>
                </a:ext>
              </a:extLst>
            </p:cNvPr>
            <p:cNvSpPr/>
            <p:nvPr/>
          </p:nvSpPr>
          <p:spPr>
            <a:xfrm>
              <a:off x="3316031" y="2142393"/>
              <a:ext cx="192543" cy="32202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476870BD-BBE5-4F46-86C6-1E751BF844AB}"/>
              </a:ext>
            </a:extLst>
          </p:cNvPr>
          <p:cNvGrpSpPr/>
          <p:nvPr/>
        </p:nvGrpSpPr>
        <p:grpSpPr>
          <a:xfrm flipH="1">
            <a:off x="8241996" y="1854998"/>
            <a:ext cx="1051445" cy="896815"/>
            <a:chOff x="2457129" y="1881554"/>
            <a:chExt cx="1051445" cy="896815"/>
          </a:xfrm>
        </p:grpSpPr>
        <p:sp>
          <p:nvSpPr>
            <p:cNvPr id="12" name="Oval 11">
              <a:extLst>
                <a:ext uri="{FF2B5EF4-FFF2-40B4-BE49-F238E27FC236}">
                  <a16:creationId xmlns:a16="http://schemas.microsoft.com/office/drawing/2014/main" id="{B53DF52C-C4AF-D243-936F-6C78B5503671}"/>
                </a:ext>
              </a:extLst>
            </p:cNvPr>
            <p:cNvSpPr/>
            <p:nvPr/>
          </p:nvSpPr>
          <p:spPr>
            <a:xfrm>
              <a:off x="2457129" y="1881554"/>
              <a:ext cx="967154" cy="896815"/>
            </a:xfrm>
            <a:prstGeom prst="ellipse">
              <a:avLst/>
            </a:prstGeom>
            <a:solidFill>
              <a:schemeClr val="bg1"/>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294139B-54D9-754F-96FE-D57678445C8C}"/>
                </a:ext>
              </a:extLst>
            </p:cNvPr>
            <p:cNvSpPr/>
            <p:nvPr/>
          </p:nvSpPr>
          <p:spPr>
            <a:xfrm>
              <a:off x="3316031" y="2142393"/>
              <a:ext cx="192543" cy="32202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04831492-91F7-1F4A-94D8-D64C81B58007}"/>
              </a:ext>
            </a:extLst>
          </p:cNvPr>
          <p:cNvSpPr txBox="1"/>
          <p:nvPr/>
        </p:nvSpPr>
        <p:spPr>
          <a:xfrm>
            <a:off x="2114868" y="1393333"/>
            <a:ext cx="1201163" cy="461665"/>
          </a:xfrm>
          <a:prstGeom prst="rect">
            <a:avLst/>
          </a:prstGeom>
          <a:noFill/>
        </p:spPr>
        <p:txBody>
          <a:bodyPr wrap="none" rtlCol="0">
            <a:spAutoFit/>
          </a:bodyPr>
          <a:lstStyle/>
          <a:p>
            <a:r>
              <a:rPr lang="en-US" sz="2400" dirty="0">
                <a:solidFill>
                  <a:schemeClr val="accent2"/>
                </a:solidFill>
                <a:latin typeface="Gill Sans MT" panose="020B0502020104020203" pitchFamily="34" charset="77"/>
              </a:rPr>
              <a:t>Adapter</a:t>
            </a:r>
          </a:p>
        </p:txBody>
      </p:sp>
      <p:sp>
        <p:nvSpPr>
          <p:cNvPr id="15" name="TextBox 14">
            <a:extLst>
              <a:ext uri="{FF2B5EF4-FFF2-40B4-BE49-F238E27FC236}">
                <a16:creationId xmlns:a16="http://schemas.microsoft.com/office/drawing/2014/main" id="{09B9E01E-9CC8-C748-B8C9-A2FA5FD66E95}"/>
              </a:ext>
            </a:extLst>
          </p:cNvPr>
          <p:cNvSpPr txBox="1"/>
          <p:nvPr/>
        </p:nvSpPr>
        <p:spPr>
          <a:xfrm>
            <a:off x="3904528" y="1610755"/>
            <a:ext cx="4048416" cy="461665"/>
          </a:xfrm>
          <a:prstGeom prst="rect">
            <a:avLst/>
          </a:prstGeom>
          <a:noFill/>
        </p:spPr>
        <p:txBody>
          <a:bodyPr wrap="none" rtlCol="0">
            <a:spAutoFit/>
          </a:bodyPr>
          <a:lstStyle/>
          <a:p>
            <a:r>
              <a:rPr lang="en-US" sz="2400" dirty="0">
                <a:solidFill>
                  <a:schemeClr val="accent1"/>
                </a:solidFill>
                <a:latin typeface="Gill Sans MT" panose="020B0502020104020203" pitchFamily="34" charset="77"/>
              </a:rPr>
              <a:t>Fragment of interest (many kb)</a:t>
            </a:r>
          </a:p>
        </p:txBody>
      </p:sp>
      <p:sp>
        <p:nvSpPr>
          <p:cNvPr id="16" name="TextBox 15">
            <a:extLst>
              <a:ext uri="{FF2B5EF4-FFF2-40B4-BE49-F238E27FC236}">
                <a16:creationId xmlns:a16="http://schemas.microsoft.com/office/drawing/2014/main" id="{DE75AE2A-9ED2-9744-B1D2-D8EA1E266789}"/>
              </a:ext>
            </a:extLst>
          </p:cNvPr>
          <p:cNvSpPr txBox="1"/>
          <p:nvPr/>
        </p:nvSpPr>
        <p:spPr>
          <a:xfrm>
            <a:off x="8241996" y="1279665"/>
            <a:ext cx="1201163" cy="461665"/>
          </a:xfrm>
          <a:prstGeom prst="rect">
            <a:avLst/>
          </a:prstGeom>
          <a:noFill/>
        </p:spPr>
        <p:txBody>
          <a:bodyPr wrap="none" rtlCol="0">
            <a:spAutoFit/>
          </a:bodyPr>
          <a:lstStyle/>
          <a:p>
            <a:r>
              <a:rPr lang="en-US" sz="2400" dirty="0">
                <a:solidFill>
                  <a:schemeClr val="accent2"/>
                </a:solidFill>
                <a:latin typeface="Gill Sans MT" panose="020B0502020104020203" pitchFamily="34" charset="77"/>
              </a:rPr>
              <a:t>Adapter</a:t>
            </a:r>
          </a:p>
        </p:txBody>
      </p:sp>
      <p:sp>
        <p:nvSpPr>
          <p:cNvPr id="17" name="Down Arrow 16">
            <a:extLst>
              <a:ext uri="{FF2B5EF4-FFF2-40B4-BE49-F238E27FC236}">
                <a16:creationId xmlns:a16="http://schemas.microsoft.com/office/drawing/2014/main" id="{1E5DEEE6-5A10-C346-B6F4-434B7E282960}"/>
              </a:ext>
            </a:extLst>
          </p:cNvPr>
          <p:cNvSpPr/>
          <p:nvPr/>
        </p:nvSpPr>
        <p:spPr>
          <a:xfrm>
            <a:off x="5392271" y="2904565"/>
            <a:ext cx="833717" cy="1048870"/>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Curved Connector 22">
            <a:extLst>
              <a:ext uri="{FF2B5EF4-FFF2-40B4-BE49-F238E27FC236}">
                <a16:creationId xmlns:a16="http://schemas.microsoft.com/office/drawing/2014/main" id="{73B99956-9D7E-714F-8CA1-29A0E05A1C05}"/>
              </a:ext>
            </a:extLst>
          </p:cNvPr>
          <p:cNvCxnSpPr/>
          <p:nvPr/>
        </p:nvCxnSpPr>
        <p:spPr>
          <a:xfrm flipV="1">
            <a:off x="8109712" y="2115837"/>
            <a:ext cx="1465729" cy="1037039"/>
          </a:xfrm>
          <a:prstGeom prst="curvedConnector3">
            <a:avLst>
              <a:gd name="adj1" fmla="val 12431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402D95C3-D6C1-D241-B7D0-527C625F8806}"/>
              </a:ext>
            </a:extLst>
          </p:cNvPr>
          <p:cNvSpPr txBox="1"/>
          <p:nvPr/>
        </p:nvSpPr>
        <p:spPr>
          <a:xfrm>
            <a:off x="8434539" y="3158051"/>
            <a:ext cx="2740750" cy="369332"/>
          </a:xfrm>
          <a:prstGeom prst="rect">
            <a:avLst/>
          </a:prstGeom>
          <a:noFill/>
        </p:spPr>
        <p:txBody>
          <a:bodyPr wrap="none" rtlCol="0">
            <a:spAutoFit/>
          </a:bodyPr>
          <a:lstStyle/>
          <a:p>
            <a:r>
              <a:rPr lang="en-US" dirty="0">
                <a:latin typeface="Gill Sans MT" panose="020B0502020104020203" pitchFamily="34" charset="77"/>
              </a:rPr>
              <a:t>Sequence around the circle</a:t>
            </a:r>
          </a:p>
        </p:txBody>
      </p:sp>
      <p:cxnSp>
        <p:nvCxnSpPr>
          <p:cNvPr id="26" name="Straight Connector 25">
            <a:extLst>
              <a:ext uri="{FF2B5EF4-FFF2-40B4-BE49-F238E27FC236}">
                <a16:creationId xmlns:a16="http://schemas.microsoft.com/office/drawing/2014/main" id="{42B61688-D41E-7345-9AE3-70CD012BF4BD}"/>
              </a:ext>
            </a:extLst>
          </p:cNvPr>
          <p:cNvCxnSpPr>
            <a:cxnSpLocks/>
          </p:cNvCxnSpPr>
          <p:nvPr/>
        </p:nvCxnSpPr>
        <p:spPr>
          <a:xfrm>
            <a:off x="132505" y="4845283"/>
            <a:ext cx="4870053"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C409FAC-6B9C-DF4D-9B26-5FBC7A32F24B}"/>
              </a:ext>
            </a:extLst>
          </p:cNvPr>
          <p:cNvCxnSpPr>
            <a:cxnSpLocks/>
          </p:cNvCxnSpPr>
          <p:nvPr/>
        </p:nvCxnSpPr>
        <p:spPr>
          <a:xfrm>
            <a:off x="4897246" y="4845283"/>
            <a:ext cx="1180825"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C7E7333-4B9E-C745-80C0-4AD290E32CC2}"/>
              </a:ext>
            </a:extLst>
          </p:cNvPr>
          <p:cNvCxnSpPr>
            <a:cxnSpLocks/>
          </p:cNvCxnSpPr>
          <p:nvPr/>
        </p:nvCxnSpPr>
        <p:spPr>
          <a:xfrm>
            <a:off x="6068664" y="4845283"/>
            <a:ext cx="4870053"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2B64BC3-E9DF-8D4E-BBF4-71B787AEF125}"/>
              </a:ext>
            </a:extLst>
          </p:cNvPr>
          <p:cNvCxnSpPr>
            <a:cxnSpLocks/>
          </p:cNvCxnSpPr>
          <p:nvPr/>
        </p:nvCxnSpPr>
        <p:spPr>
          <a:xfrm>
            <a:off x="10863258" y="4854107"/>
            <a:ext cx="1180825"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4682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 name="Group 102">
            <a:extLst>
              <a:ext uri="{FF2B5EF4-FFF2-40B4-BE49-F238E27FC236}">
                <a16:creationId xmlns:a16="http://schemas.microsoft.com/office/drawing/2014/main" id="{42239014-A4CC-1A47-BAA0-3E081EF1341D}"/>
              </a:ext>
            </a:extLst>
          </p:cNvPr>
          <p:cNvGrpSpPr/>
          <p:nvPr/>
        </p:nvGrpSpPr>
        <p:grpSpPr>
          <a:xfrm>
            <a:off x="7754805" y="4660371"/>
            <a:ext cx="398249" cy="247403"/>
            <a:chOff x="7027290" y="3583139"/>
            <a:chExt cx="398249" cy="375751"/>
          </a:xfrm>
        </p:grpSpPr>
        <p:sp>
          <p:nvSpPr>
            <p:cNvPr id="104" name="Oval 103">
              <a:extLst>
                <a:ext uri="{FF2B5EF4-FFF2-40B4-BE49-F238E27FC236}">
                  <a16:creationId xmlns:a16="http://schemas.microsoft.com/office/drawing/2014/main" id="{336D965A-1676-764C-86D0-498C84F5020A}"/>
                </a:ext>
              </a:extLst>
            </p:cNvPr>
            <p:cNvSpPr/>
            <p:nvPr/>
          </p:nvSpPr>
          <p:spPr>
            <a:xfrm>
              <a:off x="7027290" y="3636928"/>
              <a:ext cx="274464" cy="254503"/>
            </a:xfrm>
            <a:prstGeom prst="ellipse">
              <a:avLst/>
            </a:prstGeom>
            <a:solidFill>
              <a:schemeClr val="bg1"/>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D218EA44-D513-3342-B23B-E8AC6B355B93}"/>
                </a:ext>
              </a:extLst>
            </p:cNvPr>
            <p:cNvSpPr/>
            <p:nvPr/>
          </p:nvSpPr>
          <p:spPr>
            <a:xfrm flipH="1">
              <a:off x="7151075" y="3583139"/>
              <a:ext cx="274464" cy="37575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4DF76D4A-9890-AF48-BCD6-E6F17ABB17EC}"/>
              </a:ext>
            </a:extLst>
          </p:cNvPr>
          <p:cNvGrpSpPr/>
          <p:nvPr/>
        </p:nvGrpSpPr>
        <p:grpSpPr>
          <a:xfrm>
            <a:off x="615997" y="2513023"/>
            <a:ext cx="3468236" cy="468450"/>
            <a:chOff x="2457129" y="1854998"/>
            <a:chExt cx="6836312" cy="923371"/>
          </a:xfrm>
        </p:grpSpPr>
        <p:cxnSp>
          <p:nvCxnSpPr>
            <p:cNvPr id="4" name="Straight Connector 3">
              <a:extLst>
                <a:ext uri="{FF2B5EF4-FFF2-40B4-BE49-F238E27FC236}">
                  <a16:creationId xmlns:a16="http://schemas.microsoft.com/office/drawing/2014/main" id="{B2744A05-776D-7D45-9E2A-ABE7AE884C60}"/>
                </a:ext>
              </a:extLst>
            </p:cNvPr>
            <p:cNvCxnSpPr>
              <a:cxnSpLocks/>
            </p:cNvCxnSpPr>
            <p:nvPr/>
          </p:nvCxnSpPr>
          <p:spPr>
            <a:xfrm>
              <a:off x="3412303" y="2192420"/>
              <a:ext cx="4870053"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A901D5E9-B454-064C-A0DF-EA16161C5BF7}"/>
                </a:ext>
              </a:extLst>
            </p:cNvPr>
            <p:cNvCxnSpPr>
              <a:cxnSpLocks/>
            </p:cNvCxnSpPr>
            <p:nvPr/>
          </p:nvCxnSpPr>
          <p:spPr>
            <a:xfrm>
              <a:off x="3412303" y="2379989"/>
              <a:ext cx="4870053"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1D398874-BC1A-3B4F-A3A9-9B0BA244F717}"/>
                </a:ext>
              </a:extLst>
            </p:cNvPr>
            <p:cNvGrpSpPr/>
            <p:nvPr/>
          </p:nvGrpSpPr>
          <p:grpSpPr>
            <a:xfrm>
              <a:off x="2457129" y="1881554"/>
              <a:ext cx="1051445" cy="896815"/>
              <a:chOff x="2457129" y="1881554"/>
              <a:chExt cx="1051445" cy="896815"/>
            </a:xfrm>
          </p:grpSpPr>
          <p:sp>
            <p:nvSpPr>
              <p:cNvPr id="7" name="Oval 6">
                <a:extLst>
                  <a:ext uri="{FF2B5EF4-FFF2-40B4-BE49-F238E27FC236}">
                    <a16:creationId xmlns:a16="http://schemas.microsoft.com/office/drawing/2014/main" id="{ED2B9F5E-8C22-4143-AAF8-416FA644784D}"/>
                  </a:ext>
                </a:extLst>
              </p:cNvPr>
              <p:cNvSpPr/>
              <p:nvPr/>
            </p:nvSpPr>
            <p:spPr>
              <a:xfrm>
                <a:off x="2457129" y="1881554"/>
                <a:ext cx="967154" cy="896815"/>
              </a:xfrm>
              <a:prstGeom prst="ellipse">
                <a:avLst/>
              </a:prstGeom>
              <a:solidFill>
                <a:schemeClr val="bg1"/>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6268219-CA45-8043-89F7-E18A00A9AD71}"/>
                  </a:ext>
                </a:extLst>
              </p:cNvPr>
              <p:cNvSpPr/>
              <p:nvPr/>
            </p:nvSpPr>
            <p:spPr>
              <a:xfrm>
                <a:off x="3316031" y="2142393"/>
                <a:ext cx="192543" cy="32202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D89A5405-2231-514F-95DB-9833F2C1C722}"/>
                </a:ext>
              </a:extLst>
            </p:cNvPr>
            <p:cNvGrpSpPr/>
            <p:nvPr/>
          </p:nvGrpSpPr>
          <p:grpSpPr>
            <a:xfrm flipH="1">
              <a:off x="8241996" y="1854998"/>
              <a:ext cx="1051445" cy="896815"/>
              <a:chOff x="2457129" y="1881554"/>
              <a:chExt cx="1051445" cy="896815"/>
            </a:xfrm>
          </p:grpSpPr>
          <p:sp>
            <p:nvSpPr>
              <p:cNvPr id="10" name="Oval 9">
                <a:extLst>
                  <a:ext uri="{FF2B5EF4-FFF2-40B4-BE49-F238E27FC236}">
                    <a16:creationId xmlns:a16="http://schemas.microsoft.com/office/drawing/2014/main" id="{532DE542-1C91-284B-A052-418EBB2E1418}"/>
                  </a:ext>
                </a:extLst>
              </p:cNvPr>
              <p:cNvSpPr/>
              <p:nvPr/>
            </p:nvSpPr>
            <p:spPr>
              <a:xfrm>
                <a:off x="2457129" y="1881554"/>
                <a:ext cx="967154" cy="896815"/>
              </a:xfrm>
              <a:prstGeom prst="ellipse">
                <a:avLst/>
              </a:prstGeom>
              <a:solidFill>
                <a:schemeClr val="bg1"/>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046D8DB-E0CE-744A-92E1-11A622D41FA5}"/>
                  </a:ext>
                </a:extLst>
              </p:cNvPr>
              <p:cNvSpPr/>
              <p:nvPr/>
            </p:nvSpPr>
            <p:spPr>
              <a:xfrm>
                <a:off x="3316031" y="2142393"/>
                <a:ext cx="192543" cy="32202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 name="Group 15">
            <a:extLst>
              <a:ext uri="{FF2B5EF4-FFF2-40B4-BE49-F238E27FC236}">
                <a16:creationId xmlns:a16="http://schemas.microsoft.com/office/drawing/2014/main" id="{2A9D6110-6E39-1B43-80FA-ED0A38D7BC54}"/>
              </a:ext>
            </a:extLst>
          </p:cNvPr>
          <p:cNvGrpSpPr/>
          <p:nvPr/>
        </p:nvGrpSpPr>
        <p:grpSpPr>
          <a:xfrm>
            <a:off x="1248056" y="3098691"/>
            <a:ext cx="3269004" cy="441540"/>
            <a:chOff x="2457129" y="1854998"/>
            <a:chExt cx="6836312" cy="923371"/>
          </a:xfrm>
        </p:grpSpPr>
        <p:cxnSp>
          <p:nvCxnSpPr>
            <p:cNvPr id="17" name="Straight Connector 16">
              <a:extLst>
                <a:ext uri="{FF2B5EF4-FFF2-40B4-BE49-F238E27FC236}">
                  <a16:creationId xmlns:a16="http://schemas.microsoft.com/office/drawing/2014/main" id="{562A2672-DC45-3F47-8032-C435536CCA5A}"/>
                </a:ext>
              </a:extLst>
            </p:cNvPr>
            <p:cNvCxnSpPr>
              <a:cxnSpLocks/>
            </p:cNvCxnSpPr>
            <p:nvPr/>
          </p:nvCxnSpPr>
          <p:spPr>
            <a:xfrm>
              <a:off x="3412303" y="2192420"/>
              <a:ext cx="4870053" cy="0"/>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25DF540-3DBA-A34C-9372-C3C238A6F598}"/>
                </a:ext>
              </a:extLst>
            </p:cNvPr>
            <p:cNvCxnSpPr>
              <a:cxnSpLocks/>
            </p:cNvCxnSpPr>
            <p:nvPr/>
          </p:nvCxnSpPr>
          <p:spPr>
            <a:xfrm>
              <a:off x="3412303" y="2379989"/>
              <a:ext cx="4870053" cy="0"/>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4517A753-DE29-CE41-A0FD-157BA825413F}"/>
                </a:ext>
              </a:extLst>
            </p:cNvPr>
            <p:cNvGrpSpPr/>
            <p:nvPr/>
          </p:nvGrpSpPr>
          <p:grpSpPr>
            <a:xfrm>
              <a:off x="2457129" y="1881554"/>
              <a:ext cx="1051445" cy="896815"/>
              <a:chOff x="2457129" y="1881554"/>
              <a:chExt cx="1051445" cy="896815"/>
            </a:xfrm>
          </p:grpSpPr>
          <p:sp>
            <p:nvSpPr>
              <p:cNvPr id="23" name="Oval 22">
                <a:extLst>
                  <a:ext uri="{FF2B5EF4-FFF2-40B4-BE49-F238E27FC236}">
                    <a16:creationId xmlns:a16="http://schemas.microsoft.com/office/drawing/2014/main" id="{A158A172-4E29-7C43-A2B7-A92F18C17273}"/>
                  </a:ext>
                </a:extLst>
              </p:cNvPr>
              <p:cNvSpPr/>
              <p:nvPr/>
            </p:nvSpPr>
            <p:spPr>
              <a:xfrm>
                <a:off x="2457129" y="1881554"/>
                <a:ext cx="967154" cy="896815"/>
              </a:xfrm>
              <a:prstGeom prst="ellipse">
                <a:avLst/>
              </a:prstGeom>
              <a:solidFill>
                <a:schemeClr val="bg1"/>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5AE17C3-2905-A549-986D-1AD0E8D4DEEE}"/>
                  </a:ext>
                </a:extLst>
              </p:cNvPr>
              <p:cNvSpPr/>
              <p:nvPr/>
            </p:nvSpPr>
            <p:spPr>
              <a:xfrm>
                <a:off x="3316031" y="2142393"/>
                <a:ext cx="192543" cy="32202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15A05855-9AAB-894A-9565-AB05F7490080}"/>
                </a:ext>
              </a:extLst>
            </p:cNvPr>
            <p:cNvGrpSpPr/>
            <p:nvPr/>
          </p:nvGrpSpPr>
          <p:grpSpPr>
            <a:xfrm flipH="1">
              <a:off x="8241996" y="1854998"/>
              <a:ext cx="1051445" cy="896815"/>
              <a:chOff x="2457129" y="1881554"/>
              <a:chExt cx="1051445" cy="896815"/>
            </a:xfrm>
          </p:grpSpPr>
          <p:sp>
            <p:nvSpPr>
              <p:cNvPr id="21" name="Oval 20">
                <a:extLst>
                  <a:ext uri="{FF2B5EF4-FFF2-40B4-BE49-F238E27FC236}">
                    <a16:creationId xmlns:a16="http://schemas.microsoft.com/office/drawing/2014/main" id="{F36471B9-E3D1-2D4C-9C8A-622855537744}"/>
                  </a:ext>
                </a:extLst>
              </p:cNvPr>
              <p:cNvSpPr/>
              <p:nvPr/>
            </p:nvSpPr>
            <p:spPr>
              <a:xfrm>
                <a:off x="2457129" y="1881554"/>
                <a:ext cx="967154" cy="896815"/>
              </a:xfrm>
              <a:prstGeom prst="ellipse">
                <a:avLst/>
              </a:prstGeom>
              <a:solidFill>
                <a:schemeClr val="bg1"/>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5F21094-6FE1-5645-8FA5-366FBBC97D7C}"/>
                  </a:ext>
                </a:extLst>
              </p:cNvPr>
              <p:cNvSpPr/>
              <p:nvPr/>
            </p:nvSpPr>
            <p:spPr>
              <a:xfrm>
                <a:off x="3316031" y="2142393"/>
                <a:ext cx="192543" cy="32202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 name="Group 24">
            <a:extLst>
              <a:ext uri="{FF2B5EF4-FFF2-40B4-BE49-F238E27FC236}">
                <a16:creationId xmlns:a16="http://schemas.microsoft.com/office/drawing/2014/main" id="{9B4C4F58-1203-1449-AE69-761DB54B7DF2}"/>
              </a:ext>
            </a:extLst>
          </p:cNvPr>
          <p:cNvGrpSpPr/>
          <p:nvPr/>
        </p:nvGrpSpPr>
        <p:grpSpPr>
          <a:xfrm>
            <a:off x="207940" y="2030970"/>
            <a:ext cx="2864367" cy="386886"/>
            <a:chOff x="2457129" y="1854998"/>
            <a:chExt cx="6836312" cy="923371"/>
          </a:xfrm>
        </p:grpSpPr>
        <p:cxnSp>
          <p:nvCxnSpPr>
            <p:cNvPr id="26" name="Straight Connector 25">
              <a:extLst>
                <a:ext uri="{FF2B5EF4-FFF2-40B4-BE49-F238E27FC236}">
                  <a16:creationId xmlns:a16="http://schemas.microsoft.com/office/drawing/2014/main" id="{E746F838-AA40-4343-99A3-BAC7A16F4C6C}"/>
                </a:ext>
              </a:extLst>
            </p:cNvPr>
            <p:cNvCxnSpPr>
              <a:cxnSpLocks/>
            </p:cNvCxnSpPr>
            <p:nvPr/>
          </p:nvCxnSpPr>
          <p:spPr>
            <a:xfrm>
              <a:off x="3412303" y="2192420"/>
              <a:ext cx="4870053"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2C405D0-0146-0D47-9A87-322FDCDBB9DE}"/>
                </a:ext>
              </a:extLst>
            </p:cNvPr>
            <p:cNvCxnSpPr>
              <a:cxnSpLocks/>
            </p:cNvCxnSpPr>
            <p:nvPr/>
          </p:nvCxnSpPr>
          <p:spPr>
            <a:xfrm>
              <a:off x="3412303" y="2379989"/>
              <a:ext cx="4870053"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3D813027-AE66-AD4B-B621-09470FFB1FB5}"/>
                </a:ext>
              </a:extLst>
            </p:cNvPr>
            <p:cNvGrpSpPr/>
            <p:nvPr/>
          </p:nvGrpSpPr>
          <p:grpSpPr>
            <a:xfrm>
              <a:off x="2457129" y="1881554"/>
              <a:ext cx="1051445" cy="896815"/>
              <a:chOff x="2457129" y="1881554"/>
              <a:chExt cx="1051445" cy="896815"/>
            </a:xfrm>
          </p:grpSpPr>
          <p:sp>
            <p:nvSpPr>
              <p:cNvPr id="32" name="Oval 31">
                <a:extLst>
                  <a:ext uri="{FF2B5EF4-FFF2-40B4-BE49-F238E27FC236}">
                    <a16:creationId xmlns:a16="http://schemas.microsoft.com/office/drawing/2014/main" id="{599FECE4-9698-8546-99E1-8AF0F2D98654}"/>
                  </a:ext>
                </a:extLst>
              </p:cNvPr>
              <p:cNvSpPr/>
              <p:nvPr/>
            </p:nvSpPr>
            <p:spPr>
              <a:xfrm>
                <a:off x="2457129" y="1881554"/>
                <a:ext cx="967154" cy="896815"/>
              </a:xfrm>
              <a:prstGeom prst="ellipse">
                <a:avLst/>
              </a:prstGeom>
              <a:solidFill>
                <a:schemeClr val="bg1"/>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2D01B41-4CC4-1445-AE9A-C7CFBBBA5567}"/>
                  </a:ext>
                </a:extLst>
              </p:cNvPr>
              <p:cNvSpPr/>
              <p:nvPr/>
            </p:nvSpPr>
            <p:spPr>
              <a:xfrm>
                <a:off x="3316031" y="2142393"/>
                <a:ext cx="192543" cy="32202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937ECC6C-A1DA-714E-812C-3C1597F9DF6B}"/>
                </a:ext>
              </a:extLst>
            </p:cNvPr>
            <p:cNvGrpSpPr/>
            <p:nvPr/>
          </p:nvGrpSpPr>
          <p:grpSpPr>
            <a:xfrm flipH="1">
              <a:off x="8241996" y="1854998"/>
              <a:ext cx="1051445" cy="896815"/>
              <a:chOff x="2457129" y="1881554"/>
              <a:chExt cx="1051445" cy="896815"/>
            </a:xfrm>
          </p:grpSpPr>
          <p:sp>
            <p:nvSpPr>
              <p:cNvPr id="30" name="Oval 29">
                <a:extLst>
                  <a:ext uri="{FF2B5EF4-FFF2-40B4-BE49-F238E27FC236}">
                    <a16:creationId xmlns:a16="http://schemas.microsoft.com/office/drawing/2014/main" id="{C26A5DBB-DC0C-BE44-85B4-242D77ABC8E3}"/>
                  </a:ext>
                </a:extLst>
              </p:cNvPr>
              <p:cNvSpPr/>
              <p:nvPr/>
            </p:nvSpPr>
            <p:spPr>
              <a:xfrm>
                <a:off x="2457129" y="1881554"/>
                <a:ext cx="967154" cy="896815"/>
              </a:xfrm>
              <a:prstGeom prst="ellipse">
                <a:avLst/>
              </a:prstGeom>
              <a:solidFill>
                <a:schemeClr val="bg1"/>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849169BF-95F3-2844-A3E0-DEB9F341D34E}"/>
                  </a:ext>
                </a:extLst>
              </p:cNvPr>
              <p:cNvSpPr/>
              <p:nvPr/>
            </p:nvSpPr>
            <p:spPr>
              <a:xfrm>
                <a:off x="3316031" y="2142393"/>
                <a:ext cx="192543" cy="32202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4" name="Title 1">
            <a:extLst>
              <a:ext uri="{FF2B5EF4-FFF2-40B4-BE49-F238E27FC236}">
                <a16:creationId xmlns:a16="http://schemas.microsoft.com/office/drawing/2014/main" id="{FC75EB3C-F5EF-6948-9632-D87E404A3F55}"/>
              </a:ext>
            </a:extLst>
          </p:cNvPr>
          <p:cNvSpPr txBox="1">
            <a:spLocks/>
          </p:cNvSpPr>
          <p:nvPr/>
        </p:nvSpPr>
        <p:spPr>
          <a:xfrm>
            <a:off x="0" y="54574"/>
            <a:ext cx="12192000" cy="12050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err="1">
                <a:latin typeface="Gill Sans MT" panose="020B0502020104020203" pitchFamily="34" charset="0"/>
              </a:rPr>
              <a:t>Pacbio</a:t>
            </a:r>
            <a:r>
              <a:rPr lang="en-US" sz="3600" dirty="0">
                <a:latin typeface="Gill Sans MT" panose="020B0502020104020203" pitchFamily="34" charset="0"/>
              </a:rPr>
              <a:t> can be run in two modes</a:t>
            </a:r>
          </a:p>
        </p:txBody>
      </p:sp>
      <p:sp>
        <p:nvSpPr>
          <p:cNvPr id="35" name="Down Arrow 34">
            <a:extLst>
              <a:ext uri="{FF2B5EF4-FFF2-40B4-BE49-F238E27FC236}">
                <a16:creationId xmlns:a16="http://schemas.microsoft.com/office/drawing/2014/main" id="{F91D17A5-B4A4-FA41-89BD-25CE1FC3E768}"/>
              </a:ext>
            </a:extLst>
          </p:cNvPr>
          <p:cNvSpPr/>
          <p:nvPr/>
        </p:nvSpPr>
        <p:spPr>
          <a:xfrm>
            <a:off x="2882558" y="3740715"/>
            <a:ext cx="576153" cy="554175"/>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B511E996-7E38-7047-BACE-1FF862CBA3BE}"/>
              </a:ext>
            </a:extLst>
          </p:cNvPr>
          <p:cNvSpPr txBox="1"/>
          <p:nvPr/>
        </p:nvSpPr>
        <p:spPr>
          <a:xfrm>
            <a:off x="783509" y="1104774"/>
            <a:ext cx="4774256" cy="830997"/>
          </a:xfrm>
          <a:prstGeom prst="rect">
            <a:avLst/>
          </a:prstGeom>
          <a:noFill/>
        </p:spPr>
        <p:txBody>
          <a:bodyPr wrap="none" rtlCol="0">
            <a:spAutoFit/>
          </a:bodyPr>
          <a:lstStyle/>
          <a:p>
            <a:pPr algn="ctr"/>
            <a:r>
              <a:rPr lang="en-US" sz="2400" dirty="0">
                <a:latin typeface="Gill Sans MT" panose="020B0502020104020203" pitchFamily="34" charset="77"/>
              </a:rPr>
              <a:t>“Continuous Long Read Sequencing”</a:t>
            </a:r>
          </a:p>
          <a:p>
            <a:pPr algn="ctr"/>
            <a:r>
              <a:rPr lang="en-US" sz="2400" dirty="0">
                <a:latin typeface="Gill Sans MT" panose="020B0502020104020203" pitchFamily="34" charset="77"/>
              </a:rPr>
              <a:t>(CLR)</a:t>
            </a:r>
          </a:p>
        </p:txBody>
      </p:sp>
      <p:cxnSp>
        <p:nvCxnSpPr>
          <p:cNvPr id="37" name="Straight Connector 36">
            <a:extLst>
              <a:ext uri="{FF2B5EF4-FFF2-40B4-BE49-F238E27FC236}">
                <a16:creationId xmlns:a16="http://schemas.microsoft.com/office/drawing/2014/main" id="{EFF66972-5E56-464D-A1F0-558E724C4629}"/>
              </a:ext>
            </a:extLst>
          </p:cNvPr>
          <p:cNvCxnSpPr>
            <a:cxnSpLocks/>
          </p:cNvCxnSpPr>
          <p:nvPr/>
        </p:nvCxnSpPr>
        <p:spPr>
          <a:xfrm>
            <a:off x="2245304" y="4567901"/>
            <a:ext cx="2040518"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8342660-95EB-A749-BF21-F2EEFA19279A}"/>
              </a:ext>
            </a:extLst>
          </p:cNvPr>
          <p:cNvCxnSpPr>
            <a:cxnSpLocks/>
          </p:cNvCxnSpPr>
          <p:nvPr/>
        </p:nvCxnSpPr>
        <p:spPr>
          <a:xfrm>
            <a:off x="2245304" y="4806084"/>
            <a:ext cx="2271756" cy="0"/>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23B453A-7BFF-2049-BE51-0708089BDD6E}"/>
              </a:ext>
            </a:extLst>
          </p:cNvPr>
          <p:cNvCxnSpPr>
            <a:cxnSpLocks/>
          </p:cNvCxnSpPr>
          <p:nvPr/>
        </p:nvCxnSpPr>
        <p:spPr>
          <a:xfrm>
            <a:off x="2245304" y="5055986"/>
            <a:ext cx="2470702"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0050FB5B-8940-704A-91C5-61C9C043BA63}"/>
              </a:ext>
            </a:extLst>
          </p:cNvPr>
          <p:cNvSpPr txBox="1"/>
          <p:nvPr/>
        </p:nvSpPr>
        <p:spPr>
          <a:xfrm>
            <a:off x="1070753" y="4350652"/>
            <a:ext cx="1176027" cy="338554"/>
          </a:xfrm>
          <a:prstGeom prst="rect">
            <a:avLst/>
          </a:prstGeom>
          <a:noFill/>
        </p:spPr>
        <p:txBody>
          <a:bodyPr wrap="none" rtlCol="0">
            <a:spAutoFit/>
          </a:bodyPr>
          <a:lstStyle/>
          <a:p>
            <a:pPr algn="ctr"/>
            <a:r>
              <a:rPr lang="en-US" sz="1600" dirty="0">
                <a:latin typeface="Gill Sans MT" panose="020B0502020104020203" pitchFamily="34" charset="77"/>
              </a:rPr>
              <a:t>Long read 1</a:t>
            </a:r>
          </a:p>
        </p:txBody>
      </p:sp>
      <p:sp>
        <p:nvSpPr>
          <p:cNvPr id="42" name="TextBox 41">
            <a:extLst>
              <a:ext uri="{FF2B5EF4-FFF2-40B4-BE49-F238E27FC236}">
                <a16:creationId xmlns:a16="http://schemas.microsoft.com/office/drawing/2014/main" id="{620845A1-E26B-BD48-88FB-120BFE923C6E}"/>
              </a:ext>
            </a:extLst>
          </p:cNvPr>
          <p:cNvSpPr txBox="1"/>
          <p:nvPr/>
        </p:nvSpPr>
        <p:spPr>
          <a:xfrm>
            <a:off x="1067290" y="4600192"/>
            <a:ext cx="1176027" cy="338554"/>
          </a:xfrm>
          <a:prstGeom prst="rect">
            <a:avLst/>
          </a:prstGeom>
          <a:noFill/>
        </p:spPr>
        <p:txBody>
          <a:bodyPr wrap="none" rtlCol="0">
            <a:spAutoFit/>
          </a:bodyPr>
          <a:lstStyle/>
          <a:p>
            <a:pPr algn="ctr"/>
            <a:r>
              <a:rPr lang="en-US" sz="1600" dirty="0">
                <a:latin typeface="Gill Sans MT" panose="020B0502020104020203" pitchFamily="34" charset="77"/>
              </a:rPr>
              <a:t>Long read 2</a:t>
            </a:r>
          </a:p>
        </p:txBody>
      </p:sp>
      <p:sp>
        <p:nvSpPr>
          <p:cNvPr id="43" name="TextBox 42">
            <a:extLst>
              <a:ext uri="{FF2B5EF4-FFF2-40B4-BE49-F238E27FC236}">
                <a16:creationId xmlns:a16="http://schemas.microsoft.com/office/drawing/2014/main" id="{E66D891E-5C57-B748-BA9F-5511AE81E242}"/>
              </a:ext>
            </a:extLst>
          </p:cNvPr>
          <p:cNvSpPr txBox="1"/>
          <p:nvPr/>
        </p:nvSpPr>
        <p:spPr>
          <a:xfrm>
            <a:off x="1070753" y="4846457"/>
            <a:ext cx="1176027" cy="338554"/>
          </a:xfrm>
          <a:prstGeom prst="rect">
            <a:avLst/>
          </a:prstGeom>
          <a:noFill/>
        </p:spPr>
        <p:txBody>
          <a:bodyPr wrap="none" rtlCol="0">
            <a:spAutoFit/>
          </a:bodyPr>
          <a:lstStyle/>
          <a:p>
            <a:pPr algn="ctr"/>
            <a:r>
              <a:rPr lang="en-US" sz="1600" dirty="0">
                <a:latin typeface="Gill Sans MT" panose="020B0502020104020203" pitchFamily="34" charset="77"/>
              </a:rPr>
              <a:t>Long read 3</a:t>
            </a:r>
          </a:p>
        </p:txBody>
      </p:sp>
      <p:cxnSp>
        <p:nvCxnSpPr>
          <p:cNvPr id="44" name="Straight Connector 43">
            <a:extLst>
              <a:ext uri="{FF2B5EF4-FFF2-40B4-BE49-F238E27FC236}">
                <a16:creationId xmlns:a16="http://schemas.microsoft.com/office/drawing/2014/main" id="{D82DA0ED-39F6-1A40-9DE6-CB231417C83E}"/>
              </a:ext>
            </a:extLst>
          </p:cNvPr>
          <p:cNvCxnSpPr>
            <a:cxnSpLocks/>
          </p:cNvCxnSpPr>
          <p:nvPr/>
        </p:nvCxnSpPr>
        <p:spPr>
          <a:xfrm>
            <a:off x="2243317" y="5531115"/>
            <a:ext cx="2624518"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74515128-1CD1-AF40-A1B6-9DA136E7EDA3}"/>
              </a:ext>
            </a:extLst>
          </p:cNvPr>
          <p:cNvSpPr txBox="1"/>
          <p:nvPr/>
        </p:nvSpPr>
        <p:spPr>
          <a:xfrm>
            <a:off x="330613" y="5334944"/>
            <a:ext cx="1912704" cy="338554"/>
          </a:xfrm>
          <a:prstGeom prst="rect">
            <a:avLst/>
          </a:prstGeom>
          <a:noFill/>
        </p:spPr>
        <p:txBody>
          <a:bodyPr wrap="none" rtlCol="0">
            <a:spAutoFit/>
          </a:bodyPr>
          <a:lstStyle/>
          <a:p>
            <a:pPr algn="ctr"/>
            <a:r>
              <a:rPr lang="en-US" sz="1600" dirty="0">
                <a:latin typeface="Gill Sans MT" panose="020B0502020104020203" pitchFamily="34" charset="77"/>
              </a:rPr>
              <a:t>Consensus sequence</a:t>
            </a:r>
          </a:p>
        </p:txBody>
      </p:sp>
      <p:sp>
        <p:nvSpPr>
          <p:cNvPr id="48" name="TextBox 47">
            <a:extLst>
              <a:ext uri="{FF2B5EF4-FFF2-40B4-BE49-F238E27FC236}">
                <a16:creationId xmlns:a16="http://schemas.microsoft.com/office/drawing/2014/main" id="{9A9B6C5F-F4A4-614F-BB12-1E700CB7C31A}"/>
              </a:ext>
            </a:extLst>
          </p:cNvPr>
          <p:cNvSpPr txBox="1"/>
          <p:nvPr/>
        </p:nvSpPr>
        <p:spPr>
          <a:xfrm>
            <a:off x="1586357" y="5823344"/>
            <a:ext cx="3517694" cy="707886"/>
          </a:xfrm>
          <a:prstGeom prst="rect">
            <a:avLst/>
          </a:prstGeom>
          <a:noFill/>
        </p:spPr>
        <p:txBody>
          <a:bodyPr wrap="none" rtlCol="0">
            <a:spAutoFit/>
          </a:bodyPr>
          <a:lstStyle/>
          <a:p>
            <a:pPr algn="ctr"/>
            <a:r>
              <a:rPr lang="en-US" sz="2000" dirty="0">
                <a:latin typeface="Gill Sans MT" panose="020B0502020104020203" pitchFamily="34" charset="77"/>
              </a:rPr>
              <a:t>Long reads &gt;20kb. Up to 175KB</a:t>
            </a:r>
          </a:p>
          <a:p>
            <a:pPr algn="ctr"/>
            <a:r>
              <a:rPr lang="en-US" sz="2000" dirty="0">
                <a:latin typeface="Gill Sans MT" panose="020B0502020104020203" pitchFamily="34" charset="77"/>
              </a:rPr>
              <a:t>~90% accuracy</a:t>
            </a:r>
          </a:p>
        </p:txBody>
      </p:sp>
      <p:grpSp>
        <p:nvGrpSpPr>
          <p:cNvPr id="49" name="Group 48">
            <a:extLst>
              <a:ext uri="{FF2B5EF4-FFF2-40B4-BE49-F238E27FC236}">
                <a16:creationId xmlns:a16="http://schemas.microsoft.com/office/drawing/2014/main" id="{8CF0A53F-596F-8440-807B-43C29D4A4041}"/>
              </a:ext>
            </a:extLst>
          </p:cNvPr>
          <p:cNvGrpSpPr/>
          <p:nvPr/>
        </p:nvGrpSpPr>
        <p:grpSpPr>
          <a:xfrm>
            <a:off x="7442698" y="2333053"/>
            <a:ext cx="2864367" cy="386886"/>
            <a:chOff x="2457129" y="1854998"/>
            <a:chExt cx="6836312" cy="923371"/>
          </a:xfrm>
        </p:grpSpPr>
        <p:cxnSp>
          <p:nvCxnSpPr>
            <p:cNvPr id="50" name="Straight Connector 49">
              <a:extLst>
                <a:ext uri="{FF2B5EF4-FFF2-40B4-BE49-F238E27FC236}">
                  <a16:creationId xmlns:a16="http://schemas.microsoft.com/office/drawing/2014/main" id="{975A0E8F-AF5E-D149-B32D-E0864BAD7234}"/>
                </a:ext>
              </a:extLst>
            </p:cNvPr>
            <p:cNvCxnSpPr>
              <a:cxnSpLocks/>
            </p:cNvCxnSpPr>
            <p:nvPr/>
          </p:nvCxnSpPr>
          <p:spPr>
            <a:xfrm>
              <a:off x="3412303" y="2192420"/>
              <a:ext cx="4870053"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3C42012-5C51-964E-82B2-3BC2D71811F1}"/>
                </a:ext>
              </a:extLst>
            </p:cNvPr>
            <p:cNvCxnSpPr>
              <a:cxnSpLocks/>
            </p:cNvCxnSpPr>
            <p:nvPr/>
          </p:nvCxnSpPr>
          <p:spPr>
            <a:xfrm>
              <a:off x="3412303" y="2379989"/>
              <a:ext cx="4870053" cy="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52" name="Group 51">
              <a:extLst>
                <a:ext uri="{FF2B5EF4-FFF2-40B4-BE49-F238E27FC236}">
                  <a16:creationId xmlns:a16="http://schemas.microsoft.com/office/drawing/2014/main" id="{C92BF822-1C47-5A4B-8B48-8343CC004C10}"/>
                </a:ext>
              </a:extLst>
            </p:cNvPr>
            <p:cNvGrpSpPr/>
            <p:nvPr/>
          </p:nvGrpSpPr>
          <p:grpSpPr>
            <a:xfrm>
              <a:off x="2457129" y="1881554"/>
              <a:ext cx="1051445" cy="896815"/>
              <a:chOff x="2457129" y="1881554"/>
              <a:chExt cx="1051445" cy="896815"/>
            </a:xfrm>
          </p:grpSpPr>
          <p:sp>
            <p:nvSpPr>
              <p:cNvPr id="56" name="Oval 55">
                <a:extLst>
                  <a:ext uri="{FF2B5EF4-FFF2-40B4-BE49-F238E27FC236}">
                    <a16:creationId xmlns:a16="http://schemas.microsoft.com/office/drawing/2014/main" id="{03CAE2D6-F27C-054C-B16A-BC0E8AD07FD0}"/>
                  </a:ext>
                </a:extLst>
              </p:cNvPr>
              <p:cNvSpPr/>
              <p:nvPr/>
            </p:nvSpPr>
            <p:spPr>
              <a:xfrm>
                <a:off x="2457129" y="1881554"/>
                <a:ext cx="967154" cy="896815"/>
              </a:xfrm>
              <a:prstGeom prst="ellipse">
                <a:avLst/>
              </a:prstGeom>
              <a:solidFill>
                <a:schemeClr val="bg1"/>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9FB59EF6-8240-7B4A-966B-A041ACC4B8CD}"/>
                  </a:ext>
                </a:extLst>
              </p:cNvPr>
              <p:cNvSpPr/>
              <p:nvPr/>
            </p:nvSpPr>
            <p:spPr>
              <a:xfrm>
                <a:off x="3316031" y="2142393"/>
                <a:ext cx="192543" cy="32202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a:extLst>
                <a:ext uri="{FF2B5EF4-FFF2-40B4-BE49-F238E27FC236}">
                  <a16:creationId xmlns:a16="http://schemas.microsoft.com/office/drawing/2014/main" id="{1D66B072-03D4-2643-A514-FA61F7A9368D}"/>
                </a:ext>
              </a:extLst>
            </p:cNvPr>
            <p:cNvGrpSpPr/>
            <p:nvPr/>
          </p:nvGrpSpPr>
          <p:grpSpPr>
            <a:xfrm flipH="1">
              <a:off x="8241996" y="1854998"/>
              <a:ext cx="1051445" cy="896815"/>
              <a:chOff x="2457129" y="1881554"/>
              <a:chExt cx="1051445" cy="896815"/>
            </a:xfrm>
          </p:grpSpPr>
          <p:sp>
            <p:nvSpPr>
              <p:cNvPr id="54" name="Oval 53">
                <a:extLst>
                  <a:ext uri="{FF2B5EF4-FFF2-40B4-BE49-F238E27FC236}">
                    <a16:creationId xmlns:a16="http://schemas.microsoft.com/office/drawing/2014/main" id="{17A08797-9244-5340-8207-014B5E25ABC4}"/>
                  </a:ext>
                </a:extLst>
              </p:cNvPr>
              <p:cNvSpPr/>
              <p:nvPr/>
            </p:nvSpPr>
            <p:spPr>
              <a:xfrm>
                <a:off x="2457129" y="1881554"/>
                <a:ext cx="967154" cy="896815"/>
              </a:xfrm>
              <a:prstGeom prst="ellipse">
                <a:avLst/>
              </a:prstGeom>
              <a:solidFill>
                <a:schemeClr val="bg1"/>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4A921169-0BAA-9441-BDBF-8DE5CCEC4D04}"/>
                  </a:ext>
                </a:extLst>
              </p:cNvPr>
              <p:cNvSpPr/>
              <p:nvPr/>
            </p:nvSpPr>
            <p:spPr>
              <a:xfrm>
                <a:off x="3316031" y="2142393"/>
                <a:ext cx="192543" cy="32202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8" name="TextBox 57">
            <a:extLst>
              <a:ext uri="{FF2B5EF4-FFF2-40B4-BE49-F238E27FC236}">
                <a16:creationId xmlns:a16="http://schemas.microsoft.com/office/drawing/2014/main" id="{8D946322-FAA2-E74E-8636-447CAC88ACB6}"/>
              </a:ext>
            </a:extLst>
          </p:cNvPr>
          <p:cNvSpPr txBox="1"/>
          <p:nvPr/>
        </p:nvSpPr>
        <p:spPr>
          <a:xfrm>
            <a:off x="6692875" y="1137630"/>
            <a:ext cx="4364015" cy="830997"/>
          </a:xfrm>
          <a:prstGeom prst="rect">
            <a:avLst/>
          </a:prstGeom>
          <a:noFill/>
        </p:spPr>
        <p:txBody>
          <a:bodyPr wrap="none" rtlCol="0">
            <a:spAutoFit/>
          </a:bodyPr>
          <a:lstStyle/>
          <a:p>
            <a:pPr algn="ctr"/>
            <a:r>
              <a:rPr lang="en-US" sz="2400" dirty="0">
                <a:latin typeface="Gill Sans MT" panose="020B0502020104020203" pitchFamily="34" charset="77"/>
              </a:rPr>
              <a:t>“Circular Consensus Sequencing”</a:t>
            </a:r>
          </a:p>
          <a:p>
            <a:pPr algn="ctr"/>
            <a:r>
              <a:rPr lang="en-US" sz="2400" dirty="0">
                <a:latin typeface="Gill Sans MT" panose="020B0502020104020203" pitchFamily="34" charset="77"/>
              </a:rPr>
              <a:t>(CCS, or “</a:t>
            </a:r>
            <a:r>
              <a:rPr lang="en-US" sz="2400" dirty="0" err="1">
                <a:latin typeface="Gill Sans MT" panose="020B0502020104020203" pitchFamily="34" charset="77"/>
              </a:rPr>
              <a:t>Hifi</a:t>
            </a:r>
            <a:r>
              <a:rPr lang="en-US" sz="2400" dirty="0">
                <a:latin typeface="Gill Sans MT" panose="020B0502020104020203" pitchFamily="34" charset="77"/>
              </a:rPr>
              <a:t>”) </a:t>
            </a:r>
          </a:p>
        </p:txBody>
      </p:sp>
      <p:sp>
        <p:nvSpPr>
          <p:cNvPr id="68" name="Down Arrow 67">
            <a:extLst>
              <a:ext uri="{FF2B5EF4-FFF2-40B4-BE49-F238E27FC236}">
                <a16:creationId xmlns:a16="http://schemas.microsoft.com/office/drawing/2014/main" id="{5A7D181C-056E-F145-9D2D-364ED4BCD90F}"/>
              </a:ext>
            </a:extLst>
          </p:cNvPr>
          <p:cNvSpPr/>
          <p:nvPr/>
        </p:nvSpPr>
        <p:spPr>
          <a:xfrm>
            <a:off x="8575091" y="2779365"/>
            <a:ext cx="576153" cy="554175"/>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7" name="Group 86">
            <a:extLst>
              <a:ext uri="{FF2B5EF4-FFF2-40B4-BE49-F238E27FC236}">
                <a16:creationId xmlns:a16="http://schemas.microsoft.com/office/drawing/2014/main" id="{B891788E-EA16-614A-87C5-E7F2C5C60044}"/>
              </a:ext>
            </a:extLst>
          </p:cNvPr>
          <p:cNvGrpSpPr/>
          <p:nvPr/>
        </p:nvGrpSpPr>
        <p:grpSpPr>
          <a:xfrm>
            <a:off x="7764803" y="3703023"/>
            <a:ext cx="398249" cy="247403"/>
            <a:chOff x="7027290" y="3583139"/>
            <a:chExt cx="398249" cy="375751"/>
          </a:xfrm>
        </p:grpSpPr>
        <p:sp>
          <p:nvSpPr>
            <p:cNvPr id="85" name="Oval 84">
              <a:extLst>
                <a:ext uri="{FF2B5EF4-FFF2-40B4-BE49-F238E27FC236}">
                  <a16:creationId xmlns:a16="http://schemas.microsoft.com/office/drawing/2014/main" id="{EBA40289-02FD-5547-BE37-6E1F406FBE0D}"/>
                </a:ext>
              </a:extLst>
            </p:cNvPr>
            <p:cNvSpPr/>
            <p:nvPr/>
          </p:nvSpPr>
          <p:spPr>
            <a:xfrm>
              <a:off x="7027290" y="3636928"/>
              <a:ext cx="274464" cy="254503"/>
            </a:xfrm>
            <a:prstGeom prst="ellipse">
              <a:avLst/>
            </a:prstGeom>
            <a:solidFill>
              <a:schemeClr val="bg1"/>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DFA9B3B8-E78B-F345-B88D-C9CD5A86BB55}"/>
                </a:ext>
              </a:extLst>
            </p:cNvPr>
            <p:cNvSpPr/>
            <p:nvPr/>
          </p:nvSpPr>
          <p:spPr>
            <a:xfrm flipH="1">
              <a:off x="7151075" y="3583139"/>
              <a:ext cx="274464" cy="37575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 name="Group 87">
            <a:extLst>
              <a:ext uri="{FF2B5EF4-FFF2-40B4-BE49-F238E27FC236}">
                <a16:creationId xmlns:a16="http://schemas.microsoft.com/office/drawing/2014/main" id="{5671AF8B-9DDF-464B-934E-1C23672CF801}"/>
              </a:ext>
            </a:extLst>
          </p:cNvPr>
          <p:cNvGrpSpPr/>
          <p:nvPr/>
        </p:nvGrpSpPr>
        <p:grpSpPr>
          <a:xfrm flipH="1">
            <a:off x="9643958" y="3830884"/>
            <a:ext cx="398249" cy="247403"/>
            <a:chOff x="7027290" y="3583139"/>
            <a:chExt cx="398249" cy="375751"/>
          </a:xfrm>
        </p:grpSpPr>
        <p:sp>
          <p:nvSpPr>
            <p:cNvPr id="89" name="Oval 88">
              <a:extLst>
                <a:ext uri="{FF2B5EF4-FFF2-40B4-BE49-F238E27FC236}">
                  <a16:creationId xmlns:a16="http://schemas.microsoft.com/office/drawing/2014/main" id="{A90826F2-0899-D340-B2C6-6444FF612ACF}"/>
                </a:ext>
              </a:extLst>
            </p:cNvPr>
            <p:cNvSpPr/>
            <p:nvPr/>
          </p:nvSpPr>
          <p:spPr>
            <a:xfrm>
              <a:off x="7027290" y="3636928"/>
              <a:ext cx="274464" cy="254503"/>
            </a:xfrm>
            <a:prstGeom prst="ellipse">
              <a:avLst/>
            </a:prstGeom>
            <a:solidFill>
              <a:schemeClr val="bg1"/>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DD1A0BD4-0A80-7C4B-A543-6ED2B69A2986}"/>
                </a:ext>
              </a:extLst>
            </p:cNvPr>
            <p:cNvSpPr/>
            <p:nvPr/>
          </p:nvSpPr>
          <p:spPr>
            <a:xfrm flipH="1">
              <a:off x="7151075" y="3583139"/>
              <a:ext cx="274464" cy="37575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1" name="Group 90">
            <a:extLst>
              <a:ext uri="{FF2B5EF4-FFF2-40B4-BE49-F238E27FC236}">
                <a16:creationId xmlns:a16="http://schemas.microsoft.com/office/drawing/2014/main" id="{E0832EBE-D93A-894F-B289-3BBD2A095ECF}"/>
              </a:ext>
            </a:extLst>
          </p:cNvPr>
          <p:cNvGrpSpPr/>
          <p:nvPr/>
        </p:nvGrpSpPr>
        <p:grpSpPr>
          <a:xfrm>
            <a:off x="7762910" y="4030843"/>
            <a:ext cx="398249" cy="247403"/>
            <a:chOff x="7027290" y="3583139"/>
            <a:chExt cx="398249" cy="375751"/>
          </a:xfrm>
        </p:grpSpPr>
        <p:sp>
          <p:nvSpPr>
            <p:cNvPr id="92" name="Oval 91">
              <a:extLst>
                <a:ext uri="{FF2B5EF4-FFF2-40B4-BE49-F238E27FC236}">
                  <a16:creationId xmlns:a16="http://schemas.microsoft.com/office/drawing/2014/main" id="{7F829FEC-F290-8B47-A4D8-E519B12ECFCA}"/>
                </a:ext>
              </a:extLst>
            </p:cNvPr>
            <p:cNvSpPr/>
            <p:nvPr/>
          </p:nvSpPr>
          <p:spPr>
            <a:xfrm>
              <a:off x="7027290" y="3636928"/>
              <a:ext cx="274464" cy="254503"/>
            </a:xfrm>
            <a:prstGeom prst="ellipse">
              <a:avLst/>
            </a:prstGeom>
            <a:solidFill>
              <a:schemeClr val="bg1"/>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70A6E5FD-8F46-084A-A4C6-2A5C6B5C7AF5}"/>
                </a:ext>
              </a:extLst>
            </p:cNvPr>
            <p:cNvSpPr/>
            <p:nvPr/>
          </p:nvSpPr>
          <p:spPr>
            <a:xfrm flipH="1">
              <a:off x="7151075" y="3583139"/>
              <a:ext cx="274464" cy="37575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 name="Group 93">
            <a:extLst>
              <a:ext uri="{FF2B5EF4-FFF2-40B4-BE49-F238E27FC236}">
                <a16:creationId xmlns:a16="http://schemas.microsoft.com/office/drawing/2014/main" id="{7125BBF9-D724-8E44-9E42-FD0967C0313B}"/>
              </a:ext>
            </a:extLst>
          </p:cNvPr>
          <p:cNvGrpSpPr/>
          <p:nvPr/>
        </p:nvGrpSpPr>
        <p:grpSpPr>
          <a:xfrm flipH="1">
            <a:off x="9652062" y="4172823"/>
            <a:ext cx="398249" cy="247403"/>
            <a:chOff x="7027290" y="3583139"/>
            <a:chExt cx="398249" cy="375751"/>
          </a:xfrm>
        </p:grpSpPr>
        <p:sp>
          <p:nvSpPr>
            <p:cNvPr id="95" name="Oval 94">
              <a:extLst>
                <a:ext uri="{FF2B5EF4-FFF2-40B4-BE49-F238E27FC236}">
                  <a16:creationId xmlns:a16="http://schemas.microsoft.com/office/drawing/2014/main" id="{F42CC190-2A2D-E643-A0F4-0A3501E4A976}"/>
                </a:ext>
              </a:extLst>
            </p:cNvPr>
            <p:cNvSpPr/>
            <p:nvPr/>
          </p:nvSpPr>
          <p:spPr>
            <a:xfrm>
              <a:off x="7027290" y="3636928"/>
              <a:ext cx="274464" cy="254503"/>
            </a:xfrm>
            <a:prstGeom prst="ellipse">
              <a:avLst/>
            </a:prstGeom>
            <a:solidFill>
              <a:schemeClr val="bg1"/>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534382C2-CC8E-344A-8432-D0D01E6605F7}"/>
                </a:ext>
              </a:extLst>
            </p:cNvPr>
            <p:cNvSpPr/>
            <p:nvPr/>
          </p:nvSpPr>
          <p:spPr>
            <a:xfrm flipH="1">
              <a:off x="7151075" y="3583139"/>
              <a:ext cx="274464" cy="37575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 name="Group 96">
            <a:extLst>
              <a:ext uri="{FF2B5EF4-FFF2-40B4-BE49-F238E27FC236}">
                <a16:creationId xmlns:a16="http://schemas.microsoft.com/office/drawing/2014/main" id="{521AAB8F-0A5C-4140-A3B4-040AC9DCEAAE}"/>
              </a:ext>
            </a:extLst>
          </p:cNvPr>
          <p:cNvGrpSpPr/>
          <p:nvPr/>
        </p:nvGrpSpPr>
        <p:grpSpPr>
          <a:xfrm>
            <a:off x="7754805" y="4331164"/>
            <a:ext cx="398249" cy="247403"/>
            <a:chOff x="7027290" y="3583139"/>
            <a:chExt cx="398249" cy="375751"/>
          </a:xfrm>
        </p:grpSpPr>
        <p:sp>
          <p:nvSpPr>
            <p:cNvPr id="98" name="Oval 97">
              <a:extLst>
                <a:ext uri="{FF2B5EF4-FFF2-40B4-BE49-F238E27FC236}">
                  <a16:creationId xmlns:a16="http://schemas.microsoft.com/office/drawing/2014/main" id="{3DE338D3-F6B9-4345-802D-E6C02F4997FA}"/>
                </a:ext>
              </a:extLst>
            </p:cNvPr>
            <p:cNvSpPr/>
            <p:nvPr/>
          </p:nvSpPr>
          <p:spPr>
            <a:xfrm>
              <a:off x="7027290" y="3636928"/>
              <a:ext cx="274464" cy="254503"/>
            </a:xfrm>
            <a:prstGeom prst="ellipse">
              <a:avLst/>
            </a:prstGeom>
            <a:solidFill>
              <a:schemeClr val="bg1"/>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0DDFEF54-D06F-8043-9263-B45FCFD4337D}"/>
                </a:ext>
              </a:extLst>
            </p:cNvPr>
            <p:cNvSpPr/>
            <p:nvPr/>
          </p:nvSpPr>
          <p:spPr>
            <a:xfrm flipH="1">
              <a:off x="7151075" y="3583139"/>
              <a:ext cx="274464" cy="37575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0" name="Group 99">
            <a:extLst>
              <a:ext uri="{FF2B5EF4-FFF2-40B4-BE49-F238E27FC236}">
                <a16:creationId xmlns:a16="http://schemas.microsoft.com/office/drawing/2014/main" id="{34E237C3-A895-5146-9DE8-BC98BA651BAD}"/>
              </a:ext>
            </a:extLst>
          </p:cNvPr>
          <p:cNvGrpSpPr/>
          <p:nvPr/>
        </p:nvGrpSpPr>
        <p:grpSpPr>
          <a:xfrm flipH="1">
            <a:off x="9642529" y="4473816"/>
            <a:ext cx="398249" cy="247403"/>
            <a:chOff x="7027290" y="3583139"/>
            <a:chExt cx="398249" cy="375751"/>
          </a:xfrm>
        </p:grpSpPr>
        <p:sp>
          <p:nvSpPr>
            <p:cNvPr id="101" name="Oval 100">
              <a:extLst>
                <a:ext uri="{FF2B5EF4-FFF2-40B4-BE49-F238E27FC236}">
                  <a16:creationId xmlns:a16="http://schemas.microsoft.com/office/drawing/2014/main" id="{E656B49A-1768-5C45-A471-4954B8311EFB}"/>
                </a:ext>
              </a:extLst>
            </p:cNvPr>
            <p:cNvSpPr/>
            <p:nvPr/>
          </p:nvSpPr>
          <p:spPr>
            <a:xfrm>
              <a:off x="7027290" y="3636928"/>
              <a:ext cx="274464" cy="254503"/>
            </a:xfrm>
            <a:prstGeom prst="ellipse">
              <a:avLst/>
            </a:prstGeom>
            <a:solidFill>
              <a:schemeClr val="bg1"/>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9AD9C908-03D6-D442-9EC6-E5E5925A986A}"/>
                </a:ext>
              </a:extLst>
            </p:cNvPr>
            <p:cNvSpPr/>
            <p:nvPr/>
          </p:nvSpPr>
          <p:spPr>
            <a:xfrm flipH="1">
              <a:off x="7151075" y="3583139"/>
              <a:ext cx="274464" cy="37575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7" name="Straight Connector 76">
            <a:extLst>
              <a:ext uri="{FF2B5EF4-FFF2-40B4-BE49-F238E27FC236}">
                <a16:creationId xmlns:a16="http://schemas.microsoft.com/office/drawing/2014/main" id="{161ED6BB-2ACE-5944-8940-D1570ABB75F6}"/>
              </a:ext>
            </a:extLst>
          </p:cNvPr>
          <p:cNvCxnSpPr>
            <a:cxnSpLocks/>
          </p:cNvCxnSpPr>
          <p:nvPr/>
        </p:nvCxnSpPr>
        <p:spPr>
          <a:xfrm>
            <a:off x="7883246" y="3740715"/>
            <a:ext cx="2040518"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99E5C963-ACD0-C148-ABA1-FD4C438B822D}"/>
              </a:ext>
            </a:extLst>
          </p:cNvPr>
          <p:cNvCxnSpPr>
            <a:cxnSpLocks/>
          </p:cNvCxnSpPr>
          <p:nvPr/>
        </p:nvCxnSpPr>
        <p:spPr>
          <a:xfrm>
            <a:off x="7883246" y="3893115"/>
            <a:ext cx="2040518" cy="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5F183298-0E47-C242-BBC5-9BED5FE93B3C}"/>
              </a:ext>
            </a:extLst>
          </p:cNvPr>
          <p:cNvCxnSpPr>
            <a:cxnSpLocks/>
          </p:cNvCxnSpPr>
          <p:nvPr/>
        </p:nvCxnSpPr>
        <p:spPr>
          <a:xfrm>
            <a:off x="7883246" y="4059758"/>
            <a:ext cx="2040518"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F1FA9E6C-EC6E-0A4A-BC54-3AEFEA5908F8}"/>
              </a:ext>
            </a:extLst>
          </p:cNvPr>
          <p:cNvCxnSpPr>
            <a:cxnSpLocks/>
          </p:cNvCxnSpPr>
          <p:nvPr/>
        </p:nvCxnSpPr>
        <p:spPr>
          <a:xfrm>
            <a:off x="7883246" y="4212158"/>
            <a:ext cx="2040518" cy="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26DBCCD3-758D-FC46-9D24-F0BBB3A631C1}"/>
              </a:ext>
            </a:extLst>
          </p:cNvPr>
          <p:cNvCxnSpPr>
            <a:cxnSpLocks/>
          </p:cNvCxnSpPr>
          <p:nvPr/>
        </p:nvCxnSpPr>
        <p:spPr>
          <a:xfrm>
            <a:off x="7883246" y="4375014"/>
            <a:ext cx="2040518"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AF3F3E2D-B302-6D4A-828B-036DC7DBB7C4}"/>
              </a:ext>
            </a:extLst>
          </p:cNvPr>
          <p:cNvCxnSpPr>
            <a:cxnSpLocks/>
          </p:cNvCxnSpPr>
          <p:nvPr/>
        </p:nvCxnSpPr>
        <p:spPr>
          <a:xfrm>
            <a:off x="7883246" y="4527414"/>
            <a:ext cx="2040518" cy="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321E488A-C2F0-7C44-B1CD-F740A514E3A7}"/>
              </a:ext>
            </a:extLst>
          </p:cNvPr>
          <p:cNvCxnSpPr>
            <a:cxnSpLocks/>
          </p:cNvCxnSpPr>
          <p:nvPr/>
        </p:nvCxnSpPr>
        <p:spPr>
          <a:xfrm>
            <a:off x="7883246" y="4694057"/>
            <a:ext cx="2040518"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62B0092E-6936-0948-9244-19AAD86512CE}"/>
              </a:ext>
            </a:extLst>
          </p:cNvPr>
          <p:cNvCxnSpPr>
            <a:cxnSpLocks/>
          </p:cNvCxnSpPr>
          <p:nvPr/>
        </p:nvCxnSpPr>
        <p:spPr>
          <a:xfrm>
            <a:off x="7883246" y="4846457"/>
            <a:ext cx="2040518" cy="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6" name="TextBox 105">
            <a:extLst>
              <a:ext uri="{FF2B5EF4-FFF2-40B4-BE49-F238E27FC236}">
                <a16:creationId xmlns:a16="http://schemas.microsoft.com/office/drawing/2014/main" id="{36C19D50-C69C-5043-9B11-B840B6CA3528}"/>
              </a:ext>
            </a:extLst>
          </p:cNvPr>
          <p:cNvSpPr txBox="1"/>
          <p:nvPr/>
        </p:nvSpPr>
        <p:spPr>
          <a:xfrm>
            <a:off x="6668955" y="3533746"/>
            <a:ext cx="1012521" cy="338554"/>
          </a:xfrm>
          <a:prstGeom prst="rect">
            <a:avLst/>
          </a:prstGeom>
          <a:noFill/>
        </p:spPr>
        <p:txBody>
          <a:bodyPr wrap="none" rtlCol="0">
            <a:spAutoFit/>
          </a:bodyPr>
          <a:lstStyle/>
          <a:p>
            <a:pPr algn="ctr"/>
            <a:r>
              <a:rPr lang="en-US" sz="1600" dirty="0">
                <a:latin typeface="Gill Sans MT" panose="020B0502020104020203" pitchFamily="34" charset="77"/>
              </a:rPr>
              <a:t>Subread 1</a:t>
            </a:r>
          </a:p>
        </p:txBody>
      </p:sp>
      <p:sp>
        <p:nvSpPr>
          <p:cNvPr id="107" name="TextBox 106">
            <a:extLst>
              <a:ext uri="{FF2B5EF4-FFF2-40B4-BE49-F238E27FC236}">
                <a16:creationId xmlns:a16="http://schemas.microsoft.com/office/drawing/2014/main" id="{ABB047AE-95EF-1448-9A72-F746DF000FF2}"/>
              </a:ext>
            </a:extLst>
          </p:cNvPr>
          <p:cNvSpPr txBox="1"/>
          <p:nvPr/>
        </p:nvSpPr>
        <p:spPr>
          <a:xfrm>
            <a:off x="6673179" y="4586745"/>
            <a:ext cx="1012521" cy="338554"/>
          </a:xfrm>
          <a:prstGeom prst="rect">
            <a:avLst/>
          </a:prstGeom>
          <a:noFill/>
        </p:spPr>
        <p:txBody>
          <a:bodyPr wrap="none" rtlCol="0">
            <a:spAutoFit/>
          </a:bodyPr>
          <a:lstStyle/>
          <a:p>
            <a:pPr algn="ctr"/>
            <a:r>
              <a:rPr lang="en-US" sz="1600" dirty="0">
                <a:latin typeface="Gill Sans MT" panose="020B0502020104020203" pitchFamily="34" charset="77"/>
              </a:rPr>
              <a:t>Subread n</a:t>
            </a:r>
          </a:p>
        </p:txBody>
      </p:sp>
      <p:cxnSp>
        <p:nvCxnSpPr>
          <p:cNvPr id="109" name="Straight Connector 108">
            <a:extLst>
              <a:ext uri="{FF2B5EF4-FFF2-40B4-BE49-F238E27FC236}">
                <a16:creationId xmlns:a16="http://schemas.microsoft.com/office/drawing/2014/main" id="{2D007A55-CC6C-944C-93E1-25801EAA0EB2}"/>
              </a:ext>
            </a:extLst>
          </p:cNvPr>
          <p:cNvCxnSpPr>
            <a:cxnSpLocks/>
          </p:cNvCxnSpPr>
          <p:nvPr/>
        </p:nvCxnSpPr>
        <p:spPr>
          <a:xfrm>
            <a:off x="7682547" y="5334944"/>
            <a:ext cx="2624518"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10" name="TextBox 109">
            <a:extLst>
              <a:ext uri="{FF2B5EF4-FFF2-40B4-BE49-F238E27FC236}">
                <a16:creationId xmlns:a16="http://schemas.microsoft.com/office/drawing/2014/main" id="{9A9BA79B-D046-2248-9303-7D83EE48FBF2}"/>
              </a:ext>
            </a:extLst>
          </p:cNvPr>
          <p:cNvSpPr txBox="1"/>
          <p:nvPr/>
        </p:nvSpPr>
        <p:spPr>
          <a:xfrm>
            <a:off x="6253149" y="5138773"/>
            <a:ext cx="946093" cy="338554"/>
          </a:xfrm>
          <a:prstGeom prst="rect">
            <a:avLst/>
          </a:prstGeom>
          <a:noFill/>
        </p:spPr>
        <p:txBody>
          <a:bodyPr wrap="none" rtlCol="0">
            <a:spAutoFit/>
          </a:bodyPr>
          <a:lstStyle/>
          <a:p>
            <a:pPr algn="ctr"/>
            <a:r>
              <a:rPr lang="en-US" sz="1600" dirty="0" err="1">
                <a:latin typeface="Gill Sans MT" panose="020B0502020104020203" pitchFamily="34" charset="77"/>
              </a:rPr>
              <a:t>Hifi</a:t>
            </a:r>
            <a:r>
              <a:rPr lang="en-US" sz="1600" dirty="0">
                <a:latin typeface="Gill Sans MT" panose="020B0502020104020203" pitchFamily="34" charset="77"/>
              </a:rPr>
              <a:t> Read</a:t>
            </a:r>
          </a:p>
        </p:txBody>
      </p:sp>
      <p:sp>
        <p:nvSpPr>
          <p:cNvPr id="111" name="TextBox 110">
            <a:extLst>
              <a:ext uri="{FF2B5EF4-FFF2-40B4-BE49-F238E27FC236}">
                <a16:creationId xmlns:a16="http://schemas.microsoft.com/office/drawing/2014/main" id="{EA6F313E-56E5-0349-87E7-0D30196E250E}"/>
              </a:ext>
            </a:extLst>
          </p:cNvPr>
          <p:cNvSpPr txBox="1"/>
          <p:nvPr/>
        </p:nvSpPr>
        <p:spPr>
          <a:xfrm>
            <a:off x="7988918" y="5680353"/>
            <a:ext cx="2045432" cy="707886"/>
          </a:xfrm>
          <a:prstGeom prst="rect">
            <a:avLst/>
          </a:prstGeom>
          <a:noFill/>
        </p:spPr>
        <p:txBody>
          <a:bodyPr wrap="none" rtlCol="0">
            <a:spAutoFit/>
          </a:bodyPr>
          <a:lstStyle/>
          <a:p>
            <a:pPr algn="ctr"/>
            <a:r>
              <a:rPr lang="en-US" sz="2000" dirty="0">
                <a:latin typeface="Gill Sans MT" panose="020B0502020104020203" pitchFamily="34" charset="77"/>
              </a:rPr>
              <a:t>Long reads &lt;20kb</a:t>
            </a:r>
          </a:p>
          <a:p>
            <a:pPr algn="ctr"/>
            <a:r>
              <a:rPr lang="en-US" sz="2000" dirty="0">
                <a:latin typeface="Gill Sans MT" panose="020B0502020104020203" pitchFamily="34" charset="77"/>
              </a:rPr>
              <a:t>&gt;99% accuracy</a:t>
            </a:r>
          </a:p>
        </p:txBody>
      </p:sp>
    </p:spTree>
    <p:extLst>
      <p:ext uri="{BB962C8B-B14F-4D97-AF65-F5344CB8AC3E}">
        <p14:creationId xmlns:p14="http://schemas.microsoft.com/office/powerpoint/2010/main" val="3448215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0CB368-A5A2-4DF1-829B-521589BCCBA5}"/>
              </a:ext>
            </a:extLst>
          </p:cNvPr>
          <p:cNvSpPr>
            <a:spLocks noGrp="1"/>
          </p:cNvSpPr>
          <p:nvPr>
            <p:ph type="title"/>
          </p:nvPr>
        </p:nvSpPr>
        <p:spPr>
          <a:xfrm>
            <a:off x="0" y="54574"/>
            <a:ext cx="12192000" cy="1205041"/>
          </a:xfrm>
        </p:spPr>
        <p:txBody>
          <a:bodyPr>
            <a:normAutofit/>
          </a:bodyPr>
          <a:lstStyle/>
          <a:p>
            <a:r>
              <a:rPr lang="en-US" sz="3600" dirty="0">
                <a:latin typeface="Gill Sans MT" panose="020B0502020104020203" pitchFamily="34" charset="0"/>
              </a:rPr>
              <a:t>  Today’s schedule</a:t>
            </a:r>
          </a:p>
        </p:txBody>
      </p:sp>
      <p:sp>
        <p:nvSpPr>
          <p:cNvPr id="5" name="TextBox 4">
            <a:extLst>
              <a:ext uri="{FF2B5EF4-FFF2-40B4-BE49-F238E27FC236}">
                <a16:creationId xmlns:a16="http://schemas.microsoft.com/office/drawing/2014/main" id="{BBAF97BB-9B5B-48FF-A035-AC16C5BBA4AD}"/>
              </a:ext>
            </a:extLst>
          </p:cNvPr>
          <p:cNvSpPr txBox="1"/>
          <p:nvPr/>
        </p:nvSpPr>
        <p:spPr>
          <a:xfrm>
            <a:off x="1213449" y="1848532"/>
            <a:ext cx="9765102" cy="2554545"/>
          </a:xfrm>
          <a:prstGeom prst="rect">
            <a:avLst/>
          </a:prstGeom>
          <a:noFill/>
        </p:spPr>
        <p:txBody>
          <a:bodyPr wrap="square" rtlCol="0">
            <a:spAutoFit/>
          </a:bodyPr>
          <a:lstStyle/>
          <a:p>
            <a:pPr marL="514350" indent="-514350">
              <a:buAutoNum type="arabicPeriod"/>
            </a:pPr>
            <a:r>
              <a:rPr lang="en-US" sz="3200" dirty="0">
                <a:latin typeface="Gill Sans MT" panose="020B0502020104020203" pitchFamily="34" charset="0"/>
              </a:rPr>
              <a:t>Challenges posed by short reads</a:t>
            </a:r>
          </a:p>
          <a:p>
            <a:pPr marL="514350" indent="-514350">
              <a:buAutoNum type="arabicPeriod"/>
            </a:pPr>
            <a:r>
              <a:rPr lang="en-US" sz="3200" dirty="0">
                <a:latin typeface="Gill Sans MT" panose="020B0502020104020203" pitchFamily="34" charset="0"/>
              </a:rPr>
              <a:t>Long reads – Oxford Nanopore</a:t>
            </a:r>
          </a:p>
          <a:p>
            <a:pPr marL="514350" indent="-514350">
              <a:buAutoNum type="arabicPeriod"/>
            </a:pPr>
            <a:r>
              <a:rPr lang="en-US" sz="3200" dirty="0">
                <a:latin typeface="Gill Sans MT" panose="020B0502020104020203" pitchFamily="34" charset="0"/>
              </a:rPr>
              <a:t>Long reads – PacBio</a:t>
            </a:r>
          </a:p>
          <a:p>
            <a:pPr marL="514350" indent="-514350">
              <a:buAutoNum type="arabicPeriod"/>
            </a:pPr>
            <a:r>
              <a:rPr lang="en-US" sz="3200" dirty="0">
                <a:latin typeface="Gill Sans MT" panose="020B0502020104020203" pitchFamily="34" charset="0"/>
              </a:rPr>
              <a:t>Long read assemblers</a:t>
            </a:r>
          </a:p>
          <a:p>
            <a:pPr marL="514350" indent="-514350">
              <a:buAutoNum type="arabicPeriod"/>
            </a:pPr>
            <a:r>
              <a:rPr lang="en-US" sz="3200" dirty="0">
                <a:latin typeface="Gill Sans MT" panose="020B0502020104020203" pitchFamily="34" charset="0"/>
              </a:rPr>
              <a:t>A look at a complete assembly of human chr8</a:t>
            </a:r>
          </a:p>
        </p:txBody>
      </p:sp>
    </p:spTree>
    <p:extLst>
      <p:ext uri="{BB962C8B-B14F-4D97-AF65-F5344CB8AC3E}">
        <p14:creationId xmlns:p14="http://schemas.microsoft.com/office/powerpoint/2010/main" val="22344048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66ECC9C-9C16-4F4C-BA1F-7FF94784986F}"/>
              </a:ext>
            </a:extLst>
          </p:cNvPr>
          <p:cNvCxnSpPr/>
          <p:nvPr/>
        </p:nvCxnSpPr>
        <p:spPr>
          <a:xfrm>
            <a:off x="5627077" y="1547446"/>
            <a:ext cx="0" cy="4308231"/>
          </a:xfrm>
          <a:prstGeom prst="line">
            <a:avLst/>
          </a:prstGeom>
          <a:ln w="28575">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5958C26D-8E2C-B54D-9CEF-FB86A71A8357}"/>
              </a:ext>
            </a:extLst>
          </p:cNvPr>
          <p:cNvCxnSpPr/>
          <p:nvPr/>
        </p:nvCxnSpPr>
        <p:spPr>
          <a:xfrm>
            <a:off x="1002323" y="5855677"/>
            <a:ext cx="9302262" cy="0"/>
          </a:xfrm>
          <a:prstGeom prst="line">
            <a:avLst/>
          </a:prstGeom>
          <a:ln w="28575">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99E91B6-4B1B-DD48-BD1B-F929EAEBE8BA}"/>
              </a:ext>
            </a:extLst>
          </p:cNvPr>
          <p:cNvSpPr txBox="1"/>
          <p:nvPr/>
        </p:nvSpPr>
        <p:spPr>
          <a:xfrm>
            <a:off x="4366884" y="6119446"/>
            <a:ext cx="2573140" cy="523220"/>
          </a:xfrm>
          <a:prstGeom prst="rect">
            <a:avLst/>
          </a:prstGeom>
          <a:noFill/>
        </p:spPr>
        <p:txBody>
          <a:bodyPr wrap="none" rtlCol="0">
            <a:spAutoFit/>
          </a:bodyPr>
          <a:lstStyle/>
          <a:p>
            <a:r>
              <a:rPr lang="en-US" sz="2800" dirty="0">
                <a:latin typeface="Gill Sans MT" panose="020B0502020104020203" pitchFamily="34" charset="77"/>
              </a:rPr>
              <a:t>Read length (kb)</a:t>
            </a:r>
          </a:p>
        </p:txBody>
      </p:sp>
      <p:sp>
        <p:nvSpPr>
          <p:cNvPr id="7" name="TextBox 6">
            <a:extLst>
              <a:ext uri="{FF2B5EF4-FFF2-40B4-BE49-F238E27FC236}">
                <a16:creationId xmlns:a16="http://schemas.microsoft.com/office/drawing/2014/main" id="{980D3E90-DFEE-CE44-93A0-ED58DAFF3469}"/>
              </a:ext>
            </a:extLst>
          </p:cNvPr>
          <p:cNvSpPr txBox="1"/>
          <p:nvPr/>
        </p:nvSpPr>
        <p:spPr>
          <a:xfrm>
            <a:off x="837807" y="5857836"/>
            <a:ext cx="364202" cy="523220"/>
          </a:xfrm>
          <a:prstGeom prst="rect">
            <a:avLst/>
          </a:prstGeom>
          <a:noFill/>
        </p:spPr>
        <p:txBody>
          <a:bodyPr wrap="none" rtlCol="0">
            <a:spAutoFit/>
          </a:bodyPr>
          <a:lstStyle/>
          <a:p>
            <a:r>
              <a:rPr lang="en-US" sz="2800" dirty="0">
                <a:latin typeface="Gill Sans MT" panose="020B0502020104020203" pitchFamily="34" charset="77"/>
              </a:rPr>
              <a:t>0</a:t>
            </a:r>
          </a:p>
        </p:txBody>
      </p:sp>
      <p:sp>
        <p:nvSpPr>
          <p:cNvPr id="8" name="TextBox 7">
            <a:extLst>
              <a:ext uri="{FF2B5EF4-FFF2-40B4-BE49-F238E27FC236}">
                <a16:creationId xmlns:a16="http://schemas.microsoft.com/office/drawing/2014/main" id="{D4492F28-CDF6-A344-9F2A-CC17C03C8FE6}"/>
              </a:ext>
            </a:extLst>
          </p:cNvPr>
          <p:cNvSpPr txBox="1"/>
          <p:nvPr/>
        </p:nvSpPr>
        <p:spPr>
          <a:xfrm>
            <a:off x="9857186" y="5855677"/>
            <a:ext cx="894797" cy="523220"/>
          </a:xfrm>
          <a:prstGeom prst="rect">
            <a:avLst/>
          </a:prstGeom>
          <a:noFill/>
        </p:spPr>
        <p:txBody>
          <a:bodyPr wrap="none" rtlCol="0">
            <a:spAutoFit/>
          </a:bodyPr>
          <a:lstStyle/>
          <a:p>
            <a:r>
              <a:rPr lang="en-US" sz="2800" dirty="0">
                <a:latin typeface="Gill Sans MT" panose="020B0502020104020203" pitchFamily="34" charset="77"/>
              </a:rPr>
              <a:t>50kb</a:t>
            </a:r>
          </a:p>
        </p:txBody>
      </p:sp>
      <p:sp>
        <p:nvSpPr>
          <p:cNvPr id="9" name="Title 1">
            <a:extLst>
              <a:ext uri="{FF2B5EF4-FFF2-40B4-BE49-F238E27FC236}">
                <a16:creationId xmlns:a16="http://schemas.microsoft.com/office/drawing/2014/main" id="{35CCA4FA-F065-0E4C-BEB7-EDC933168E42}"/>
              </a:ext>
            </a:extLst>
          </p:cNvPr>
          <p:cNvSpPr txBox="1">
            <a:spLocks/>
          </p:cNvSpPr>
          <p:nvPr/>
        </p:nvSpPr>
        <p:spPr>
          <a:xfrm>
            <a:off x="0" y="54574"/>
            <a:ext cx="12192000" cy="12050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Gill Sans MT" panose="020B0502020104020203" pitchFamily="34" charset="0"/>
              </a:rPr>
              <a:t>Short vs. long reads</a:t>
            </a:r>
          </a:p>
        </p:txBody>
      </p:sp>
      <p:sp>
        <p:nvSpPr>
          <p:cNvPr id="10" name="Oval 9">
            <a:extLst>
              <a:ext uri="{FF2B5EF4-FFF2-40B4-BE49-F238E27FC236}">
                <a16:creationId xmlns:a16="http://schemas.microsoft.com/office/drawing/2014/main" id="{DC26FB70-2D39-AC4F-A6F6-5987B60DA0CE}"/>
              </a:ext>
            </a:extLst>
          </p:cNvPr>
          <p:cNvSpPr/>
          <p:nvPr/>
        </p:nvSpPr>
        <p:spPr>
          <a:xfrm>
            <a:off x="806834" y="1285837"/>
            <a:ext cx="1705706" cy="168515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a:latin typeface="Gill Sans MT" panose="020B0502020104020203" pitchFamily="34" charset="77"/>
              </a:rPr>
              <a:t>Illumina</a:t>
            </a:r>
          </a:p>
        </p:txBody>
      </p:sp>
      <p:sp>
        <p:nvSpPr>
          <p:cNvPr id="11" name="TextBox 10">
            <a:extLst>
              <a:ext uri="{FF2B5EF4-FFF2-40B4-BE49-F238E27FC236}">
                <a16:creationId xmlns:a16="http://schemas.microsoft.com/office/drawing/2014/main" id="{5A31B138-976A-A144-AF82-2CFA5915E5BF}"/>
              </a:ext>
            </a:extLst>
          </p:cNvPr>
          <p:cNvSpPr txBox="1"/>
          <p:nvPr/>
        </p:nvSpPr>
        <p:spPr>
          <a:xfrm>
            <a:off x="5036942" y="1024227"/>
            <a:ext cx="1527982" cy="523220"/>
          </a:xfrm>
          <a:prstGeom prst="rect">
            <a:avLst/>
          </a:prstGeom>
          <a:noFill/>
        </p:spPr>
        <p:txBody>
          <a:bodyPr wrap="none" rtlCol="0">
            <a:spAutoFit/>
          </a:bodyPr>
          <a:lstStyle/>
          <a:p>
            <a:r>
              <a:rPr lang="en-US" sz="2800" dirty="0">
                <a:latin typeface="Gill Sans MT" panose="020B0502020104020203" pitchFamily="34" charset="77"/>
              </a:rPr>
              <a:t>Accuracy</a:t>
            </a:r>
          </a:p>
        </p:txBody>
      </p:sp>
      <p:sp>
        <p:nvSpPr>
          <p:cNvPr id="12" name="TextBox 11">
            <a:extLst>
              <a:ext uri="{FF2B5EF4-FFF2-40B4-BE49-F238E27FC236}">
                <a16:creationId xmlns:a16="http://schemas.microsoft.com/office/drawing/2014/main" id="{69CBA7CD-8769-AB40-8FA0-0E42FBDA9E4B}"/>
              </a:ext>
            </a:extLst>
          </p:cNvPr>
          <p:cNvSpPr txBox="1"/>
          <p:nvPr/>
        </p:nvSpPr>
        <p:spPr>
          <a:xfrm>
            <a:off x="4583201" y="1417721"/>
            <a:ext cx="1043876" cy="523220"/>
          </a:xfrm>
          <a:prstGeom prst="rect">
            <a:avLst/>
          </a:prstGeom>
          <a:noFill/>
        </p:spPr>
        <p:txBody>
          <a:bodyPr wrap="none" rtlCol="0">
            <a:spAutoFit/>
          </a:bodyPr>
          <a:lstStyle/>
          <a:p>
            <a:r>
              <a:rPr lang="en-US" sz="2800" dirty="0">
                <a:latin typeface="Gill Sans MT" panose="020B0502020104020203" pitchFamily="34" charset="77"/>
              </a:rPr>
              <a:t>99.9%</a:t>
            </a:r>
          </a:p>
        </p:txBody>
      </p:sp>
      <p:sp>
        <p:nvSpPr>
          <p:cNvPr id="13" name="TextBox 12">
            <a:extLst>
              <a:ext uri="{FF2B5EF4-FFF2-40B4-BE49-F238E27FC236}">
                <a16:creationId xmlns:a16="http://schemas.microsoft.com/office/drawing/2014/main" id="{F4B0368C-4087-AB48-8AF5-736B407DC411}"/>
              </a:ext>
            </a:extLst>
          </p:cNvPr>
          <p:cNvSpPr txBox="1"/>
          <p:nvPr/>
        </p:nvSpPr>
        <p:spPr>
          <a:xfrm>
            <a:off x="4609578" y="5333133"/>
            <a:ext cx="995785" cy="523220"/>
          </a:xfrm>
          <a:prstGeom prst="rect">
            <a:avLst/>
          </a:prstGeom>
          <a:noFill/>
        </p:spPr>
        <p:txBody>
          <a:bodyPr wrap="none" rtlCol="0">
            <a:spAutoFit/>
          </a:bodyPr>
          <a:lstStyle/>
          <a:p>
            <a:r>
              <a:rPr lang="en-US" sz="2800" dirty="0">
                <a:latin typeface="Gill Sans MT" panose="020B0502020104020203" pitchFamily="34" charset="77"/>
              </a:rPr>
              <a:t>~80%</a:t>
            </a:r>
          </a:p>
        </p:txBody>
      </p:sp>
      <p:sp>
        <p:nvSpPr>
          <p:cNvPr id="14" name="Oval 13">
            <a:extLst>
              <a:ext uri="{FF2B5EF4-FFF2-40B4-BE49-F238E27FC236}">
                <a16:creationId xmlns:a16="http://schemas.microsoft.com/office/drawing/2014/main" id="{3CF7B496-2929-6041-9F2D-B92358BAF4D6}"/>
              </a:ext>
            </a:extLst>
          </p:cNvPr>
          <p:cNvSpPr/>
          <p:nvPr/>
        </p:nvSpPr>
        <p:spPr>
          <a:xfrm>
            <a:off x="10304583" y="3851165"/>
            <a:ext cx="1705706" cy="1685155"/>
          </a:xfrm>
          <a:prstGeom prst="ellipse">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a:latin typeface="Gill Sans MT" panose="020B0502020104020203" pitchFamily="34" charset="77"/>
              </a:rPr>
              <a:t>ONT</a:t>
            </a:r>
          </a:p>
        </p:txBody>
      </p:sp>
      <p:sp>
        <p:nvSpPr>
          <p:cNvPr id="15" name="TextBox 14">
            <a:extLst>
              <a:ext uri="{FF2B5EF4-FFF2-40B4-BE49-F238E27FC236}">
                <a16:creationId xmlns:a16="http://schemas.microsoft.com/office/drawing/2014/main" id="{BBF92DF4-FAEB-9742-9ADE-67E9BB707248}"/>
              </a:ext>
            </a:extLst>
          </p:cNvPr>
          <p:cNvSpPr txBox="1"/>
          <p:nvPr/>
        </p:nvSpPr>
        <p:spPr>
          <a:xfrm>
            <a:off x="282547" y="3093426"/>
            <a:ext cx="2754280" cy="400110"/>
          </a:xfrm>
          <a:prstGeom prst="rect">
            <a:avLst/>
          </a:prstGeom>
          <a:noFill/>
        </p:spPr>
        <p:txBody>
          <a:bodyPr wrap="none" rtlCol="0">
            <a:spAutoFit/>
          </a:bodyPr>
          <a:lstStyle/>
          <a:p>
            <a:r>
              <a:rPr lang="en-US" sz="2000" dirty="0">
                <a:latin typeface="Gill Sans MT" panose="020B0502020104020203" pitchFamily="34" charset="77"/>
              </a:rPr>
              <a:t>Short but accurate reads</a:t>
            </a:r>
          </a:p>
        </p:txBody>
      </p:sp>
      <p:sp>
        <p:nvSpPr>
          <p:cNvPr id="16" name="TextBox 15">
            <a:extLst>
              <a:ext uri="{FF2B5EF4-FFF2-40B4-BE49-F238E27FC236}">
                <a16:creationId xmlns:a16="http://schemas.microsoft.com/office/drawing/2014/main" id="{446B3970-3EDB-F243-AEC0-AF4F61152537}"/>
              </a:ext>
            </a:extLst>
          </p:cNvPr>
          <p:cNvSpPr txBox="1"/>
          <p:nvPr/>
        </p:nvSpPr>
        <p:spPr>
          <a:xfrm>
            <a:off x="8852391" y="2685899"/>
            <a:ext cx="2904385" cy="1015663"/>
          </a:xfrm>
          <a:prstGeom prst="rect">
            <a:avLst/>
          </a:prstGeom>
          <a:noFill/>
        </p:spPr>
        <p:txBody>
          <a:bodyPr wrap="none" rtlCol="0">
            <a:spAutoFit/>
          </a:bodyPr>
          <a:lstStyle/>
          <a:p>
            <a:r>
              <a:rPr lang="en-US" sz="2000" dirty="0">
                <a:latin typeface="Gill Sans MT" panose="020B0502020104020203" pitchFamily="34" charset="77"/>
              </a:rPr>
              <a:t>Very long reads</a:t>
            </a:r>
          </a:p>
          <a:p>
            <a:r>
              <a:rPr lang="en-US" sz="2000" dirty="0">
                <a:latin typeface="Gill Sans MT" panose="020B0502020104020203" pitchFamily="34" charset="77"/>
              </a:rPr>
              <a:t>Give big picture</a:t>
            </a:r>
          </a:p>
          <a:p>
            <a:r>
              <a:rPr lang="en-US" sz="2000" dirty="0">
                <a:latin typeface="Gill Sans MT" panose="020B0502020104020203" pitchFamily="34" charset="77"/>
              </a:rPr>
              <a:t>But low per-base accuracy</a:t>
            </a:r>
          </a:p>
        </p:txBody>
      </p:sp>
      <p:sp>
        <p:nvSpPr>
          <p:cNvPr id="17" name="Oval 16">
            <a:extLst>
              <a:ext uri="{FF2B5EF4-FFF2-40B4-BE49-F238E27FC236}">
                <a16:creationId xmlns:a16="http://schemas.microsoft.com/office/drawing/2014/main" id="{E58C1DD1-508D-8F48-8A3C-1332CF209B46}"/>
              </a:ext>
            </a:extLst>
          </p:cNvPr>
          <p:cNvSpPr/>
          <p:nvPr/>
        </p:nvSpPr>
        <p:spPr>
          <a:xfrm>
            <a:off x="8577162" y="3906754"/>
            <a:ext cx="1705706" cy="1685155"/>
          </a:xfrm>
          <a:prstGeom prst="ellipse">
            <a:avLst/>
          </a:prstGeom>
          <a:solidFill>
            <a:schemeClr val="accent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a:latin typeface="Gill Sans MT" panose="020B0502020104020203" pitchFamily="34" charset="77"/>
              </a:rPr>
              <a:t>PacBio CLR</a:t>
            </a:r>
          </a:p>
        </p:txBody>
      </p:sp>
      <p:sp>
        <p:nvSpPr>
          <p:cNvPr id="18" name="Oval 17">
            <a:extLst>
              <a:ext uri="{FF2B5EF4-FFF2-40B4-BE49-F238E27FC236}">
                <a16:creationId xmlns:a16="http://schemas.microsoft.com/office/drawing/2014/main" id="{1F1F1A3D-C4D2-494F-92AD-6B2FC3F2B4AC}"/>
              </a:ext>
            </a:extLst>
          </p:cNvPr>
          <p:cNvSpPr/>
          <p:nvPr/>
        </p:nvSpPr>
        <p:spPr>
          <a:xfrm>
            <a:off x="7146684" y="1200950"/>
            <a:ext cx="1705706" cy="1685155"/>
          </a:xfrm>
          <a:prstGeom prst="ellipse">
            <a:avLst/>
          </a:prstGeom>
          <a:solidFill>
            <a:schemeClr val="accent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err="1">
                <a:latin typeface="Gill Sans MT" panose="020B0502020104020203" pitchFamily="34" charset="77"/>
              </a:rPr>
              <a:t>Pacbio</a:t>
            </a:r>
            <a:r>
              <a:rPr lang="en-US" sz="2400" dirty="0">
                <a:latin typeface="Gill Sans MT" panose="020B0502020104020203" pitchFamily="34" charset="77"/>
              </a:rPr>
              <a:t> “</a:t>
            </a:r>
            <a:r>
              <a:rPr lang="en-US" sz="2400" dirty="0" err="1">
                <a:latin typeface="Gill Sans MT" panose="020B0502020104020203" pitchFamily="34" charset="77"/>
              </a:rPr>
              <a:t>hifi</a:t>
            </a:r>
            <a:r>
              <a:rPr lang="en-US" sz="2400" dirty="0">
                <a:latin typeface="Gill Sans MT" panose="020B0502020104020203" pitchFamily="34" charset="77"/>
              </a:rPr>
              <a:t>”</a:t>
            </a:r>
          </a:p>
        </p:txBody>
      </p:sp>
      <p:sp>
        <p:nvSpPr>
          <p:cNvPr id="19" name="TextBox 18">
            <a:extLst>
              <a:ext uri="{FF2B5EF4-FFF2-40B4-BE49-F238E27FC236}">
                <a16:creationId xmlns:a16="http://schemas.microsoft.com/office/drawing/2014/main" id="{123BBD3E-3B4D-C648-B4CF-8A5879FBCE95}"/>
              </a:ext>
            </a:extLst>
          </p:cNvPr>
          <p:cNvSpPr txBox="1"/>
          <p:nvPr/>
        </p:nvSpPr>
        <p:spPr>
          <a:xfrm>
            <a:off x="8852390" y="1523383"/>
            <a:ext cx="2329164" cy="400110"/>
          </a:xfrm>
          <a:prstGeom prst="rect">
            <a:avLst/>
          </a:prstGeom>
          <a:noFill/>
        </p:spPr>
        <p:txBody>
          <a:bodyPr wrap="none" rtlCol="0">
            <a:spAutoFit/>
          </a:bodyPr>
          <a:lstStyle/>
          <a:p>
            <a:r>
              <a:rPr lang="en-US" sz="2000" dirty="0">
                <a:latin typeface="Gill Sans MT" panose="020B0502020104020203" pitchFamily="34" charset="77"/>
              </a:rPr>
              <a:t>Best of both worlds?</a:t>
            </a:r>
          </a:p>
        </p:txBody>
      </p:sp>
    </p:spTree>
    <p:extLst>
      <p:ext uri="{BB962C8B-B14F-4D97-AF65-F5344CB8AC3E}">
        <p14:creationId xmlns:p14="http://schemas.microsoft.com/office/powerpoint/2010/main" val="34298011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02DF3D-5DC5-4547-8FEC-AEF59CAFD2A2}"/>
              </a:ext>
            </a:extLst>
          </p:cNvPr>
          <p:cNvPicPr>
            <a:picLocks noChangeAspect="1"/>
          </p:cNvPicPr>
          <p:nvPr/>
        </p:nvPicPr>
        <p:blipFill>
          <a:blip r:embed="rId2"/>
          <a:stretch>
            <a:fillRect/>
          </a:stretch>
        </p:blipFill>
        <p:spPr>
          <a:xfrm>
            <a:off x="1600200" y="673100"/>
            <a:ext cx="8991600" cy="5511800"/>
          </a:xfrm>
          <a:prstGeom prst="rect">
            <a:avLst/>
          </a:prstGeom>
          <a:ln>
            <a:solidFill>
              <a:schemeClr val="tx1"/>
            </a:solidFill>
          </a:ln>
        </p:spPr>
      </p:pic>
      <p:pic>
        <p:nvPicPr>
          <p:cNvPr id="5" name="Picture 4">
            <a:extLst>
              <a:ext uri="{FF2B5EF4-FFF2-40B4-BE49-F238E27FC236}">
                <a16:creationId xmlns:a16="http://schemas.microsoft.com/office/drawing/2014/main" id="{A24BD0A1-1C7D-BE4F-AB40-A64E412E25AC}"/>
              </a:ext>
            </a:extLst>
          </p:cNvPr>
          <p:cNvPicPr>
            <a:picLocks noChangeAspect="1"/>
          </p:cNvPicPr>
          <p:nvPr/>
        </p:nvPicPr>
        <p:blipFill>
          <a:blip r:embed="rId3"/>
          <a:stretch>
            <a:fillRect/>
          </a:stretch>
        </p:blipFill>
        <p:spPr>
          <a:xfrm>
            <a:off x="4508500" y="4146550"/>
            <a:ext cx="6159500" cy="2527300"/>
          </a:xfrm>
          <a:prstGeom prst="rect">
            <a:avLst/>
          </a:prstGeom>
          <a:ln>
            <a:solidFill>
              <a:schemeClr val="tx1"/>
            </a:solidFill>
          </a:ln>
        </p:spPr>
      </p:pic>
    </p:spTree>
    <p:extLst>
      <p:ext uri="{BB962C8B-B14F-4D97-AF65-F5344CB8AC3E}">
        <p14:creationId xmlns:p14="http://schemas.microsoft.com/office/powerpoint/2010/main" val="96335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EDA14E-E2CE-C445-885F-070C0ABA730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7849"/>
            <a:ext cx="12192000" cy="6782305"/>
          </a:xfrm>
          <a:prstGeom prst="rect">
            <a:avLst/>
          </a:prstGeom>
        </p:spPr>
      </p:pic>
      <p:sp>
        <p:nvSpPr>
          <p:cNvPr id="5" name="TextBox 4">
            <a:extLst>
              <a:ext uri="{FF2B5EF4-FFF2-40B4-BE49-F238E27FC236}">
                <a16:creationId xmlns:a16="http://schemas.microsoft.com/office/drawing/2014/main" id="{06D22C5D-F14F-AD41-8717-FFFC56E532C9}"/>
              </a:ext>
            </a:extLst>
          </p:cNvPr>
          <p:cNvSpPr txBox="1"/>
          <p:nvPr/>
        </p:nvSpPr>
        <p:spPr>
          <a:xfrm>
            <a:off x="3398520" y="2354424"/>
            <a:ext cx="5394960" cy="1569660"/>
          </a:xfrm>
          <a:prstGeom prst="rect">
            <a:avLst/>
          </a:prstGeom>
          <a:solidFill>
            <a:schemeClr val="bg1"/>
          </a:solidFill>
        </p:spPr>
        <p:txBody>
          <a:bodyPr wrap="square" rtlCol="0">
            <a:spAutoFit/>
          </a:bodyPr>
          <a:lstStyle/>
          <a:p>
            <a:pPr algn="ctr"/>
            <a:r>
              <a:rPr lang="en-US" sz="4800" b="1" dirty="0">
                <a:latin typeface="Gill Sans MT" panose="020B0502020104020203" pitchFamily="34" charset="77"/>
              </a:rPr>
              <a:t>Long read assemblers</a:t>
            </a:r>
          </a:p>
        </p:txBody>
      </p:sp>
    </p:spTree>
    <p:extLst>
      <p:ext uri="{BB962C8B-B14F-4D97-AF65-F5344CB8AC3E}">
        <p14:creationId xmlns:p14="http://schemas.microsoft.com/office/powerpoint/2010/main" val="24944141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E365476-1088-8B43-8EF9-B26DC8254BA8}"/>
              </a:ext>
            </a:extLst>
          </p:cNvPr>
          <p:cNvSpPr txBox="1">
            <a:spLocks/>
          </p:cNvSpPr>
          <p:nvPr/>
        </p:nvSpPr>
        <p:spPr>
          <a:xfrm>
            <a:off x="0" y="54574"/>
            <a:ext cx="12192000" cy="12050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Gill Sans MT" panose="020B0502020104020203" pitchFamily="34" charset="0"/>
              </a:rPr>
              <a:t>Long read assembly considerations</a:t>
            </a:r>
          </a:p>
        </p:txBody>
      </p:sp>
      <p:sp>
        <p:nvSpPr>
          <p:cNvPr id="3" name="TextBox 2">
            <a:extLst>
              <a:ext uri="{FF2B5EF4-FFF2-40B4-BE49-F238E27FC236}">
                <a16:creationId xmlns:a16="http://schemas.microsoft.com/office/drawing/2014/main" id="{9C50B5C1-6D02-8042-8779-AA2F2FDF3892}"/>
              </a:ext>
            </a:extLst>
          </p:cNvPr>
          <p:cNvSpPr txBox="1"/>
          <p:nvPr/>
        </p:nvSpPr>
        <p:spPr>
          <a:xfrm>
            <a:off x="477078" y="2223959"/>
            <a:ext cx="7295322" cy="1205041"/>
          </a:xfrm>
          <a:prstGeom prst="rect">
            <a:avLst/>
          </a:prstGeom>
          <a:noFill/>
        </p:spPr>
        <p:txBody>
          <a:bodyPr wrap="square" rtlCol="0">
            <a:spAutoFit/>
          </a:bodyPr>
          <a:lstStyle/>
          <a:p>
            <a:r>
              <a:rPr lang="en-US" sz="3600" dirty="0">
                <a:latin typeface="Gill Sans MT" panose="020B0502020104020203" pitchFamily="34" charset="77"/>
              </a:rPr>
              <a:t>How will our k-</a:t>
            </a:r>
            <a:r>
              <a:rPr lang="en-US" sz="3600" dirty="0" err="1">
                <a:latin typeface="Gill Sans MT" panose="020B0502020104020203" pitchFamily="34" charset="77"/>
              </a:rPr>
              <a:t>mer</a:t>
            </a:r>
            <a:r>
              <a:rPr lang="en-US" sz="3600" dirty="0">
                <a:latin typeface="Gill Sans MT" panose="020B0502020104020203" pitchFamily="34" charset="77"/>
              </a:rPr>
              <a:t> based de Bruijn graphs perform on ONT? PacBio?</a:t>
            </a:r>
          </a:p>
        </p:txBody>
      </p:sp>
      <p:sp>
        <p:nvSpPr>
          <p:cNvPr id="5" name="Rounded Rectangle 4">
            <a:extLst>
              <a:ext uri="{FF2B5EF4-FFF2-40B4-BE49-F238E27FC236}">
                <a16:creationId xmlns:a16="http://schemas.microsoft.com/office/drawing/2014/main" id="{A090ABC6-1F1B-904F-B23D-CA3B92C06218}"/>
              </a:ext>
            </a:extLst>
          </p:cNvPr>
          <p:cNvSpPr/>
          <p:nvPr/>
        </p:nvSpPr>
        <p:spPr>
          <a:xfrm>
            <a:off x="8259417" y="2492565"/>
            <a:ext cx="2453640" cy="3243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2A1B152-939F-7E42-A681-82D7FDAEBD85}"/>
              </a:ext>
            </a:extLst>
          </p:cNvPr>
          <p:cNvSpPr txBox="1"/>
          <p:nvPr/>
        </p:nvSpPr>
        <p:spPr>
          <a:xfrm>
            <a:off x="8335617" y="2462829"/>
            <a:ext cx="2468880" cy="369332"/>
          </a:xfrm>
          <a:prstGeom prst="rect">
            <a:avLst/>
          </a:prstGeom>
          <a:noFill/>
          <a:ln>
            <a:noFill/>
          </a:ln>
        </p:spPr>
        <p:txBody>
          <a:bodyPr wrap="square" rtlCol="0">
            <a:spAutoFit/>
          </a:bodyPr>
          <a:lstStyle/>
          <a:p>
            <a:r>
              <a:rPr lang="en-US" dirty="0">
                <a:solidFill>
                  <a:schemeClr val="bg1"/>
                </a:solidFill>
              </a:rPr>
              <a:t>ACGAT</a:t>
            </a:r>
            <a:r>
              <a:rPr lang="en-US" b="1" dirty="0">
                <a:solidFill>
                  <a:srgbClr val="FF0000"/>
                </a:solidFill>
              </a:rPr>
              <a:t>CGTGTACTGACTC</a:t>
            </a:r>
          </a:p>
        </p:txBody>
      </p:sp>
      <p:sp>
        <p:nvSpPr>
          <p:cNvPr id="7" name="Rounded Rectangle 6">
            <a:extLst>
              <a:ext uri="{FF2B5EF4-FFF2-40B4-BE49-F238E27FC236}">
                <a16:creationId xmlns:a16="http://schemas.microsoft.com/office/drawing/2014/main" id="{DBE22867-3565-9449-8FE9-50CD4FA407E6}"/>
              </a:ext>
            </a:extLst>
          </p:cNvPr>
          <p:cNvSpPr/>
          <p:nvPr/>
        </p:nvSpPr>
        <p:spPr>
          <a:xfrm>
            <a:off x="8960457" y="2858345"/>
            <a:ext cx="2453640" cy="3243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D06219F-50B3-C843-8051-BC1FED8C478C}"/>
              </a:ext>
            </a:extLst>
          </p:cNvPr>
          <p:cNvSpPr txBox="1"/>
          <p:nvPr/>
        </p:nvSpPr>
        <p:spPr>
          <a:xfrm>
            <a:off x="8960457" y="2855548"/>
            <a:ext cx="2468880" cy="369332"/>
          </a:xfrm>
          <a:prstGeom prst="rect">
            <a:avLst/>
          </a:prstGeom>
          <a:noFill/>
          <a:ln>
            <a:noFill/>
          </a:ln>
        </p:spPr>
        <p:txBody>
          <a:bodyPr wrap="square" rtlCol="0">
            <a:spAutoFit/>
          </a:bodyPr>
          <a:lstStyle/>
          <a:p>
            <a:r>
              <a:rPr lang="en-US" b="1" dirty="0">
                <a:solidFill>
                  <a:srgbClr val="FF0000"/>
                </a:solidFill>
              </a:rPr>
              <a:t>CGTGTACTGACTC</a:t>
            </a:r>
            <a:r>
              <a:rPr lang="en-US" dirty="0">
                <a:solidFill>
                  <a:schemeClr val="bg1"/>
                </a:solidFill>
              </a:rPr>
              <a:t>ACTAC</a:t>
            </a:r>
            <a:endParaRPr lang="en-US" b="1" dirty="0">
              <a:solidFill>
                <a:srgbClr val="FF0000"/>
              </a:solidFill>
            </a:endParaRPr>
          </a:p>
        </p:txBody>
      </p:sp>
      <p:sp>
        <p:nvSpPr>
          <p:cNvPr id="9" name="TextBox 8">
            <a:extLst>
              <a:ext uri="{FF2B5EF4-FFF2-40B4-BE49-F238E27FC236}">
                <a16:creationId xmlns:a16="http://schemas.microsoft.com/office/drawing/2014/main" id="{9F95FCBC-6516-C74E-B4E1-76846692A912}"/>
              </a:ext>
            </a:extLst>
          </p:cNvPr>
          <p:cNvSpPr txBox="1"/>
          <p:nvPr/>
        </p:nvSpPr>
        <p:spPr>
          <a:xfrm>
            <a:off x="477078" y="4393344"/>
            <a:ext cx="7295322" cy="1200329"/>
          </a:xfrm>
          <a:prstGeom prst="rect">
            <a:avLst/>
          </a:prstGeom>
          <a:noFill/>
        </p:spPr>
        <p:txBody>
          <a:bodyPr wrap="square" rtlCol="0">
            <a:spAutoFit/>
          </a:bodyPr>
          <a:lstStyle/>
          <a:p>
            <a:r>
              <a:rPr lang="en-US" sz="3600" dirty="0">
                <a:latin typeface="Gill Sans MT" panose="020B0502020104020203" pitchFamily="34" charset="77"/>
              </a:rPr>
              <a:t>Recent long read assemblers taking different approaches</a:t>
            </a:r>
          </a:p>
        </p:txBody>
      </p:sp>
    </p:spTree>
    <p:extLst>
      <p:ext uri="{BB962C8B-B14F-4D97-AF65-F5344CB8AC3E}">
        <p14:creationId xmlns:p14="http://schemas.microsoft.com/office/powerpoint/2010/main" val="2297971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9FA754-DEB3-D047-A191-4576B2B15F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4159" y="1536700"/>
            <a:ext cx="7507632" cy="2745122"/>
          </a:xfrm>
          <a:prstGeom prst="rect">
            <a:avLst/>
          </a:prstGeom>
        </p:spPr>
      </p:pic>
      <p:sp>
        <p:nvSpPr>
          <p:cNvPr id="5" name="Title 1">
            <a:extLst>
              <a:ext uri="{FF2B5EF4-FFF2-40B4-BE49-F238E27FC236}">
                <a16:creationId xmlns:a16="http://schemas.microsoft.com/office/drawing/2014/main" id="{21D75B45-F20C-4A49-8C76-84A607E0B673}"/>
              </a:ext>
            </a:extLst>
          </p:cNvPr>
          <p:cNvSpPr txBox="1">
            <a:spLocks/>
          </p:cNvSpPr>
          <p:nvPr/>
        </p:nvSpPr>
        <p:spPr>
          <a:xfrm>
            <a:off x="0" y="54574"/>
            <a:ext cx="12192000" cy="12050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err="1">
                <a:latin typeface="Gill Sans MT" panose="020B0502020104020203" pitchFamily="34" charset="0"/>
              </a:rPr>
              <a:t>Canu</a:t>
            </a:r>
            <a:r>
              <a:rPr lang="en-US" sz="3600" dirty="0">
                <a:latin typeface="Gill Sans MT" panose="020B0502020104020203" pitchFamily="34" charset="0"/>
              </a:rPr>
              <a:t> - </a:t>
            </a:r>
            <a:r>
              <a:rPr lang="en-US" sz="3600" dirty="0" err="1">
                <a:latin typeface="Gill Sans MT" panose="020B0502020104020203" pitchFamily="34" charset="0"/>
              </a:rPr>
              <a:t>MinHash</a:t>
            </a:r>
            <a:endParaRPr lang="en-US" sz="3600" dirty="0">
              <a:latin typeface="Gill Sans MT" panose="020B0502020104020203" pitchFamily="34" charset="0"/>
            </a:endParaRPr>
          </a:p>
        </p:txBody>
      </p:sp>
      <p:pic>
        <p:nvPicPr>
          <p:cNvPr id="1026" name="Picture 2" descr="figure1">
            <a:extLst>
              <a:ext uri="{FF2B5EF4-FFF2-40B4-BE49-F238E27FC236}">
                <a16:creationId xmlns:a16="http://schemas.microsoft.com/office/drawing/2014/main" id="{2E2E7131-EEE0-9C4E-BEF5-AAFFAEB654A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191043" y="1536700"/>
            <a:ext cx="4216179" cy="500932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0FB2AB4-CF48-FB4C-9E2D-4800167C3177}"/>
              </a:ext>
            </a:extLst>
          </p:cNvPr>
          <p:cNvSpPr txBox="1"/>
          <p:nvPr/>
        </p:nvSpPr>
        <p:spPr>
          <a:xfrm>
            <a:off x="159025" y="4853309"/>
            <a:ext cx="6440557" cy="1077218"/>
          </a:xfrm>
          <a:prstGeom prst="rect">
            <a:avLst/>
          </a:prstGeom>
          <a:noFill/>
        </p:spPr>
        <p:txBody>
          <a:bodyPr wrap="square" rtlCol="0">
            <a:spAutoFit/>
          </a:bodyPr>
          <a:lstStyle/>
          <a:p>
            <a:r>
              <a:rPr lang="en-US" sz="3200" dirty="0">
                <a:latin typeface="Gill Sans MT" panose="020B0502020104020203" pitchFamily="34" charset="77"/>
              </a:rPr>
              <a:t>Use </a:t>
            </a:r>
            <a:r>
              <a:rPr lang="en-US" sz="3200" dirty="0" err="1">
                <a:latin typeface="Gill Sans MT" panose="020B0502020104020203" pitchFamily="34" charset="77"/>
              </a:rPr>
              <a:t>MinHash</a:t>
            </a:r>
            <a:r>
              <a:rPr lang="en-US" sz="3200" dirty="0">
                <a:latin typeface="Gill Sans MT" panose="020B0502020104020203" pitchFamily="34" charset="77"/>
              </a:rPr>
              <a:t> algorithm to efficiently identify overlapping reads</a:t>
            </a:r>
          </a:p>
        </p:txBody>
      </p:sp>
    </p:spTree>
    <p:extLst>
      <p:ext uri="{BB962C8B-B14F-4D97-AF65-F5344CB8AC3E}">
        <p14:creationId xmlns:p14="http://schemas.microsoft.com/office/powerpoint/2010/main" val="38404095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E365476-1088-8B43-8EF9-B26DC8254BA8}"/>
              </a:ext>
            </a:extLst>
          </p:cNvPr>
          <p:cNvSpPr txBox="1">
            <a:spLocks/>
          </p:cNvSpPr>
          <p:nvPr/>
        </p:nvSpPr>
        <p:spPr>
          <a:xfrm>
            <a:off x="0" y="54574"/>
            <a:ext cx="12192000" cy="12050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err="1">
                <a:latin typeface="Gill Sans MT" panose="020B0502020104020203" pitchFamily="34" charset="0"/>
              </a:rPr>
              <a:t>Flye</a:t>
            </a:r>
            <a:r>
              <a:rPr lang="en-US" sz="3600" dirty="0">
                <a:latin typeface="Gill Sans MT" panose="020B0502020104020203" pitchFamily="34" charset="0"/>
              </a:rPr>
              <a:t> – repeat graphs</a:t>
            </a:r>
          </a:p>
        </p:txBody>
      </p:sp>
      <p:pic>
        <p:nvPicPr>
          <p:cNvPr id="3" name="Picture 2">
            <a:extLst>
              <a:ext uri="{FF2B5EF4-FFF2-40B4-BE49-F238E27FC236}">
                <a16:creationId xmlns:a16="http://schemas.microsoft.com/office/drawing/2014/main" id="{A051F9D8-04D5-AA44-987B-3082A80E91FD}"/>
              </a:ext>
            </a:extLst>
          </p:cNvPr>
          <p:cNvPicPr>
            <a:picLocks noChangeAspect="1"/>
          </p:cNvPicPr>
          <p:nvPr/>
        </p:nvPicPr>
        <p:blipFill>
          <a:blip r:embed="rId3"/>
          <a:stretch>
            <a:fillRect/>
          </a:stretch>
        </p:blipFill>
        <p:spPr>
          <a:xfrm>
            <a:off x="470176" y="1040954"/>
            <a:ext cx="8826500" cy="3098800"/>
          </a:xfrm>
          <a:prstGeom prst="rect">
            <a:avLst/>
          </a:prstGeom>
          <a:ln>
            <a:solidFill>
              <a:schemeClr val="tx1"/>
            </a:solidFill>
          </a:ln>
        </p:spPr>
      </p:pic>
      <p:pic>
        <p:nvPicPr>
          <p:cNvPr id="5" name="Picture 4">
            <a:extLst>
              <a:ext uri="{FF2B5EF4-FFF2-40B4-BE49-F238E27FC236}">
                <a16:creationId xmlns:a16="http://schemas.microsoft.com/office/drawing/2014/main" id="{2C6051DD-FF14-8E49-B32A-90267AB42D1A}"/>
              </a:ext>
            </a:extLst>
          </p:cNvPr>
          <p:cNvPicPr>
            <a:picLocks noChangeAspect="1"/>
          </p:cNvPicPr>
          <p:nvPr/>
        </p:nvPicPr>
        <p:blipFill>
          <a:blip r:embed="rId4"/>
          <a:stretch>
            <a:fillRect/>
          </a:stretch>
        </p:blipFill>
        <p:spPr>
          <a:xfrm>
            <a:off x="3717235" y="1559063"/>
            <a:ext cx="7620000" cy="4813300"/>
          </a:xfrm>
          <a:prstGeom prst="rect">
            <a:avLst/>
          </a:prstGeom>
          <a:ln>
            <a:solidFill>
              <a:schemeClr val="tx1"/>
            </a:solidFill>
          </a:ln>
        </p:spPr>
      </p:pic>
      <p:sp>
        <p:nvSpPr>
          <p:cNvPr id="6" name="TextBox 5">
            <a:extLst>
              <a:ext uri="{FF2B5EF4-FFF2-40B4-BE49-F238E27FC236}">
                <a16:creationId xmlns:a16="http://schemas.microsoft.com/office/drawing/2014/main" id="{04F8178F-64D6-9C4E-B34C-C625BB67DEEC}"/>
              </a:ext>
            </a:extLst>
          </p:cNvPr>
          <p:cNvSpPr txBox="1"/>
          <p:nvPr/>
        </p:nvSpPr>
        <p:spPr>
          <a:xfrm>
            <a:off x="294627" y="4965948"/>
            <a:ext cx="2817541" cy="707886"/>
          </a:xfrm>
          <a:prstGeom prst="rect">
            <a:avLst/>
          </a:prstGeom>
          <a:noFill/>
        </p:spPr>
        <p:txBody>
          <a:bodyPr wrap="square" rtlCol="0">
            <a:spAutoFit/>
          </a:bodyPr>
          <a:lstStyle/>
          <a:p>
            <a:r>
              <a:rPr lang="en-US" sz="2000" dirty="0">
                <a:latin typeface="Gill Sans MT" panose="020B0502020104020203" pitchFamily="34" charset="77"/>
              </a:rPr>
              <a:t>Lab 2: </a:t>
            </a:r>
            <a:r>
              <a:rPr lang="en-US" sz="2000" dirty="0" err="1">
                <a:latin typeface="Gill Sans MT" panose="020B0502020104020203" pitchFamily="34" charset="77"/>
              </a:rPr>
              <a:t>Flye</a:t>
            </a:r>
            <a:r>
              <a:rPr lang="en-US" sz="2000" dirty="0">
                <a:latin typeface="Gill Sans MT" panose="020B0502020104020203" pitchFamily="34" charset="77"/>
              </a:rPr>
              <a:t> on </a:t>
            </a:r>
            <a:r>
              <a:rPr lang="en-US" sz="2000" dirty="0" err="1">
                <a:latin typeface="Gill Sans MT" panose="020B0502020104020203" pitchFamily="34" charset="77"/>
              </a:rPr>
              <a:t>Hifi</a:t>
            </a:r>
            <a:r>
              <a:rPr lang="en-US" sz="2000" dirty="0">
                <a:latin typeface="Gill Sans MT" panose="020B0502020104020203" pitchFamily="34" charset="77"/>
              </a:rPr>
              <a:t> reads for E. coli</a:t>
            </a:r>
          </a:p>
        </p:txBody>
      </p:sp>
    </p:spTree>
    <p:extLst>
      <p:ext uri="{BB962C8B-B14F-4D97-AF65-F5344CB8AC3E}">
        <p14:creationId xmlns:p14="http://schemas.microsoft.com/office/powerpoint/2010/main" val="24097234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EDA14E-E2CE-C445-885F-070C0ABA730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7849"/>
            <a:ext cx="12192000" cy="6782305"/>
          </a:xfrm>
          <a:prstGeom prst="rect">
            <a:avLst/>
          </a:prstGeom>
        </p:spPr>
      </p:pic>
      <p:sp>
        <p:nvSpPr>
          <p:cNvPr id="5" name="TextBox 4">
            <a:extLst>
              <a:ext uri="{FF2B5EF4-FFF2-40B4-BE49-F238E27FC236}">
                <a16:creationId xmlns:a16="http://schemas.microsoft.com/office/drawing/2014/main" id="{06D22C5D-F14F-AD41-8717-FFFC56E532C9}"/>
              </a:ext>
            </a:extLst>
          </p:cNvPr>
          <p:cNvSpPr txBox="1"/>
          <p:nvPr/>
        </p:nvSpPr>
        <p:spPr>
          <a:xfrm>
            <a:off x="3398520" y="1975099"/>
            <a:ext cx="5394960" cy="2308324"/>
          </a:xfrm>
          <a:prstGeom prst="rect">
            <a:avLst/>
          </a:prstGeom>
          <a:solidFill>
            <a:schemeClr val="bg1"/>
          </a:solidFill>
        </p:spPr>
        <p:txBody>
          <a:bodyPr wrap="square" rtlCol="0">
            <a:spAutoFit/>
          </a:bodyPr>
          <a:lstStyle/>
          <a:p>
            <a:pPr algn="ctr"/>
            <a:r>
              <a:rPr lang="en-US" sz="4800" b="1" dirty="0">
                <a:latin typeface="Gill Sans MT" panose="020B0502020104020203" pitchFamily="34" charset="77"/>
              </a:rPr>
              <a:t>More detailed look at chromosome 8</a:t>
            </a:r>
          </a:p>
        </p:txBody>
      </p:sp>
    </p:spTree>
    <p:extLst>
      <p:ext uri="{BB962C8B-B14F-4D97-AF65-F5344CB8AC3E}">
        <p14:creationId xmlns:p14="http://schemas.microsoft.com/office/powerpoint/2010/main" val="37484360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0CB368-A5A2-4DF1-829B-521589BCCBA5}"/>
              </a:ext>
            </a:extLst>
          </p:cNvPr>
          <p:cNvSpPr>
            <a:spLocks noGrp="1"/>
          </p:cNvSpPr>
          <p:nvPr>
            <p:ph type="title"/>
          </p:nvPr>
        </p:nvSpPr>
        <p:spPr>
          <a:xfrm>
            <a:off x="0" y="54574"/>
            <a:ext cx="12192000" cy="1205041"/>
          </a:xfrm>
        </p:spPr>
        <p:txBody>
          <a:bodyPr>
            <a:normAutofit/>
          </a:bodyPr>
          <a:lstStyle/>
          <a:p>
            <a:r>
              <a:rPr lang="en-US" sz="3600" dirty="0">
                <a:latin typeface="Gill Sans MT" panose="020B0502020104020203" pitchFamily="34" charset="0"/>
              </a:rPr>
              <a:t>The “human reference genome” is actually not complete</a:t>
            </a:r>
          </a:p>
        </p:txBody>
      </p:sp>
      <p:cxnSp>
        <p:nvCxnSpPr>
          <p:cNvPr id="3" name="Straight Connector 2">
            <a:extLst>
              <a:ext uri="{FF2B5EF4-FFF2-40B4-BE49-F238E27FC236}">
                <a16:creationId xmlns:a16="http://schemas.microsoft.com/office/drawing/2014/main" id="{25813D48-8CC5-1D40-9BA3-20C47BD78625}"/>
              </a:ext>
            </a:extLst>
          </p:cNvPr>
          <p:cNvCxnSpPr>
            <a:cxnSpLocks/>
          </p:cNvCxnSpPr>
          <p:nvPr/>
        </p:nvCxnSpPr>
        <p:spPr>
          <a:xfrm>
            <a:off x="2116865" y="2062349"/>
            <a:ext cx="3078604"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7A71A66D-4FF8-B442-8A7F-133ABE311009}"/>
              </a:ext>
            </a:extLst>
          </p:cNvPr>
          <p:cNvCxnSpPr>
            <a:cxnSpLocks/>
          </p:cNvCxnSpPr>
          <p:nvPr/>
        </p:nvCxnSpPr>
        <p:spPr>
          <a:xfrm>
            <a:off x="6591169" y="2062349"/>
            <a:ext cx="3078604"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07BC01B-FB71-7845-BE1F-4BC364F543B9}"/>
              </a:ext>
            </a:extLst>
          </p:cNvPr>
          <p:cNvSpPr txBox="1"/>
          <p:nvPr/>
        </p:nvSpPr>
        <p:spPr>
          <a:xfrm>
            <a:off x="2995767" y="2195160"/>
            <a:ext cx="958404" cy="369332"/>
          </a:xfrm>
          <a:prstGeom prst="rect">
            <a:avLst/>
          </a:prstGeom>
          <a:noFill/>
        </p:spPr>
        <p:txBody>
          <a:bodyPr wrap="none" rtlCol="0">
            <a:spAutoFit/>
          </a:bodyPr>
          <a:lstStyle/>
          <a:p>
            <a:r>
              <a:rPr lang="en-US" dirty="0" err="1"/>
              <a:t>Contig</a:t>
            </a:r>
            <a:r>
              <a:rPr lang="en-US" dirty="0"/>
              <a:t> 1</a:t>
            </a:r>
          </a:p>
        </p:txBody>
      </p:sp>
      <p:sp>
        <p:nvSpPr>
          <p:cNvPr id="7" name="TextBox 6">
            <a:extLst>
              <a:ext uri="{FF2B5EF4-FFF2-40B4-BE49-F238E27FC236}">
                <a16:creationId xmlns:a16="http://schemas.microsoft.com/office/drawing/2014/main" id="{8D9E6A32-708D-534A-A7C7-D949C9E2B51B}"/>
              </a:ext>
            </a:extLst>
          </p:cNvPr>
          <p:cNvSpPr txBox="1"/>
          <p:nvPr/>
        </p:nvSpPr>
        <p:spPr>
          <a:xfrm>
            <a:off x="7671332" y="2125679"/>
            <a:ext cx="958404" cy="369332"/>
          </a:xfrm>
          <a:prstGeom prst="rect">
            <a:avLst/>
          </a:prstGeom>
          <a:noFill/>
        </p:spPr>
        <p:txBody>
          <a:bodyPr wrap="none" rtlCol="0">
            <a:spAutoFit/>
          </a:bodyPr>
          <a:lstStyle/>
          <a:p>
            <a:r>
              <a:rPr lang="en-US" dirty="0" err="1"/>
              <a:t>Contig</a:t>
            </a:r>
            <a:r>
              <a:rPr lang="en-US" dirty="0"/>
              <a:t> 2</a:t>
            </a:r>
          </a:p>
        </p:txBody>
      </p:sp>
      <p:cxnSp>
        <p:nvCxnSpPr>
          <p:cNvPr id="8" name="Straight Arrow Connector 7">
            <a:extLst>
              <a:ext uri="{FF2B5EF4-FFF2-40B4-BE49-F238E27FC236}">
                <a16:creationId xmlns:a16="http://schemas.microsoft.com/office/drawing/2014/main" id="{772CD3DA-DC35-9E40-BF47-679740608794}"/>
              </a:ext>
            </a:extLst>
          </p:cNvPr>
          <p:cNvCxnSpPr>
            <a:cxnSpLocks/>
          </p:cNvCxnSpPr>
          <p:nvPr/>
        </p:nvCxnSpPr>
        <p:spPr>
          <a:xfrm>
            <a:off x="3832590" y="1876082"/>
            <a:ext cx="627903"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72E8B673-0074-4147-AB16-E4FE9BA0C597}"/>
              </a:ext>
            </a:extLst>
          </p:cNvPr>
          <p:cNvCxnSpPr>
            <a:cxnSpLocks/>
          </p:cNvCxnSpPr>
          <p:nvPr/>
        </p:nvCxnSpPr>
        <p:spPr>
          <a:xfrm flipH="1">
            <a:off x="7056574" y="1889497"/>
            <a:ext cx="719667"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376B797-F590-C944-AA20-F5528B9B4FCD}"/>
              </a:ext>
            </a:extLst>
          </p:cNvPr>
          <p:cNvCxnSpPr/>
          <p:nvPr/>
        </p:nvCxnSpPr>
        <p:spPr>
          <a:xfrm>
            <a:off x="4428843" y="1876082"/>
            <a:ext cx="2656718" cy="0"/>
          </a:xfrm>
          <a:prstGeom prst="line">
            <a:avLst/>
          </a:prstGeom>
          <a:ln w="12700">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2" name="Down Arrow 11">
            <a:extLst>
              <a:ext uri="{FF2B5EF4-FFF2-40B4-BE49-F238E27FC236}">
                <a16:creationId xmlns:a16="http://schemas.microsoft.com/office/drawing/2014/main" id="{F32EFEAF-C4C0-FF45-903E-59727B62871D}"/>
              </a:ext>
            </a:extLst>
          </p:cNvPr>
          <p:cNvSpPr/>
          <p:nvPr/>
        </p:nvSpPr>
        <p:spPr>
          <a:xfrm>
            <a:off x="5577285" y="2768445"/>
            <a:ext cx="359833" cy="458913"/>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80E396A-7E37-244C-8DE9-E37234EB3502}"/>
              </a:ext>
            </a:extLst>
          </p:cNvPr>
          <p:cNvSpPr txBox="1"/>
          <p:nvPr/>
        </p:nvSpPr>
        <p:spPr>
          <a:xfrm>
            <a:off x="6096000" y="2951463"/>
            <a:ext cx="4883260" cy="400110"/>
          </a:xfrm>
          <a:prstGeom prst="rect">
            <a:avLst/>
          </a:prstGeom>
          <a:noFill/>
        </p:spPr>
        <p:txBody>
          <a:bodyPr wrap="none" rtlCol="0">
            <a:spAutoFit/>
          </a:bodyPr>
          <a:lstStyle/>
          <a:p>
            <a:r>
              <a:rPr lang="en-US" sz="2000" dirty="0">
                <a:latin typeface="Gill Sans MT" panose="020B0502020104020203" pitchFamily="34" charset="77"/>
              </a:rPr>
              <a:t>We know read 1 and read 2 are ~1.5kb apart</a:t>
            </a:r>
          </a:p>
        </p:txBody>
      </p:sp>
      <p:cxnSp>
        <p:nvCxnSpPr>
          <p:cNvPr id="13" name="Straight Connector 12">
            <a:extLst>
              <a:ext uri="{FF2B5EF4-FFF2-40B4-BE49-F238E27FC236}">
                <a16:creationId xmlns:a16="http://schemas.microsoft.com/office/drawing/2014/main" id="{C891A959-F0FE-7A4C-8325-817057E3B269}"/>
              </a:ext>
            </a:extLst>
          </p:cNvPr>
          <p:cNvCxnSpPr>
            <a:cxnSpLocks/>
          </p:cNvCxnSpPr>
          <p:nvPr/>
        </p:nvCxnSpPr>
        <p:spPr>
          <a:xfrm>
            <a:off x="2116865" y="4125029"/>
            <a:ext cx="3078604"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91F4E12-6145-6449-A0C9-9DC1E9B51536}"/>
              </a:ext>
            </a:extLst>
          </p:cNvPr>
          <p:cNvCxnSpPr>
            <a:cxnSpLocks/>
          </p:cNvCxnSpPr>
          <p:nvPr/>
        </p:nvCxnSpPr>
        <p:spPr>
          <a:xfrm>
            <a:off x="6574236" y="4108096"/>
            <a:ext cx="3078604"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4C567A1-3347-7442-9000-076200C2D442}"/>
              </a:ext>
            </a:extLst>
          </p:cNvPr>
          <p:cNvSpPr txBox="1"/>
          <p:nvPr/>
        </p:nvSpPr>
        <p:spPr>
          <a:xfrm>
            <a:off x="739565" y="3863419"/>
            <a:ext cx="1335494" cy="523220"/>
          </a:xfrm>
          <a:prstGeom prst="rect">
            <a:avLst/>
          </a:prstGeom>
          <a:noFill/>
        </p:spPr>
        <p:txBody>
          <a:bodyPr wrap="none" rtlCol="0">
            <a:spAutoFit/>
          </a:bodyPr>
          <a:lstStyle/>
          <a:p>
            <a:r>
              <a:rPr lang="en-US" sz="2800" dirty="0">
                <a:latin typeface="Gill Sans MT" panose="020B0502020104020203" pitchFamily="34" charset="77"/>
              </a:rPr>
              <a:t>Scaffold</a:t>
            </a:r>
          </a:p>
        </p:txBody>
      </p:sp>
      <p:sp>
        <p:nvSpPr>
          <p:cNvPr id="17" name="TextBox 16">
            <a:extLst>
              <a:ext uri="{FF2B5EF4-FFF2-40B4-BE49-F238E27FC236}">
                <a16:creationId xmlns:a16="http://schemas.microsoft.com/office/drawing/2014/main" id="{689196BE-7FE3-A446-A294-2EEAC0236D18}"/>
              </a:ext>
            </a:extLst>
          </p:cNvPr>
          <p:cNvSpPr txBox="1"/>
          <p:nvPr/>
        </p:nvSpPr>
        <p:spPr>
          <a:xfrm>
            <a:off x="5195469" y="3940363"/>
            <a:ext cx="1377300" cy="369332"/>
          </a:xfrm>
          <a:prstGeom prst="rect">
            <a:avLst/>
          </a:prstGeom>
          <a:noFill/>
        </p:spPr>
        <p:txBody>
          <a:bodyPr wrap="none" rtlCol="0">
            <a:spAutoFit/>
          </a:bodyPr>
          <a:lstStyle/>
          <a:p>
            <a:r>
              <a:rPr lang="en-US" dirty="0"/>
              <a:t>NNNNNNNN</a:t>
            </a:r>
          </a:p>
        </p:txBody>
      </p:sp>
      <p:sp>
        <p:nvSpPr>
          <p:cNvPr id="11" name="TextBox 10">
            <a:extLst>
              <a:ext uri="{FF2B5EF4-FFF2-40B4-BE49-F238E27FC236}">
                <a16:creationId xmlns:a16="http://schemas.microsoft.com/office/drawing/2014/main" id="{190AD770-9879-B849-98D3-F577160F36A3}"/>
              </a:ext>
            </a:extLst>
          </p:cNvPr>
          <p:cNvSpPr txBox="1"/>
          <p:nvPr/>
        </p:nvSpPr>
        <p:spPr>
          <a:xfrm>
            <a:off x="739565" y="5315919"/>
            <a:ext cx="9665659" cy="523220"/>
          </a:xfrm>
          <a:prstGeom prst="rect">
            <a:avLst/>
          </a:prstGeom>
          <a:noFill/>
        </p:spPr>
        <p:txBody>
          <a:bodyPr wrap="none" rtlCol="0">
            <a:spAutoFit/>
          </a:bodyPr>
          <a:lstStyle/>
          <a:p>
            <a:r>
              <a:rPr lang="en-US" sz="2800" dirty="0">
                <a:solidFill>
                  <a:srgbClr val="FF0000"/>
                </a:solidFill>
                <a:latin typeface="Gill Sans MT" panose="020B0502020104020203" pitchFamily="34" charset="77"/>
              </a:rPr>
              <a:t>Recall in hg19.fa, you probably saw large stretches of “NNNNN”!</a:t>
            </a:r>
          </a:p>
        </p:txBody>
      </p:sp>
    </p:spTree>
    <p:extLst>
      <p:ext uri="{BB962C8B-B14F-4D97-AF65-F5344CB8AC3E}">
        <p14:creationId xmlns:p14="http://schemas.microsoft.com/office/powerpoint/2010/main" val="15827384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E365476-1088-8B43-8EF9-B26DC8254BA8}"/>
              </a:ext>
            </a:extLst>
          </p:cNvPr>
          <p:cNvSpPr txBox="1">
            <a:spLocks/>
          </p:cNvSpPr>
          <p:nvPr/>
        </p:nvSpPr>
        <p:spPr>
          <a:xfrm>
            <a:off x="0" y="54574"/>
            <a:ext cx="12192000" cy="12050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Gill Sans MT" panose="020B0502020104020203" pitchFamily="34" charset="0"/>
              </a:rPr>
              <a:t>2021: First complete sequence of a human chromosome!</a:t>
            </a:r>
          </a:p>
        </p:txBody>
      </p:sp>
      <p:pic>
        <p:nvPicPr>
          <p:cNvPr id="3" name="Picture 2">
            <a:extLst>
              <a:ext uri="{FF2B5EF4-FFF2-40B4-BE49-F238E27FC236}">
                <a16:creationId xmlns:a16="http://schemas.microsoft.com/office/drawing/2014/main" id="{5D234F80-40B0-C240-80FE-9FC71D4052E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5800" y="1259615"/>
            <a:ext cx="9290957" cy="3657600"/>
          </a:xfrm>
          <a:prstGeom prst="rect">
            <a:avLst/>
          </a:prstGeom>
          <a:ln>
            <a:solidFill>
              <a:schemeClr val="tx1"/>
            </a:solidFill>
          </a:ln>
        </p:spPr>
      </p:pic>
      <p:pic>
        <p:nvPicPr>
          <p:cNvPr id="5" name="Picture 4">
            <a:extLst>
              <a:ext uri="{FF2B5EF4-FFF2-40B4-BE49-F238E27FC236}">
                <a16:creationId xmlns:a16="http://schemas.microsoft.com/office/drawing/2014/main" id="{B23947FA-7021-7648-B81F-FB006C7169A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06986" y="2702358"/>
            <a:ext cx="5081814" cy="3822313"/>
          </a:xfrm>
          <a:prstGeom prst="rect">
            <a:avLst/>
          </a:prstGeom>
          <a:ln>
            <a:solidFill>
              <a:schemeClr val="tx1"/>
            </a:solidFill>
          </a:ln>
        </p:spPr>
      </p:pic>
      <p:cxnSp>
        <p:nvCxnSpPr>
          <p:cNvPr id="7" name="Straight Connector 6">
            <a:extLst>
              <a:ext uri="{FF2B5EF4-FFF2-40B4-BE49-F238E27FC236}">
                <a16:creationId xmlns:a16="http://schemas.microsoft.com/office/drawing/2014/main" id="{EC6A5BBE-112E-7B43-B8A0-1B5A1C332D31}"/>
              </a:ext>
            </a:extLst>
          </p:cNvPr>
          <p:cNvCxnSpPr/>
          <p:nvPr/>
        </p:nvCxnSpPr>
        <p:spPr>
          <a:xfrm>
            <a:off x="9514703" y="3089189"/>
            <a:ext cx="227364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FD2CF09-B7D6-394B-8122-CEF8E13098B4}"/>
              </a:ext>
            </a:extLst>
          </p:cNvPr>
          <p:cNvCxnSpPr>
            <a:cxnSpLocks/>
          </p:cNvCxnSpPr>
          <p:nvPr/>
        </p:nvCxnSpPr>
        <p:spPr>
          <a:xfrm>
            <a:off x="6906986" y="3266302"/>
            <a:ext cx="420173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3B3F87E-F6B1-804C-9568-C83D4DA36A8A}"/>
              </a:ext>
            </a:extLst>
          </p:cNvPr>
          <p:cNvPicPr>
            <a:picLocks noChangeAspect="1"/>
          </p:cNvPicPr>
          <p:nvPr/>
        </p:nvPicPr>
        <p:blipFill>
          <a:blip r:embed="rId5"/>
          <a:stretch>
            <a:fillRect/>
          </a:stretch>
        </p:blipFill>
        <p:spPr>
          <a:xfrm>
            <a:off x="927376" y="3883071"/>
            <a:ext cx="1511300" cy="2641600"/>
          </a:xfrm>
          <a:prstGeom prst="rect">
            <a:avLst/>
          </a:prstGeom>
          <a:ln>
            <a:solidFill>
              <a:schemeClr val="tx1"/>
            </a:solidFill>
          </a:ln>
        </p:spPr>
      </p:pic>
      <p:cxnSp>
        <p:nvCxnSpPr>
          <p:cNvPr id="9" name="Straight Connector 8">
            <a:extLst>
              <a:ext uri="{FF2B5EF4-FFF2-40B4-BE49-F238E27FC236}">
                <a16:creationId xmlns:a16="http://schemas.microsoft.com/office/drawing/2014/main" id="{C27E00C0-D3E0-1641-BF53-179C8B1A7E5C}"/>
              </a:ext>
            </a:extLst>
          </p:cNvPr>
          <p:cNvCxnSpPr>
            <a:cxnSpLocks/>
          </p:cNvCxnSpPr>
          <p:nvPr/>
        </p:nvCxnSpPr>
        <p:spPr>
          <a:xfrm>
            <a:off x="7586608" y="3429000"/>
            <a:ext cx="420173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7D0C9C0-5353-2048-BF97-E543340D12FE}"/>
              </a:ext>
            </a:extLst>
          </p:cNvPr>
          <p:cNvSpPr txBox="1"/>
          <p:nvPr/>
        </p:nvSpPr>
        <p:spPr>
          <a:xfrm>
            <a:off x="2251202" y="6237592"/>
            <a:ext cx="9940798" cy="584775"/>
          </a:xfrm>
          <a:prstGeom prst="rect">
            <a:avLst/>
          </a:prstGeom>
          <a:solidFill>
            <a:schemeClr val="bg1"/>
          </a:solidFill>
          <a:ln>
            <a:solidFill>
              <a:schemeClr val="tx1"/>
            </a:solidFill>
          </a:ln>
        </p:spPr>
        <p:txBody>
          <a:bodyPr wrap="none" rtlCol="0">
            <a:spAutoFit/>
          </a:bodyPr>
          <a:lstStyle/>
          <a:p>
            <a:r>
              <a:rPr lang="en-US" sz="3200" dirty="0">
                <a:latin typeface="Gill Sans MT" panose="020B0502020104020203" pitchFamily="34" charset="77"/>
              </a:rPr>
              <a:t>Sample: CHM13 (hydatidiform mole. Haploid-like genome!)</a:t>
            </a:r>
          </a:p>
        </p:txBody>
      </p:sp>
    </p:spTree>
    <p:extLst>
      <p:ext uri="{BB962C8B-B14F-4D97-AF65-F5344CB8AC3E}">
        <p14:creationId xmlns:p14="http://schemas.microsoft.com/office/powerpoint/2010/main" val="2153366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E365476-1088-8B43-8EF9-B26DC8254BA8}"/>
              </a:ext>
            </a:extLst>
          </p:cNvPr>
          <p:cNvSpPr txBox="1">
            <a:spLocks/>
          </p:cNvSpPr>
          <p:nvPr/>
        </p:nvSpPr>
        <p:spPr>
          <a:xfrm>
            <a:off x="0" y="54574"/>
            <a:ext cx="12192000" cy="12050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Gill Sans MT" panose="020B0502020104020203" pitchFamily="34" charset="0"/>
              </a:rPr>
              <a:t>Hybrid assembly approach</a:t>
            </a:r>
          </a:p>
        </p:txBody>
      </p:sp>
      <p:pic>
        <p:nvPicPr>
          <p:cNvPr id="2" name="Picture 1">
            <a:extLst>
              <a:ext uri="{FF2B5EF4-FFF2-40B4-BE49-F238E27FC236}">
                <a16:creationId xmlns:a16="http://schemas.microsoft.com/office/drawing/2014/main" id="{2011A3B1-CB0C-A744-931D-52C9065EBB70}"/>
              </a:ext>
            </a:extLst>
          </p:cNvPr>
          <p:cNvPicPr>
            <a:picLocks noChangeAspect="1"/>
          </p:cNvPicPr>
          <p:nvPr/>
        </p:nvPicPr>
        <p:blipFill>
          <a:blip r:embed="rId2"/>
          <a:stretch>
            <a:fillRect/>
          </a:stretch>
        </p:blipFill>
        <p:spPr>
          <a:xfrm>
            <a:off x="1971537" y="1119597"/>
            <a:ext cx="8248926" cy="4181483"/>
          </a:xfrm>
          <a:prstGeom prst="rect">
            <a:avLst/>
          </a:prstGeom>
        </p:spPr>
      </p:pic>
      <p:sp>
        <p:nvSpPr>
          <p:cNvPr id="6" name="TextBox 5">
            <a:extLst>
              <a:ext uri="{FF2B5EF4-FFF2-40B4-BE49-F238E27FC236}">
                <a16:creationId xmlns:a16="http://schemas.microsoft.com/office/drawing/2014/main" id="{A94C122F-BD60-2649-9C19-E9AE0D0202BF}"/>
              </a:ext>
            </a:extLst>
          </p:cNvPr>
          <p:cNvSpPr txBox="1"/>
          <p:nvPr/>
        </p:nvSpPr>
        <p:spPr>
          <a:xfrm>
            <a:off x="298173" y="5519741"/>
            <a:ext cx="9105313" cy="1077218"/>
          </a:xfrm>
          <a:prstGeom prst="rect">
            <a:avLst/>
          </a:prstGeom>
          <a:noFill/>
        </p:spPr>
        <p:txBody>
          <a:bodyPr wrap="none" rtlCol="0">
            <a:spAutoFit/>
          </a:bodyPr>
          <a:lstStyle/>
          <a:p>
            <a:pPr marL="285750" indent="-285750">
              <a:buFont typeface="Arial" panose="020B0604020202020204" pitchFamily="34" charset="0"/>
              <a:buChar char="•"/>
            </a:pPr>
            <a:r>
              <a:rPr lang="en-US" sz="3200" dirty="0" err="1">
                <a:latin typeface="Gill Sans MT" panose="020B0502020104020203" pitchFamily="34" charset="77"/>
              </a:rPr>
              <a:t>Hifi</a:t>
            </a:r>
            <a:r>
              <a:rPr lang="en-US" sz="3200" dirty="0">
                <a:latin typeface="Gill Sans MT" panose="020B0502020104020203" pitchFamily="34" charset="77"/>
              </a:rPr>
              <a:t> reads give highly accurate contigs (32.4x)</a:t>
            </a:r>
          </a:p>
          <a:p>
            <a:pPr marL="285750" indent="-285750">
              <a:buFont typeface="Arial" panose="020B0604020202020204" pitchFamily="34" charset="0"/>
              <a:buChar char="•"/>
            </a:pPr>
            <a:r>
              <a:rPr lang="en-US" sz="3200" dirty="0">
                <a:latin typeface="Gill Sans MT" panose="020B0502020104020203" pitchFamily="34" charset="77"/>
              </a:rPr>
              <a:t>Ultra-long ONT reads provide scaffolding info (20x)</a:t>
            </a:r>
          </a:p>
        </p:txBody>
      </p:sp>
    </p:spTree>
    <p:extLst>
      <p:ext uri="{BB962C8B-B14F-4D97-AF65-F5344CB8AC3E}">
        <p14:creationId xmlns:p14="http://schemas.microsoft.com/office/powerpoint/2010/main" val="35835831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E365476-1088-8B43-8EF9-B26DC8254BA8}"/>
              </a:ext>
            </a:extLst>
          </p:cNvPr>
          <p:cNvSpPr txBox="1">
            <a:spLocks/>
          </p:cNvSpPr>
          <p:nvPr/>
        </p:nvSpPr>
        <p:spPr>
          <a:xfrm>
            <a:off x="0" y="54574"/>
            <a:ext cx="12192000" cy="12050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Gill Sans MT" panose="020B0502020104020203" pitchFamily="34" charset="0"/>
              </a:rPr>
              <a:t>Many repetitive regions can’t be spanned by short reads</a:t>
            </a:r>
          </a:p>
        </p:txBody>
      </p:sp>
      <p:cxnSp>
        <p:nvCxnSpPr>
          <p:cNvPr id="23" name="Straight Connector 22">
            <a:extLst>
              <a:ext uri="{FF2B5EF4-FFF2-40B4-BE49-F238E27FC236}">
                <a16:creationId xmlns:a16="http://schemas.microsoft.com/office/drawing/2014/main" id="{0ECDCF51-3FC1-3D4B-8E0D-2B67ABCD095D}"/>
              </a:ext>
            </a:extLst>
          </p:cNvPr>
          <p:cNvCxnSpPr/>
          <p:nvPr/>
        </p:nvCxnSpPr>
        <p:spPr>
          <a:xfrm>
            <a:off x="1158037" y="2324844"/>
            <a:ext cx="9604075"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AFDB3FDC-0633-8544-B30E-C0FF48513E4D}"/>
              </a:ext>
            </a:extLst>
          </p:cNvPr>
          <p:cNvSpPr txBox="1"/>
          <p:nvPr/>
        </p:nvSpPr>
        <p:spPr>
          <a:xfrm flipH="1">
            <a:off x="422301" y="1259615"/>
            <a:ext cx="3398596" cy="461665"/>
          </a:xfrm>
          <a:prstGeom prst="rect">
            <a:avLst/>
          </a:prstGeom>
          <a:noFill/>
        </p:spPr>
        <p:txBody>
          <a:bodyPr wrap="square" rtlCol="0">
            <a:spAutoFit/>
          </a:bodyPr>
          <a:lstStyle/>
          <a:p>
            <a:r>
              <a:rPr lang="en-US" sz="2400" b="1" u="sng" dirty="0">
                <a:latin typeface="Gill Sans MT" panose="020B0502020104020203" pitchFamily="34" charset="0"/>
              </a:rPr>
              <a:t>Reference genome</a:t>
            </a:r>
          </a:p>
        </p:txBody>
      </p:sp>
      <p:sp>
        <p:nvSpPr>
          <p:cNvPr id="38" name="Rectangle 37">
            <a:extLst>
              <a:ext uri="{FF2B5EF4-FFF2-40B4-BE49-F238E27FC236}">
                <a16:creationId xmlns:a16="http://schemas.microsoft.com/office/drawing/2014/main" id="{16C66F91-713F-F14A-A919-E6441AEFC49B}"/>
              </a:ext>
            </a:extLst>
          </p:cNvPr>
          <p:cNvSpPr/>
          <p:nvPr/>
        </p:nvSpPr>
        <p:spPr>
          <a:xfrm>
            <a:off x="2693773" y="2153616"/>
            <a:ext cx="271849" cy="308919"/>
          </a:xfrm>
          <a:prstGeom prst="rect">
            <a:avLst/>
          </a:prstGeom>
          <a:solidFill>
            <a:srgbClr val="9E48E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019F50FE-69EB-F84A-8EFF-168EDB484FCF}"/>
              </a:ext>
            </a:extLst>
          </p:cNvPr>
          <p:cNvSpPr/>
          <p:nvPr/>
        </p:nvSpPr>
        <p:spPr>
          <a:xfrm>
            <a:off x="2975554" y="2153616"/>
            <a:ext cx="271849" cy="308919"/>
          </a:xfrm>
          <a:prstGeom prst="rect">
            <a:avLst/>
          </a:prstGeom>
          <a:solidFill>
            <a:srgbClr val="9E48E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C00EB6B7-3598-484A-B725-D0D979E24746}"/>
              </a:ext>
            </a:extLst>
          </p:cNvPr>
          <p:cNvSpPr/>
          <p:nvPr/>
        </p:nvSpPr>
        <p:spPr>
          <a:xfrm>
            <a:off x="3257335" y="2153616"/>
            <a:ext cx="271849" cy="308919"/>
          </a:xfrm>
          <a:prstGeom prst="rect">
            <a:avLst/>
          </a:prstGeom>
          <a:solidFill>
            <a:srgbClr val="9E48E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C981EEA5-5C4A-0B4E-AA34-F63181368A4C}"/>
              </a:ext>
            </a:extLst>
          </p:cNvPr>
          <p:cNvSpPr/>
          <p:nvPr/>
        </p:nvSpPr>
        <p:spPr>
          <a:xfrm>
            <a:off x="3539116" y="2153616"/>
            <a:ext cx="271849" cy="308919"/>
          </a:xfrm>
          <a:prstGeom prst="rect">
            <a:avLst/>
          </a:prstGeom>
          <a:solidFill>
            <a:srgbClr val="9E48E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6260E859-9B20-B847-82B7-0170A7A55422}"/>
              </a:ext>
            </a:extLst>
          </p:cNvPr>
          <p:cNvSpPr/>
          <p:nvPr/>
        </p:nvSpPr>
        <p:spPr>
          <a:xfrm>
            <a:off x="3820897" y="2153616"/>
            <a:ext cx="271849" cy="308919"/>
          </a:xfrm>
          <a:prstGeom prst="rect">
            <a:avLst/>
          </a:prstGeom>
          <a:solidFill>
            <a:srgbClr val="9E48E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F9DA6F8F-4163-524F-9FEB-D59853265B9D}"/>
              </a:ext>
            </a:extLst>
          </p:cNvPr>
          <p:cNvSpPr/>
          <p:nvPr/>
        </p:nvSpPr>
        <p:spPr>
          <a:xfrm>
            <a:off x="4102678" y="2153616"/>
            <a:ext cx="271849" cy="308919"/>
          </a:xfrm>
          <a:prstGeom prst="rect">
            <a:avLst/>
          </a:prstGeom>
          <a:solidFill>
            <a:srgbClr val="9E48E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C3DB1F3D-333D-914F-A7BB-81DE8781CE9D}"/>
              </a:ext>
            </a:extLst>
          </p:cNvPr>
          <p:cNvSpPr/>
          <p:nvPr/>
        </p:nvSpPr>
        <p:spPr>
          <a:xfrm>
            <a:off x="4384459" y="2153616"/>
            <a:ext cx="271849" cy="308919"/>
          </a:xfrm>
          <a:prstGeom prst="rect">
            <a:avLst/>
          </a:prstGeom>
          <a:solidFill>
            <a:srgbClr val="9E48E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B67AFCE6-4FD7-4940-BEDE-5A3FCAD9C68C}"/>
              </a:ext>
            </a:extLst>
          </p:cNvPr>
          <p:cNvSpPr/>
          <p:nvPr/>
        </p:nvSpPr>
        <p:spPr>
          <a:xfrm>
            <a:off x="4666240" y="2153616"/>
            <a:ext cx="271849" cy="308919"/>
          </a:xfrm>
          <a:prstGeom prst="rect">
            <a:avLst/>
          </a:prstGeom>
          <a:solidFill>
            <a:srgbClr val="9E48E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432F8DBC-A0F1-9D43-9E5A-AC0A9B3B90E0}"/>
              </a:ext>
            </a:extLst>
          </p:cNvPr>
          <p:cNvSpPr/>
          <p:nvPr/>
        </p:nvSpPr>
        <p:spPr>
          <a:xfrm>
            <a:off x="4948021" y="2153616"/>
            <a:ext cx="271849" cy="308919"/>
          </a:xfrm>
          <a:prstGeom prst="rect">
            <a:avLst/>
          </a:prstGeom>
          <a:solidFill>
            <a:srgbClr val="9E48E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1A8624F0-E4EB-1440-A8CF-3A29F0823EE4}"/>
              </a:ext>
            </a:extLst>
          </p:cNvPr>
          <p:cNvSpPr/>
          <p:nvPr/>
        </p:nvSpPr>
        <p:spPr>
          <a:xfrm>
            <a:off x="5229802" y="2153616"/>
            <a:ext cx="271849" cy="308919"/>
          </a:xfrm>
          <a:prstGeom prst="rect">
            <a:avLst/>
          </a:prstGeom>
          <a:solidFill>
            <a:srgbClr val="9E48E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AA719C1-1C89-C64F-B817-C3EF3795A08A}"/>
              </a:ext>
            </a:extLst>
          </p:cNvPr>
          <p:cNvSpPr/>
          <p:nvPr/>
        </p:nvSpPr>
        <p:spPr>
          <a:xfrm>
            <a:off x="5511583" y="2153616"/>
            <a:ext cx="271849" cy="308919"/>
          </a:xfrm>
          <a:prstGeom prst="rect">
            <a:avLst/>
          </a:prstGeom>
          <a:solidFill>
            <a:srgbClr val="9E48E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A2F54369-A410-E448-B758-F4B7FC5DF6A0}"/>
              </a:ext>
            </a:extLst>
          </p:cNvPr>
          <p:cNvSpPr/>
          <p:nvPr/>
        </p:nvSpPr>
        <p:spPr>
          <a:xfrm>
            <a:off x="5793364" y="2153616"/>
            <a:ext cx="271849" cy="308919"/>
          </a:xfrm>
          <a:prstGeom prst="rect">
            <a:avLst/>
          </a:prstGeom>
          <a:solidFill>
            <a:srgbClr val="9E48E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A8759ED7-2B2E-184E-B898-A1E1CF9E42B1}"/>
              </a:ext>
            </a:extLst>
          </p:cNvPr>
          <p:cNvSpPr/>
          <p:nvPr/>
        </p:nvSpPr>
        <p:spPr>
          <a:xfrm>
            <a:off x="6075145" y="2153616"/>
            <a:ext cx="271849" cy="308919"/>
          </a:xfrm>
          <a:prstGeom prst="rect">
            <a:avLst/>
          </a:prstGeom>
          <a:solidFill>
            <a:srgbClr val="9E48E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56A74412-4820-A948-9037-4CE1DECF3CA1}"/>
              </a:ext>
            </a:extLst>
          </p:cNvPr>
          <p:cNvSpPr/>
          <p:nvPr/>
        </p:nvSpPr>
        <p:spPr>
          <a:xfrm>
            <a:off x="6356926" y="2153616"/>
            <a:ext cx="271849" cy="308919"/>
          </a:xfrm>
          <a:prstGeom prst="rect">
            <a:avLst/>
          </a:prstGeom>
          <a:solidFill>
            <a:srgbClr val="9E48E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59F50011-43F6-194F-B94F-020B715A1890}"/>
              </a:ext>
            </a:extLst>
          </p:cNvPr>
          <p:cNvSpPr/>
          <p:nvPr/>
        </p:nvSpPr>
        <p:spPr>
          <a:xfrm>
            <a:off x="6638707" y="2153616"/>
            <a:ext cx="271849" cy="308919"/>
          </a:xfrm>
          <a:prstGeom prst="rect">
            <a:avLst/>
          </a:prstGeom>
          <a:solidFill>
            <a:srgbClr val="9E48E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23E6EEC4-85CD-5B47-8292-41AC70D9F4A8}"/>
              </a:ext>
            </a:extLst>
          </p:cNvPr>
          <p:cNvSpPr/>
          <p:nvPr/>
        </p:nvSpPr>
        <p:spPr>
          <a:xfrm>
            <a:off x="6920488" y="2153616"/>
            <a:ext cx="271849" cy="308919"/>
          </a:xfrm>
          <a:prstGeom prst="rect">
            <a:avLst/>
          </a:prstGeom>
          <a:solidFill>
            <a:srgbClr val="9E48E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54D9D461-E333-4745-9068-FC4C0D61B037}"/>
              </a:ext>
            </a:extLst>
          </p:cNvPr>
          <p:cNvSpPr/>
          <p:nvPr/>
        </p:nvSpPr>
        <p:spPr>
          <a:xfrm>
            <a:off x="7202269" y="2153616"/>
            <a:ext cx="271849" cy="308919"/>
          </a:xfrm>
          <a:prstGeom prst="rect">
            <a:avLst/>
          </a:prstGeom>
          <a:solidFill>
            <a:srgbClr val="9E48E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AE846081-A753-9A43-95E2-D57B7259C0C9}"/>
              </a:ext>
            </a:extLst>
          </p:cNvPr>
          <p:cNvSpPr/>
          <p:nvPr/>
        </p:nvSpPr>
        <p:spPr>
          <a:xfrm>
            <a:off x="7484044" y="2153616"/>
            <a:ext cx="271849" cy="308919"/>
          </a:xfrm>
          <a:prstGeom prst="rect">
            <a:avLst/>
          </a:prstGeom>
          <a:solidFill>
            <a:srgbClr val="9E48E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Connector 55">
            <a:extLst>
              <a:ext uri="{FF2B5EF4-FFF2-40B4-BE49-F238E27FC236}">
                <a16:creationId xmlns:a16="http://schemas.microsoft.com/office/drawing/2014/main" id="{D64BF790-09BF-4E41-9288-6658378D741F}"/>
              </a:ext>
            </a:extLst>
          </p:cNvPr>
          <p:cNvCxnSpPr>
            <a:cxnSpLocks/>
          </p:cNvCxnSpPr>
          <p:nvPr/>
        </p:nvCxnSpPr>
        <p:spPr>
          <a:xfrm>
            <a:off x="2340384" y="2746806"/>
            <a:ext cx="1621622"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925D908C-B55D-7D47-86E5-A6118C80E474}"/>
              </a:ext>
            </a:extLst>
          </p:cNvPr>
          <p:cNvSpPr/>
          <p:nvPr/>
        </p:nvSpPr>
        <p:spPr>
          <a:xfrm>
            <a:off x="2684076" y="2573595"/>
            <a:ext cx="271849" cy="308919"/>
          </a:xfrm>
          <a:prstGeom prst="rect">
            <a:avLst/>
          </a:prstGeom>
          <a:solidFill>
            <a:srgbClr val="9E48E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A4206C70-7232-D145-8742-54621B8762A4}"/>
              </a:ext>
            </a:extLst>
          </p:cNvPr>
          <p:cNvSpPr/>
          <p:nvPr/>
        </p:nvSpPr>
        <p:spPr>
          <a:xfrm>
            <a:off x="2965857" y="2573595"/>
            <a:ext cx="271849" cy="308919"/>
          </a:xfrm>
          <a:prstGeom prst="rect">
            <a:avLst/>
          </a:prstGeom>
          <a:solidFill>
            <a:srgbClr val="9E48E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D960E7AF-9FE1-AE40-9062-B2AE37E0B8DC}"/>
              </a:ext>
            </a:extLst>
          </p:cNvPr>
          <p:cNvSpPr/>
          <p:nvPr/>
        </p:nvSpPr>
        <p:spPr>
          <a:xfrm>
            <a:off x="3247638" y="2573595"/>
            <a:ext cx="271849" cy="308919"/>
          </a:xfrm>
          <a:prstGeom prst="rect">
            <a:avLst/>
          </a:prstGeom>
          <a:solidFill>
            <a:srgbClr val="9E48E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3A7727A1-3816-D64E-A6A0-11DAAED7E074}"/>
              </a:ext>
            </a:extLst>
          </p:cNvPr>
          <p:cNvSpPr/>
          <p:nvPr/>
        </p:nvSpPr>
        <p:spPr>
          <a:xfrm>
            <a:off x="3529419" y="2573595"/>
            <a:ext cx="271849" cy="308919"/>
          </a:xfrm>
          <a:prstGeom prst="rect">
            <a:avLst/>
          </a:prstGeom>
          <a:solidFill>
            <a:srgbClr val="9E48E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0" name="Straight Connector 69">
            <a:extLst>
              <a:ext uri="{FF2B5EF4-FFF2-40B4-BE49-F238E27FC236}">
                <a16:creationId xmlns:a16="http://schemas.microsoft.com/office/drawing/2014/main" id="{30AB8822-EFBD-AE45-83F9-FFF5C31C60DD}"/>
              </a:ext>
            </a:extLst>
          </p:cNvPr>
          <p:cNvCxnSpPr>
            <a:cxnSpLocks/>
          </p:cNvCxnSpPr>
          <p:nvPr/>
        </p:nvCxnSpPr>
        <p:spPr>
          <a:xfrm>
            <a:off x="3204763" y="3197741"/>
            <a:ext cx="1621622"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73" name="Rectangle 72">
            <a:extLst>
              <a:ext uri="{FF2B5EF4-FFF2-40B4-BE49-F238E27FC236}">
                <a16:creationId xmlns:a16="http://schemas.microsoft.com/office/drawing/2014/main" id="{D8124646-AFF5-0C42-9C40-7D66F46E4CF2}"/>
              </a:ext>
            </a:extLst>
          </p:cNvPr>
          <p:cNvSpPr/>
          <p:nvPr/>
        </p:nvSpPr>
        <p:spPr>
          <a:xfrm>
            <a:off x="3111484" y="3085868"/>
            <a:ext cx="271849" cy="308919"/>
          </a:xfrm>
          <a:prstGeom prst="rect">
            <a:avLst/>
          </a:prstGeom>
          <a:solidFill>
            <a:srgbClr val="9E48E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1ED56702-8010-B547-A61E-034AE55F1556}"/>
              </a:ext>
            </a:extLst>
          </p:cNvPr>
          <p:cNvSpPr/>
          <p:nvPr/>
        </p:nvSpPr>
        <p:spPr>
          <a:xfrm>
            <a:off x="3393265" y="3085868"/>
            <a:ext cx="271849" cy="308919"/>
          </a:xfrm>
          <a:prstGeom prst="rect">
            <a:avLst/>
          </a:prstGeom>
          <a:solidFill>
            <a:srgbClr val="9E48E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60F867FB-CD81-714C-B798-3FFD2C0C5473}"/>
              </a:ext>
            </a:extLst>
          </p:cNvPr>
          <p:cNvSpPr/>
          <p:nvPr/>
        </p:nvSpPr>
        <p:spPr>
          <a:xfrm>
            <a:off x="3675046" y="3085868"/>
            <a:ext cx="271849" cy="308919"/>
          </a:xfrm>
          <a:prstGeom prst="rect">
            <a:avLst/>
          </a:prstGeom>
          <a:solidFill>
            <a:srgbClr val="9E48E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002D355E-B085-3C41-B18D-89108D72E2E0}"/>
              </a:ext>
            </a:extLst>
          </p:cNvPr>
          <p:cNvSpPr/>
          <p:nvPr/>
        </p:nvSpPr>
        <p:spPr>
          <a:xfrm>
            <a:off x="3956827" y="3085868"/>
            <a:ext cx="271849" cy="308919"/>
          </a:xfrm>
          <a:prstGeom prst="rect">
            <a:avLst/>
          </a:prstGeom>
          <a:solidFill>
            <a:srgbClr val="9E48E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66C39836-02B9-2C49-8C31-3CD974BCD1CF}"/>
              </a:ext>
            </a:extLst>
          </p:cNvPr>
          <p:cNvSpPr/>
          <p:nvPr/>
        </p:nvSpPr>
        <p:spPr>
          <a:xfrm>
            <a:off x="4238608" y="3085868"/>
            <a:ext cx="271849" cy="308919"/>
          </a:xfrm>
          <a:prstGeom prst="rect">
            <a:avLst/>
          </a:prstGeom>
          <a:solidFill>
            <a:srgbClr val="9E48E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CBC21602-7255-1945-A3A6-A47771547C71}"/>
              </a:ext>
            </a:extLst>
          </p:cNvPr>
          <p:cNvSpPr/>
          <p:nvPr/>
        </p:nvSpPr>
        <p:spPr>
          <a:xfrm>
            <a:off x="4520383" y="3085868"/>
            <a:ext cx="271849" cy="308919"/>
          </a:xfrm>
          <a:prstGeom prst="rect">
            <a:avLst/>
          </a:prstGeom>
          <a:solidFill>
            <a:srgbClr val="9E48E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7B857122-0275-4D45-A361-83C9F1A07E3F}"/>
              </a:ext>
            </a:extLst>
          </p:cNvPr>
          <p:cNvSpPr txBox="1"/>
          <p:nvPr/>
        </p:nvSpPr>
        <p:spPr>
          <a:xfrm>
            <a:off x="377502" y="3884180"/>
            <a:ext cx="5522666" cy="400110"/>
          </a:xfrm>
          <a:prstGeom prst="rect">
            <a:avLst/>
          </a:prstGeom>
          <a:noFill/>
        </p:spPr>
        <p:txBody>
          <a:bodyPr wrap="none" rtlCol="0">
            <a:spAutoFit/>
          </a:bodyPr>
          <a:lstStyle/>
          <a:p>
            <a:r>
              <a:rPr lang="en-US" sz="2000" dirty="0">
                <a:latin typeface="Gill Sans MT" panose="020B0502020104020203" pitchFamily="34" charset="77"/>
              </a:rPr>
              <a:t>How many copies of the purple repeat do we have?</a:t>
            </a:r>
          </a:p>
        </p:txBody>
      </p:sp>
      <p:sp>
        <p:nvSpPr>
          <p:cNvPr id="80" name="TextBox 79">
            <a:extLst>
              <a:ext uri="{FF2B5EF4-FFF2-40B4-BE49-F238E27FC236}">
                <a16:creationId xmlns:a16="http://schemas.microsoft.com/office/drawing/2014/main" id="{89591DA3-3E29-6840-9ED9-DD94F0F4552F}"/>
              </a:ext>
            </a:extLst>
          </p:cNvPr>
          <p:cNvSpPr txBox="1"/>
          <p:nvPr/>
        </p:nvSpPr>
        <p:spPr>
          <a:xfrm>
            <a:off x="6774631" y="2705689"/>
            <a:ext cx="4515789" cy="461665"/>
          </a:xfrm>
          <a:prstGeom prst="rect">
            <a:avLst/>
          </a:prstGeom>
          <a:noFill/>
        </p:spPr>
        <p:txBody>
          <a:bodyPr wrap="square" rtlCol="0">
            <a:spAutoFit/>
          </a:bodyPr>
          <a:lstStyle/>
          <a:p>
            <a:r>
              <a:rPr lang="en-US" sz="2400" dirty="0">
                <a:latin typeface="Gill Sans MT" panose="020B0502020104020203" pitchFamily="34" charset="77"/>
              </a:rPr>
              <a:t>Hard to tell!</a:t>
            </a:r>
          </a:p>
        </p:txBody>
      </p:sp>
      <p:sp>
        <p:nvSpPr>
          <p:cNvPr id="88" name="Rectangle 87">
            <a:extLst>
              <a:ext uri="{FF2B5EF4-FFF2-40B4-BE49-F238E27FC236}">
                <a16:creationId xmlns:a16="http://schemas.microsoft.com/office/drawing/2014/main" id="{E9257390-F64D-B64F-8A8F-CCDDE2C399A3}"/>
              </a:ext>
            </a:extLst>
          </p:cNvPr>
          <p:cNvSpPr/>
          <p:nvPr/>
        </p:nvSpPr>
        <p:spPr>
          <a:xfrm>
            <a:off x="-40016" y="6447190"/>
            <a:ext cx="8430253" cy="369332"/>
          </a:xfrm>
          <a:prstGeom prst="rect">
            <a:avLst/>
          </a:prstGeom>
        </p:spPr>
        <p:txBody>
          <a:bodyPr wrap="square">
            <a:spAutoFit/>
          </a:bodyPr>
          <a:lstStyle/>
          <a:p>
            <a:r>
              <a:rPr lang="en-US" dirty="0">
                <a:latin typeface="Gill Sans MT" panose="020B0502020104020203" pitchFamily="34" charset="77"/>
              </a:rPr>
              <a:t>(But: see ”</a:t>
            </a:r>
            <a:r>
              <a:rPr lang="en-US" dirty="0" err="1">
                <a:latin typeface="Gill Sans MT" panose="020B0502020104020203" pitchFamily="34" charset="77"/>
              </a:rPr>
              <a:t>GangSTR</a:t>
            </a:r>
            <a:r>
              <a:rPr lang="en-US" dirty="0">
                <a:latin typeface="Gill Sans MT" panose="020B0502020104020203" pitchFamily="34" charset="77"/>
              </a:rPr>
              <a:t>” and “</a:t>
            </a:r>
            <a:r>
              <a:rPr lang="en-US" dirty="0" err="1">
                <a:latin typeface="Gill Sans MT" panose="020B0502020104020203" pitchFamily="34" charset="77"/>
              </a:rPr>
              <a:t>ExpansionHunter</a:t>
            </a:r>
            <a:r>
              <a:rPr lang="en-US" dirty="0">
                <a:latin typeface="Gill Sans MT" panose="020B0502020104020203" pitchFamily="34" charset="77"/>
              </a:rPr>
              <a:t>” tools for tricks to deal with this)</a:t>
            </a:r>
          </a:p>
        </p:txBody>
      </p:sp>
      <p:cxnSp>
        <p:nvCxnSpPr>
          <p:cNvPr id="62" name="Straight Connector 61">
            <a:extLst>
              <a:ext uri="{FF2B5EF4-FFF2-40B4-BE49-F238E27FC236}">
                <a16:creationId xmlns:a16="http://schemas.microsoft.com/office/drawing/2014/main" id="{7F0D39B3-CAE2-0F4F-9799-5B66EF15B115}"/>
              </a:ext>
            </a:extLst>
          </p:cNvPr>
          <p:cNvCxnSpPr>
            <a:cxnSpLocks/>
          </p:cNvCxnSpPr>
          <p:nvPr/>
        </p:nvCxnSpPr>
        <p:spPr>
          <a:xfrm>
            <a:off x="2374025" y="3594945"/>
            <a:ext cx="6412166"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1C01524F-B538-0041-8C16-455679E74D3B}"/>
              </a:ext>
            </a:extLst>
          </p:cNvPr>
          <p:cNvSpPr txBox="1"/>
          <p:nvPr/>
        </p:nvSpPr>
        <p:spPr>
          <a:xfrm>
            <a:off x="8808669" y="3317365"/>
            <a:ext cx="3005829" cy="830997"/>
          </a:xfrm>
          <a:prstGeom prst="rect">
            <a:avLst/>
          </a:prstGeom>
          <a:noFill/>
        </p:spPr>
        <p:txBody>
          <a:bodyPr wrap="square" rtlCol="0">
            <a:spAutoFit/>
          </a:bodyPr>
          <a:lstStyle/>
          <a:p>
            <a:r>
              <a:rPr lang="en-US" sz="2400" dirty="0">
                <a:latin typeface="Gill Sans MT" panose="020B0502020104020203" pitchFamily="34" charset="77"/>
              </a:rPr>
              <a:t>Need a read to span all the way across </a:t>
            </a:r>
          </a:p>
        </p:txBody>
      </p:sp>
      <p:pic>
        <p:nvPicPr>
          <p:cNvPr id="61" name="Picture 60">
            <a:extLst>
              <a:ext uri="{FF2B5EF4-FFF2-40B4-BE49-F238E27FC236}">
                <a16:creationId xmlns:a16="http://schemas.microsoft.com/office/drawing/2014/main" id="{A737A2DE-FA94-7345-B3D4-4892AD4F0D1A}"/>
              </a:ext>
            </a:extLst>
          </p:cNvPr>
          <p:cNvPicPr>
            <a:picLocks noChangeAspect="1"/>
          </p:cNvPicPr>
          <p:nvPr/>
        </p:nvPicPr>
        <p:blipFill>
          <a:blip r:embed="rId2"/>
          <a:stretch>
            <a:fillRect/>
          </a:stretch>
        </p:blipFill>
        <p:spPr>
          <a:xfrm>
            <a:off x="185535" y="2894871"/>
            <a:ext cx="8377983" cy="3343844"/>
          </a:xfrm>
          <a:prstGeom prst="rect">
            <a:avLst/>
          </a:prstGeom>
          <a:ln>
            <a:solidFill>
              <a:schemeClr val="tx1"/>
            </a:solidFill>
          </a:ln>
        </p:spPr>
      </p:pic>
    </p:spTree>
    <p:extLst>
      <p:ext uri="{BB962C8B-B14F-4D97-AF65-F5344CB8AC3E}">
        <p14:creationId xmlns:p14="http://schemas.microsoft.com/office/powerpoint/2010/main" val="240097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6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E365476-1088-8B43-8EF9-B26DC8254BA8}"/>
              </a:ext>
            </a:extLst>
          </p:cNvPr>
          <p:cNvSpPr txBox="1">
            <a:spLocks/>
          </p:cNvSpPr>
          <p:nvPr/>
        </p:nvSpPr>
        <p:spPr>
          <a:xfrm>
            <a:off x="0" y="54574"/>
            <a:ext cx="12192000" cy="12050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Gill Sans MT" panose="020B0502020104020203" pitchFamily="34" charset="0"/>
              </a:rPr>
              <a:t>Resolving a human centromere sequence</a:t>
            </a:r>
          </a:p>
        </p:txBody>
      </p:sp>
      <p:pic>
        <p:nvPicPr>
          <p:cNvPr id="5" name="Picture 4">
            <a:extLst>
              <a:ext uri="{FF2B5EF4-FFF2-40B4-BE49-F238E27FC236}">
                <a16:creationId xmlns:a16="http://schemas.microsoft.com/office/drawing/2014/main" id="{D936C285-0A4D-0B4F-A7F3-546F68C544C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96903" y="1079188"/>
            <a:ext cx="6431350" cy="5406887"/>
          </a:xfrm>
          <a:prstGeom prst="rect">
            <a:avLst/>
          </a:prstGeom>
        </p:spPr>
      </p:pic>
      <p:sp>
        <p:nvSpPr>
          <p:cNvPr id="7" name="TextBox 6">
            <a:extLst>
              <a:ext uri="{FF2B5EF4-FFF2-40B4-BE49-F238E27FC236}">
                <a16:creationId xmlns:a16="http://schemas.microsoft.com/office/drawing/2014/main" id="{D9A56EBD-D60E-374E-9857-0A93A4DA1F01}"/>
              </a:ext>
            </a:extLst>
          </p:cNvPr>
          <p:cNvSpPr txBox="1"/>
          <p:nvPr/>
        </p:nvSpPr>
        <p:spPr>
          <a:xfrm>
            <a:off x="149087" y="1228086"/>
            <a:ext cx="4498730" cy="2554545"/>
          </a:xfrm>
          <a:prstGeom prst="rect">
            <a:avLst/>
          </a:prstGeom>
          <a:noFill/>
        </p:spPr>
        <p:txBody>
          <a:bodyPr wrap="square" rtlCol="0">
            <a:spAutoFit/>
          </a:bodyPr>
          <a:lstStyle/>
          <a:p>
            <a:pPr marL="285750" indent="-285750">
              <a:buFont typeface="Arial" panose="020B0604020202020204" pitchFamily="34" charset="0"/>
              <a:buChar char="•"/>
            </a:pPr>
            <a:r>
              <a:rPr lang="en-US" sz="3200" dirty="0">
                <a:latin typeface="Gill Sans MT" panose="020B0502020104020203" pitchFamily="34" charset="77"/>
              </a:rPr>
              <a:t>Alpha satellites (171bp AT rich sequences)</a:t>
            </a:r>
          </a:p>
          <a:p>
            <a:pPr marL="285750" indent="-285750">
              <a:buFont typeface="Arial" panose="020B0604020202020204" pitchFamily="34" charset="0"/>
              <a:buChar char="•"/>
            </a:pPr>
            <a:r>
              <a:rPr lang="en-US" sz="3200" dirty="0">
                <a:latin typeface="Gill Sans MT" panose="020B0502020104020203" pitchFamily="34" charset="77"/>
              </a:rPr>
              <a:t>Interspersed with retrotransposons and other repeat types</a:t>
            </a:r>
          </a:p>
        </p:txBody>
      </p:sp>
      <p:pic>
        <p:nvPicPr>
          <p:cNvPr id="8" name="Picture 7">
            <a:extLst>
              <a:ext uri="{FF2B5EF4-FFF2-40B4-BE49-F238E27FC236}">
                <a16:creationId xmlns:a16="http://schemas.microsoft.com/office/drawing/2014/main" id="{9B2D675E-494F-0F40-A499-25C3AEA2E037}"/>
              </a:ext>
            </a:extLst>
          </p:cNvPr>
          <p:cNvPicPr>
            <a:picLocks noChangeAspect="1"/>
          </p:cNvPicPr>
          <p:nvPr/>
        </p:nvPicPr>
        <p:blipFill>
          <a:blip r:embed="rId3"/>
          <a:stretch>
            <a:fillRect/>
          </a:stretch>
        </p:blipFill>
        <p:spPr>
          <a:xfrm>
            <a:off x="927376" y="3883071"/>
            <a:ext cx="1511300" cy="2641600"/>
          </a:xfrm>
          <a:prstGeom prst="rect">
            <a:avLst/>
          </a:prstGeom>
          <a:ln>
            <a:solidFill>
              <a:schemeClr val="tx1"/>
            </a:solidFill>
          </a:ln>
        </p:spPr>
      </p:pic>
      <p:sp>
        <p:nvSpPr>
          <p:cNvPr id="9" name="Rectangle 8">
            <a:extLst>
              <a:ext uri="{FF2B5EF4-FFF2-40B4-BE49-F238E27FC236}">
                <a16:creationId xmlns:a16="http://schemas.microsoft.com/office/drawing/2014/main" id="{E8133214-F586-BC4A-8F0F-2BA2727CA42A}"/>
              </a:ext>
            </a:extLst>
          </p:cNvPr>
          <p:cNvSpPr/>
          <p:nvPr/>
        </p:nvSpPr>
        <p:spPr>
          <a:xfrm>
            <a:off x="726987" y="4603217"/>
            <a:ext cx="1912077" cy="352926"/>
          </a:xfrm>
          <a:prstGeom prst="rect">
            <a:avLst/>
          </a:prstGeom>
          <a:noFill/>
          <a:ln w="2857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15681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E365476-1088-8B43-8EF9-B26DC8254BA8}"/>
              </a:ext>
            </a:extLst>
          </p:cNvPr>
          <p:cNvSpPr txBox="1">
            <a:spLocks/>
          </p:cNvSpPr>
          <p:nvPr/>
        </p:nvSpPr>
        <p:spPr>
          <a:xfrm>
            <a:off x="0" y="54574"/>
            <a:ext cx="12192000" cy="12050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Gill Sans MT" panose="020B0502020104020203" pitchFamily="34" charset="0"/>
              </a:rPr>
              <a:t>Resolving a complex variable number tandem repeat</a:t>
            </a:r>
          </a:p>
        </p:txBody>
      </p:sp>
      <p:pic>
        <p:nvPicPr>
          <p:cNvPr id="2" name="Picture 1">
            <a:extLst>
              <a:ext uri="{FF2B5EF4-FFF2-40B4-BE49-F238E27FC236}">
                <a16:creationId xmlns:a16="http://schemas.microsoft.com/office/drawing/2014/main" id="{C8FC72CE-A8E4-DF4A-B3D1-1B1E689945D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45029" y="899582"/>
            <a:ext cx="7800516" cy="5764696"/>
          </a:xfrm>
          <a:prstGeom prst="rect">
            <a:avLst/>
          </a:prstGeom>
        </p:spPr>
      </p:pic>
      <p:sp>
        <p:nvSpPr>
          <p:cNvPr id="6" name="TextBox 5">
            <a:extLst>
              <a:ext uri="{FF2B5EF4-FFF2-40B4-BE49-F238E27FC236}">
                <a16:creationId xmlns:a16="http://schemas.microsoft.com/office/drawing/2014/main" id="{A3B6693E-29D3-4048-B9A3-E788F84727C5}"/>
              </a:ext>
            </a:extLst>
          </p:cNvPr>
          <p:cNvSpPr txBox="1"/>
          <p:nvPr/>
        </p:nvSpPr>
        <p:spPr>
          <a:xfrm>
            <a:off x="234842" y="1566014"/>
            <a:ext cx="4498730" cy="1077218"/>
          </a:xfrm>
          <a:prstGeom prst="rect">
            <a:avLst/>
          </a:prstGeom>
          <a:noFill/>
        </p:spPr>
        <p:txBody>
          <a:bodyPr wrap="square" rtlCol="0">
            <a:spAutoFit/>
          </a:bodyPr>
          <a:lstStyle/>
          <a:p>
            <a:pPr marL="285750" indent="-285750">
              <a:buFont typeface="Arial" panose="020B0604020202020204" pitchFamily="34" charset="0"/>
              <a:buChar char="•"/>
            </a:pPr>
            <a:r>
              <a:rPr lang="en-US" sz="3200" dirty="0">
                <a:latin typeface="Gill Sans MT" panose="020B0502020104020203" pitchFamily="34" charset="77"/>
              </a:rPr>
              <a:t>12kb repeat unit, spanning 863kb</a:t>
            </a:r>
          </a:p>
        </p:txBody>
      </p:sp>
      <p:pic>
        <p:nvPicPr>
          <p:cNvPr id="8" name="Picture 7">
            <a:extLst>
              <a:ext uri="{FF2B5EF4-FFF2-40B4-BE49-F238E27FC236}">
                <a16:creationId xmlns:a16="http://schemas.microsoft.com/office/drawing/2014/main" id="{EE4293AC-21C5-7048-842E-3A6E847844C1}"/>
              </a:ext>
            </a:extLst>
          </p:cNvPr>
          <p:cNvPicPr>
            <a:picLocks noChangeAspect="1"/>
          </p:cNvPicPr>
          <p:nvPr/>
        </p:nvPicPr>
        <p:blipFill>
          <a:blip r:embed="rId3"/>
          <a:stretch>
            <a:fillRect/>
          </a:stretch>
        </p:blipFill>
        <p:spPr>
          <a:xfrm>
            <a:off x="972907" y="3332955"/>
            <a:ext cx="1511300" cy="2641600"/>
          </a:xfrm>
          <a:prstGeom prst="rect">
            <a:avLst/>
          </a:prstGeom>
          <a:ln>
            <a:solidFill>
              <a:schemeClr val="tx1"/>
            </a:solidFill>
          </a:ln>
        </p:spPr>
      </p:pic>
      <p:sp>
        <p:nvSpPr>
          <p:cNvPr id="9" name="Rectangle 8">
            <a:extLst>
              <a:ext uri="{FF2B5EF4-FFF2-40B4-BE49-F238E27FC236}">
                <a16:creationId xmlns:a16="http://schemas.microsoft.com/office/drawing/2014/main" id="{136F81D0-255B-C646-9801-E152C5A65EBB}"/>
              </a:ext>
            </a:extLst>
          </p:cNvPr>
          <p:cNvSpPr/>
          <p:nvPr/>
        </p:nvSpPr>
        <p:spPr>
          <a:xfrm>
            <a:off x="772518" y="4779680"/>
            <a:ext cx="1912077" cy="352926"/>
          </a:xfrm>
          <a:prstGeom prst="rect">
            <a:avLst/>
          </a:prstGeom>
          <a:noFill/>
          <a:ln w="2857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69376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E365476-1088-8B43-8EF9-B26DC8254BA8}"/>
              </a:ext>
            </a:extLst>
          </p:cNvPr>
          <p:cNvSpPr txBox="1">
            <a:spLocks/>
          </p:cNvSpPr>
          <p:nvPr/>
        </p:nvSpPr>
        <p:spPr>
          <a:xfrm>
            <a:off x="0" y="54574"/>
            <a:ext cx="12192000" cy="12050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Gill Sans MT" panose="020B0502020104020203" pitchFamily="34" charset="0"/>
              </a:rPr>
              <a:t>Resolving a complex variable number tandem repeat</a:t>
            </a:r>
          </a:p>
        </p:txBody>
      </p:sp>
      <p:pic>
        <p:nvPicPr>
          <p:cNvPr id="3" name="Picture 2">
            <a:extLst>
              <a:ext uri="{FF2B5EF4-FFF2-40B4-BE49-F238E27FC236}">
                <a16:creationId xmlns:a16="http://schemas.microsoft.com/office/drawing/2014/main" id="{2F5D73B8-33ED-7148-92FC-4010C5DEC3DB}"/>
              </a:ext>
            </a:extLst>
          </p:cNvPr>
          <p:cNvPicPr>
            <a:picLocks noChangeAspect="1"/>
          </p:cNvPicPr>
          <p:nvPr/>
        </p:nvPicPr>
        <p:blipFill>
          <a:blip r:embed="rId2"/>
          <a:stretch>
            <a:fillRect/>
          </a:stretch>
        </p:blipFill>
        <p:spPr>
          <a:xfrm>
            <a:off x="6417089" y="1042781"/>
            <a:ext cx="4406900" cy="5448300"/>
          </a:xfrm>
          <a:prstGeom prst="rect">
            <a:avLst/>
          </a:prstGeom>
        </p:spPr>
      </p:pic>
      <p:sp>
        <p:nvSpPr>
          <p:cNvPr id="7" name="TextBox 6">
            <a:extLst>
              <a:ext uri="{FF2B5EF4-FFF2-40B4-BE49-F238E27FC236}">
                <a16:creationId xmlns:a16="http://schemas.microsoft.com/office/drawing/2014/main" id="{1B54EB91-4DF2-324E-A6D4-324B35182C5E}"/>
              </a:ext>
            </a:extLst>
          </p:cNvPr>
          <p:cNvSpPr txBox="1"/>
          <p:nvPr/>
        </p:nvSpPr>
        <p:spPr>
          <a:xfrm>
            <a:off x="550348" y="1413063"/>
            <a:ext cx="4498730" cy="4031873"/>
          </a:xfrm>
          <a:prstGeom prst="rect">
            <a:avLst/>
          </a:prstGeom>
          <a:noFill/>
        </p:spPr>
        <p:txBody>
          <a:bodyPr wrap="square" rtlCol="0">
            <a:spAutoFit/>
          </a:bodyPr>
          <a:lstStyle/>
          <a:p>
            <a:pPr marL="285750" indent="-285750">
              <a:buFont typeface="Arial" panose="020B0604020202020204" pitchFamily="34" charset="0"/>
              <a:buChar char="•"/>
            </a:pPr>
            <a:r>
              <a:rPr lang="en-US" sz="3200" dirty="0">
                <a:latin typeface="Gill Sans MT" panose="020B0502020104020203" pitchFamily="34" charset="77"/>
              </a:rPr>
              <a:t>GRCh38 (the reference genome) has only 26 copies</a:t>
            </a:r>
          </a:p>
          <a:p>
            <a:pPr marL="285750" indent="-285750">
              <a:buFont typeface="Arial" panose="020B0604020202020204" pitchFamily="34" charset="0"/>
              <a:buChar char="•"/>
            </a:pPr>
            <a:r>
              <a:rPr lang="en-US" sz="3200" dirty="0">
                <a:latin typeface="Gill Sans MT" panose="020B0502020104020203" pitchFamily="34" charset="77"/>
              </a:rPr>
              <a:t>Most samples observed have &gt;100 copies!</a:t>
            </a:r>
          </a:p>
          <a:p>
            <a:pPr marL="285750" indent="-285750">
              <a:buFont typeface="Arial" panose="020B0604020202020204" pitchFamily="34" charset="0"/>
              <a:buChar char="•"/>
            </a:pPr>
            <a:r>
              <a:rPr lang="en-US" sz="3200" dirty="0">
                <a:latin typeface="Gill Sans MT" panose="020B0502020104020203" pitchFamily="34" charset="77"/>
              </a:rPr>
              <a:t>Striking example where the reference genome can be misleading</a:t>
            </a:r>
          </a:p>
        </p:txBody>
      </p:sp>
    </p:spTree>
    <p:extLst>
      <p:ext uri="{BB962C8B-B14F-4D97-AF65-F5344CB8AC3E}">
        <p14:creationId xmlns:p14="http://schemas.microsoft.com/office/powerpoint/2010/main" val="41404460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E365476-1088-8B43-8EF9-B26DC8254BA8}"/>
              </a:ext>
            </a:extLst>
          </p:cNvPr>
          <p:cNvSpPr txBox="1">
            <a:spLocks/>
          </p:cNvSpPr>
          <p:nvPr/>
        </p:nvSpPr>
        <p:spPr>
          <a:xfrm>
            <a:off x="0" y="54574"/>
            <a:ext cx="12192000" cy="12050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Gill Sans MT" panose="020B0502020104020203" pitchFamily="34" charset="0"/>
              </a:rPr>
              <a:t>Other long read applications</a:t>
            </a:r>
          </a:p>
        </p:txBody>
      </p:sp>
      <p:sp>
        <p:nvSpPr>
          <p:cNvPr id="5" name="TextBox 4">
            <a:extLst>
              <a:ext uri="{FF2B5EF4-FFF2-40B4-BE49-F238E27FC236}">
                <a16:creationId xmlns:a16="http://schemas.microsoft.com/office/drawing/2014/main" id="{7FDE48FB-E923-DA49-B8DB-E15DA0B485D8}"/>
              </a:ext>
            </a:extLst>
          </p:cNvPr>
          <p:cNvSpPr txBox="1"/>
          <p:nvPr/>
        </p:nvSpPr>
        <p:spPr>
          <a:xfrm>
            <a:off x="839106" y="970857"/>
            <a:ext cx="9267420" cy="5509200"/>
          </a:xfrm>
          <a:prstGeom prst="rect">
            <a:avLst/>
          </a:prstGeom>
          <a:noFill/>
        </p:spPr>
        <p:txBody>
          <a:bodyPr wrap="square" rtlCol="0">
            <a:spAutoFit/>
          </a:bodyPr>
          <a:lstStyle/>
          <a:p>
            <a:pPr marL="285750" indent="-285750">
              <a:buFont typeface="Arial" panose="020B0604020202020204" pitchFamily="34" charset="0"/>
              <a:buChar char="•"/>
            </a:pPr>
            <a:r>
              <a:rPr lang="en-US" sz="3200" dirty="0">
                <a:latin typeface="Gill Sans MT" panose="020B0502020104020203" pitchFamily="34" charset="77"/>
              </a:rPr>
              <a:t>Sequencing the SARS-CoV2 genome (and other viral genomes)</a:t>
            </a:r>
          </a:p>
          <a:p>
            <a:pPr marL="285750" indent="-285750">
              <a:buFont typeface="Arial" panose="020B0604020202020204" pitchFamily="34" charset="0"/>
              <a:buChar char="•"/>
            </a:pPr>
            <a:endParaRPr lang="en-US" sz="3200" dirty="0">
              <a:latin typeface="Gill Sans MT" panose="020B0502020104020203" pitchFamily="34" charset="77"/>
            </a:endParaRPr>
          </a:p>
          <a:p>
            <a:pPr marL="285750" indent="-285750">
              <a:buFont typeface="Arial" panose="020B0604020202020204" pitchFamily="34" charset="0"/>
              <a:buChar char="•"/>
            </a:pPr>
            <a:r>
              <a:rPr lang="en-US" sz="3200" dirty="0">
                <a:latin typeface="Gill Sans MT" panose="020B0502020104020203" pitchFamily="34" charset="77"/>
              </a:rPr>
              <a:t>Full-length RNA-sequencing</a:t>
            </a:r>
          </a:p>
          <a:p>
            <a:pPr marL="285750" indent="-285750">
              <a:buFont typeface="Arial" panose="020B0604020202020204" pitchFamily="34" charset="0"/>
              <a:buChar char="•"/>
            </a:pPr>
            <a:endParaRPr lang="en-US" sz="3200" dirty="0">
              <a:latin typeface="Gill Sans MT" panose="020B0502020104020203" pitchFamily="34" charset="77"/>
            </a:endParaRPr>
          </a:p>
          <a:p>
            <a:pPr marL="285750" indent="-285750">
              <a:buFont typeface="Arial" panose="020B0604020202020204" pitchFamily="34" charset="0"/>
              <a:buChar char="•"/>
            </a:pPr>
            <a:r>
              <a:rPr lang="en-US" sz="3200" dirty="0">
                <a:latin typeface="Gill Sans MT" panose="020B0502020104020203" pitchFamily="34" charset="77"/>
              </a:rPr>
              <a:t>Detecting large structural variants</a:t>
            </a:r>
          </a:p>
          <a:p>
            <a:pPr marL="285750" indent="-285750">
              <a:buFont typeface="Arial" panose="020B0604020202020204" pitchFamily="34" charset="0"/>
              <a:buChar char="•"/>
            </a:pPr>
            <a:endParaRPr lang="en-US" sz="3200" dirty="0">
              <a:latin typeface="Gill Sans MT" panose="020B0502020104020203" pitchFamily="34" charset="77"/>
            </a:endParaRPr>
          </a:p>
          <a:p>
            <a:pPr marL="285750" indent="-285750">
              <a:buFont typeface="Arial" panose="020B0604020202020204" pitchFamily="34" charset="0"/>
              <a:buChar char="•"/>
            </a:pPr>
            <a:r>
              <a:rPr lang="en-US" sz="3200" dirty="0">
                <a:latin typeface="Gill Sans MT" panose="020B0502020104020203" pitchFamily="34" charset="77"/>
              </a:rPr>
              <a:t>For ONT: rapid on-site sequencing of viral, clinical, or forensics samples</a:t>
            </a:r>
          </a:p>
          <a:p>
            <a:pPr marL="285750" indent="-285750">
              <a:buFont typeface="Arial" panose="020B0604020202020204" pitchFamily="34" charset="0"/>
              <a:buChar char="•"/>
            </a:pPr>
            <a:endParaRPr lang="en-US" sz="3200" dirty="0">
              <a:latin typeface="Gill Sans MT" panose="020B0502020104020203" pitchFamily="34" charset="77"/>
            </a:endParaRPr>
          </a:p>
          <a:p>
            <a:pPr marL="285750" indent="-285750">
              <a:buFont typeface="Arial" panose="020B0604020202020204" pitchFamily="34" charset="0"/>
              <a:buChar char="•"/>
            </a:pPr>
            <a:r>
              <a:rPr lang="en-US" sz="3200" dirty="0">
                <a:latin typeface="Gill Sans MT" panose="020B0502020104020203" pitchFamily="34" charset="77"/>
              </a:rPr>
              <a:t>And many more…</a:t>
            </a:r>
          </a:p>
        </p:txBody>
      </p:sp>
    </p:spTree>
    <p:extLst>
      <p:ext uri="{BB962C8B-B14F-4D97-AF65-F5344CB8AC3E}">
        <p14:creationId xmlns:p14="http://schemas.microsoft.com/office/powerpoint/2010/main" val="23278312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EDA14E-E2CE-C445-885F-070C0ABA730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7849"/>
            <a:ext cx="12192000" cy="6782305"/>
          </a:xfrm>
          <a:prstGeom prst="rect">
            <a:avLst/>
          </a:prstGeom>
        </p:spPr>
      </p:pic>
      <p:sp>
        <p:nvSpPr>
          <p:cNvPr id="5" name="TextBox 4">
            <a:extLst>
              <a:ext uri="{FF2B5EF4-FFF2-40B4-BE49-F238E27FC236}">
                <a16:creationId xmlns:a16="http://schemas.microsoft.com/office/drawing/2014/main" id="{06D22C5D-F14F-AD41-8717-FFFC56E532C9}"/>
              </a:ext>
            </a:extLst>
          </p:cNvPr>
          <p:cNvSpPr txBox="1"/>
          <p:nvPr/>
        </p:nvSpPr>
        <p:spPr>
          <a:xfrm>
            <a:off x="3398520" y="2360110"/>
            <a:ext cx="5394960" cy="1569660"/>
          </a:xfrm>
          <a:prstGeom prst="rect">
            <a:avLst/>
          </a:prstGeom>
          <a:solidFill>
            <a:schemeClr val="bg1"/>
          </a:solidFill>
        </p:spPr>
        <p:txBody>
          <a:bodyPr wrap="square" rtlCol="0">
            <a:spAutoFit/>
          </a:bodyPr>
          <a:lstStyle/>
          <a:p>
            <a:pPr algn="ctr"/>
            <a:r>
              <a:rPr lang="en-US" sz="4800" b="1" dirty="0">
                <a:latin typeface="Gill Sans MT" panose="020B0502020104020203" pitchFamily="34" charset="77"/>
              </a:rPr>
              <a:t>Good luck on Quiz 1!</a:t>
            </a:r>
          </a:p>
        </p:txBody>
      </p:sp>
    </p:spTree>
    <p:extLst>
      <p:ext uri="{BB962C8B-B14F-4D97-AF65-F5344CB8AC3E}">
        <p14:creationId xmlns:p14="http://schemas.microsoft.com/office/powerpoint/2010/main" val="36623632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E365476-1088-8B43-8EF9-B26DC8254BA8}"/>
              </a:ext>
            </a:extLst>
          </p:cNvPr>
          <p:cNvSpPr txBox="1">
            <a:spLocks/>
          </p:cNvSpPr>
          <p:nvPr/>
        </p:nvSpPr>
        <p:spPr>
          <a:xfrm>
            <a:off x="0" y="54574"/>
            <a:ext cx="12192000" cy="12050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Gill Sans MT" panose="020B0502020104020203" pitchFamily="34" charset="0"/>
              </a:rPr>
              <a:t>Short reads can’t resolve large segmental duplications</a:t>
            </a:r>
          </a:p>
        </p:txBody>
      </p:sp>
      <p:cxnSp>
        <p:nvCxnSpPr>
          <p:cNvPr id="3" name="Straight Connector 2">
            <a:extLst>
              <a:ext uri="{FF2B5EF4-FFF2-40B4-BE49-F238E27FC236}">
                <a16:creationId xmlns:a16="http://schemas.microsoft.com/office/drawing/2014/main" id="{226E766E-4D48-3141-8FFC-A26FF7817175}"/>
              </a:ext>
            </a:extLst>
          </p:cNvPr>
          <p:cNvCxnSpPr/>
          <p:nvPr/>
        </p:nvCxnSpPr>
        <p:spPr>
          <a:xfrm>
            <a:off x="1158037" y="2324844"/>
            <a:ext cx="9604075"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261DAB8F-C882-D843-823F-0A3B2AB97A41}"/>
              </a:ext>
            </a:extLst>
          </p:cNvPr>
          <p:cNvSpPr txBox="1"/>
          <p:nvPr/>
        </p:nvSpPr>
        <p:spPr>
          <a:xfrm flipH="1">
            <a:off x="422300" y="1259615"/>
            <a:ext cx="3272369" cy="461665"/>
          </a:xfrm>
          <a:prstGeom prst="rect">
            <a:avLst/>
          </a:prstGeom>
          <a:noFill/>
        </p:spPr>
        <p:txBody>
          <a:bodyPr wrap="square" rtlCol="0">
            <a:spAutoFit/>
          </a:bodyPr>
          <a:lstStyle/>
          <a:p>
            <a:r>
              <a:rPr lang="en-US" sz="2400" b="1" u="sng" dirty="0">
                <a:latin typeface="Gill Sans MT" panose="020B0502020104020203" pitchFamily="34" charset="0"/>
              </a:rPr>
              <a:t>Reference genome</a:t>
            </a:r>
          </a:p>
        </p:txBody>
      </p:sp>
      <p:cxnSp>
        <p:nvCxnSpPr>
          <p:cNvPr id="6" name="Straight Connector 5">
            <a:extLst>
              <a:ext uri="{FF2B5EF4-FFF2-40B4-BE49-F238E27FC236}">
                <a16:creationId xmlns:a16="http://schemas.microsoft.com/office/drawing/2014/main" id="{9D07828F-A185-C34D-B689-C474ED83390F}"/>
              </a:ext>
            </a:extLst>
          </p:cNvPr>
          <p:cNvCxnSpPr>
            <a:cxnSpLocks/>
          </p:cNvCxnSpPr>
          <p:nvPr/>
        </p:nvCxnSpPr>
        <p:spPr>
          <a:xfrm>
            <a:off x="1767637" y="2324844"/>
            <a:ext cx="3242741"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6C23540-036D-BC4F-B676-42DB43E61F6E}"/>
              </a:ext>
            </a:extLst>
          </p:cNvPr>
          <p:cNvCxnSpPr>
            <a:cxnSpLocks/>
          </p:cNvCxnSpPr>
          <p:nvPr/>
        </p:nvCxnSpPr>
        <p:spPr>
          <a:xfrm>
            <a:off x="6566616" y="2324844"/>
            <a:ext cx="3242741"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94DF3B1-2342-AD43-8C56-BA7E89D8422A}"/>
              </a:ext>
            </a:extLst>
          </p:cNvPr>
          <p:cNvCxnSpPr>
            <a:cxnSpLocks/>
          </p:cNvCxnSpPr>
          <p:nvPr/>
        </p:nvCxnSpPr>
        <p:spPr>
          <a:xfrm>
            <a:off x="4553178" y="2928409"/>
            <a:ext cx="1621622"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BFD68EC-0171-404B-87FD-C5AB12BD8398}"/>
              </a:ext>
            </a:extLst>
          </p:cNvPr>
          <p:cNvCxnSpPr>
            <a:cxnSpLocks/>
          </p:cNvCxnSpPr>
          <p:nvPr/>
        </p:nvCxnSpPr>
        <p:spPr>
          <a:xfrm>
            <a:off x="4829146" y="3093166"/>
            <a:ext cx="1621622"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9E975EB-7504-7544-83A9-194EE4356A6C}"/>
              </a:ext>
            </a:extLst>
          </p:cNvPr>
          <p:cNvCxnSpPr>
            <a:cxnSpLocks/>
          </p:cNvCxnSpPr>
          <p:nvPr/>
        </p:nvCxnSpPr>
        <p:spPr>
          <a:xfrm>
            <a:off x="5043330" y="3257923"/>
            <a:ext cx="1621622"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9FE92F6-D4C6-0F4A-9DE7-245181306825}"/>
              </a:ext>
            </a:extLst>
          </p:cNvPr>
          <p:cNvCxnSpPr/>
          <p:nvPr/>
        </p:nvCxnSpPr>
        <p:spPr>
          <a:xfrm flipH="1" flipV="1">
            <a:off x="4263081" y="2442891"/>
            <a:ext cx="566065" cy="3707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4511E64E-CE27-B34B-9778-DB7958DF65AA}"/>
              </a:ext>
            </a:extLst>
          </p:cNvPr>
          <p:cNvCxnSpPr>
            <a:cxnSpLocks/>
          </p:cNvCxnSpPr>
          <p:nvPr/>
        </p:nvCxnSpPr>
        <p:spPr>
          <a:xfrm flipV="1">
            <a:off x="5828879" y="2439661"/>
            <a:ext cx="1509263" cy="32399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A9122EC-E01A-A24A-860B-A55BF55E8C0F}"/>
              </a:ext>
            </a:extLst>
          </p:cNvPr>
          <p:cNvSpPr txBox="1"/>
          <p:nvPr/>
        </p:nvSpPr>
        <p:spPr>
          <a:xfrm>
            <a:off x="5129642" y="2414532"/>
            <a:ext cx="623889" cy="523220"/>
          </a:xfrm>
          <a:prstGeom prst="rect">
            <a:avLst/>
          </a:prstGeom>
          <a:noFill/>
        </p:spPr>
        <p:txBody>
          <a:bodyPr wrap="none" rtlCol="0">
            <a:spAutoFit/>
          </a:bodyPr>
          <a:lstStyle/>
          <a:p>
            <a:r>
              <a:rPr lang="en-US" sz="2800" b="1" dirty="0">
                <a:latin typeface="Arial" panose="020B0604020202020204" pitchFamily="34" charset="0"/>
                <a:cs typeface="Arial" panose="020B0604020202020204" pitchFamily="34" charset="0"/>
              </a:rPr>
              <a:t>??</a:t>
            </a:r>
          </a:p>
        </p:txBody>
      </p:sp>
      <p:sp>
        <p:nvSpPr>
          <p:cNvPr id="14" name="TextBox 13">
            <a:extLst>
              <a:ext uri="{FF2B5EF4-FFF2-40B4-BE49-F238E27FC236}">
                <a16:creationId xmlns:a16="http://schemas.microsoft.com/office/drawing/2014/main" id="{893B1F53-E1C6-084F-A967-566C092FB4E2}"/>
              </a:ext>
            </a:extLst>
          </p:cNvPr>
          <p:cNvSpPr txBox="1"/>
          <p:nvPr/>
        </p:nvSpPr>
        <p:spPr>
          <a:xfrm>
            <a:off x="2691270" y="4308217"/>
            <a:ext cx="444352" cy="523220"/>
          </a:xfrm>
          <a:prstGeom prst="rect">
            <a:avLst/>
          </a:prstGeom>
          <a:noFill/>
        </p:spPr>
        <p:txBody>
          <a:bodyPr wrap="none" rtlCol="0">
            <a:spAutoFit/>
          </a:bodyPr>
          <a:lstStyle/>
          <a:p>
            <a:r>
              <a:rPr lang="en-US" sz="2800" b="1" dirty="0">
                <a:latin typeface="Arial" panose="020B0604020202020204" pitchFamily="34" charset="0"/>
                <a:cs typeface="Arial" panose="020B0604020202020204" pitchFamily="34" charset="0"/>
              </a:rPr>
              <a:t>A</a:t>
            </a:r>
          </a:p>
        </p:txBody>
      </p:sp>
      <p:sp>
        <p:nvSpPr>
          <p:cNvPr id="15" name="TextBox 14">
            <a:extLst>
              <a:ext uri="{FF2B5EF4-FFF2-40B4-BE49-F238E27FC236}">
                <a16:creationId xmlns:a16="http://schemas.microsoft.com/office/drawing/2014/main" id="{7578E6B6-7CBE-9C4B-AA19-CF43809E4943}"/>
              </a:ext>
            </a:extLst>
          </p:cNvPr>
          <p:cNvSpPr txBox="1"/>
          <p:nvPr/>
        </p:nvSpPr>
        <p:spPr>
          <a:xfrm>
            <a:off x="2706843" y="1711986"/>
            <a:ext cx="444352" cy="523220"/>
          </a:xfrm>
          <a:prstGeom prst="rect">
            <a:avLst/>
          </a:prstGeom>
          <a:noFill/>
        </p:spPr>
        <p:txBody>
          <a:bodyPr wrap="none" rtlCol="0">
            <a:spAutoFit/>
          </a:bodyPr>
          <a:lstStyle/>
          <a:p>
            <a:r>
              <a:rPr lang="en-US" sz="2800" b="1" dirty="0">
                <a:latin typeface="Arial" panose="020B0604020202020204" pitchFamily="34" charset="0"/>
                <a:cs typeface="Arial" panose="020B0604020202020204" pitchFamily="34" charset="0"/>
              </a:rPr>
              <a:t>B</a:t>
            </a:r>
          </a:p>
        </p:txBody>
      </p:sp>
      <p:sp>
        <p:nvSpPr>
          <p:cNvPr id="16" name="TextBox 15">
            <a:extLst>
              <a:ext uri="{FF2B5EF4-FFF2-40B4-BE49-F238E27FC236}">
                <a16:creationId xmlns:a16="http://schemas.microsoft.com/office/drawing/2014/main" id="{53887B47-EFFC-F04C-8C14-ED6D6072B425}"/>
              </a:ext>
            </a:extLst>
          </p:cNvPr>
          <p:cNvSpPr txBox="1"/>
          <p:nvPr/>
        </p:nvSpPr>
        <p:spPr>
          <a:xfrm>
            <a:off x="8109262" y="1711986"/>
            <a:ext cx="444352" cy="523220"/>
          </a:xfrm>
          <a:prstGeom prst="rect">
            <a:avLst/>
          </a:prstGeom>
          <a:noFill/>
        </p:spPr>
        <p:txBody>
          <a:bodyPr wrap="none" rtlCol="0">
            <a:spAutoFit/>
          </a:bodyPr>
          <a:lstStyle/>
          <a:p>
            <a:r>
              <a:rPr lang="en-US" sz="2800" b="1" dirty="0">
                <a:latin typeface="Arial" panose="020B0604020202020204" pitchFamily="34" charset="0"/>
                <a:cs typeface="Arial" panose="020B0604020202020204" pitchFamily="34" charset="0"/>
              </a:rPr>
              <a:t>B</a:t>
            </a:r>
          </a:p>
        </p:txBody>
      </p:sp>
      <p:sp>
        <p:nvSpPr>
          <p:cNvPr id="17" name="TextBox 16">
            <a:extLst>
              <a:ext uri="{FF2B5EF4-FFF2-40B4-BE49-F238E27FC236}">
                <a16:creationId xmlns:a16="http://schemas.microsoft.com/office/drawing/2014/main" id="{D0CB624B-5526-DD4C-80AE-4360F3CBC7E7}"/>
              </a:ext>
            </a:extLst>
          </p:cNvPr>
          <p:cNvSpPr txBox="1"/>
          <p:nvPr/>
        </p:nvSpPr>
        <p:spPr>
          <a:xfrm>
            <a:off x="5022735" y="1699338"/>
            <a:ext cx="444352" cy="523220"/>
          </a:xfrm>
          <a:prstGeom prst="rect">
            <a:avLst/>
          </a:prstGeom>
          <a:noFill/>
        </p:spPr>
        <p:txBody>
          <a:bodyPr wrap="none" rtlCol="0">
            <a:spAutoFit/>
          </a:bodyPr>
          <a:lstStyle/>
          <a:p>
            <a:r>
              <a:rPr lang="en-US" sz="2800" b="1" dirty="0">
                <a:latin typeface="Arial" panose="020B0604020202020204" pitchFamily="34" charset="0"/>
                <a:cs typeface="Arial" panose="020B0604020202020204" pitchFamily="34" charset="0"/>
              </a:rPr>
              <a:t>C</a:t>
            </a:r>
          </a:p>
        </p:txBody>
      </p:sp>
      <p:sp>
        <p:nvSpPr>
          <p:cNvPr id="18" name="TextBox 17">
            <a:extLst>
              <a:ext uri="{FF2B5EF4-FFF2-40B4-BE49-F238E27FC236}">
                <a16:creationId xmlns:a16="http://schemas.microsoft.com/office/drawing/2014/main" id="{660650D1-4CAA-3244-8178-410831C4A260}"/>
              </a:ext>
            </a:extLst>
          </p:cNvPr>
          <p:cNvSpPr txBox="1"/>
          <p:nvPr/>
        </p:nvSpPr>
        <p:spPr>
          <a:xfrm>
            <a:off x="10093363" y="1711986"/>
            <a:ext cx="423514" cy="523220"/>
          </a:xfrm>
          <a:prstGeom prst="rect">
            <a:avLst/>
          </a:prstGeom>
          <a:noFill/>
        </p:spPr>
        <p:txBody>
          <a:bodyPr wrap="none" rtlCol="0">
            <a:spAutoFit/>
          </a:bodyPr>
          <a:lstStyle/>
          <a:p>
            <a:r>
              <a:rPr lang="en-US" sz="2800" b="1" dirty="0">
                <a:latin typeface="Arial" panose="020B0604020202020204" pitchFamily="34" charset="0"/>
                <a:cs typeface="Arial" panose="020B0604020202020204" pitchFamily="34" charset="0"/>
              </a:rPr>
              <a:t>E</a:t>
            </a:r>
          </a:p>
        </p:txBody>
      </p:sp>
      <p:sp>
        <p:nvSpPr>
          <p:cNvPr id="19" name="TextBox 18">
            <a:extLst>
              <a:ext uri="{FF2B5EF4-FFF2-40B4-BE49-F238E27FC236}">
                <a16:creationId xmlns:a16="http://schemas.microsoft.com/office/drawing/2014/main" id="{CDBD1351-EF7F-E840-A3C6-30A921B63989}"/>
              </a:ext>
            </a:extLst>
          </p:cNvPr>
          <p:cNvSpPr txBox="1"/>
          <p:nvPr/>
        </p:nvSpPr>
        <p:spPr>
          <a:xfrm flipH="1">
            <a:off x="475469" y="4302323"/>
            <a:ext cx="1830301" cy="461665"/>
          </a:xfrm>
          <a:prstGeom prst="rect">
            <a:avLst/>
          </a:prstGeom>
          <a:noFill/>
        </p:spPr>
        <p:txBody>
          <a:bodyPr wrap="square" rtlCol="0">
            <a:spAutoFit/>
          </a:bodyPr>
          <a:lstStyle/>
          <a:p>
            <a:r>
              <a:rPr lang="en-US" sz="2400" b="1" u="sng" dirty="0">
                <a:latin typeface="Gill Sans MT" panose="020B0502020104020203" pitchFamily="34" charset="0"/>
              </a:rPr>
              <a:t>Assembly</a:t>
            </a:r>
          </a:p>
        </p:txBody>
      </p:sp>
      <p:cxnSp>
        <p:nvCxnSpPr>
          <p:cNvPr id="21" name="Straight Connector 20">
            <a:extLst>
              <a:ext uri="{FF2B5EF4-FFF2-40B4-BE49-F238E27FC236}">
                <a16:creationId xmlns:a16="http://schemas.microsoft.com/office/drawing/2014/main" id="{CFAC249D-6268-8D4D-8CEC-96C635E5FDCD}"/>
              </a:ext>
            </a:extLst>
          </p:cNvPr>
          <p:cNvCxnSpPr>
            <a:cxnSpLocks/>
          </p:cNvCxnSpPr>
          <p:nvPr/>
        </p:nvCxnSpPr>
        <p:spPr>
          <a:xfrm>
            <a:off x="3397664" y="5317788"/>
            <a:ext cx="2488109"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83EAD47-9356-6846-B840-73C40E32108A}"/>
              </a:ext>
            </a:extLst>
          </p:cNvPr>
          <p:cNvCxnSpPr>
            <a:cxnSpLocks/>
          </p:cNvCxnSpPr>
          <p:nvPr/>
        </p:nvCxnSpPr>
        <p:spPr>
          <a:xfrm>
            <a:off x="2107247" y="4360424"/>
            <a:ext cx="1290417" cy="957364"/>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801E919D-7750-D14B-8BDF-B4C36D7193C4}"/>
              </a:ext>
            </a:extLst>
          </p:cNvPr>
          <p:cNvSpPr txBox="1"/>
          <p:nvPr/>
        </p:nvSpPr>
        <p:spPr>
          <a:xfrm>
            <a:off x="4299497" y="4794568"/>
            <a:ext cx="444352" cy="523220"/>
          </a:xfrm>
          <a:prstGeom prst="rect">
            <a:avLst/>
          </a:prstGeom>
          <a:noFill/>
        </p:spPr>
        <p:txBody>
          <a:bodyPr wrap="none" rtlCol="0">
            <a:spAutoFit/>
          </a:bodyPr>
          <a:lstStyle/>
          <a:p>
            <a:r>
              <a:rPr lang="en-US" sz="2800" b="1" dirty="0">
                <a:latin typeface="Arial" panose="020B0604020202020204" pitchFamily="34" charset="0"/>
                <a:cs typeface="Arial" panose="020B0604020202020204" pitchFamily="34" charset="0"/>
              </a:rPr>
              <a:t>B</a:t>
            </a:r>
          </a:p>
        </p:txBody>
      </p:sp>
      <p:cxnSp>
        <p:nvCxnSpPr>
          <p:cNvPr id="26" name="Straight Connector 25">
            <a:extLst>
              <a:ext uri="{FF2B5EF4-FFF2-40B4-BE49-F238E27FC236}">
                <a16:creationId xmlns:a16="http://schemas.microsoft.com/office/drawing/2014/main" id="{2F9E6830-9568-3F4C-B3DC-6A88B4B4A7D8}"/>
              </a:ext>
            </a:extLst>
          </p:cNvPr>
          <p:cNvCxnSpPr>
            <a:cxnSpLocks/>
          </p:cNvCxnSpPr>
          <p:nvPr/>
        </p:nvCxnSpPr>
        <p:spPr>
          <a:xfrm flipV="1">
            <a:off x="2094890" y="5345281"/>
            <a:ext cx="1325014" cy="670948"/>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CBA5345-E89C-1A4C-894A-377E5B63E29B}"/>
              </a:ext>
            </a:extLst>
          </p:cNvPr>
          <p:cNvCxnSpPr>
            <a:cxnSpLocks/>
          </p:cNvCxnSpPr>
          <p:nvPr/>
        </p:nvCxnSpPr>
        <p:spPr>
          <a:xfrm flipH="1">
            <a:off x="5885773" y="4459827"/>
            <a:ext cx="929398" cy="842035"/>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C5C5A989-65C5-2148-9426-E5CAF1B70B5E}"/>
              </a:ext>
            </a:extLst>
          </p:cNvPr>
          <p:cNvSpPr txBox="1"/>
          <p:nvPr/>
        </p:nvSpPr>
        <p:spPr>
          <a:xfrm>
            <a:off x="2691270" y="5641876"/>
            <a:ext cx="444352" cy="523220"/>
          </a:xfrm>
          <a:prstGeom prst="rect">
            <a:avLst/>
          </a:prstGeom>
          <a:noFill/>
        </p:spPr>
        <p:txBody>
          <a:bodyPr wrap="none" rtlCol="0">
            <a:spAutoFit/>
          </a:bodyPr>
          <a:lstStyle/>
          <a:p>
            <a:r>
              <a:rPr lang="en-US" sz="2800" b="1" dirty="0">
                <a:latin typeface="Arial" panose="020B0604020202020204" pitchFamily="34" charset="0"/>
                <a:cs typeface="Arial" panose="020B0604020202020204" pitchFamily="34" charset="0"/>
              </a:rPr>
              <a:t>D</a:t>
            </a:r>
          </a:p>
        </p:txBody>
      </p:sp>
      <p:cxnSp>
        <p:nvCxnSpPr>
          <p:cNvPr id="33" name="Straight Connector 32">
            <a:extLst>
              <a:ext uri="{FF2B5EF4-FFF2-40B4-BE49-F238E27FC236}">
                <a16:creationId xmlns:a16="http://schemas.microsoft.com/office/drawing/2014/main" id="{5B3EAD25-EA03-2848-BB7C-81AC7E23AB0F}"/>
              </a:ext>
            </a:extLst>
          </p:cNvPr>
          <p:cNvCxnSpPr>
            <a:cxnSpLocks/>
          </p:cNvCxnSpPr>
          <p:nvPr/>
        </p:nvCxnSpPr>
        <p:spPr>
          <a:xfrm flipH="1" flipV="1">
            <a:off x="5873416" y="5332924"/>
            <a:ext cx="929398" cy="612078"/>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12271E6A-5417-2D40-8ADC-4F8CD2FAA0CA}"/>
              </a:ext>
            </a:extLst>
          </p:cNvPr>
          <p:cNvSpPr txBox="1"/>
          <p:nvPr/>
        </p:nvSpPr>
        <p:spPr>
          <a:xfrm>
            <a:off x="5830503" y="4516998"/>
            <a:ext cx="444352" cy="523220"/>
          </a:xfrm>
          <a:prstGeom prst="rect">
            <a:avLst/>
          </a:prstGeom>
          <a:noFill/>
        </p:spPr>
        <p:txBody>
          <a:bodyPr wrap="none" rtlCol="0">
            <a:spAutoFit/>
          </a:bodyPr>
          <a:lstStyle/>
          <a:p>
            <a:r>
              <a:rPr lang="en-US" sz="2800" b="1" dirty="0">
                <a:latin typeface="Arial" panose="020B0604020202020204" pitchFamily="34" charset="0"/>
                <a:cs typeface="Arial" panose="020B0604020202020204" pitchFamily="34" charset="0"/>
              </a:rPr>
              <a:t>C</a:t>
            </a:r>
          </a:p>
        </p:txBody>
      </p:sp>
      <p:sp>
        <p:nvSpPr>
          <p:cNvPr id="37" name="TextBox 36">
            <a:extLst>
              <a:ext uri="{FF2B5EF4-FFF2-40B4-BE49-F238E27FC236}">
                <a16:creationId xmlns:a16="http://schemas.microsoft.com/office/drawing/2014/main" id="{1C29F844-C5C5-C746-A009-48B0045ED2A9}"/>
              </a:ext>
            </a:extLst>
          </p:cNvPr>
          <p:cNvSpPr txBox="1"/>
          <p:nvPr/>
        </p:nvSpPr>
        <p:spPr>
          <a:xfrm>
            <a:off x="5868879" y="5680755"/>
            <a:ext cx="423514" cy="523220"/>
          </a:xfrm>
          <a:prstGeom prst="rect">
            <a:avLst/>
          </a:prstGeom>
          <a:noFill/>
        </p:spPr>
        <p:txBody>
          <a:bodyPr wrap="none" rtlCol="0">
            <a:spAutoFit/>
          </a:bodyPr>
          <a:lstStyle/>
          <a:p>
            <a:r>
              <a:rPr lang="en-US" sz="2800" b="1" dirty="0">
                <a:latin typeface="Arial" panose="020B0604020202020204" pitchFamily="34" charset="0"/>
                <a:cs typeface="Arial" panose="020B0604020202020204" pitchFamily="34" charset="0"/>
              </a:rPr>
              <a:t>E</a:t>
            </a:r>
          </a:p>
        </p:txBody>
      </p:sp>
      <p:sp>
        <p:nvSpPr>
          <p:cNvPr id="38" name="TextBox 37">
            <a:extLst>
              <a:ext uri="{FF2B5EF4-FFF2-40B4-BE49-F238E27FC236}">
                <a16:creationId xmlns:a16="http://schemas.microsoft.com/office/drawing/2014/main" id="{A265F51B-9F73-BF4E-9B4A-DEF7A8A936A0}"/>
              </a:ext>
            </a:extLst>
          </p:cNvPr>
          <p:cNvSpPr txBox="1"/>
          <p:nvPr/>
        </p:nvSpPr>
        <p:spPr>
          <a:xfrm>
            <a:off x="6020061" y="1699338"/>
            <a:ext cx="444352" cy="523220"/>
          </a:xfrm>
          <a:prstGeom prst="rect">
            <a:avLst/>
          </a:prstGeom>
          <a:noFill/>
        </p:spPr>
        <p:txBody>
          <a:bodyPr wrap="none" rtlCol="0">
            <a:spAutoFit/>
          </a:bodyPr>
          <a:lstStyle/>
          <a:p>
            <a:r>
              <a:rPr lang="en-US" sz="2800" b="1" dirty="0">
                <a:latin typeface="Arial" panose="020B0604020202020204" pitchFamily="34" charset="0"/>
                <a:cs typeface="Arial" panose="020B0604020202020204" pitchFamily="34" charset="0"/>
              </a:rPr>
              <a:t>D</a:t>
            </a:r>
          </a:p>
        </p:txBody>
      </p:sp>
      <p:sp>
        <p:nvSpPr>
          <p:cNvPr id="39" name="TextBox 38">
            <a:extLst>
              <a:ext uri="{FF2B5EF4-FFF2-40B4-BE49-F238E27FC236}">
                <a16:creationId xmlns:a16="http://schemas.microsoft.com/office/drawing/2014/main" id="{11938B9C-4613-0D44-9AD7-459846DF4AC7}"/>
              </a:ext>
            </a:extLst>
          </p:cNvPr>
          <p:cNvSpPr txBox="1"/>
          <p:nvPr/>
        </p:nvSpPr>
        <p:spPr>
          <a:xfrm>
            <a:off x="5462259" y="2140178"/>
            <a:ext cx="423514" cy="369332"/>
          </a:xfrm>
          <a:prstGeom prst="rect">
            <a:avLst/>
          </a:prstGeom>
          <a:solidFill>
            <a:schemeClr val="bg1"/>
          </a:solidFill>
          <a:ln>
            <a:noFill/>
          </a:ln>
          <a:effectLst/>
        </p:spPr>
        <p:txBody>
          <a:bodyPr wrap="square" rtlCol="0" anchor="ctr">
            <a:spAutoFit/>
          </a:bodyPr>
          <a:lstStyle/>
          <a:p>
            <a:endParaRPr lang="en-US" b="1" dirty="0">
              <a:latin typeface="Gill Sans MT" panose="020B0502020104020203" pitchFamily="34" charset="77"/>
            </a:endParaRPr>
          </a:p>
        </p:txBody>
      </p:sp>
      <p:sp>
        <p:nvSpPr>
          <p:cNvPr id="40" name="Right Arrow 39">
            <a:extLst>
              <a:ext uri="{FF2B5EF4-FFF2-40B4-BE49-F238E27FC236}">
                <a16:creationId xmlns:a16="http://schemas.microsoft.com/office/drawing/2014/main" id="{CF404497-2DA7-ED4E-B99E-B936A0C26B98}"/>
              </a:ext>
            </a:extLst>
          </p:cNvPr>
          <p:cNvSpPr/>
          <p:nvPr/>
        </p:nvSpPr>
        <p:spPr>
          <a:xfrm>
            <a:off x="6956854" y="5140411"/>
            <a:ext cx="667265" cy="345989"/>
          </a:xfrm>
          <a:prstGeom prst="rightArrow">
            <a:avLst/>
          </a:prstGeom>
          <a:solidFill>
            <a:schemeClr val="tx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9F72607F-9AFE-3547-A22A-087D14B6D6CF}"/>
              </a:ext>
            </a:extLst>
          </p:cNvPr>
          <p:cNvSpPr txBox="1"/>
          <p:nvPr/>
        </p:nvSpPr>
        <p:spPr>
          <a:xfrm>
            <a:off x="1225146" y="1740592"/>
            <a:ext cx="444352" cy="523220"/>
          </a:xfrm>
          <a:prstGeom prst="rect">
            <a:avLst/>
          </a:prstGeom>
          <a:noFill/>
        </p:spPr>
        <p:txBody>
          <a:bodyPr wrap="none" rtlCol="0">
            <a:spAutoFit/>
          </a:bodyPr>
          <a:lstStyle/>
          <a:p>
            <a:r>
              <a:rPr lang="en-US" sz="2800" b="1" dirty="0">
                <a:latin typeface="Arial" panose="020B0604020202020204" pitchFamily="34" charset="0"/>
                <a:cs typeface="Arial" panose="020B0604020202020204" pitchFamily="34" charset="0"/>
              </a:rPr>
              <a:t>A</a:t>
            </a:r>
          </a:p>
        </p:txBody>
      </p:sp>
      <p:sp>
        <p:nvSpPr>
          <p:cNvPr id="42" name="TextBox 41">
            <a:extLst>
              <a:ext uri="{FF2B5EF4-FFF2-40B4-BE49-F238E27FC236}">
                <a16:creationId xmlns:a16="http://schemas.microsoft.com/office/drawing/2014/main" id="{FA4E7288-C7FF-794D-9AF2-048D559ED882}"/>
              </a:ext>
            </a:extLst>
          </p:cNvPr>
          <p:cNvSpPr txBox="1"/>
          <p:nvPr/>
        </p:nvSpPr>
        <p:spPr>
          <a:xfrm>
            <a:off x="8339555" y="4327217"/>
            <a:ext cx="963725" cy="954107"/>
          </a:xfrm>
          <a:prstGeom prst="rect">
            <a:avLst/>
          </a:prstGeom>
          <a:noFill/>
        </p:spPr>
        <p:txBody>
          <a:bodyPr wrap="none" rtlCol="0">
            <a:spAutoFit/>
          </a:bodyPr>
          <a:lstStyle/>
          <a:p>
            <a:r>
              <a:rPr lang="en-US" sz="2800" b="1" dirty="0">
                <a:solidFill>
                  <a:schemeClr val="accent2"/>
                </a:solidFill>
                <a:latin typeface="Arial" panose="020B0604020202020204" pitchFamily="34" charset="0"/>
                <a:cs typeface="Arial" panose="020B0604020202020204" pitchFamily="34" charset="0"/>
              </a:rPr>
              <a:t>A</a:t>
            </a:r>
            <a:r>
              <a:rPr lang="en-US" sz="2800" b="1" dirty="0">
                <a:solidFill>
                  <a:srgbClr val="7030A0"/>
                </a:solidFill>
                <a:latin typeface="Arial" panose="020B0604020202020204" pitchFamily="34" charset="0"/>
                <a:cs typeface="Arial" panose="020B0604020202020204" pitchFamily="34" charset="0"/>
              </a:rPr>
              <a:t>B</a:t>
            </a:r>
            <a:r>
              <a:rPr lang="en-US" sz="2800" b="1" dirty="0">
                <a:solidFill>
                  <a:schemeClr val="accent2"/>
                </a:solidFill>
                <a:latin typeface="Arial" panose="020B0604020202020204" pitchFamily="34" charset="0"/>
                <a:cs typeface="Arial" panose="020B0604020202020204" pitchFamily="34" charset="0"/>
              </a:rPr>
              <a:t>C</a:t>
            </a:r>
          </a:p>
          <a:p>
            <a:r>
              <a:rPr lang="en-US" sz="2800" b="1" dirty="0">
                <a:solidFill>
                  <a:schemeClr val="accent2"/>
                </a:solidFill>
                <a:latin typeface="Arial" panose="020B0604020202020204" pitchFamily="34" charset="0"/>
                <a:cs typeface="Arial" panose="020B0604020202020204" pitchFamily="34" charset="0"/>
              </a:rPr>
              <a:t>D</a:t>
            </a:r>
            <a:r>
              <a:rPr lang="en-US" sz="2800" b="1" dirty="0">
                <a:solidFill>
                  <a:srgbClr val="7030A0"/>
                </a:solidFill>
                <a:latin typeface="Arial" panose="020B0604020202020204" pitchFamily="34" charset="0"/>
                <a:cs typeface="Arial" panose="020B0604020202020204" pitchFamily="34" charset="0"/>
              </a:rPr>
              <a:t>B</a:t>
            </a:r>
            <a:r>
              <a:rPr lang="en-US" sz="2800" b="1" dirty="0">
                <a:solidFill>
                  <a:schemeClr val="accent2"/>
                </a:solidFill>
                <a:latin typeface="Arial" panose="020B0604020202020204" pitchFamily="34" charset="0"/>
                <a:cs typeface="Arial" panose="020B0604020202020204" pitchFamily="34" charset="0"/>
              </a:rPr>
              <a:t>E</a:t>
            </a:r>
          </a:p>
        </p:txBody>
      </p:sp>
      <p:sp>
        <p:nvSpPr>
          <p:cNvPr id="43" name="TextBox 42">
            <a:extLst>
              <a:ext uri="{FF2B5EF4-FFF2-40B4-BE49-F238E27FC236}">
                <a16:creationId xmlns:a16="http://schemas.microsoft.com/office/drawing/2014/main" id="{C5C4274F-8234-344B-88D9-DE34640BB8F6}"/>
              </a:ext>
            </a:extLst>
          </p:cNvPr>
          <p:cNvSpPr txBox="1"/>
          <p:nvPr/>
        </p:nvSpPr>
        <p:spPr>
          <a:xfrm>
            <a:off x="8339555" y="5498702"/>
            <a:ext cx="963725" cy="954107"/>
          </a:xfrm>
          <a:prstGeom prst="rect">
            <a:avLst/>
          </a:prstGeom>
          <a:noFill/>
        </p:spPr>
        <p:txBody>
          <a:bodyPr wrap="none" rtlCol="0">
            <a:spAutoFit/>
          </a:bodyPr>
          <a:lstStyle/>
          <a:p>
            <a:r>
              <a:rPr lang="en-US" sz="2800" b="1" dirty="0">
                <a:solidFill>
                  <a:schemeClr val="accent2"/>
                </a:solidFill>
                <a:latin typeface="Arial" panose="020B0604020202020204" pitchFamily="34" charset="0"/>
                <a:cs typeface="Arial" panose="020B0604020202020204" pitchFamily="34" charset="0"/>
              </a:rPr>
              <a:t>A</a:t>
            </a:r>
            <a:r>
              <a:rPr lang="en-US" sz="2800" b="1" dirty="0">
                <a:solidFill>
                  <a:srgbClr val="7030A0"/>
                </a:solidFill>
                <a:latin typeface="Arial" panose="020B0604020202020204" pitchFamily="34" charset="0"/>
                <a:cs typeface="Arial" panose="020B0604020202020204" pitchFamily="34" charset="0"/>
              </a:rPr>
              <a:t>B</a:t>
            </a:r>
            <a:r>
              <a:rPr lang="en-US" sz="2800" b="1" dirty="0">
                <a:solidFill>
                  <a:schemeClr val="accent2"/>
                </a:solidFill>
                <a:latin typeface="Arial" panose="020B0604020202020204" pitchFamily="34" charset="0"/>
                <a:cs typeface="Arial" panose="020B0604020202020204" pitchFamily="34" charset="0"/>
              </a:rPr>
              <a:t>E</a:t>
            </a:r>
          </a:p>
          <a:p>
            <a:r>
              <a:rPr lang="en-US" sz="2800" b="1" dirty="0">
                <a:solidFill>
                  <a:schemeClr val="accent2"/>
                </a:solidFill>
                <a:latin typeface="Arial" panose="020B0604020202020204" pitchFamily="34" charset="0"/>
                <a:cs typeface="Arial" panose="020B0604020202020204" pitchFamily="34" charset="0"/>
              </a:rPr>
              <a:t>D</a:t>
            </a:r>
            <a:r>
              <a:rPr lang="en-US" sz="2800" b="1" dirty="0">
                <a:solidFill>
                  <a:srgbClr val="7030A0"/>
                </a:solidFill>
                <a:latin typeface="Arial" panose="020B0604020202020204" pitchFamily="34" charset="0"/>
                <a:cs typeface="Arial" panose="020B0604020202020204" pitchFamily="34" charset="0"/>
              </a:rPr>
              <a:t>B</a:t>
            </a:r>
            <a:r>
              <a:rPr lang="en-US" sz="2800" b="1" dirty="0">
                <a:solidFill>
                  <a:schemeClr val="accent2"/>
                </a:solidFill>
                <a:latin typeface="Arial" panose="020B0604020202020204" pitchFamily="34" charset="0"/>
                <a:cs typeface="Arial" panose="020B0604020202020204" pitchFamily="34" charset="0"/>
              </a:rPr>
              <a:t>C</a:t>
            </a:r>
          </a:p>
        </p:txBody>
      </p:sp>
      <p:sp>
        <p:nvSpPr>
          <p:cNvPr id="44" name="TextBox 43">
            <a:extLst>
              <a:ext uri="{FF2B5EF4-FFF2-40B4-BE49-F238E27FC236}">
                <a16:creationId xmlns:a16="http://schemas.microsoft.com/office/drawing/2014/main" id="{08E82DF6-D9E6-AF42-AAED-B3CA06347107}"/>
              </a:ext>
            </a:extLst>
          </p:cNvPr>
          <p:cNvSpPr txBox="1"/>
          <p:nvPr/>
        </p:nvSpPr>
        <p:spPr>
          <a:xfrm flipH="1">
            <a:off x="8576420" y="5114448"/>
            <a:ext cx="686689" cy="461665"/>
          </a:xfrm>
          <a:prstGeom prst="rect">
            <a:avLst/>
          </a:prstGeom>
          <a:noFill/>
        </p:spPr>
        <p:txBody>
          <a:bodyPr wrap="square" rtlCol="0">
            <a:spAutoFit/>
          </a:bodyPr>
          <a:lstStyle/>
          <a:p>
            <a:r>
              <a:rPr lang="en-US" sz="2400" dirty="0">
                <a:latin typeface="Gill Sans MT" panose="020B0502020104020203" pitchFamily="34" charset="0"/>
              </a:rPr>
              <a:t>or</a:t>
            </a:r>
          </a:p>
        </p:txBody>
      </p:sp>
    </p:spTree>
    <p:extLst>
      <p:ext uri="{BB962C8B-B14F-4D97-AF65-F5344CB8AC3E}">
        <p14:creationId xmlns:p14="http://schemas.microsoft.com/office/powerpoint/2010/main" val="35175633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E365476-1088-8B43-8EF9-B26DC8254BA8}"/>
              </a:ext>
            </a:extLst>
          </p:cNvPr>
          <p:cNvSpPr txBox="1">
            <a:spLocks/>
          </p:cNvSpPr>
          <p:nvPr/>
        </p:nvSpPr>
        <p:spPr>
          <a:xfrm>
            <a:off x="0" y="54574"/>
            <a:ext cx="12192000" cy="12050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Gill Sans MT" panose="020B0502020104020203" pitchFamily="34" charset="0"/>
              </a:rPr>
              <a:t>We can’t get long range “phase” information from short reads</a:t>
            </a:r>
          </a:p>
        </p:txBody>
      </p:sp>
      <p:sp>
        <p:nvSpPr>
          <p:cNvPr id="2" name="TextBox 1">
            <a:extLst>
              <a:ext uri="{FF2B5EF4-FFF2-40B4-BE49-F238E27FC236}">
                <a16:creationId xmlns:a16="http://schemas.microsoft.com/office/drawing/2014/main" id="{AE595E60-FD0F-2846-912A-D46FA564E594}"/>
              </a:ext>
            </a:extLst>
          </p:cNvPr>
          <p:cNvSpPr txBox="1"/>
          <p:nvPr/>
        </p:nvSpPr>
        <p:spPr>
          <a:xfrm>
            <a:off x="271849" y="1519881"/>
            <a:ext cx="2591287" cy="369332"/>
          </a:xfrm>
          <a:prstGeom prst="rect">
            <a:avLst/>
          </a:prstGeom>
          <a:noFill/>
        </p:spPr>
        <p:txBody>
          <a:bodyPr wrap="none" rtlCol="0">
            <a:spAutoFit/>
          </a:bodyPr>
          <a:lstStyle/>
          <a:p>
            <a:r>
              <a:rPr lang="en-US" b="1" u="sng" dirty="0">
                <a:latin typeface="Gill Sans MT" panose="020B0502020104020203" pitchFamily="34" charset="77"/>
              </a:rPr>
              <a:t>Our sample’s genome:</a:t>
            </a:r>
          </a:p>
        </p:txBody>
      </p:sp>
      <p:sp>
        <p:nvSpPr>
          <p:cNvPr id="3" name="TextBox 2">
            <a:extLst>
              <a:ext uri="{FF2B5EF4-FFF2-40B4-BE49-F238E27FC236}">
                <a16:creationId xmlns:a16="http://schemas.microsoft.com/office/drawing/2014/main" id="{329AB278-B4EA-A14E-A0D5-CC1E8FFE5957}"/>
              </a:ext>
            </a:extLst>
          </p:cNvPr>
          <p:cNvSpPr txBox="1"/>
          <p:nvPr/>
        </p:nvSpPr>
        <p:spPr>
          <a:xfrm>
            <a:off x="1371600" y="2149479"/>
            <a:ext cx="9071138" cy="369332"/>
          </a:xfrm>
          <a:prstGeom prst="rect">
            <a:avLst/>
          </a:prstGeom>
          <a:noFill/>
        </p:spPr>
        <p:txBody>
          <a:bodyPr wrap="none" rtlCol="0">
            <a:spAutoFit/>
          </a:bodyPr>
          <a:lstStyle/>
          <a:p>
            <a:r>
              <a:rPr lang="en-US" b="1" dirty="0">
                <a:solidFill>
                  <a:schemeClr val="accent2"/>
                </a:solidFill>
              </a:rPr>
              <a:t>TACGTACGTGCTATACGCATCGAGCTA…CGATCGTAATCGCGATCTACGACTTACTACGACTACTACGAT</a:t>
            </a:r>
          </a:p>
        </p:txBody>
      </p:sp>
      <p:sp>
        <p:nvSpPr>
          <p:cNvPr id="5" name="TextBox 4">
            <a:extLst>
              <a:ext uri="{FF2B5EF4-FFF2-40B4-BE49-F238E27FC236}">
                <a16:creationId xmlns:a16="http://schemas.microsoft.com/office/drawing/2014/main" id="{212FDDE3-C88C-3E43-80B6-5B3D31FB6E15}"/>
              </a:ext>
            </a:extLst>
          </p:cNvPr>
          <p:cNvSpPr txBox="1"/>
          <p:nvPr/>
        </p:nvSpPr>
        <p:spPr>
          <a:xfrm>
            <a:off x="1964724" y="1986265"/>
            <a:ext cx="330540" cy="646331"/>
          </a:xfrm>
          <a:prstGeom prst="rect">
            <a:avLst/>
          </a:prstGeom>
          <a:solidFill>
            <a:schemeClr val="bg1"/>
          </a:solidFill>
        </p:spPr>
        <p:txBody>
          <a:bodyPr wrap="none" rtlCol="0">
            <a:spAutoFit/>
          </a:bodyPr>
          <a:lstStyle/>
          <a:p>
            <a:r>
              <a:rPr lang="en-US" dirty="0">
                <a:solidFill>
                  <a:srgbClr val="9E48E2"/>
                </a:solidFill>
              </a:rPr>
              <a:t>A</a:t>
            </a:r>
          </a:p>
          <a:p>
            <a:r>
              <a:rPr lang="en-US" dirty="0">
                <a:solidFill>
                  <a:srgbClr val="9E48E2"/>
                </a:solidFill>
              </a:rPr>
              <a:t>G</a:t>
            </a:r>
          </a:p>
        </p:txBody>
      </p:sp>
      <p:sp>
        <p:nvSpPr>
          <p:cNvPr id="6" name="TextBox 5">
            <a:extLst>
              <a:ext uri="{FF2B5EF4-FFF2-40B4-BE49-F238E27FC236}">
                <a16:creationId xmlns:a16="http://schemas.microsoft.com/office/drawing/2014/main" id="{BC135857-BA33-2C49-AA84-4ED2805FFEF9}"/>
              </a:ext>
            </a:extLst>
          </p:cNvPr>
          <p:cNvSpPr txBox="1"/>
          <p:nvPr/>
        </p:nvSpPr>
        <p:spPr>
          <a:xfrm>
            <a:off x="7158680" y="1986265"/>
            <a:ext cx="308098" cy="646331"/>
          </a:xfrm>
          <a:prstGeom prst="rect">
            <a:avLst/>
          </a:prstGeom>
          <a:solidFill>
            <a:schemeClr val="bg1"/>
          </a:solidFill>
        </p:spPr>
        <p:txBody>
          <a:bodyPr wrap="none" rtlCol="0">
            <a:spAutoFit/>
          </a:bodyPr>
          <a:lstStyle/>
          <a:p>
            <a:r>
              <a:rPr lang="en-US" dirty="0">
                <a:solidFill>
                  <a:srgbClr val="9E48E2"/>
                </a:solidFill>
              </a:rPr>
              <a:t>C</a:t>
            </a:r>
          </a:p>
          <a:p>
            <a:r>
              <a:rPr lang="en-US" dirty="0">
                <a:solidFill>
                  <a:srgbClr val="9E48E2"/>
                </a:solidFill>
              </a:rPr>
              <a:t>T</a:t>
            </a:r>
          </a:p>
        </p:txBody>
      </p:sp>
      <p:cxnSp>
        <p:nvCxnSpPr>
          <p:cNvPr id="7" name="Straight Arrow Connector 6">
            <a:extLst>
              <a:ext uri="{FF2B5EF4-FFF2-40B4-BE49-F238E27FC236}">
                <a16:creationId xmlns:a16="http://schemas.microsoft.com/office/drawing/2014/main" id="{A476C846-E757-E443-91BD-B77616B4F718}"/>
              </a:ext>
            </a:extLst>
          </p:cNvPr>
          <p:cNvCxnSpPr>
            <a:cxnSpLocks/>
          </p:cNvCxnSpPr>
          <p:nvPr/>
        </p:nvCxnSpPr>
        <p:spPr>
          <a:xfrm flipH="1" flipV="1">
            <a:off x="2295265" y="2682025"/>
            <a:ext cx="1819535" cy="45659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8DC0F9DD-D8C6-DE48-B367-11234A3B4EE0}"/>
              </a:ext>
            </a:extLst>
          </p:cNvPr>
          <p:cNvCxnSpPr>
            <a:cxnSpLocks/>
          </p:cNvCxnSpPr>
          <p:nvPr/>
        </p:nvCxnSpPr>
        <p:spPr>
          <a:xfrm flipV="1">
            <a:off x="5424616" y="2632597"/>
            <a:ext cx="1888114" cy="50601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C9B052A-7624-6D44-8CC9-1D83E28BDACC}"/>
              </a:ext>
            </a:extLst>
          </p:cNvPr>
          <p:cNvSpPr txBox="1"/>
          <p:nvPr/>
        </p:nvSpPr>
        <p:spPr>
          <a:xfrm>
            <a:off x="3653154" y="3138616"/>
            <a:ext cx="2254015" cy="369332"/>
          </a:xfrm>
          <a:prstGeom prst="rect">
            <a:avLst/>
          </a:prstGeom>
          <a:noFill/>
        </p:spPr>
        <p:txBody>
          <a:bodyPr wrap="none" rtlCol="0">
            <a:spAutoFit/>
          </a:bodyPr>
          <a:lstStyle/>
          <a:p>
            <a:r>
              <a:rPr lang="en-US" dirty="0">
                <a:latin typeface="Gill Sans MT" panose="020B0502020104020203" pitchFamily="34" charset="77"/>
              </a:rPr>
              <a:t>Heterozygous variants</a:t>
            </a:r>
          </a:p>
        </p:txBody>
      </p:sp>
      <p:sp>
        <p:nvSpPr>
          <p:cNvPr id="12" name="Right Arrow 11">
            <a:extLst>
              <a:ext uri="{FF2B5EF4-FFF2-40B4-BE49-F238E27FC236}">
                <a16:creationId xmlns:a16="http://schemas.microsoft.com/office/drawing/2014/main" id="{F32E347B-3EA0-BC44-822B-3D502A46388D}"/>
              </a:ext>
            </a:extLst>
          </p:cNvPr>
          <p:cNvSpPr/>
          <p:nvPr/>
        </p:nvSpPr>
        <p:spPr>
          <a:xfrm rot="5400000">
            <a:off x="4446528" y="3791544"/>
            <a:ext cx="667265" cy="345989"/>
          </a:xfrm>
          <a:prstGeom prst="rightArrow">
            <a:avLst/>
          </a:prstGeom>
          <a:solidFill>
            <a:schemeClr val="tx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640FA33E-7CE1-2449-8A81-C03CA91946B8}"/>
              </a:ext>
            </a:extLst>
          </p:cNvPr>
          <p:cNvSpPr txBox="1"/>
          <p:nvPr/>
        </p:nvSpPr>
        <p:spPr>
          <a:xfrm>
            <a:off x="1371600" y="4421129"/>
            <a:ext cx="9071138" cy="369332"/>
          </a:xfrm>
          <a:prstGeom prst="rect">
            <a:avLst/>
          </a:prstGeom>
          <a:noFill/>
        </p:spPr>
        <p:txBody>
          <a:bodyPr wrap="none" rtlCol="0">
            <a:spAutoFit/>
          </a:bodyPr>
          <a:lstStyle/>
          <a:p>
            <a:r>
              <a:rPr lang="en-US" b="1" dirty="0">
                <a:solidFill>
                  <a:schemeClr val="accent2"/>
                </a:solidFill>
              </a:rPr>
              <a:t>TACGTACGTGCTATACGCATCGAGCTA…CGATCGTAATCGCGATCTACGACTTACTACGACTACTACGAT</a:t>
            </a:r>
          </a:p>
        </p:txBody>
      </p:sp>
      <p:sp>
        <p:nvSpPr>
          <p:cNvPr id="14" name="TextBox 13">
            <a:extLst>
              <a:ext uri="{FF2B5EF4-FFF2-40B4-BE49-F238E27FC236}">
                <a16:creationId xmlns:a16="http://schemas.microsoft.com/office/drawing/2014/main" id="{852E44B0-CB7A-4945-9D76-BC773FD021B9}"/>
              </a:ext>
            </a:extLst>
          </p:cNvPr>
          <p:cNvSpPr txBox="1"/>
          <p:nvPr/>
        </p:nvSpPr>
        <p:spPr>
          <a:xfrm>
            <a:off x="1964724" y="4409557"/>
            <a:ext cx="317716" cy="369332"/>
          </a:xfrm>
          <a:prstGeom prst="rect">
            <a:avLst/>
          </a:prstGeom>
          <a:solidFill>
            <a:schemeClr val="bg1"/>
          </a:solidFill>
        </p:spPr>
        <p:txBody>
          <a:bodyPr wrap="none" rtlCol="0">
            <a:spAutoFit/>
          </a:bodyPr>
          <a:lstStyle/>
          <a:p>
            <a:r>
              <a:rPr lang="en-US" dirty="0">
                <a:solidFill>
                  <a:srgbClr val="9E48E2"/>
                </a:solidFill>
              </a:rPr>
              <a:t>A</a:t>
            </a:r>
          </a:p>
        </p:txBody>
      </p:sp>
      <p:sp>
        <p:nvSpPr>
          <p:cNvPr id="15" name="TextBox 14">
            <a:extLst>
              <a:ext uri="{FF2B5EF4-FFF2-40B4-BE49-F238E27FC236}">
                <a16:creationId xmlns:a16="http://schemas.microsoft.com/office/drawing/2014/main" id="{2B800B39-E01A-6342-A27A-FB86188E7381}"/>
              </a:ext>
            </a:extLst>
          </p:cNvPr>
          <p:cNvSpPr txBox="1"/>
          <p:nvPr/>
        </p:nvSpPr>
        <p:spPr>
          <a:xfrm>
            <a:off x="7111991" y="4397200"/>
            <a:ext cx="317716" cy="369332"/>
          </a:xfrm>
          <a:prstGeom prst="rect">
            <a:avLst/>
          </a:prstGeom>
          <a:solidFill>
            <a:schemeClr val="bg1"/>
          </a:solidFill>
        </p:spPr>
        <p:txBody>
          <a:bodyPr wrap="none" rtlCol="0">
            <a:spAutoFit/>
          </a:bodyPr>
          <a:lstStyle/>
          <a:p>
            <a:r>
              <a:rPr lang="en-US" dirty="0">
                <a:solidFill>
                  <a:srgbClr val="9E48E2"/>
                </a:solidFill>
              </a:rPr>
              <a:t>C</a:t>
            </a:r>
          </a:p>
        </p:txBody>
      </p:sp>
      <p:sp>
        <p:nvSpPr>
          <p:cNvPr id="16" name="TextBox 15">
            <a:extLst>
              <a:ext uri="{FF2B5EF4-FFF2-40B4-BE49-F238E27FC236}">
                <a16:creationId xmlns:a16="http://schemas.microsoft.com/office/drawing/2014/main" id="{087D62F2-DF17-654A-845E-3D42BD9C87D1}"/>
              </a:ext>
            </a:extLst>
          </p:cNvPr>
          <p:cNvSpPr txBox="1"/>
          <p:nvPr/>
        </p:nvSpPr>
        <p:spPr>
          <a:xfrm>
            <a:off x="1371600" y="4798052"/>
            <a:ext cx="9071138" cy="369332"/>
          </a:xfrm>
          <a:prstGeom prst="rect">
            <a:avLst/>
          </a:prstGeom>
          <a:noFill/>
        </p:spPr>
        <p:txBody>
          <a:bodyPr wrap="none" rtlCol="0">
            <a:spAutoFit/>
          </a:bodyPr>
          <a:lstStyle/>
          <a:p>
            <a:r>
              <a:rPr lang="en-US" b="1" dirty="0">
                <a:solidFill>
                  <a:schemeClr val="accent2"/>
                </a:solidFill>
              </a:rPr>
              <a:t>TACGTACGTGCTATACGCATCGAGCTA…CGATCGTAATCGCGATCTACGACTTACTACGACTACTACGAT</a:t>
            </a:r>
          </a:p>
        </p:txBody>
      </p:sp>
      <p:sp>
        <p:nvSpPr>
          <p:cNvPr id="17" name="TextBox 16">
            <a:extLst>
              <a:ext uri="{FF2B5EF4-FFF2-40B4-BE49-F238E27FC236}">
                <a16:creationId xmlns:a16="http://schemas.microsoft.com/office/drawing/2014/main" id="{E4CC4C5C-7FA8-A741-BED1-0E59057427B6}"/>
              </a:ext>
            </a:extLst>
          </p:cNvPr>
          <p:cNvSpPr txBox="1"/>
          <p:nvPr/>
        </p:nvSpPr>
        <p:spPr>
          <a:xfrm>
            <a:off x="1964724" y="4786480"/>
            <a:ext cx="330540" cy="369332"/>
          </a:xfrm>
          <a:prstGeom prst="rect">
            <a:avLst/>
          </a:prstGeom>
          <a:solidFill>
            <a:schemeClr val="bg1"/>
          </a:solidFill>
        </p:spPr>
        <p:txBody>
          <a:bodyPr wrap="none" rtlCol="0">
            <a:spAutoFit/>
          </a:bodyPr>
          <a:lstStyle/>
          <a:p>
            <a:r>
              <a:rPr lang="en-US" dirty="0">
                <a:solidFill>
                  <a:srgbClr val="9E48E2"/>
                </a:solidFill>
              </a:rPr>
              <a:t>G</a:t>
            </a:r>
          </a:p>
        </p:txBody>
      </p:sp>
      <p:sp>
        <p:nvSpPr>
          <p:cNvPr id="18" name="TextBox 17">
            <a:extLst>
              <a:ext uri="{FF2B5EF4-FFF2-40B4-BE49-F238E27FC236}">
                <a16:creationId xmlns:a16="http://schemas.microsoft.com/office/drawing/2014/main" id="{8FE7A15D-9DB7-FA45-9580-210DF9C694A4}"/>
              </a:ext>
            </a:extLst>
          </p:cNvPr>
          <p:cNvSpPr txBox="1"/>
          <p:nvPr/>
        </p:nvSpPr>
        <p:spPr>
          <a:xfrm>
            <a:off x="7111991" y="4774123"/>
            <a:ext cx="296876" cy="369332"/>
          </a:xfrm>
          <a:prstGeom prst="rect">
            <a:avLst/>
          </a:prstGeom>
          <a:solidFill>
            <a:schemeClr val="bg1"/>
          </a:solidFill>
        </p:spPr>
        <p:txBody>
          <a:bodyPr wrap="none" rtlCol="0">
            <a:spAutoFit/>
          </a:bodyPr>
          <a:lstStyle/>
          <a:p>
            <a:r>
              <a:rPr lang="en-US" dirty="0">
                <a:solidFill>
                  <a:srgbClr val="9E48E2"/>
                </a:solidFill>
              </a:rPr>
              <a:t>T</a:t>
            </a:r>
          </a:p>
        </p:txBody>
      </p:sp>
      <p:sp>
        <p:nvSpPr>
          <p:cNvPr id="19" name="TextBox 18">
            <a:extLst>
              <a:ext uri="{FF2B5EF4-FFF2-40B4-BE49-F238E27FC236}">
                <a16:creationId xmlns:a16="http://schemas.microsoft.com/office/drawing/2014/main" id="{19922055-7AD0-1340-918B-1B60FF7B3BB8}"/>
              </a:ext>
            </a:extLst>
          </p:cNvPr>
          <p:cNvSpPr txBox="1"/>
          <p:nvPr/>
        </p:nvSpPr>
        <p:spPr>
          <a:xfrm flipH="1">
            <a:off x="4953155" y="5065648"/>
            <a:ext cx="686689" cy="461665"/>
          </a:xfrm>
          <a:prstGeom prst="rect">
            <a:avLst/>
          </a:prstGeom>
          <a:noFill/>
        </p:spPr>
        <p:txBody>
          <a:bodyPr wrap="square" rtlCol="0">
            <a:spAutoFit/>
          </a:bodyPr>
          <a:lstStyle/>
          <a:p>
            <a:r>
              <a:rPr lang="en-US" sz="2400" dirty="0">
                <a:latin typeface="Gill Sans MT" panose="020B0502020104020203" pitchFamily="34" charset="0"/>
              </a:rPr>
              <a:t>or</a:t>
            </a:r>
          </a:p>
        </p:txBody>
      </p:sp>
      <p:sp>
        <p:nvSpPr>
          <p:cNvPr id="20" name="TextBox 19">
            <a:extLst>
              <a:ext uri="{FF2B5EF4-FFF2-40B4-BE49-F238E27FC236}">
                <a16:creationId xmlns:a16="http://schemas.microsoft.com/office/drawing/2014/main" id="{4AFEFBDE-29B4-BC4C-94F4-D15AFFDE907D}"/>
              </a:ext>
            </a:extLst>
          </p:cNvPr>
          <p:cNvSpPr txBox="1"/>
          <p:nvPr/>
        </p:nvSpPr>
        <p:spPr>
          <a:xfrm>
            <a:off x="1371600" y="5715214"/>
            <a:ext cx="9071138" cy="369332"/>
          </a:xfrm>
          <a:prstGeom prst="rect">
            <a:avLst/>
          </a:prstGeom>
          <a:noFill/>
        </p:spPr>
        <p:txBody>
          <a:bodyPr wrap="none" rtlCol="0">
            <a:spAutoFit/>
          </a:bodyPr>
          <a:lstStyle/>
          <a:p>
            <a:r>
              <a:rPr lang="en-US" b="1" dirty="0">
                <a:solidFill>
                  <a:schemeClr val="accent2"/>
                </a:solidFill>
              </a:rPr>
              <a:t>TACGTACGTGCTATACGCATCGAGCTA…CGATCGTAATCGCGATCTACGACTTACTACGACTACTACGAT</a:t>
            </a:r>
          </a:p>
        </p:txBody>
      </p:sp>
      <p:sp>
        <p:nvSpPr>
          <p:cNvPr id="21" name="TextBox 20">
            <a:extLst>
              <a:ext uri="{FF2B5EF4-FFF2-40B4-BE49-F238E27FC236}">
                <a16:creationId xmlns:a16="http://schemas.microsoft.com/office/drawing/2014/main" id="{44983E16-CFFE-A042-9250-9EE5AE619D49}"/>
              </a:ext>
            </a:extLst>
          </p:cNvPr>
          <p:cNvSpPr txBox="1"/>
          <p:nvPr/>
        </p:nvSpPr>
        <p:spPr>
          <a:xfrm>
            <a:off x="1964724" y="5703642"/>
            <a:ext cx="330540" cy="369332"/>
          </a:xfrm>
          <a:prstGeom prst="rect">
            <a:avLst/>
          </a:prstGeom>
          <a:solidFill>
            <a:schemeClr val="bg1"/>
          </a:solidFill>
        </p:spPr>
        <p:txBody>
          <a:bodyPr wrap="none" rtlCol="0">
            <a:spAutoFit/>
          </a:bodyPr>
          <a:lstStyle/>
          <a:p>
            <a:r>
              <a:rPr lang="en-US" dirty="0">
                <a:solidFill>
                  <a:srgbClr val="9E48E2"/>
                </a:solidFill>
              </a:rPr>
              <a:t>G</a:t>
            </a:r>
          </a:p>
        </p:txBody>
      </p:sp>
      <p:sp>
        <p:nvSpPr>
          <p:cNvPr id="22" name="TextBox 21">
            <a:extLst>
              <a:ext uri="{FF2B5EF4-FFF2-40B4-BE49-F238E27FC236}">
                <a16:creationId xmlns:a16="http://schemas.microsoft.com/office/drawing/2014/main" id="{7339DAF2-7394-0640-85F1-42ACC65A47A9}"/>
              </a:ext>
            </a:extLst>
          </p:cNvPr>
          <p:cNvSpPr txBox="1"/>
          <p:nvPr/>
        </p:nvSpPr>
        <p:spPr>
          <a:xfrm>
            <a:off x="7111991" y="5691285"/>
            <a:ext cx="317716" cy="369332"/>
          </a:xfrm>
          <a:prstGeom prst="rect">
            <a:avLst/>
          </a:prstGeom>
          <a:solidFill>
            <a:schemeClr val="bg1"/>
          </a:solidFill>
        </p:spPr>
        <p:txBody>
          <a:bodyPr wrap="none" rtlCol="0">
            <a:spAutoFit/>
          </a:bodyPr>
          <a:lstStyle/>
          <a:p>
            <a:r>
              <a:rPr lang="en-US" dirty="0">
                <a:solidFill>
                  <a:srgbClr val="9E48E2"/>
                </a:solidFill>
              </a:rPr>
              <a:t>C</a:t>
            </a:r>
          </a:p>
        </p:txBody>
      </p:sp>
      <p:sp>
        <p:nvSpPr>
          <p:cNvPr id="23" name="TextBox 22">
            <a:extLst>
              <a:ext uri="{FF2B5EF4-FFF2-40B4-BE49-F238E27FC236}">
                <a16:creationId xmlns:a16="http://schemas.microsoft.com/office/drawing/2014/main" id="{8F5F14D1-49DD-C448-ADAE-DAC7A0CB3464}"/>
              </a:ext>
            </a:extLst>
          </p:cNvPr>
          <p:cNvSpPr txBox="1"/>
          <p:nvPr/>
        </p:nvSpPr>
        <p:spPr>
          <a:xfrm>
            <a:off x="1371600" y="6092137"/>
            <a:ext cx="9071138" cy="369332"/>
          </a:xfrm>
          <a:prstGeom prst="rect">
            <a:avLst/>
          </a:prstGeom>
          <a:noFill/>
        </p:spPr>
        <p:txBody>
          <a:bodyPr wrap="none" rtlCol="0">
            <a:spAutoFit/>
          </a:bodyPr>
          <a:lstStyle/>
          <a:p>
            <a:r>
              <a:rPr lang="en-US" b="1" dirty="0">
                <a:solidFill>
                  <a:schemeClr val="accent2"/>
                </a:solidFill>
              </a:rPr>
              <a:t>TACGTACGTGCTATACGCATCGAGCTA…CGATCGTAATCGCGATCTACGACTTACTACGACTACTACGAT</a:t>
            </a:r>
          </a:p>
        </p:txBody>
      </p:sp>
      <p:sp>
        <p:nvSpPr>
          <p:cNvPr id="24" name="TextBox 23">
            <a:extLst>
              <a:ext uri="{FF2B5EF4-FFF2-40B4-BE49-F238E27FC236}">
                <a16:creationId xmlns:a16="http://schemas.microsoft.com/office/drawing/2014/main" id="{707C2657-7F39-C34C-B407-D842450BADDB}"/>
              </a:ext>
            </a:extLst>
          </p:cNvPr>
          <p:cNvSpPr txBox="1"/>
          <p:nvPr/>
        </p:nvSpPr>
        <p:spPr>
          <a:xfrm>
            <a:off x="1964724" y="6080565"/>
            <a:ext cx="317716" cy="369332"/>
          </a:xfrm>
          <a:prstGeom prst="rect">
            <a:avLst/>
          </a:prstGeom>
          <a:solidFill>
            <a:schemeClr val="bg1"/>
          </a:solidFill>
        </p:spPr>
        <p:txBody>
          <a:bodyPr wrap="none" rtlCol="0">
            <a:spAutoFit/>
          </a:bodyPr>
          <a:lstStyle/>
          <a:p>
            <a:r>
              <a:rPr lang="en-US" dirty="0">
                <a:solidFill>
                  <a:srgbClr val="9E48E2"/>
                </a:solidFill>
              </a:rPr>
              <a:t>A</a:t>
            </a:r>
          </a:p>
        </p:txBody>
      </p:sp>
      <p:sp>
        <p:nvSpPr>
          <p:cNvPr id="25" name="TextBox 24">
            <a:extLst>
              <a:ext uri="{FF2B5EF4-FFF2-40B4-BE49-F238E27FC236}">
                <a16:creationId xmlns:a16="http://schemas.microsoft.com/office/drawing/2014/main" id="{B682B290-C352-1045-8917-D733550F4EA0}"/>
              </a:ext>
            </a:extLst>
          </p:cNvPr>
          <p:cNvSpPr txBox="1"/>
          <p:nvPr/>
        </p:nvSpPr>
        <p:spPr>
          <a:xfrm>
            <a:off x="7111991" y="6068208"/>
            <a:ext cx="296876" cy="369332"/>
          </a:xfrm>
          <a:prstGeom prst="rect">
            <a:avLst/>
          </a:prstGeom>
          <a:solidFill>
            <a:schemeClr val="bg1"/>
          </a:solidFill>
        </p:spPr>
        <p:txBody>
          <a:bodyPr wrap="none" rtlCol="0">
            <a:spAutoFit/>
          </a:bodyPr>
          <a:lstStyle/>
          <a:p>
            <a:r>
              <a:rPr lang="en-US" dirty="0">
                <a:solidFill>
                  <a:srgbClr val="9E48E2"/>
                </a:solidFill>
              </a:rPr>
              <a:t>T</a:t>
            </a:r>
          </a:p>
        </p:txBody>
      </p:sp>
    </p:spTree>
    <p:extLst>
      <p:ext uri="{BB962C8B-B14F-4D97-AF65-F5344CB8AC3E}">
        <p14:creationId xmlns:p14="http://schemas.microsoft.com/office/powerpoint/2010/main" val="2896132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p:bldP spid="14" grpId="0" animBg="1"/>
      <p:bldP spid="15" grpId="0" animBg="1"/>
      <p:bldP spid="16" grpId="0"/>
      <p:bldP spid="17" grpId="0" animBg="1"/>
      <p:bldP spid="18" grpId="0" animBg="1"/>
      <p:bldP spid="19" grpId="0"/>
      <p:bldP spid="20" grpId="0"/>
      <p:bldP spid="21" grpId="0" animBg="1"/>
      <p:bldP spid="22" grpId="0" animBg="1"/>
      <p:bldP spid="23" grpId="0"/>
      <p:bldP spid="24" grpId="0" animBg="1"/>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E365476-1088-8B43-8EF9-B26DC8254BA8}"/>
              </a:ext>
            </a:extLst>
          </p:cNvPr>
          <p:cNvSpPr txBox="1">
            <a:spLocks/>
          </p:cNvSpPr>
          <p:nvPr/>
        </p:nvSpPr>
        <p:spPr>
          <a:xfrm>
            <a:off x="0" y="54574"/>
            <a:ext cx="12192000" cy="12050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Gill Sans MT" panose="020B0502020104020203" pitchFamily="34" charset="0"/>
              </a:rPr>
              <a:t>Amplification introduced bias into our dataset</a:t>
            </a:r>
          </a:p>
        </p:txBody>
      </p:sp>
      <p:sp>
        <p:nvSpPr>
          <p:cNvPr id="5" name="Rectangle 4">
            <a:extLst>
              <a:ext uri="{FF2B5EF4-FFF2-40B4-BE49-F238E27FC236}">
                <a16:creationId xmlns:a16="http://schemas.microsoft.com/office/drawing/2014/main" id="{FC121A76-4160-D945-BF93-DE35D36D07AE}"/>
              </a:ext>
            </a:extLst>
          </p:cNvPr>
          <p:cNvSpPr/>
          <p:nvPr/>
        </p:nvSpPr>
        <p:spPr>
          <a:xfrm>
            <a:off x="396318" y="1377550"/>
            <a:ext cx="7993983" cy="523220"/>
          </a:xfrm>
          <a:prstGeom prst="rect">
            <a:avLst/>
          </a:prstGeom>
        </p:spPr>
        <p:txBody>
          <a:bodyPr wrap="none">
            <a:spAutoFit/>
          </a:bodyPr>
          <a:lstStyle/>
          <a:p>
            <a:r>
              <a:rPr lang="en-US" sz="2800" dirty="0">
                <a:latin typeface="Gill Sans MT" panose="020B0502020104020203" pitchFamily="34" charset="0"/>
              </a:rPr>
              <a:t>“</a:t>
            </a:r>
            <a:r>
              <a:rPr lang="en-US" sz="2800" b="1" u="sng" dirty="0">
                <a:latin typeface="Gill Sans MT" panose="020B0502020104020203" pitchFamily="34" charset="0"/>
              </a:rPr>
              <a:t>Complexity</a:t>
            </a:r>
            <a:r>
              <a:rPr lang="en-US" sz="2800" dirty="0">
                <a:latin typeface="Gill Sans MT" panose="020B0502020104020203" pitchFamily="34" charset="0"/>
              </a:rPr>
              <a:t>”: how diverse our pool of molecules is</a:t>
            </a:r>
            <a:endParaRPr lang="en-US" sz="2800" dirty="0"/>
          </a:p>
        </p:txBody>
      </p:sp>
      <p:cxnSp>
        <p:nvCxnSpPr>
          <p:cNvPr id="6" name="Straight Connector 5">
            <a:extLst>
              <a:ext uri="{FF2B5EF4-FFF2-40B4-BE49-F238E27FC236}">
                <a16:creationId xmlns:a16="http://schemas.microsoft.com/office/drawing/2014/main" id="{7B07B8B6-89F2-5E45-A7CE-41F553D991F8}"/>
              </a:ext>
            </a:extLst>
          </p:cNvPr>
          <p:cNvCxnSpPr/>
          <p:nvPr/>
        </p:nvCxnSpPr>
        <p:spPr>
          <a:xfrm>
            <a:off x="5030086" y="2562869"/>
            <a:ext cx="1630680" cy="0"/>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970AC69-56E7-B24E-945E-8CCD5D49AAA8}"/>
              </a:ext>
            </a:extLst>
          </p:cNvPr>
          <p:cNvCxnSpPr/>
          <p:nvPr/>
        </p:nvCxnSpPr>
        <p:spPr>
          <a:xfrm>
            <a:off x="6944611" y="2562869"/>
            <a:ext cx="163068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880E9C7-BC75-3E4E-855B-B043C7AF9C3B}"/>
              </a:ext>
            </a:extLst>
          </p:cNvPr>
          <p:cNvCxnSpPr/>
          <p:nvPr/>
        </p:nvCxnSpPr>
        <p:spPr>
          <a:xfrm>
            <a:off x="8840086" y="2562869"/>
            <a:ext cx="163068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BA82B9E-CBBE-BE47-A86C-320C48D581A5}"/>
              </a:ext>
            </a:extLst>
          </p:cNvPr>
          <p:cNvSpPr/>
          <p:nvPr/>
        </p:nvSpPr>
        <p:spPr>
          <a:xfrm>
            <a:off x="7992963" y="2917735"/>
            <a:ext cx="3066237" cy="830997"/>
          </a:xfrm>
          <a:prstGeom prst="rect">
            <a:avLst/>
          </a:prstGeom>
        </p:spPr>
        <p:txBody>
          <a:bodyPr wrap="square">
            <a:spAutoFit/>
          </a:bodyPr>
          <a:lstStyle/>
          <a:p>
            <a:r>
              <a:rPr lang="en-US" sz="2400" dirty="0">
                <a:latin typeface="Gill Sans MT" panose="020B0502020104020203" pitchFamily="34" charset="0"/>
              </a:rPr>
              <a:t>Biased amplification = low complexity</a:t>
            </a:r>
            <a:endParaRPr lang="en-US" sz="2400" dirty="0"/>
          </a:p>
        </p:txBody>
      </p:sp>
      <p:sp>
        <p:nvSpPr>
          <p:cNvPr id="11" name="Down Arrow 10">
            <a:extLst>
              <a:ext uri="{FF2B5EF4-FFF2-40B4-BE49-F238E27FC236}">
                <a16:creationId xmlns:a16="http://schemas.microsoft.com/office/drawing/2014/main" id="{C19B7A25-0AF4-8247-9298-DB5C418F26F7}"/>
              </a:ext>
            </a:extLst>
          </p:cNvPr>
          <p:cNvSpPr/>
          <p:nvPr/>
        </p:nvSpPr>
        <p:spPr>
          <a:xfrm>
            <a:off x="7083676" y="2793377"/>
            <a:ext cx="256419" cy="969166"/>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FA492EEA-6177-454D-BC45-B7A206F63569}"/>
              </a:ext>
            </a:extLst>
          </p:cNvPr>
          <p:cNvCxnSpPr/>
          <p:nvPr/>
        </p:nvCxnSpPr>
        <p:spPr>
          <a:xfrm>
            <a:off x="5182486" y="3905894"/>
            <a:ext cx="163068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AEF32A0-9B3A-D045-8BB5-6BD9583B7E50}"/>
              </a:ext>
            </a:extLst>
          </p:cNvPr>
          <p:cNvCxnSpPr/>
          <p:nvPr/>
        </p:nvCxnSpPr>
        <p:spPr>
          <a:xfrm>
            <a:off x="5601586" y="4201169"/>
            <a:ext cx="163068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885B0D8-BDD1-C441-B6C8-FCC866732945}"/>
              </a:ext>
            </a:extLst>
          </p:cNvPr>
          <p:cNvCxnSpPr/>
          <p:nvPr/>
        </p:nvCxnSpPr>
        <p:spPr>
          <a:xfrm>
            <a:off x="6524755" y="4458344"/>
            <a:ext cx="163068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FF36323-2E11-354F-9B91-1FC0B1C54D04}"/>
              </a:ext>
            </a:extLst>
          </p:cNvPr>
          <p:cNvCxnSpPr/>
          <p:nvPr/>
        </p:nvCxnSpPr>
        <p:spPr>
          <a:xfrm>
            <a:off x="7601836" y="3972569"/>
            <a:ext cx="163068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475E2D1-C385-304F-BA0A-E1765893ECAB}"/>
              </a:ext>
            </a:extLst>
          </p:cNvPr>
          <p:cNvCxnSpPr/>
          <p:nvPr/>
        </p:nvCxnSpPr>
        <p:spPr>
          <a:xfrm>
            <a:off x="7759951" y="4201169"/>
            <a:ext cx="163068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EC979F9-9925-4246-9516-E073DC9A3BB4}"/>
              </a:ext>
            </a:extLst>
          </p:cNvPr>
          <p:cNvCxnSpPr/>
          <p:nvPr/>
        </p:nvCxnSpPr>
        <p:spPr>
          <a:xfrm>
            <a:off x="6959851" y="4734569"/>
            <a:ext cx="163068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850D7E9-CD44-2C42-8F21-0EB0ECA1E607}"/>
              </a:ext>
            </a:extLst>
          </p:cNvPr>
          <p:cNvCxnSpPr/>
          <p:nvPr/>
        </p:nvCxnSpPr>
        <p:spPr>
          <a:xfrm>
            <a:off x="8387379" y="4446914"/>
            <a:ext cx="163068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AFEF7A7-1726-B944-80DF-79937518F55B}"/>
              </a:ext>
            </a:extLst>
          </p:cNvPr>
          <p:cNvCxnSpPr/>
          <p:nvPr/>
        </p:nvCxnSpPr>
        <p:spPr>
          <a:xfrm>
            <a:off x="5182486" y="4591694"/>
            <a:ext cx="163068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E2566B3-1F54-7044-A3D0-DC5700A03A7D}"/>
              </a:ext>
            </a:extLst>
          </p:cNvPr>
          <p:cNvCxnSpPr/>
          <p:nvPr/>
        </p:nvCxnSpPr>
        <p:spPr>
          <a:xfrm>
            <a:off x="6129271" y="4953644"/>
            <a:ext cx="163068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7315E3F-D40F-564C-B5A8-8BD73FC4A22D}"/>
              </a:ext>
            </a:extLst>
          </p:cNvPr>
          <p:cNvCxnSpPr/>
          <p:nvPr/>
        </p:nvCxnSpPr>
        <p:spPr>
          <a:xfrm>
            <a:off x="8024746" y="4953644"/>
            <a:ext cx="163068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E450B63-7AD9-8744-94BB-AA67CD969C94}"/>
              </a:ext>
            </a:extLst>
          </p:cNvPr>
          <p:cNvCxnSpPr/>
          <p:nvPr/>
        </p:nvCxnSpPr>
        <p:spPr>
          <a:xfrm>
            <a:off x="6942706" y="5182244"/>
            <a:ext cx="163068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B7CC35D-4D44-D541-9F9B-0242F86AD1FA}"/>
              </a:ext>
            </a:extLst>
          </p:cNvPr>
          <p:cNvCxnSpPr/>
          <p:nvPr/>
        </p:nvCxnSpPr>
        <p:spPr>
          <a:xfrm>
            <a:off x="5030086" y="5199389"/>
            <a:ext cx="163068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64D1AB04-1A66-A94F-9336-306C7F28FA88}"/>
              </a:ext>
            </a:extLst>
          </p:cNvPr>
          <p:cNvSpPr/>
          <p:nvPr/>
        </p:nvSpPr>
        <p:spPr>
          <a:xfrm>
            <a:off x="2119932" y="2169786"/>
            <a:ext cx="2700483" cy="1200329"/>
          </a:xfrm>
          <a:prstGeom prst="rect">
            <a:avLst/>
          </a:prstGeom>
        </p:spPr>
        <p:txBody>
          <a:bodyPr wrap="none">
            <a:spAutoFit/>
          </a:bodyPr>
          <a:lstStyle/>
          <a:p>
            <a:pPr algn="r"/>
            <a:r>
              <a:rPr lang="en-US" dirty="0">
                <a:latin typeface="Gill Sans MT" panose="020B0502020104020203" pitchFamily="34" charset="0"/>
              </a:rPr>
              <a:t>Mixed population</a:t>
            </a:r>
          </a:p>
          <a:p>
            <a:pPr algn="r"/>
            <a:r>
              <a:rPr lang="en-US" dirty="0">
                <a:latin typeface="Gill Sans MT" panose="020B0502020104020203" pitchFamily="34" charset="0"/>
              </a:rPr>
              <a:t>(e.g. genetic variation,</a:t>
            </a:r>
          </a:p>
          <a:p>
            <a:pPr algn="r"/>
            <a:r>
              <a:rPr lang="en-US" dirty="0">
                <a:latin typeface="Gill Sans MT" panose="020B0502020104020203" pitchFamily="34" charset="0"/>
              </a:rPr>
              <a:t>Different genomic regions, </a:t>
            </a:r>
          </a:p>
          <a:p>
            <a:pPr algn="r"/>
            <a:r>
              <a:rPr lang="en-US" dirty="0">
                <a:latin typeface="Gill Sans MT" panose="020B0502020104020203" pitchFamily="34" charset="0"/>
              </a:rPr>
              <a:t>mRNA expression)</a:t>
            </a:r>
            <a:endParaRPr lang="en-US" dirty="0"/>
          </a:p>
        </p:txBody>
      </p:sp>
      <p:sp>
        <p:nvSpPr>
          <p:cNvPr id="25" name="Rectangle 24">
            <a:extLst>
              <a:ext uri="{FF2B5EF4-FFF2-40B4-BE49-F238E27FC236}">
                <a16:creationId xmlns:a16="http://schemas.microsoft.com/office/drawing/2014/main" id="{62AECB65-3A85-244B-BF67-A9224F058E62}"/>
              </a:ext>
            </a:extLst>
          </p:cNvPr>
          <p:cNvSpPr/>
          <p:nvPr/>
        </p:nvSpPr>
        <p:spPr>
          <a:xfrm>
            <a:off x="52690" y="6183492"/>
            <a:ext cx="9337941" cy="523220"/>
          </a:xfrm>
          <a:prstGeom prst="rect">
            <a:avLst/>
          </a:prstGeom>
        </p:spPr>
        <p:txBody>
          <a:bodyPr wrap="none">
            <a:spAutoFit/>
          </a:bodyPr>
          <a:lstStyle/>
          <a:p>
            <a:r>
              <a:rPr lang="en-US" sz="2800" dirty="0">
                <a:latin typeface="Gill Sans MT" panose="020B0502020104020203" pitchFamily="34" charset="0"/>
              </a:rPr>
              <a:t>Amplification can result in bias, e.g. dropout of GC-rich regions</a:t>
            </a:r>
            <a:endParaRPr lang="en-US" sz="2800" dirty="0"/>
          </a:p>
        </p:txBody>
      </p:sp>
    </p:spTree>
    <p:extLst>
      <p:ext uri="{BB962C8B-B14F-4D97-AF65-F5344CB8AC3E}">
        <p14:creationId xmlns:p14="http://schemas.microsoft.com/office/powerpoint/2010/main" val="10991297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EDA14E-E2CE-C445-885F-070C0ABA730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7849"/>
            <a:ext cx="12192000" cy="6782305"/>
          </a:xfrm>
          <a:prstGeom prst="rect">
            <a:avLst/>
          </a:prstGeom>
        </p:spPr>
      </p:pic>
      <p:sp>
        <p:nvSpPr>
          <p:cNvPr id="5" name="TextBox 4">
            <a:extLst>
              <a:ext uri="{FF2B5EF4-FFF2-40B4-BE49-F238E27FC236}">
                <a16:creationId xmlns:a16="http://schemas.microsoft.com/office/drawing/2014/main" id="{06D22C5D-F14F-AD41-8717-FFFC56E532C9}"/>
              </a:ext>
            </a:extLst>
          </p:cNvPr>
          <p:cNvSpPr txBox="1"/>
          <p:nvPr/>
        </p:nvSpPr>
        <p:spPr>
          <a:xfrm>
            <a:off x="3203448" y="2548558"/>
            <a:ext cx="5394960" cy="1569660"/>
          </a:xfrm>
          <a:prstGeom prst="rect">
            <a:avLst/>
          </a:prstGeom>
          <a:solidFill>
            <a:schemeClr val="bg1"/>
          </a:solidFill>
        </p:spPr>
        <p:txBody>
          <a:bodyPr wrap="square" rtlCol="0">
            <a:spAutoFit/>
          </a:bodyPr>
          <a:lstStyle/>
          <a:p>
            <a:pPr algn="ctr"/>
            <a:r>
              <a:rPr lang="en-US" sz="4800" b="1" dirty="0">
                <a:latin typeface="Gill Sans MT" panose="020B0502020104020203" pitchFamily="34" charset="77"/>
              </a:rPr>
              <a:t>Enter – long reads!</a:t>
            </a:r>
          </a:p>
        </p:txBody>
      </p:sp>
    </p:spTree>
    <p:extLst>
      <p:ext uri="{BB962C8B-B14F-4D97-AF65-F5344CB8AC3E}">
        <p14:creationId xmlns:p14="http://schemas.microsoft.com/office/powerpoint/2010/main" val="21576545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C93824F6-8BBC-024E-973E-B23183D20EA8}"/>
              </a:ext>
            </a:extLst>
          </p:cNvPr>
          <p:cNvCxnSpPr/>
          <p:nvPr/>
        </p:nvCxnSpPr>
        <p:spPr>
          <a:xfrm>
            <a:off x="292608" y="1990344"/>
            <a:ext cx="112318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54C35E76-635A-8343-BD59-A104C8A9D975}"/>
              </a:ext>
            </a:extLst>
          </p:cNvPr>
          <p:cNvSpPr/>
          <p:nvPr/>
        </p:nvSpPr>
        <p:spPr>
          <a:xfrm>
            <a:off x="815985" y="1853184"/>
            <a:ext cx="274320" cy="274320"/>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EA4C413-9036-1347-A3D7-BBD2F231EDD0}"/>
              </a:ext>
            </a:extLst>
          </p:cNvPr>
          <p:cNvSpPr txBox="1"/>
          <p:nvPr/>
        </p:nvSpPr>
        <p:spPr>
          <a:xfrm>
            <a:off x="0" y="2233238"/>
            <a:ext cx="1906291" cy="646331"/>
          </a:xfrm>
          <a:prstGeom prst="rect">
            <a:avLst/>
          </a:prstGeom>
          <a:noFill/>
        </p:spPr>
        <p:txBody>
          <a:bodyPr wrap="none" rtlCol="0">
            <a:spAutoFit/>
          </a:bodyPr>
          <a:lstStyle/>
          <a:p>
            <a:pPr algn="ctr"/>
            <a:r>
              <a:rPr lang="en-US" b="1" dirty="0">
                <a:latin typeface="Gill Sans MT" panose="020B0502020104020203" pitchFamily="34" charset="77"/>
              </a:rPr>
              <a:t>1977</a:t>
            </a:r>
          </a:p>
          <a:p>
            <a:pPr algn="ctr"/>
            <a:r>
              <a:rPr lang="en-US" dirty="0">
                <a:latin typeface="Gill Sans MT" panose="020B0502020104020203" pitchFamily="34" charset="77"/>
              </a:rPr>
              <a:t>Sanger Sequencing</a:t>
            </a:r>
          </a:p>
        </p:txBody>
      </p:sp>
      <p:sp>
        <p:nvSpPr>
          <p:cNvPr id="10" name="Oval 9">
            <a:extLst>
              <a:ext uri="{FF2B5EF4-FFF2-40B4-BE49-F238E27FC236}">
                <a16:creationId xmlns:a16="http://schemas.microsoft.com/office/drawing/2014/main" id="{E17BF26B-4085-2042-AC2F-FC45230CB9FF}"/>
              </a:ext>
            </a:extLst>
          </p:cNvPr>
          <p:cNvSpPr/>
          <p:nvPr/>
        </p:nvSpPr>
        <p:spPr>
          <a:xfrm>
            <a:off x="6363345" y="1868424"/>
            <a:ext cx="274320" cy="274320"/>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B982F5B-159D-DA4D-A688-5680FBFE8DF6}"/>
              </a:ext>
            </a:extLst>
          </p:cNvPr>
          <p:cNvSpPr txBox="1"/>
          <p:nvPr/>
        </p:nvSpPr>
        <p:spPr>
          <a:xfrm>
            <a:off x="5914452" y="2248478"/>
            <a:ext cx="1172116" cy="923330"/>
          </a:xfrm>
          <a:prstGeom prst="rect">
            <a:avLst/>
          </a:prstGeom>
          <a:noFill/>
        </p:spPr>
        <p:txBody>
          <a:bodyPr wrap="none" rtlCol="0">
            <a:spAutoFit/>
          </a:bodyPr>
          <a:lstStyle/>
          <a:p>
            <a:pPr algn="ctr"/>
            <a:r>
              <a:rPr lang="en-US" b="1" dirty="0">
                <a:latin typeface="Gill Sans MT" panose="020B0502020104020203" pitchFamily="34" charset="77"/>
              </a:rPr>
              <a:t>2003</a:t>
            </a:r>
          </a:p>
          <a:p>
            <a:pPr algn="ctr"/>
            <a:r>
              <a:rPr lang="en-US" dirty="0">
                <a:latin typeface="Gill Sans MT" panose="020B0502020104020203" pitchFamily="34" charset="77"/>
              </a:rPr>
              <a:t>HGP</a:t>
            </a:r>
          </a:p>
          <a:p>
            <a:pPr algn="ctr"/>
            <a:r>
              <a:rPr lang="en-US" dirty="0">
                <a:latin typeface="Gill Sans MT" panose="020B0502020104020203" pitchFamily="34" charset="77"/>
              </a:rPr>
              <a:t>completed</a:t>
            </a:r>
          </a:p>
        </p:txBody>
      </p:sp>
      <p:sp>
        <p:nvSpPr>
          <p:cNvPr id="12" name="Oval 11">
            <a:extLst>
              <a:ext uri="{FF2B5EF4-FFF2-40B4-BE49-F238E27FC236}">
                <a16:creationId xmlns:a16="http://schemas.microsoft.com/office/drawing/2014/main" id="{E9A7FB9B-8788-B749-9CCF-3E5A9F9C88C7}"/>
              </a:ext>
            </a:extLst>
          </p:cNvPr>
          <p:cNvSpPr/>
          <p:nvPr/>
        </p:nvSpPr>
        <p:spPr>
          <a:xfrm>
            <a:off x="4002784" y="1853184"/>
            <a:ext cx="274320" cy="274320"/>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524D4D7-48FC-244D-9400-4C7F75B2F92D}"/>
              </a:ext>
            </a:extLst>
          </p:cNvPr>
          <p:cNvSpPr txBox="1"/>
          <p:nvPr/>
        </p:nvSpPr>
        <p:spPr>
          <a:xfrm>
            <a:off x="2905156" y="2233238"/>
            <a:ext cx="2469587" cy="923330"/>
          </a:xfrm>
          <a:prstGeom prst="rect">
            <a:avLst/>
          </a:prstGeom>
          <a:noFill/>
        </p:spPr>
        <p:txBody>
          <a:bodyPr wrap="none" rtlCol="0">
            <a:spAutoFit/>
          </a:bodyPr>
          <a:lstStyle/>
          <a:p>
            <a:pPr algn="ctr"/>
            <a:r>
              <a:rPr lang="en-US" b="1" dirty="0">
                <a:latin typeface="Gill Sans MT" panose="020B0502020104020203" pitchFamily="34" charset="77"/>
              </a:rPr>
              <a:t>1990</a:t>
            </a:r>
          </a:p>
          <a:p>
            <a:pPr algn="ctr"/>
            <a:r>
              <a:rPr lang="en-US" dirty="0">
                <a:latin typeface="Gill Sans MT" panose="020B0502020104020203" pitchFamily="34" charset="77"/>
              </a:rPr>
              <a:t>Human Genome Project</a:t>
            </a:r>
          </a:p>
          <a:p>
            <a:pPr algn="ctr"/>
            <a:r>
              <a:rPr lang="en-US" dirty="0">
                <a:latin typeface="Gill Sans MT" panose="020B0502020104020203" pitchFamily="34" charset="77"/>
              </a:rPr>
              <a:t>started</a:t>
            </a:r>
          </a:p>
        </p:txBody>
      </p:sp>
      <p:sp>
        <p:nvSpPr>
          <p:cNvPr id="14" name="Oval 13">
            <a:extLst>
              <a:ext uri="{FF2B5EF4-FFF2-40B4-BE49-F238E27FC236}">
                <a16:creationId xmlns:a16="http://schemas.microsoft.com/office/drawing/2014/main" id="{43C95245-B1D8-2841-BE38-524F183A5449}"/>
              </a:ext>
            </a:extLst>
          </p:cNvPr>
          <p:cNvSpPr/>
          <p:nvPr/>
        </p:nvSpPr>
        <p:spPr>
          <a:xfrm>
            <a:off x="1732877" y="1853184"/>
            <a:ext cx="274320" cy="274320"/>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02D77D9-7A23-A040-8A10-A14F6E79D9F3}"/>
              </a:ext>
            </a:extLst>
          </p:cNvPr>
          <p:cNvSpPr txBox="1"/>
          <p:nvPr/>
        </p:nvSpPr>
        <p:spPr>
          <a:xfrm>
            <a:off x="858381" y="2976314"/>
            <a:ext cx="2023311" cy="646331"/>
          </a:xfrm>
          <a:prstGeom prst="rect">
            <a:avLst/>
          </a:prstGeom>
          <a:noFill/>
        </p:spPr>
        <p:txBody>
          <a:bodyPr wrap="none" rtlCol="0">
            <a:spAutoFit/>
          </a:bodyPr>
          <a:lstStyle/>
          <a:p>
            <a:pPr algn="ctr"/>
            <a:r>
              <a:rPr lang="en-US" b="1" dirty="0">
                <a:latin typeface="Gill Sans MT" panose="020B0502020104020203" pitchFamily="34" charset="77"/>
              </a:rPr>
              <a:t>~1980</a:t>
            </a:r>
          </a:p>
          <a:p>
            <a:pPr algn="ctr"/>
            <a:r>
              <a:rPr lang="en-US" dirty="0">
                <a:latin typeface="Gill Sans MT" panose="020B0502020104020203" pitchFamily="34" charset="77"/>
              </a:rPr>
              <a:t>Shotgun sequencing</a:t>
            </a:r>
          </a:p>
        </p:txBody>
      </p:sp>
      <p:cxnSp>
        <p:nvCxnSpPr>
          <p:cNvPr id="17" name="Straight Connector 16">
            <a:extLst>
              <a:ext uri="{FF2B5EF4-FFF2-40B4-BE49-F238E27FC236}">
                <a16:creationId xmlns:a16="http://schemas.microsoft.com/office/drawing/2014/main" id="{AEBD0308-A609-8141-BDCF-CDCC8BF9B9E9}"/>
              </a:ext>
            </a:extLst>
          </p:cNvPr>
          <p:cNvCxnSpPr>
            <a:stCxn id="15" idx="0"/>
            <a:endCxn id="14" idx="4"/>
          </p:cNvCxnSpPr>
          <p:nvPr/>
        </p:nvCxnSpPr>
        <p:spPr>
          <a:xfrm flipV="1">
            <a:off x="1870037" y="2127504"/>
            <a:ext cx="0" cy="848810"/>
          </a:xfrm>
          <a:prstGeom prst="line">
            <a:avLst/>
          </a:prstGeom>
        </p:spPr>
        <p:style>
          <a:lnRef idx="1">
            <a:schemeClr val="dk1"/>
          </a:lnRef>
          <a:fillRef idx="0">
            <a:schemeClr val="dk1"/>
          </a:fillRef>
          <a:effectRef idx="0">
            <a:schemeClr val="dk1"/>
          </a:effectRef>
          <a:fontRef idx="minor">
            <a:schemeClr val="tx1"/>
          </a:fontRef>
        </p:style>
      </p:cxnSp>
      <p:sp>
        <p:nvSpPr>
          <p:cNvPr id="18" name="Oval 17">
            <a:extLst>
              <a:ext uri="{FF2B5EF4-FFF2-40B4-BE49-F238E27FC236}">
                <a16:creationId xmlns:a16="http://schemas.microsoft.com/office/drawing/2014/main" id="{D3046C00-D30A-674E-A67A-8973EDF58CB8}"/>
              </a:ext>
            </a:extLst>
          </p:cNvPr>
          <p:cNvSpPr/>
          <p:nvPr/>
        </p:nvSpPr>
        <p:spPr>
          <a:xfrm>
            <a:off x="6949408" y="1853184"/>
            <a:ext cx="274320" cy="274320"/>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DCC75E6-FC80-BF4F-8304-05C07F54D79C}"/>
              </a:ext>
            </a:extLst>
          </p:cNvPr>
          <p:cNvSpPr txBox="1"/>
          <p:nvPr/>
        </p:nvSpPr>
        <p:spPr>
          <a:xfrm>
            <a:off x="6171894" y="3622645"/>
            <a:ext cx="1829347" cy="923330"/>
          </a:xfrm>
          <a:prstGeom prst="rect">
            <a:avLst/>
          </a:prstGeom>
          <a:noFill/>
        </p:spPr>
        <p:txBody>
          <a:bodyPr wrap="none" rtlCol="0">
            <a:spAutoFit/>
          </a:bodyPr>
          <a:lstStyle/>
          <a:p>
            <a:pPr algn="ctr"/>
            <a:r>
              <a:rPr lang="en-US" b="1" dirty="0">
                <a:latin typeface="Gill Sans MT" panose="020B0502020104020203" pitchFamily="34" charset="77"/>
              </a:rPr>
              <a:t>2005</a:t>
            </a:r>
          </a:p>
          <a:p>
            <a:pPr algn="ctr"/>
            <a:r>
              <a:rPr lang="en-US" dirty="0">
                <a:latin typeface="Gill Sans MT" panose="020B0502020104020203" pitchFamily="34" charset="77"/>
              </a:rPr>
              <a:t>First NGS system</a:t>
            </a:r>
          </a:p>
          <a:p>
            <a:pPr algn="ctr"/>
            <a:r>
              <a:rPr lang="en-US" dirty="0">
                <a:latin typeface="Gill Sans MT" panose="020B0502020104020203" pitchFamily="34" charset="77"/>
              </a:rPr>
              <a:t>(454, Roche)</a:t>
            </a:r>
          </a:p>
        </p:txBody>
      </p:sp>
      <p:sp>
        <p:nvSpPr>
          <p:cNvPr id="20" name="TextBox 19">
            <a:extLst>
              <a:ext uri="{FF2B5EF4-FFF2-40B4-BE49-F238E27FC236}">
                <a16:creationId xmlns:a16="http://schemas.microsoft.com/office/drawing/2014/main" id="{5A0730C4-0F3D-B143-9320-77C19E9A670D}"/>
              </a:ext>
            </a:extLst>
          </p:cNvPr>
          <p:cNvSpPr txBox="1"/>
          <p:nvPr/>
        </p:nvSpPr>
        <p:spPr>
          <a:xfrm>
            <a:off x="7133084" y="2538928"/>
            <a:ext cx="1574470" cy="646331"/>
          </a:xfrm>
          <a:prstGeom prst="rect">
            <a:avLst/>
          </a:prstGeom>
          <a:noFill/>
        </p:spPr>
        <p:txBody>
          <a:bodyPr wrap="none" rtlCol="0">
            <a:spAutoFit/>
          </a:bodyPr>
          <a:lstStyle/>
          <a:p>
            <a:pPr algn="ctr"/>
            <a:r>
              <a:rPr lang="en-US" b="1" dirty="0">
                <a:latin typeface="Gill Sans MT" panose="020B0502020104020203" pitchFamily="34" charset="77"/>
              </a:rPr>
              <a:t>2007</a:t>
            </a:r>
          </a:p>
          <a:p>
            <a:pPr algn="ctr"/>
            <a:r>
              <a:rPr lang="en-US" dirty="0">
                <a:latin typeface="Gill Sans MT" panose="020B0502020104020203" pitchFamily="34" charset="77"/>
              </a:rPr>
              <a:t>Illumina/</a:t>
            </a:r>
            <a:r>
              <a:rPr lang="en-US" dirty="0" err="1">
                <a:latin typeface="Gill Sans MT" panose="020B0502020104020203" pitchFamily="34" charset="77"/>
              </a:rPr>
              <a:t>Solexa</a:t>
            </a:r>
            <a:endParaRPr lang="en-US" dirty="0">
              <a:latin typeface="Gill Sans MT" panose="020B0502020104020203" pitchFamily="34" charset="77"/>
            </a:endParaRPr>
          </a:p>
        </p:txBody>
      </p:sp>
      <p:sp>
        <p:nvSpPr>
          <p:cNvPr id="21" name="TextBox 20">
            <a:extLst>
              <a:ext uri="{FF2B5EF4-FFF2-40B4-BE49-F238E27FC236}">
                <a16:creationId xmlns:a16="http://schemas.microsoft.com/office/drawing/2014/main" id="{5E8BC3C4-8B9E-094F-BE6E-56A34414109B}"/>
              </a:ext>
            </a:extLst>
          </p:cNvPr>
          <p:cNvSpPr txBox="1"/>
          <p:nvPr/>
        </p:nvSpPr>
        <p:spPr>
          <a:xfrm>
            <a:off x="6500505" y="1016381"/>
            <a:ext cx="3801169" cy="646331"/>
          </a:xfrm>
          <a:prstGeom prst="rect">
            <a:avLst/>
          </a:prstGeom>
          <a:noFill/>
        </p:spPr>
        <p:txBody>
          <a:bodyPr wrap="none" rtlCol="0">
            <a:spAutoFit/>
          </a:bodyPr>
          <a:lstStyle/>
          <a:p>
            <a:pPr algn="ctr"/>
            <a:r>
              <a:rPr lang="en-US" b="1" dirty="0">
                <a:latin typeface="Gill Sans MT" panose="020B0502020104020203" pitchFamily="34" charset="77"/>
              </a:rPr>
              <a:t>2000s</a:t>
            </a:r>
          </a:p>
          <a:p>
            <a:pPr algn="ctr"/>
            <a:r>
              <a:rPr lang="en-US" dirty="0">
                <a:latin typeface="Gill Sans MT" panose="020B0502020104020203" pitchFamily="34" charset="77"/>
              </a:rPr>
              <a:t>Other systems: ABI SOLID, Ion Torrent</a:t>
            </a:r>
          </a:p>
        </p:txBody>
      </p:sp>
      <p:sp>
        <p:nvSpPr>
          <p:cNvPr id="22" name="Oval 21">
            <a:extLst>
              <a:ext uri="{FF2B5EF4-FFF2-40B4-BE49-F238E27FC236}">
                <a16:creationId xmlns:a16="http://schemas.microsoft.com/office/drawing/2014/main" id="{526AD24A-E3EC-CE4B-B11D-8CA7C384DFED}"/>
              </a:ext>
            </a:extLst>
          </p:cNvPr>
          <p:cNvSpPr/>
          <p:nvPr/>
        </p:nvSpPr>
        <p:spPr>
          <a:xfrm>
            <a:off x="7491384" y="1853184"/>
            <a:ext cx="274320" cy="274320"/>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37EEAC1-BCB7-6B42-A260-63F594A2680B}"/>
              </a:ext>
            </a:extLst>
          </p:cNvPr>
          <p:cNvSpPr/>
          <p:nvPr/>
        </p:nvSpPr>
        <p:spPr>
          <a:xfrm>
            <a:off x="10310784" y="1853184"/>
            <a:ext cx="274320" cy="274320"/>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902A1A47-33DB-A64A-8DA6-F1D95C421198}"/>
              </a:ext>
            </a:extLst>
          </p:cNvPr>
          <p:cNvSpPr txBox="1"/>
          <p:nvPr/>
        </p:nvSpPr>
        <p:spPr>
          <a:xfrm>
            <a:off x="9492163" y="2233238"/>
            <a:ext cx="1699504" cy="646331"/>
          </a:xfrm>
          <a:prstGeom prst="rect">
            <a:avLst/>
          </a:prstGeom>
          <a:noFill/>
        </p:spPr>
        <p:txBody>
          <a:bodyPr wrap="none" rtlCol="0">
            <a:spAutoFit/>
          </a:bodyPr>
          <a:lstStyle/>
          <a:p>
            <a:pPr algn="ctr"/>
            <a:r>
              <a:rPr lang="en-US" b="1" dirty="0">
                <a:latin typeface="Gill Sans MT" panose="020B0502020104020203" pitchFamily="34" charset="77"/>
              </a:rPr>
              <a:t>~2017</a:t>
            </a:r>
          </a:p>
          <a:p>
            <a:pPr algn="ctr"/>
            <a:r>
              <a:rPr lang="en-US" dirty="0">
                <a:latin typeface="Gill Sans MT" panose="020B0502020104020203" pitchFamily="34" charset="77"/>
              </a:rPr>
              <a:t>$1,000 Genome</a:t>
            </a:r>
          </a:p>
        </p:txBody>
      </p:sp>
      <p:cxnSp>
        <p:nvCxnSpPr>
          <p:cNvPr id="26" name="Straight Connector 25">
            <a:extLst>
              <a:ext uri="{FF2B5EF4-FFF2-40B4-BE49-F238E27FC236}">
                <a16:creationId xmlns:a16="http://schemas.microsoft.com/office/drawing/2014/main" id="{2CDEA7DB-EEF6-CB44-A460-EFDF7C7ED492}"/>
              </a:ext>
            </a:extLst>
          </p:cNvPr>
          <p:cNvCxnSpPr>
            <a:stCxn id="19" idx="0"/>
            <a:endCxn id="18" idx="4"/>
          </p:cNvCxnSpPr>
          <p:nvPr/>
        </p:nvCxnSpPr>
        <p:spPr>
          <a:xfrm flipV="1">
            <a:off x="7086568" y="2127504"/>
            <a:ext cx="0" cy="1495141"/>
          </a:xfrm>
          <a:prstGeom prst="line">
            <a:avLst/>
          </a:prstGeom>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0954242F-C55F-8E43-98F8-790A257FD529}"/>
              </a:ext>
            </a:extLst>
          </p:cNvPr>
          <p:cNvCxnSpPr>
            <a:endCxn id="22" idx="4"/>
          </p:cNvCxnSpPr>
          <p:nvPr/>
        </p:nvCxnSpPr>
        <p:spPr>
          <a:xfrm flipH="1" flipV="1">
            <a:off x="7628544" y="2127504"/>
            <a:ext cx="137160" cy="424405"/>
          </a:xfrm>
          <a:prstGeom prst="line">
            <a:avLst/>
          </a:prstGeom>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97FE1EA2-1A02-5C4C-BDAE-1862CAD5E34E}"/>
              </a:ext>
            </a:extLst>
          </p:cNvPr>
          <p:cNvCxnSpPr>
            <a:cxnSpLocks/>
          </p:cNvCxnSpPr>
          <p:nvPr/>
        </p:nvCxnSpPr>
        <p:spPr>
          <a:xfrm>
            <a:off x="7491384" y="1649703"/>
            <a:ext cx="2810290" cy="0"/>
          </a:xfrm>
          <a:prstGeom prst="line">
            <a:avLst/>
          </a:prstGeom>
        </p:spPr>
        <p:style>
          <a:lnRef idx="1">
            <a:schemeClr val="dk1"/>
          </a:lnRef>
          <a:fillRef idx="0">
            <a:schemeClr val="dk1"/>
          </a:fillRef>
          <a:effectRef idx="0">
            <a:schemeClr val="dk1"/>
          </a:effectRef>
          <a:fontRef idx="minor">
            <a:schemeClr val="tx1"/>
          </a:fontRef>
        </p:style>
      </p:cxnSp>
      <p:sp>
        <p:nvSpPr>
          <p:cNvPr id="29" name="Title 1">
            <a:extLst>
              <a:ext uri="{FF2B5EF4-FFF2-40B4-BE49-F238E27FC236}">
                <a16:creationId xmlns:a16="http://schemas.microsoft.com/office/drawing/2014/main" id="{61609D36-E5AB-6646-BD05-D080C6D656D9}"/>
              </a:ext>
            </a:extLst>
          </p:cNvPr>
          <p:cNvSpPr>
            <a:spLocks noGrp="1"/>
          </p:cNvSpPr>
          <p:nvPr>
            <p:ph type="title"/>
          </p:nvPr>
        </p:nvSpPr>
        <p:spPr>
          <a:xfrm>
            <a:off x="0" y="54574"/>
            <a:ext cx="12192000" cy="1205041"/>
          </a:xfrm>
        </p:spPr>
        <p:txBody>
          <a:bodyPr>
            <a:normAutofit/>
          </a:bodyPr>
          <a:lstStyle/>
          <a:p>
            <a:r>
              <a:rPr lang="en-US" sz="3600" dirty="0">
                <a:latin typeface="Gill Sans MT" panose="020B0502020104020203" pitchFamily="34" charset="0"/>
              </a:rPr>
              <a:t>   Sequencing – then and now</a:t>
            </a:r>
          </a:p>
        </p:txBody>
      </p:sp>
      <p:sp>
        <p:nvSpPr>
          <p:cNvPr id="25" name="Oval 24">
            <a:extLst>
              <a:ext uri="{FF2B5EF4-FFF2-40B4-BE49-F238E27FC236}">
                <a16:creationId xmlns:a16="http://schemas.microsoft.com/office/drawing/2014/main" id="{E5249AB4-8053-9F45-87DC-8A3159AB19D6}"/>
              </a:ext>
            </a:extLst>
          </p:cNvPr>
          <p:cNvSpPr/>
          <p:nvPr/>
        </p:nvSpPr>
        <p:spPr>
          <a:xfrm>
            <a:off x="11023376" y="1837472"/>
            <a:ext cx="274320" cy="274320"/>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C1CB0DF5-7280-C34F-9888-F0273D3D687B}"/>
              </a:ext>
            </a:extLst>
          </p:cNvPr>
          <p:cNvCxnSpPr>
            <a:cxnSpLocks/>
          </p:cNvCxnSpPr>
          <p:nvPr/>
        </p:nvCxnSpPr>
        <p:spPr>
          <a:xfrm>
            <a:off x="10585104" y="1638328"/>
            <a:ext cx="964440" cy="0"/>
          </a:xfrm>
          <a:prstGeom prst="line">
            <a:avLst/>
          </a:prstGeom>
        </p:spPr>
        <p:style>
          <a:lnRef idx="1">
            <a:schemeClr val="dk1"/>
          </a:lnRef>
          <a:fillRef idx="0">
            <a:schemeClr val="dk1"/>
          </a:fillRef>
          <a:effectRef idx="0">
            <a:schemeClr val="dk1"/>
          </a:effectRef>
          <a:fontRef idx="minor">
            <a:schemeClr val="tx1"/>
          </a:fontRef>
        </p:style>
      </p:cxnSp>
      <p:sp>
        <p:nvSpPr>
          <p:cNvPr id="31" name="TextBox 30">
            <a:extLst>
              <a:ext uri="{FF2B5EF4-FFF2-40B4-BE49-F238E27FC236}">
                <a16:creationId xmlns:a16="http://schemas.microsoft.com/office/drawing/2014/main" id="{C772CE2B-18C2-4544-9087-092981BDBD09}"/>
              </a:ext>
            </a:extLst>
          </p:cNvPr>
          <p:cNvSpPr txBox="1"/>
          <p:nvPr/>
        </p:nvSpPr>
        <p:spPr>
          <a:xfrm>
            <a:off x="10481293" y="1263585"/>
            <a:ext cx="1265283" cy="369332"/>
          </a:xfrm>
          <a:prstGeom prst="rect">
            <a:avLst/>
          </a:prstGeom>
          <a:noFill/>
        </p:spPr>
        <p:txBody>
          <a:bodyPr wrap="none" rtlCol="0">
            <a:spAutoFit/>
          </a:bodyPr>
          <a:lstStyle/>
          <a:p>
            <a:pPr algn="ctr"/>
            <a:r>
              <a:rPr lang="en-US" dirty="0">
                <a:solidFill>
                  <a:srgbClr val="FF0000"/>
                </a:solidFill>
                <a:latin typeface="Gill Sans MT" panose="020B0502020104020203" pitchFamily="34" charset="77"/>
              </a:rPr>
              <a:t>Long reads!</a:t>
            </a:r>
          </a:p>
        </p:txBody>
      </p:sp>
      <p:sp>
        <p:nvSpPr>
          <p:cNvPr id="33" name="TextBox 32">
            <a:extLst>
              <a:ext uri="{FF2B5EF4-FFF2-40B4-BE49-F238E27FC236}">
                <a16:creationId xmlns:a16="http://schemas.microsoft.com/office/drawing/2014/main" id="{5E85AD2D-EB48-2E4D-B077-DED7D8573EF2}"/>
              </a:ext>
            </a:extLst>
          </p:cNvPr>
          <p:cNvSpPr txBox="1"/>
          <p:nvPr/>
        </p:nvSpPr>
        <p:spPr>
          <a:xfrm>
            <a:off x="10560051" y="2976313"/>
            <a:ext cx="1200970" cy="923330"/>
          </a:xfrm>
          <a:prstGeom prst="rect">
            <a:avLst/>
          </a:prstGeom>
          <a:noFill/>
        </p:spPr>
        <p:txBody>
          <a:bodyPr wrap="none" rtlCol="0">
            <a:spAutoFit/>
          </a:bodyPr>
          <a:lstStyle/>
          <a:p>
            <a:pPr algn="ctr"/>
            <a:r>
              <a:rPr lang="en-US" b="1" dirty="0">
                <a:latin typeface="Gill Sans MT" panose="020B0502020104020203" pitchFamily="34" charset="77"/>
              </a:rPr>
              <a:t>~2020</a:t>
            </a:r>
          </a:p>
          <a:p>
            <a:pPr algn="ctr"/>
            <a:r>
              <a:rPr lang="en-US" dirty="0">
                <a:latin typeface="Gill Sans MT" panose="020B0502020104020203" pitchFamily="34" charset="77"/>
              </a:rPr>
              <a:t>PacBio </a:t>
            </a:r>
            <a:r>
              <a:rPr lang="en-US" dirty="0" err="1">
                <a:latin typeface="Gill Sans MT" panose="020B0502020104020203" pitchFamily="34" charset="77"/>
              </a:rPr>
              <a:t>Hifi</a:t>
            </a:r>
            <a:endParaRPr lang="en-US" dirty="0">
              <a:latin typeface="Gill Sans MT" panose="020B0502020104020203" pitchFamily="34" charset="77"/>
            </a:endParaRPr>
          </a:p>
          <a:p>
            <a:pPr algn="ctr"/>
            <a:r>
              <a:rPr lang="en-US" dirty="0">
                <a:latin typeface="Gill Sans MT" panose="020B0502020104020203" pitchFamily="34" charset="77"/>
              </a:rPr>
              <a:t>ONT</a:t>
            </a:r>
          </a:p>
        </p:txBody>
      </p:sp>
      <p:cxnSp>
        <p:nvCxnSpPr>
          <p:cNvPr id="35" name="Straight Connector 34">
            <a:extLst>
              <a:ext uri="{FF2B5EF4-FFF2-40B4-BE49-F238E27FC236}">
                <a16:creationId xmlns:a16="http://schemas.microsoft.com/office/drawing/2014/main" id="{42DF5EB3-7521-2B42-B882-0194BC74AB35}"/>
              </a:ext>
            </a:extLst>
          </p:cNvPr>
          <p:cNvCxnSpPr>
            <a:cxnSpLocks/>
          </p:cNvCxnSpPr>
          <p:nvPr/>
        </p:nvCxnSpPr>
        <p:spPr>
          <a:xfrm flipV="1">
            <a:off x="11160536" y="2104225"/>
            <a:ext cx="0" cy="774114"/>
          </a:xfrm>
          <a:prstGeom prst="line">
            <a:avLst/>
          </a:prstGeom>
        </p:spPr>
        <p:style>
          <a:lnRef idx="1">
            <a:schemeClr val="dk1"/>
          </a:lnRef>
          <a:fillRef idx="0">
            <a:schemeClr val="dk1"/>
          </a:fillRef>
          <a:effectRef idx="0">
            <a:schemeClr val="dk1"/>
          </a:effectRef>
          <a:fontRef idx="minor">
            <a:schemeClr val="tx1"/>
          </a:fontRef>
        </p:style>
      </p:cxnSp>
      <p:cxnSp>
        <p:nvCxnSpPr>
          <p:cNvPr id="6" name="Straight Arrow Connector 5">
            <a:extLst>
              <a:ext uri="{FF2B5EF4-FFF2-40B4-BE49-F238E27FC236}">
                <a16:creationId xmlns:a16="http://schemas.microsoft.com/office/drawing/2014/main" id="{65D03B58-80EB-944D-A5AA-F905A0845310}"/>
              </a:ext>
            </a:extLst>
          </p:cNvPr>
          <p:cNvCxnSpPr>
            <a:cxnSpLocks/>
          </p:cNvCxnSpPr>
          <p:nvPr/>
        </p:nvCxnSpPr>
        <p:spPr>
          <a:xfrm>
            <a:off x="8149752" y="5401655"/>
            <a:ext cx="3123560" cy="0"/>
          </a:xfrm>
          <a:prstGeom prst="straightConnector1">
            <a:avLst/>
          </a:prstGeom>
          <a:ln w="28575">
            <a:solidFill>
              <a:schemeClr val="tx1"/>
            </a:solidFill>
            <a:tailEnd type="triangle"/>
          </a:ln>
          <a:effectLst/>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2B96C487-33F9-7045-87FD-CDC7DC289B21}"/>
              </a:ext>
            </a:extLst>
          </p:cNvPr>
          <p:cNvSpPr txBox="1"/>
          <p:nvPr/>
        </p:nvSpPr>
        <p:spPr>
          <a:xfrm>
            <a:off x="8064247" y="5452628"/>
            <a:ext cx="1561646" cy="369332"/>
          </a:xfrm>
          <a:prstGeom prst="rect">
            <a:avLst/>
          </a:prstGeom>
          <a:noFill/>
        </p:spPr>
        <p:txBody>
          <a:bodyPr wrap="none" rtlCol="0">
            <a:spAutoFit/>
          </a:bodyPr>
          <a:lstStyle/>
          <a:p>
            <a:pPr algn="ctr"/>
            <a:r>
              <a:rPr lang="en-US" b="1" dirty="0">
                <a:latin typeface="Gill Sans MT" panose="020B0502020104020203" pitchFamily="34" charset="77"/>
              </a:rPr>
              <a:t>Read lengths</a:t>
            </a:r>
            <a:endParaRPr lang="en-US" dirty="0">
              <a:latin typeface="Gill Sans MT" panose="020B0502020104020203" pitchFamily="34" charset="77"/>
            </a:endParaRPr>
          </a:p>
        </p:txBody>
      </p:sp>
      <p:sp>
        <p:nvSpPr>
          <p:cNvPr id="37" name="TextBox 36">
            <a:extLst>
              <a:ext uri="{FF2B5EF4-FFF2-40B4-BE49-F238E27FC236}">
                <a16:creationId xmlns:a16="http://schemas.microsoft.com/office/drawing/2014/main" id="{09842B69-823B-FE48-AE62-21354ECB528E}"/>
              </a:ext>
            </a:extLst>
          </p:cNvPr>
          <p:cNvSpPr txBox="1"/>
          <p:nvPr/>
        </p:nvSpPr>
        <p:spPr>
          <a:xfrm>
            <a:off x="8149752" y="5026096"/>
            <a:ext cx="646331" cy="369332"/>
          </a:xfrm>
          <a:prstGeom prst="rect">
            <a:avLst/>
          </a:prstGeom>
          <a:noFill/>
        </p:spPr>
        <p:txBody>
          <a:bodyPr wrap="none" rtlCol="0">
            <a:spAutoFit/>
          </a:bodyPr>
          <a:lstStyle/>
          <a:p>
            <a:pPr algn="ctr"/>
            <a:r>
              <a:rPr lang="en-US" dirty="0">
                <a:latin typeface="Gill Sans MT" panose="020B0502020104020203" pitchFamily="34" charset="77"/>
              </a:rPr>
              <a:t>36bp</a:t>
            </a:r>
          </a:p>
        </p:txBody>
      </p:sp>
      <p:sp>
        <p:nvSpPr>
          <p:cNvPr id="38" name="TextBox 37">
            <a:extLst>
              <a:ext uri="{FF2B5EF4-FFF2-40B4-BE49-F238E27FC236}">
                <a16:creationId xmlns:a16="http://schemas.microsoft.com/office/drawing/2014/main" id="{AF165710-A9B4-5E43-8164-6A61E091E539}"/>
              </a:ext>
            </a:extLst>
          </p:cNvPr>
          <p:cNvSpPr txBox="1"/>
          <p:nvPr/>
        </p:nvSpPr>
        <p:spPr>
          <a:xfrm>
            <a:off x="8812419" y="5026096"/>
            <a:ext cx="646331" cy="369332"/>
          </a:xfrm>
          <a:prstGeom prst="rect">
            <a:avLst/>
          </a:prstGeom>
          <a:noFill/>
        </p:spPr>
        <p:txBody>
          <a:bodyPr wrap="none" rtlCol="0">
            <a:spAutoFit/>
          </a:bodyPr>
          <a:lstStyle/>
          <a:p>
            <a:pPr algn="ctr"/>
            <a:r>
              <a:rPr lang="en-US" dirty="0">
                <a:latin typeface="Gill Sans MT" panose="020B0502020104020203" pitchFamily="34" charset="77"/>
              </a:rPr>
              <a:t>75bp</a:t>
            </a:r>
          </a:p>
        </p:txBody>
      </p:sp>
      <p:sp>
        <p:nvSpPr>
          <p:cNvPr id="41" name="TextBox 40">
            <a:extLst>
              <a:ext uri="{FF2B5EF4-FFF2-40B4-BE49-F238E27FC236}">
                <a16:creationId xmlns:a16="http://schemas.microsoft.com/office/drawing/2014/main" id="{D5867C86-5340-FD40-8009-8D322972096A}"/>
              </a:ext>
            </a:extLst>
          </p:cNvPr>
          <p:cNvSpPr txBox="1"/>
          <p:nvPr/>
        </p:nvSpPr>
        <p:spPr>
          <a:xfrm>
            <a:off x="9423623" y="5026096"/>
            <a:ext cx="761747" cy="369332"/>
          </a:xfrm>
          <a:prstGeom prst="rect">
            <a:avLst/>
          </a:prstGeom>
          <a:noFill/>
        </p:spPr>
        <p:txBody>
          <a:bodyPr wrap="none" rtlCol="0">
            <a:spAutoFit/>
          </a:bodyPr>
          <a:lstStyle/>
          <a:p>
            <a:pPr algn="ctr"/>
            <a:r>
              <a:rPr lang="en-US" dirty="0">
                <a:latin typeface="Gill Sans MT" panose="020B0502020104020203" pitchFamily="34" charset="77"/>
              </a:rPr>
              <a:t>101bp</a:t>
            </a:r>
          </a:p>
        </p:txBody>
      </p:sp>
      <p:sp>
        <p:nvSpPr>
          <p:cNvPr id="42" name="TextBox 41">
            <a:extLst>
              <a:ext uri="{FF2B5EF4-FFF2-40B4-BE49-F238E27FC236}">
                <a16:creationId xmlns:a16="http://schemas.microsoft.com/office/drawing/2014/main" id="{86FF030D-9881-224B-B766-040A1A7FB639}"/>
              </a:ext>
            </a:extLst>
          </p:cNvPr>
          <p:cNvSpPr txBox="1"/>
          <p:nvPr/>
        </p:nvSpPr>
        <p:spPr>
          <a:xfrm>
            <a:off x="10067071" y="5026096"/>
            <a:ext cx="761747" cy="369332"/>
          </a:xfrm>
          <a:prstGeom prst="rect">
            <a:avLst/>
          </a:prstGeom>
          <a:noFill/>
        </p:spPr>
        <p:txBody>
          <a:bodyPr wrap="none" rtlCol="0">
            <a:spAutoFit/>
          </a:bodyPr>
          <a:lstStyle/>
          <a:p>
            <a:pPr algn="ctr"/>
            <a:r>
              <a:rPr lang="en-US" dirty="0">
                <a:latin typeface="Gill Sans MT" panose="020B0502020104020203" pitchFamily="34" charset="77"/>
              </a:rPr>
              <a:t>150bp</a:t>
            </a:r>
          </a:p>
        </p:txBody>
      </p:sp>
      <p:sp>
        <p:nvSpPr>
          <p:cNvPr id="43" name="TextBox 42">
            <a:extLst>
              <a:ext uri="{FF2B5EF4-FFF2-40B4-BE49-F238E27FC236}">
                <a16:creationId xmlns:a16="http://schemas.microsoft.com/office/drawing/2014/main" id="{8EEA4D37-0805-7A41-9778-17EA958EF8FB}"/>
              </a:ext>
            </a:extLst>
          </p:cNvPr>
          <p:cNvSpPr txBox="1"/>
          <p:nvPr/>
        </p:nvSpPr>
        <p:spPr>
          <a:xfrm>
            <a:off x="10680395" y="5026096"/>
            <a:ext cx="926857" cy="369332"/>
          </a:xfrm>
          <a:prstGeom prst="rect">
            <a:avLst/>
          </a:prstGeom>
          <a:noFill/>
        </p:spPr>
        <p:txBody>
          <a:bodyPr wrap="none" rtlCol="0">
            <a:spAutoFit/>
          </a:bodyPr>
          <a:lstStyle/>
          <a:p>
            <a:pPr algn="ctr"/>
            <a:r>
              <a:rPr lang="en-US" dirty="0">
                <a:solidFill>
                  <a:srgbClr val="FF0000"/>
                </a:solidFill>
                <a:latin typeface="Gill Sans MT" panose="020B0502020104020203" pitchFamily="34" charset="77"/>
              </a:rPr>
              <a:t>100KBp</a:t>
            </a:r>
          </a:p>
        </p:txBody>
      </p:sp>
    </p:spTree>
    <p:extLst>
      <p:ext uri="{BB962C8B-B14F-4D97-AF65-F5344CB8AC3E}">
        <p14:creationId xmlns:p14="http://schemas.microsoft.com/office/powerpoint/2010/main" val="32215045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4922</TotalTime>
  <Words>2253</Words>
  <Application>Microsoft Macintosh PowerPoint</Application>
  <PresentationFormat>Widescreen</PresentationFormat>
  <Paragraphs>431</Paragraphs>
  <Slides>44</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44</vt:i4>
      </vt:variant>
    </vt:vector>
  </HeadingPairs>
  <TitlesOfParts>
    <vt:vector size="51" baseType="lpstr">
      <vt:lpstr>Arial</vt:lpstr>
      <vt:lpstr>Calibri</vt:lpstr>
      <vt:lpstr>Calibri Light</vt:lpstr>
      <vt:lpstr>Courier</vt:lpstr>
      <vt:lpstr>Gill Sans</vt:lpstr>
      <vt:lpstr>Gill Sans MT</vt:lpstr>
      <vt:lpstr>Office Theme</vt:lpstr>
      <vt:lpstr>PowerPoint Presentation</vt:lpstr>
      <vt:lpstr>PowerPoint Presentation</vt:lpstr>
      <vt:lpstr>  Today’s schedule</vt:lpstr>
      <vt:lpstr>PowerPoint Presentation</vt:lpstr>
      <vt:lpstr>PowerPoint Presentation</vt:lpstr>
      <vt:lpstr>PowerPoint Presentation</vt:lpstr>
      <vt:lpstr>PowerPoint Presentation</vt:lpstr>
      <vt:lpstr>PowerPoint Presentation</vt:lpstr>
      <vt:lpstr>   Sequencing – then and now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“human reference genome” is actually not complete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Gymrek</dc:creator>
  <cp:lastModifiedBy>Gymrek, Melissa</cp:lastModifiedBy>
  <cp:revision>168</cp:revision>
  <dcterms:created xsi:type="dcterms:W3CDTF">2019-04-08T18:13:24Z</dcterms:created>
  <dcterms:modified xsi:type="dcterms:W3CDTF">2021-04-15T16:23:25Z</dcterms:modified>
</cp:coreProperties>
</file>