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339" r:id="rId3"/>
    <p:sldId id="370" r:id="rId4"/>
    <p:sldId id="258" r:id="rId5"/>
    <p:sldId id="261" r:id="rId6"/>
    <p:sldId id="263" r:id="rId7"/>
    <p:sldId id="267" r:id="rId8"/>
    <p:sldId id="262" r:id="rId9"/>
    <p:sldId id="279" r:id="rId10"/>
    <p:sldId id="313" r:id="rId11"/>
    <p:sldId id="270" r:id="rId12"/>
    <p:sldId id="280" r:id="rId13"/>
    <p:sldId id="281" r:id="rId14"/>
    <p:sldId id="282" r:id="rId15"/>
    <p:sldId id="363" r:id="rId16"/>
    <p:sldId id="364" r:id="rId17"/>
    <p:sldId id="277" r:id="rId18"/>
    <p:sldId id="288" r:id="rId19"/>
    <p:sldId id="284" r:id="rId20"/>
    <p:sldId id="272" r:id="rId21"/>
    <p:sldId id="289" r:id="rId22"/>
    <p:sldId id="365" r:id="rId23"/>
    <p:sldId id="349" r:id="rId24"/>
    <p:sldId id="366" r:id="rId25"/>
    <p:sldId id="340" r:id="rId26"/>
    <p:sldId id="306" r:id="rId27"/>
    <p:sldId id="367" r:id="rId28"/>
    <p:sldId id="368" r:id="rId29"/>
    <p:sldId id="353" r:id="rId30"/>
    <p:sldId id="307" r:id="rId31"/>
    <p:sldId id="308" r:id="rId32"/>
    <p:sldId id="369" r:id="rId33"/>
    <p:sldId id="320" r:id="rId34"/>
    <p:sldId id="314" r:id="rId35"/>
    <p:sldId id="371" r:id="rId36"/>
    <p:sldId id="325" r:id="rId37"/>
    <p:sldId id="326" r:id="rId38"/>
    <p:sldId id="361" r:id="rId39"/>
    <p:sldId id="343" r:id="rId40"/>
    <p:sldId id="348" r:id="rId41"/>
    <p:sldId id="276" r:id="rId42"/>
    <p:sldId id="360" r:id="rId43"/>
    <p:sldId id="327" r:id="rId44"/>
    <p:sldId id="374" r:id="rId45"/>
    <p:sldId id="315" r:id="rId46"/>
    <p:sldId id="312" r:id="rId47"/>
    <p:sldId id="324" r:id="rId48"/>
    <p:sldId id="318" r:id="rId49"/>
    <p:sldId id="329" r:id="rId50"/>
    <p:sldId id="33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21"/>
    <p:restoredTop sz="80174"/>
  </p:normalViewPr>
  <p:slideViewPr>
    <p:cSldViewPr snapToGrid="0" snapToObjects="1">
      <p:cViewPr varScale="1">
        <p:scale>
          <a:sx n="82" d="100"/>
          <a:sy n="82" d="100"/>
        </p:scale>
        <p:origin x="19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48AEC-368D-3448-9278-1399F442E4C3}" type="datetimeFigureOut">
              <a:rPr lang="en-US" smtClean="0"/>
              <a:t>4/12/21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E6398-C067-C040-A5F6-11E8417F3F65}" type="slidenum">
              <a:rPr lang="en-US" smtClean="0"/>
              <a:t>‹#›</a:t>
            </a:fld>
            <a:endParaRPr lang="en-US"/>
          </a:p>
        </p:txBody>
      </p:sp>
    </p:spTree>
    <p:extLst>
      <p:ext uri="{BB962C8B-B14F-4D97-AF65-F5344CB8AC3E}">
        <p14:creationId xmlns:p14="http://schemas.microsoft.com/office/powerpoint/2010/main" val="271262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10</a:t>
            </a:fld>
            <a:endParaRPr lang="en-US"/>
          </a:p>
        </p:txBody>
      </p:sp>
    </p:spTree>
    <p:extLst>
      <p:ext uri="{BB962C8B-B14F-4D97-AF65-F5344CB8AC3E}">
        <p14:creationId xmlns:p14="http://schemas.microsoft.com/office/powerpoint/2010/main" val="360126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Pioneered by Pavel</a:t>
            </a:r>
          </a:p>
          <a:p>
            <a:r>
              <a:rPr lang="en-US" dirty="0"/>
              <a:t>Wont be responsible for details</a:t>
            </a:r>
          </a:p>
          <a:p>
            <a:endParaRPr lang="en-US" dirty="0"/>
          </a:p>
        </p:txBody>
      </p:sp>
      <p:sp>
        <p:nvSpPr>
          <p:cNvPr id="4" name="Slide Number Placeholder 3"/>
          <p:cNvSpPr>
            <a:spLocks noGrp="1"/>
          </p:cNvSpPr>
          <p:nvPr>
            <p:ph type="sldNum" sz="quarter" idx="5"/>
          </p:nvPr>
        </p:nvSpPr>
        <p:spPr/>
        <p:txBody>
          <a:bodyPr/>
          <a:lstStyle/>
          <a:p>
            <a:fld id="{271E6398-C067-C040-A5F6-11E8417F3F65}" type="slidenum">
              <a:rPr lang="en-US" smtClean="0"/>
              <a:t>14</a:t>
            </a:fld>
            <a:endParaRPr lang="en-US"/>
          </a:p>
        </p:txBody>
      </p:sp>
    </p:spTree>
    <p:extLst>
      <p:ext uri="{BB962C8B-B14F-4D97-AF65-F5344CB8AC3E}">
        <p14:creationId xmlns:p14="http://schemas.microsoft.com/office/powerpoint/2010/main" val="168258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34</a:t>
            </a:fld>
            <a:endParaRPr lang="en-US"/>
          </a:p>
        </p:txBody>
      </p:sp>
    </p:spTree>
    <p:extLst>
      <p:ext uri="{BB962C8B-B14F-4D97-AF65-F5344CB8AC3E}">
        <p14:creationId xmlns:p14="http://schemas.microsoft.com/office/powerpoint/2010/main" val="159383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45</a:t>
            </a:fld>
            <a:endParaRPr lang="en-US"/>
          </a:p>
        </p:txBody>
      </p:sp>
    </p:spTree>
    <p:extLst>
      <p:ext uri="{BB962C8B-B14F-4D97-AF65-F5344CB8AC3E}">
        <p14:creationId xmlns:p14="http://schemas.microsoft.com/office/powerpoint/2010/main" val="378490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48</a:t>
            </a:fld>
            <a:endParaRPr lang="en-US"/>
          </a:p>
        </p:txBody>
      </p:sp>
    </p:spTree>
    <p:extLst>
      <p:ext uri="{BB962C8B-B14F-4D97-AF65-F5344CB8AC3E}">
        <p14:creationId xmlns:p14="http://schemas.microsoft.com/office/powerpoint/2010/main" val="19315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49</a:t>
            </a:fld>
            <a:endParaRPr lang="en-US"/>
          </a:p>
        </p:txBody>
      </p:sp>
    </p:spTree>
    <p:extLst>
      <p:ext uri="{BB962C8B-B14F-4D97-AF65-F5344CB8AC3E}">
        <p14:creationId xmlns:p14="http://schemas.microsoft.com/office/powerpoint/2010/main" val="385748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50</a:t>
            </a:fld>
            <a:endParaRPr lang="en-US"/>
          </a:p>
        </p:txBody>
      </p:sp>
    </p:spTree>
    <p:extLst>
      <p:ext uri="{BB962C8B-B14F-4D97-AF65-F5344CB8AC3E}">
        <p14:creationId xmlns:p14="http://schemas.microsoft.com/office/powerpoint/2010/main" val="218702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22DC-427A-AE4B-9F64-CE26A1DE8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98E566-7737-BD40-940A-88A672262F0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1B049-043B-6C40-B568-A4460B046438}"/>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D5AFD9C8-6E67-E840-B376-9C0528C18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B7707-5D24-BB41-9D3F-B6D0B0A7ABE2}"/>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354606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A495-5DAF-5C49-95F6-A032B532B5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B439D-9EC1-4448-87E6-42CBEE30FB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4941C-C604-924B-B4E1-669D857DCC27}"/>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BCAC649F-B21A-4A4F-94BA-19432177D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80FB8-B2FD-144B-B28D-7FEC96680FDE}"/>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263575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F1D05-5FAB-3148-928B-35518116A1F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509975-51F0-D041-BFE1-EFFFB2425041}"/>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034BF-4845-F245-B320-EF0BD854AC7B}"/>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5B5AFD47-C73E-DB43-8856-3267C116A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24913-E32C-A647-B50A-A3F27CB0C489}"/>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100146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F8FD-1FF1-DC4B-89B9-6F4917BCD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C77CE-006A-EF46-ABAD-486C9265A4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808D-331E-FD49-B61C-225DAF45729C}"/>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FCA777EE-2F84-ED42-A96B-697510E8F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6D118-222D-A14F-B61B-6C5C8B414699}"/>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94015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7702-E9C6-A94E-970E-23A0F1AD23B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8B11B-C193-4542-8B60-467FAAFB20F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FFF238-A010-7646-854B-0BCCAB45477A}"/>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DF9B78F0-604C-5F45-96DD-58495CF23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9710A-BAF2-F144-BDB1-043D2E78D1CA}"/>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28931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8117-7797-CF4E-9C5A-FD7806DC8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A7021-C3B4-C64C-8348-47F172B2E4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2FCAD-5655-7945-9311-B0F5218FC4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27D8D-2308-4445-96E1-F4C60DC653C9}"/>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6" name="Footer Placeholder 5">
            <a:extLst>
              <a:ext uri="{FF2B5EF4-FFF2-40B4-BE49-F238E27FC236}">
                <a16:creationId xmlns:a16="http://schemas.microsoft.com/office/drawing/2014/main" id="{F7D371B9-E6B2-6940-8C6C-7BAE2C0CE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663D9-A3E1-F942-BC8F-14DACA58F13B}"/>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17157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CADF-F7C6-0A49-95BB-7D65826473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4339AF-0DF3-C847-A2DD-B89B10B817D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7000EF-F23D-DC49-96F8-87E1D7E5B6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422662-ED5E-FD45-BACF-BA57DECA140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D530BD-F627-064E-81A0-55B1C45CFAF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A144E2-F7F3-1347-95CD-2EF1C9C0468D}"/>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8" name="Footer Placeholder 7">
            <a:extLst>
              <a:ext uri="{FF2B5EF4-FFF2-40B4-BE49-F238E27FC236}">
                <a16:creationId xmlns:a16="http://schemas.microsoft.com/office/drawing/2014/main" id="{290EE107-4431-C848-89F3-6973486C18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D94BE3-31D7-1448-B019-9B021D80FB1F}"/>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797701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24F8-44FF-AC42-9391-CD9FE70FF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5D196-D4C0-2F4E-8BB3-6F5D1CF0D87A}"/>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4" name="Footer Placeholder 3">
            <a:extLst>
              <a:ext uri="{FF2B5EF4-FFF2-40B4-BE49-F238E27FC236}">
                <a16:creationId xmlns:a16="http://schemas.microsoft.com/office/drawing/2014/main" id="{E3377C95-5B34-B846-9E46-77B1E3FBCF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D4FCD8-17A1-E645-8039-1A8EFB8C7A3B}"/>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32213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1A905-8006-E24D-A4C6-E0D83DDF1092}"/>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3" name="Footer Placeholder 2">
            <a:extLst>
              <a:ext uri="{FF2B5EF4-FFF2-40B4-BE49-F238E27FC236}">
                <a16:creationId xmlns:a16="http://schemas.microsoft.com/office/drawing/2014/main" id="{FC88E8ED-6344-1042-B076-BBDD157C2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B9FDB2-FCDE-CB4F-9DAA-DEB3BDCEA5CC}"/>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134095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2732-CE84-E54C-9453-B0E859EC3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BCC7BF-4616-B644-A5F1-2C5E79DC858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2985B-0DB3-1043-8084-4F9995AD915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E0C7A9-E5CB-3343-B4CF-34F252A6B17C}"/>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6" name="Footer Placeholder 5">
            <a:extLst>
              <a:ext uri="{FF2B5EF4-FFF2-40B4-BE49-F238E27FC236}">
                <a16:creationId xmlns:a16="http://schemas.microsoft.com/office/drawing/2014/main" id="{7249A112-C8BD-1848-8625-6882CB42C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F6345-B992-864D-BFD8-07BA054936FE}"/>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306186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F1F-F7EE-3D46-91A9-FDE56441C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93EF57-5840-5E44-82FF-00DD3EA7A017}"/>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F2971D1-F344-0F4B-9A17-D7398C53E74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D5314A-9F4B-AF43-89AC-21C03663E6AD}"/>
              </a:ext>
            </a:extLst>
          </p:cNvPr>
          <p:cNvSpPr>
            <a:spLocks noGrp="1"/>
          </p:cNvSpPr>
          <p:nvPr>
            <p:ph type="dt" sz="half" idx="10"/>
          </p:nvPr>
        </p:nvSpPr>
        <p:spPr/>
        <p:txBody>
          <a:bodyPr/>
          <a:lstStyle/>
          <a:p>
            <a:fld id="{2B9751CC-015C-DD4D-9182-C81860938573}" type="datetimeFigureOut">
              <a:rPr lang="en-US" smtClean="0"/>
              <a:t>4/12/21</a:t>
            </a:fld>
            <a:endParaRPr lang="en-US"/>
          </a:p>
        </p:txBody>
      </p:sp>
      <p:sp>
        <p:nvSpPr>
          <p:cNvPr id="6" name="Footer Placeholder 5">
            <a:extLst>
              <a:ext uri="{FF2B5EF4-FFF2-40B4-BE49-F238E27FC236}">
                <a16:creationId xmlns:a16="http://schemas.microsoft.com/office/drawing/2014/main" id="{85E10BE3-D6AE-F74D-AB4A-2894BDBEF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C9E595-D904-5743-AE73-CB660705BB5F}"/>
              </a:ext>
            </a:extLst>
          </p:cNvPr>
          <p:cNvSpPr>
            <a:spLocks noGrp="1"/>
          </p:cNvSpPr>
          <p:nvPr>
            <p:ph type="sldNum" sz="quarter" idx="12"/>
          </p:nvPr>
        </p:nvSpPr>
        <p:spPr/>
        <p:txBody>
          <a:bodyPr/>
          <a:lstStyle/>
          <a:p>
            <a:fld id="{98DE35AE-2AB1-0841-863F-C2C8CC809861}" type="slidenum">
              <a:rPr lang="en-US" smtClean="0"/>
              <a:t>‹#›</a:t>
            </a:fld>
            <a:endParaRPr lang="en-US"/>
          </a:p>
        </p:txBody>
      </p:sp>
    </p:spTree>
    <p:extLst>
      <p:ext uri="{BB962C8B-B14F-4D97-AF65-F5344CB8AC3E}">
        <p14:creationId xmlns:p14="http://schemas.microsoft.com/office/powerpoint/2010/main" val="949231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4F084-0A15-FB4B-856D-84FA0454237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3C9C0-4DF4-404C-8F86-710CE82D7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81D9F-8FFE-5448-B018-9184A8FB3D0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751CC-015C-DD4D-9182-C81860938573}" type="datetimeFigureOut">
              <a:rPr lang="en-US" smtClean="0"/>
              <a:t>4/12/21</a:t>
            </a:fld>
            <a:endParaRPr lang="en-US"/>
          </a:p>
        </p:txBody>
      </p:sp>
      <p:sp>
        <p:nvSpPr>
          <p:cNvPr id="5" name="Footer Placeholder 4">
            <a:extLst>
              <a:ext uri="{FF2B5EF4-FFF2-40B4-BE49-F238E27FC236}">
                <a16:creationId xmlns:a16="http://schemas.microsoft.com/office/drawing/2014/main" id="{8F80C158-8432-A043-B76C-3CD9405F6D4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5F6CF7-6B72-6847-8371-F45410C1045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E35AE-2AB1-0841-863F-C2C8CC809861}" type="slidenum">
              <a:rPr lang="en-US" smtClean="0"/>
              <a:t>‹#›</a:t>
            </a:fld>
            <a:endParaRPr lang="en-US"/>
          </a:p>
        </p:txBody>
      </p:sp>
    </p:spTree>
    <p:extLst>
      <p:ext uri="{BB962C8B-B14F-4D97-AF65-F5344CB8AC3E}">
        <p14:creationId xmlns:p14="http://schemas.microsoft.com/office/powerpoint/2010/main" val="595307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BF375B-8191-164D-A3E6-EA62FD29CC45}"/>
              </a:ext>
            </a:extLst>
          </p:cNvPr>
          <p:cNvSpPr txBox="1"/>
          <p:nvPr/>
        </p:nvSpPr>
        <p:spPr>
          <a:xfrm>
            <a:off x="502921" y="2014933"/>
            <a:ext cx="5215203" cy="2246769"/>
          </a:xfrm>
          <a:prstGeom prst="rect">
            <a:avLst/>
          </a:prstGeom>
          <a:noFill/>
        </p:spPr>
        <p:txBody>
          <a:bodyPr wrap="square" rtlCol="0">
            <a:spAutoFit/>
          </a:bodyPr>
          <a:lstStyle/>
          <a:p>
            <a:r>
              <a:rPr lang="en-US" sz="2000" b="1" dirty="0">
                <a:latin typeface="Gill Sans MT" panose="020B0502020104020203" pitchFamily="34" charset="77"/>
              </a:rPr>
              <a:t>Announcements:</a:t>
            </a:r>
          </a:p>
          <a:p>
            <a:pPr marL="342891" indent="-342891">
              <a:buFont typeface="Arial" panose="020B0604020202020204" pitchFamily="34" charset="0"/>
              <a:buChar char="•"/>
            </a:pPr>
            <a:r>
              <a:rPr lang="en-US" sz="2000" dirty="0">
                <a:solidFill>
                  <a:srgbClr val="FF0000"/>
                </a:solidFill>
                <a:latin typeface="Gill Sans MT" panose="020B0502020104020203" pitchFamily="34" charset="77"/>
              </a:rPr>
              <a:t>Quiz Thursday during lab! Exercises contains a quiz review! Cheat sheet and last year’s quiz available on Canvas.</a:t>
            </a:r>
            <a:endParaRPr lang="en-US" sz="2000" u="sng" dirty="0">
              <a:solidFill>
                <a:srgbClr val="FF0000"/>
              </a:solidFill>
              <a:latin typeface="Gill Sans MT" panose="020B0502020104020203" pitchFamily="34" charset="77"/>
            </a:endParaRPr>
          </a:p>
          <a:p>
            <a:pPr marL="342891" indent="-342891">
              <a:buFont typeface="Arial" panose="020B0604020202020204" pitchFamily="34" charset="0"/>
              <a:buChar char="•"/>
            </a:pPr>
            <a:endParaRPr lang="en-US" sz="2000" u="sng" dirty="0">
              <a:solidFill>
                <a:srgbClr val="3C7CC0"/>
              </a:solidFill>
              <a:latin typeface="Gill Sans MT" panose="020B0502020104020203" pitchFamily="34" charset="77"/>
            </a:endParaRPr>
          </a:p>
          <a:p>
            <a:pPr marL="342891" indent="-342891">
              <a:buFont typeface="Arial" panose="020B0604020202020204" pitchFamily="34" charset="0"/>
              <a:buChar char="•"/>
            </a:pPr>
            <a:r>
              <a:rPr lang="en-US" sz="2000" dirty="0">
                <a:latin typeface="Gill Sans MT" panose="020B0502020104020203" pitchFamily="34" charset="77"/>
              </a:rPr>
              <a:t>Lab 2 released. Aiming to release lab 1 grades this week. </a:t>
            </a:r>
          </a:p>
        </p:txBody>
      </p:sp>
      <p:sp>
        <p:nvSpPr>
          <p:cNvPr id="5" name="TextBox 4">
            <a:extLst>
              <a:ext uri="{FF2B5EF4-FFF2-40B4-BE49-F238E27FC236}">
                <a16:creationId xmlns:a16="http://schemas.microsoft.com/office/drawing/2014/main" id="{CE4E6AE4-C16B-E148-9FD5-126D143E11C5}"/>
              </a:ext>
            </a:extLst>
          </p:cNvPr>
          <p:cNvSpPr txBox="1"/>
          <p:nvPr/>
        </p:nvSpPr>
        <p:spPr>
          <a:xfrm>
            <a:off x="502920" y="224532"/>
            <a:ext cx="7818120" cy="1569660"/>
          </a:xfrm>
          <a:prstGeom prst="rect">
            <a:avLst/>
          </a:prstGeom>
          <a:noFill/>
        </p:spPr>
        <p:txBody>
          <a:bodyPr wrap="square" rtlCol="0">
            <a:spAutoFit/>
          </a:bodyPr>
          <a:lstStyle/>
          <a:p>
            <a:r>
              <a:rPr lang="en-US" sz="3200" dirty="0">
                <a:latin typeface="Gill Sans MT" panose="020B0502020104020203" pitchFamily="34" charset="0"/>
              </a:rPr>
              <a:t> CSE185 – Week 2 Part 1</a:t>
            </a:r>
            <a:br>
              <a:rPr lang="en-US" sz="3200" dirty="0">
                <a:latin typeface="Gill Sans MT" panose="020B0502020104020203" pitchFamily="34" charset="0"/>
              </a:rPr>
            </a:br>
            <a:r>
              <a:rPr lang="en-US" sz="3200" i="1" dirty="0">
                <a:latin typeface="Gill Sans MT" panose="020B0502020104020203" pitchFamily="34" charset="0"/>
              </a:rPr>
              <a:t> Intro to assembly</a:t>
            </a:r>
            <a:br>
              <a:rPr lang="en-US" sz="3200" dirty="0">
                <a:latin typeface="Gill Sans MT" panose="020B0502020104020203" pitchFamily="34" charset="0"/>
              </a:rPr>
            </a:br>
            <a:r>
              <a:rPr lang="en-US" sz="3200" dirty="0">
                <a:latin typeface="Gill Sans MT" panose="020B0502020104020203" pitchFamily="34" charset="0"/>
              </a:rPr>
              <a:t> April 13, 2021</a:t>
            </a:r>
            <a:endParaRPr lang="en-US" sz="3200" dirty="0"/>
          </a:p>
        </p:txBody>
      </p:sp>
      <p:pic>
        <p:nvPicPr>
          <p:cNvPr id="6" name="Picture 5">
            <a:extLst>
              <a:ext uri="{FF2B5EF4-FFF2-40B4-BE49-F238E27FC236}">
                <a16:creationId xmlns:a16="http://schemas.microsoft.com/office/drawing/2014/main" id="{63394BCA-6F84-FA42-93AF-849E1656A672}"/>
              </a:ext>
            </a:extLst>
          </p:cNvPr>
          <p:cNvPicPr>
            <a:picLocks noChangeAspect="1"/>
          </p:cNvPicPr>
          <p:nvPr/>
        </p:nvPicPr>
        <p:blipFill>
          <a:blip r:embed="rId2"/>
          <a:stretch>
            <a:fillRect/>
          </a:stretch>
        </p:blipFill>
        <p:spPr>
          <a:xfrm>
            <a:off x="6282959" y="1520189"/>
            <a:ext cx="5653412" cy="3813811"/>
          </a:xfrm>
          <a:prstGeom prst="rect">
            <a:avLst/>
          </a:prstGeom>
        </p:spPr>
      </p:pic>
      <p:sp>
        <p:nvSpPr>
          <p:cNvPr id="7" name="TextBox 6">
            <a:extLst>
              <a:ext uri="{FF2B5EF4-FFF2-40B4-BE49-F238E27FC236}">
                <a16:creationId xmlns:a16="http://schemas.microsoft.com/office/drawing/2014/main" id="{8CF1C421-B233-2C4C-AB3C-1FCAF51D2E7B}"/>
              </a:ext>
            </a:extLst>
          </p:cNvPr>
          <p:cNvSpPr txBox="1"/>
          <p:nvPr/>
        </p:nvSpPr>
        <p:spPr>
          <a:xfrm>
            <a:off x="9056371" y="5334000"/>
            <a:ext cx="3019288" cy="369332"/>
          </a:xfrm>
          <a:prstGeom prst="rect">
            <a:avLst/>
          </a:prstGeom>
          <a:noFill/>
        </p:spPr>
        <p:txBody>
          <a:bodyPr wrap="none" rtlCol="0">
            <a:spAutoFit/>
          </a:bodyPr>
          <a:lstStyle/>
          <a:p>
            <a:r>
              <a:rPr lang="en-US" dirty="0">
                <a:latin typeface="Gill Sans MT" panose="020B0502020104020203" pitchFamily="34" charset="77"/>
              </a:rPr>
              <a:t>Image credit: Drew </a:t>
            </a:r>
            <a:r>
              <a:rPr lang="en-US" dirty="0" err="1">
                <a:latin typeface="Gill Sans MT" panose="020B0502020104020203" pitchFamily="34" charset="77"/>
              </a:rPr>
              <a:t>Sheneman</a:t>
            </a:r>
            <a:endParaRPr lang="en-US" dirty="0">
              <a:latin typeface="Gill Sans MT" panose="020B0502020104020203" pitchFamily="34" charset="77"/>
            </a:endParaRPr>
          </a:p>
        </p:txBody>
      </p:sp>
    </p:spTree>
    <p:extLst>
      <p:ext uri="{BB962C8B-B14F-4D97-AF65-F5344CB8AC3E}">
        <p14:creationId xmlns:p14="http://schemas.microsoft.com/office/powerpoint/2010/main" val="2145513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18511" y="2598003"/>
            <a:ext cx="5394960" cy="830997"/>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Contig assembly</a:t>
            </a:r>
          </a:p>
        </p:txBody>
      </p:sp>
    </p:spTree>
    <p:extLst>
      <p:ext uri="{BB962C8B-B14F-4D97-AF65-F5344CB8AC3E}">
        <p14:creationId xmlns:p14="http://schemas.microsoft.com/office/powerpoint/2010/main" val="248966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Contig assembly intro</a:t>
            </a:r>
          </a:p>
        </p:txBody>
      </p:sp>
      <p:sp>
        <p:nvSpPr>
          <p:cNvPr id="2" name="TextBox 1">
            <a:extLst>
              <a:ext uri="{FF2B5EF4-FFF2-40B4-BE49-F238E27FC236}">
                <a16:creationId xmlns:a16="http://schemas.microsoft.com/office/drawing/2014/main" id="{9C01DA4E-4151-3B40-B950-24728CF20413}"/>
              </a:ext>
            </a:extLst>
          </p:cNvPr>
          <p:cNvSpPr txBox="1"/>
          <p:nvPr/>
        </p:nvSpPr>
        <p:spPr>
          <a:xfrm>
            <a:off x="5577840" y="1656553"/>
            <a:ext cx="5579413" cy="523220"/>
          </a:xfrm>
          <a:prstGeom prst="rect">
            <a:avLst/>
          </a:prstGeom>
          <a:noFill/>
        </p:spPr>
        <p:txBody>
          <a:bodyPr wrap="none" rtlCol="0">
            <a:spAutoFit/>
          </a:bodyPr>
          <a:lstStyle/>
          <a:p>
            <a:r>
              <a:rPr lang="en-US" sz="2800" b="1" dirty="0">
                <a:latin typeface="Gill Sans MT" panose="020B0502020104020203" pitchFamily="34" charset="77"/>
              </a:rPr>
              <a:t>Identify overlaps between reads:</a:t>
            </a:r>
          </a:p>
        </p:txBody>
      </p:sp>
      <p:cxnSp>
        <p:nvCxnSpPr>
          <p:cNvPr id="5" name="Straight Connector 4">
            <a:extLst>
              <a:ext uri="{FF2B5EF4-FFF2-40B4-BE49-F238E27FC236}">
                <a16:creationId xmlns:a16="http://schemas.microsoft.com/office/drawing/2014/main" id="{13B962BD-59C4-A142-A530-DC5397ADD5E6}"/>
              </a:ext>
            </a:extLst>
          </p:cNvPr>
          <p:cNvCxnSpPr>
            <a:cxnSpLocks/>
          </p:cNvCxnSpPr>
          <p:nvPr/>
        </p:nvCxnSpPr>
        <p:spPr>
          <a:xfrm>
            <a:off x="594690" y="289285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95EA18-D1F5-0F4A-ABA3-FC0691B2B746}"/>
              </a:ext>
            </a:extLst>
          </p:cNvPr>
          <p:cNvCxnSpPr>
            <a:cxnSpLocks/>
          </p:cNvCxnSpPr>
          <p:nvPr/>
        </p:nvCxnSpPr>
        <p:spPr>
          <a:xfrm>
            <a:off x="709258" y="37061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B04956-5844-8C4B-B2E4-C04EEFE371C9}"/>
              </a:ext>
            </a:extLst>
          </p:cNvPr>
          <p:cNvCxnSpPr>
            <a:cxnSpLocks/>
          </p:cNvCxnSpPr>
          <p:nvPr/>
        </p:nvCxnSpPr>
        <p:spPr>
          <a:xfrm>
            <a:off x="1779478" y="336296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428FB3-ADA5-DA4C-84D1-2E0B383669C9}"/>
              </a:ext>
            </a:extLst>
          </p:cNvPr>
          <p:cNvCxnSpPr>
            <a:cxnSpLocks/>
          </p:cNvCxnSpPr>
          <p:nvPr/>
        </p:nvCxnSpPr>
        <p:spPr>
          <a:xfrm>
            <a:off x="709258" y="2266628"/>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ED588D-3410-EB48-89C3-39669591C48F}"/>
              </a:ext>
            </a:extLst>
          </p:cNvPr>
          <p:cNvCxnSpPr>
            <a:cxnSpLocks/>
          </p:cNvCxnSpPr>
          <p:nvPr/>
        </p:nvCxnSpPr>
        <p:spPr>
          <a:xfrm>
            <a:off x="1227098" y="4376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77E9CB-DB45-C34E-9314-F5C5B166F7A1}"/>
              </a:ext>
            </a:extLst>
          </p:cNvPr>
          <p:cNvCxnSpPr>
            <a:cxnSpLocks/>
          </p:cNvCxnSpPr>
          <p:nvPr/>
        </p:nvCxnSpPr>
        <p:spPr>
          <a:xfrm>
            <a:off x="3027122" y="2910891"/>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AA58DA-0AF6-CD4E-B4E1-F15194B9E2A2}"/>
              </a:ext>
            </a:extLst>
          </p:cNvPr>
          <p:cNvCxnSpPr>
            <a:cxnSpLocks/>
          </p:cNvCxnSpPr>
          <p:nvPr/>
        </p:nvCxnSpPr>
        <p:spPr>
          <a:xfrm>
            <a:off x="2638235" y="248137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E1BB7D-214B-754B-A577-3B9F5866930B}"/>
              </a:ext>
            </a:extLst>
          </p:cNvPr>
          <p:cNvCxnSpPr>
            <a:cxnSpLocks/>
          </p:cNvCxnSpPr>
          <p:nvPr/>
        </p:nvCxnSpPr>
        <p:spPr>
          <a:xfrm>
            <a:off x="2330879" y="40109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42CAC3-2824-8249-80DC-596813B21E44}"/>
              </a:ext>
            </a:extLst>
          </p:cNvPr>
          <p:cNvCxnSpPr>
            <a:cxnSpLocks/>
          </p:cNvCxnSpPr>
          <p:nvPr/>
        </p:nvCxnSpPr>
        <p:spPr>
          <a:xfrm>
            <a:off x="844383" y="494097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C7AF4E-582F-AF4F-8E95-0CE0D357FD30}"/>
              </a:ext>
            </a:extLst>
          </p:cNvPr>
          <p:cNvSpPr txBox="1"/>
          <p:nvPr/>
        </p:nvSpPr>
        <p:spPr>
          <a:xfrm flipH="1">
            <a:off x="268685" y="1425724"/>
            <a:ext cx="6421675" cy="461665"/>
          </a:xfrm>
          <a:prstGeom prst="rect">
            <a:avLst/>
          </a:prstGeom>
          <a:noFill/>
        </p:spPr>
        <p:txBody>
          <a:bodyPr wrap="square" rtlCol="0">
            <a:spAutoFit/>
          </a:bodyPr>
          <a:lstStyle/>
          <a:p>
            <a:r>
              <a:rPr lang="en-US" sz="2400" dirty="0">
                <a:solidFill>
                  <a:schemeClr val="accent1"/>
                </a:solidFill>
                <a:latin typeface="Gill Sans MT" panose="020B0502020104020203" pitchFamily="34" charset="77"/>
              </a:rPr>
              <a:t>Collection of reads from our sample</a:t>
            </a:r>
          </a:p>
        </p:txBody>
      </p:sp>
      <p:sp>
        <p:nvSpPr>
          <p:cNvPr id="17" name="Rounded Rectangle 16">
            <a:extLst>
              <a:ext uri="{FF2B5EF4-FFF2-40B4-BE49-F238E27FC236}">
                <a16:creationId xmlns:a16="http://schemas.microsoft.com/office/drawing/2014/main" id="{297C46CF-0EAE-6643-811E-128BA788E6E8}"/>
              </a:ext>
            </a:extLst>
          </p:cNvPr>
          <p:cNvSpPr/>
          <p:nvPr/>
        </p:nvSpPr>
        <p:spPr>
          <a:xfrm>
            <a:off x="6111240" y="2242433"/>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EE24BD-7643-B141-A42B-F42F9F9F355B}"/>
              </a:ext>
            </a:extLst>
          </p:cNvPr>
          <p:cNvSpPr txBox="1"/>
          <p:nvPr/>
        </p:nvSpPr>
        <p:spPr>
          <a:xfrm>
            <a:off x="6126480" y="2212697"/>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9" name="Rounded Rectangle 18">
            <a:extLst>
              <a:ext uri="{FF2B5EF4-FFF2-40B4-BE49-F238E27FC236}">
                <a16:creationId xmlns:a16="http://schemas.microsoft.com/office/drawing/2014/main" id="{6C3008BC-6CE8-0C42-8EF8-B1B499FDFB0A}"/>
              </a:ext>
            </a:extLst>
          </p:cNvPr>
          <p:cNvSpPr/>
          <p:nvPr/>
        </p:nvSpPr>
        <p:spPr>
          <a:xfrm>
            <a:off x="7726680" y="2596525"/>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4F9CC1-7B9B-CE41-B44C-ADCF56CA19EA}"/>
              </a:ext>
            </a:extLst>
          </p:cNvPr>
          <p:cNvSpPr txBox="1"/>
          <p:nvPr/>
        </p:nvSpPr>
        <p:spPr>
          <a:xfrm>
            <a:off x="7741920" y="2566789"/>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3" name="Rectangle 2">
            <a:extLst>
              <a:ext uri="{FF2B5EF4-FFF2-40B4-BE49-F238E27FC236}">
                <a16:creationId xmlns:a16="http://schemas.microsoft.com/office/drawing/2014/main" id="{28442E11-2580-ED4C-B752-6608951381BF}"/>
              </a:ext>
            </a:extLst>
          </p:cNvPr>
          <p:cNvSpPr/>
          <p:nvPr/>
        </p:nvSpPr>
        <p:spPr>
          <a:xfrm>
            <a:off x="2525822" y="2284655"/>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D2A4F6-18C4-304B-B6A3-55541B612C51}"/>
              </a:ext>
            </a:extLst>
          </p:cNvPr>
          <p:cNvSpPr/>
          <p:nvPr/>
        </p:nvSpPr>
        <p:spPr>
          <a:xfrm>
            <a:off x="2224208" y="3751215"/>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EDA73134-DD7E-844D-B7B3-0AF7602736B6}"/>
              </a:ext>
            </a:extLst>
          </p:cNvPr>
          <p:cNvSpPr/>
          <p:nvPr/>
        </p:nvSpPr>
        <p:spPr>
          <a:xfrm>
            <a:off x="7863840" y="3108961"/>
            <a:ext cx="471005" cy="84799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F7ED0830-0908-DD40-9812-493660BD8F09}"/>
              </a:ext>
            </a:extLst>
          </p:cNvPr>
          <p:cNvSpPr/>
          <p:nvPr/>
        </p:nvSpPr>
        <p:spPr>
          <a:xfrm>
            <a:off x="6096000" y="4120279"/>
            <a:ext cx="41148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ACAGACATCGATC</a:t>
            </a:r>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24" name="TextBox 23">
            <a:extLst>
              <a:ext uri="{FF2B5EF4-FFF2-40B4-BE49-F238E27FC236}">
                <a16:creationId xmlns:a16="http://schemas.microsoft.com/office/drawing/2014/main" id="{B32B325A-FD73-4F47-921F-606DAA04E60E}"/>
              </a:ext>
            </a:extLst>
          </p:cNvPr>
          <p:cNvSpPr txBox="1"/>
          <p:nvPr/>
        </p:nvSpPr>
        <p:spPr>
          <a:xfrm>
            <a:off x="5123511" y="4949695"/>
            <a:ext cx="3768980" cy="523220"/>
          </a:xfrm>
          <a:prstGeom prst="rect">
            <a:avLst/>
          </a:prstGeom>
          <a:noFill/>
        </p:spPr>
        <p:txBody>
          <a:bodyPr wrap="none" rtlCol="0">
            <a:spAutoFit/>
          </a:bodyPr>
          <a:lstStyle/>
          <a:p>
            <a:r>
              <a:rPr lang="en-US" sz="2800" b="1" u="sng" dirty="0">
                <a:latin typeface="Gill Sans MT" panose="020B0502020104020203" pitchFamily="34" charset="77"/>
              </a:rPr>
              <a:t>Contig</a:t>
            </a:r>
            <a:r>
              <a:rPr lang="en-US" sz="2800" b="1" dirty="0">
                <a:latin typeface="Gill Sans MT" panose="020B0502020104020203" pitchFamily="34" charset="77"/>
              </a:rPr>
              <a:t>uous sequence</a:t>
            </a:r>
            <a:endParaRPr lang="en-US" sz="2800" b="1" u="sng" dirty="0">
              <a:latin typeface="Gill Sans MT" panose="020B0502020104020203" pitchFamily="34" charset="77"/>
            </a:endParaRPr>
          </a:p>
        </p:txBody>
      </p:sp>
    </p:spTree>
    <p:extLst>
      <p:ext uri="{BB962C8B-B14F-4D97-AF65-F5344CB8AC3E}">
        <p14:creationId xmlns:p14="http://schemas.microsoft.com/office/powerpoint/2010/main" val="93597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P spid="19" grpId="0" animBg="1"/>
      <p:bldP spid="20" grpId="0"/>
      <p:bldP spid="3" grpId="0" animBg="1"/>
      <p:bldP spid="21" grpId="0" animBg="1"/>
      <p:bldP spid="22" grpId="0" animBg="1"/>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 Contig assembly intro</a:t>
            </a:r>
          </a:p>
        </p:txBody>
      </p:sp>
      <p:sp>
        <p:nvSpPr>
          <p:cNvPr id="2" name="TextBox 1">
            <a:extLst>
              <a:ext uri="{FF2B5EF4-FFF2-40B4-BE49-F238E27FC236}">
                <a16:creationId xmlns:a16="http://schemas.microsoft.com/office/drawing/2014/main" id="{9C01DA4E-4151-3B40-B950-24728CF20413}"/>
              </a:ext>
            </a:extLst>
          </p:cNvPr>
          <p:cNvSpPr txBox="1"/>
          <p:nvPr/>
        </p:nvSpPr>
        <p:spPr>
          <a:xfrm>
            <a:off x="5577840" y="1656553"/>
            <a:ext cx="5579413" cy="523220"/>
          </a:xfrm>
          <a:prstGeom prst="rect">
            <a:avLst/>
          </a:prstGeom>
          <a:noFill/>
        </p:spPr>
        <p:txBody>
          <a:bodyPr wrap="none" rtlCol="0">
            <a:spAutoFit/>
          </a:bodyPr>
          <a:lstStyle/>
          <a:p>
            <a:r>
              <a:rPr lang="en-US" sz="2800" b="1" dirty="0">
                <a:latin typeface="Gill Sans MT" panose="020B0502020104020203" pitchFamily="34" charset="77"/>
              </a:rPr>
              <a:t>Identify overlaps between reads:</a:t>
            </a:r>
          </a:p>
        </p:txBody>
      </p:sp>
      <p:cxnSp>
        <p:nvCxnSpPr>
          <p:cNvPr id="5" name="Straight Connector 4">
            <a:extLst>
              <a:ext uri="{FF2B5EF4-FFF2-40B4-BE49-F238E27FC236}">
                <a16:creationId xmlns:a16="http://schemas.microsoft.com/office/drawing/2014/main" id="{13B962BD-59C4-A142-A530-DC5397ADD5E6}"/>
              </a:ext>
            </a:extLst>
          </p:cNvPr>
          <p:cNvCxnSpPr>
            <a:cxnSpLocks/>
          </p:cNvCxnSpPr>
          <p:nvPr/>
        </p:nvCxnSpPr>
        <p:spPr>
          <a:xfrm>
            <a:off x="594690" y="289285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95EA18-D1F5-0F4A-ABA3-FC0691B2B746}"/>
              </a:ext>
            </a:extLst>
          </p:cNvPr>
          <p:cNvCxnSpPr>
            <a:cxnSpLocks/>
          </p:cNvCxnSpPr>
          <p:nvPr/>
        </p:nvCxnSpPr>
        <p:spPr>
          <a:xfrm>
            <a:off x="709258" y="37061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B04956-5844-8C4B-B2E4-C04EEFE371C9}"/>
              </a:ext>
            </a:extLst>
          </p:cNvPr>
          <p:cNvCxnSpPr>
            <a:cxnSpLocks/>
          </p:cNvCxnSpPr>
          <p:nvPr/>
        </p:nvCxnSpPr>
        <p:spPr>
          <a:xfrm>
            <a:off x="1779478" y="336296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428FB3-ADA5-DA4C-84D1-2E0B383669C9}"/>
              </a:ext>
            </a:extLst>
          </p:cNvPr>
          <p:cNvCxnSpPr>
            <a:cxnSpLocks/>
          </p:cNvCxnSpPr>
          <p:nvPr/>
        </p:nvCxnSpPr>
        <p:spPr>
          <a:xfrm>
            <a:off x="709258" y="2266628"/>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ED588D-3410-EB48-89C3-39669591C48F}"/>
              </a:ext>
            </a:extLst>
          </p:cNvPr>
          <p:cNvCxnSpPr>
            <a:cxnSpLocks/>
          </p:cNvCxnSpPr>
          <p:nvPr/>
        </p:nvCxnSpPr>
        <p:spPr>
          <a:xfrm>
            <a:off x="1227098" y="4376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77E9CB-DB45-C34E-9314-F5C5B166F7A1}"/>
              </a:ext>
            </a:extLst>
          </p:cNvPr>
          <p:cNvCxnSpPr>
            <a:cxnSpLocks/>
          </p:cNvCxnSpPr>
          <p:nvPr/>
        </p:nvCxnSpPr>
        <p:spPr>
          <a:xfrm>
            <a:off x="3027122" y="2910891"/>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AA58DA-0AF6-CD4E-B4E1-F15194B9E2A2}"/>
              </a:ext>
            </a:extLst>
          </p:cNvPr>
          <p:cNvCxnSpPr>
            <a:cxnSpLocks/>
          </p:cNvCxnSpPr>
          <p:nvPr/>
        </p:nvCxnSpPr>
        <p:spPr>
          <a:xfrm>
            <a:off x="2638235" y="248137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E1BB7D-214B-754B-A577-3B9F5866930B}"/>
              </a:ext>
            </a:extLst>
          </p:cNvPr>
          <p:cNvCxnSpPr>
            <a:cxnSpLocks/>
          </p:cNvCxnSpPr>
          <p:nvPr/>
        </p:nvCxnSpPr>
        <p:spPr>
          <a:xfrm>
            <a:off x="2330879" y="40109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42CAC3-2824-8249-80DC-596813B21E44}"/>
              </a:ext>
            </a:extLst>
          </p:cNvPr>
          <p:cNvCxnSpPr>
            <a:cxnSpLocks/>
          </p:cNvCxnSpPr>
          <p:nvPr/>
        </p:nvCxnSpPr>
        <p:spPr>
          <a:xfrm>
            <a:off x="844383" y="494097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C7AF4E-582F-AF4F-8E95-0CE0D357FD30}"/>
              </a:ext>
            </a:extLst>
          </p:cNvPr>
          <p:cNvSpPr txBox="1"/>
          <p:nvPr/>
        </p:nvSpPr>
        <p:spPr>
          <a:xfrm flipH="1">
            <a:off x="268685" y="1425724"/>
            <a:ext cx="6421675" cy="461665"/>
          </a:xfrm>
          <a:prstGeom prst="rect">
            <a:avLst/>
          </a:prstGeom>
          <a:noFill/>
        </p:spPr>
        <p:txBody>
          <a:bodyPr wrap="square" rtlCol="0">
            <a:spAutoFit/>
          </a:bodyPr>
          <a:lstStyle/>
          <a:p>
            <a:r>
              <a:rPr lang="en-US" sz="2400" dirty="0">
                <a:solidFill>
                  <a:schemeClr val="accent1"/>
                </a:solidFill>
                <a:latin typeface="Gill Sans MT" panose="020B0502020104020203" pitchFamily="34" charset="0"/>
              </a:rPr>
              <a:t>Collection of reads from our sample</a:t>
            </a:r>
          </a:p>
        </p:txBody>
      </p:sp>
      <p:sp>
        <p:nvSpPr>
          <p:cNvPr id="17" name="Rounded Rectangle 16">
            <a:extLst>
              <a:ext uri="{FF2B5EF4-FFF2-40B4-BE49-F238E27FC236}">
                <a16:creationId xmlns:a16="http://schemas.microsoft.com/office/drawing/2014/main" id="{297C46CF-0EAE-6643-811E-128BA788E6E8}"/>
              </a:ext>
            </a:extLst>
          </p:cNvPr>
          <p:cNvSpPr/>
          <p:nvPr/>
        </p:nvSpPr>
        <p:spPr>
          <a:xfrm>
            <a:off x="6248400" y="2248138"/>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EE24BD-7643-B141-A42B-F42F9F9F355B}"/>
              </a:ext>
            </a:extLst>
          </p:cNvPr>
          <p:cNvSpPr txBox="1"/>
          <p:nvPr/>
        </p:nvSpPr>
        <p:spPr>
          <a:xfrm>
            <a:off x="6263640" y="2218402"/>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9" name="Rounded Rectangle 18">
            <a:extLst>
              <a:ext uri="{FF2B5EF4-FFF2-40B4-BE49-F238E27FC236}">
                <a16:creationId xmlns:a16="http://schemas.microsoft.com/office/drawing/2014/main" id="{6C3008BC-6CE8-0C42-8EF8-B1B499FDFB0A}"/>
              </a:ext>
            </a:extLst>
          </p:cNvPr>
          <p:cNvSpPr/>
          <p:nvPr/>
        </p:nvSpPr>
        <p:spPr>
          <a:xfrm>
            <a:off x="7863840" y="2602230"/>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4F9CC1-7B9B-CE41-B44C-ADCF56CA19EA}"/>
              </a:ext>
            </a:extLst>
          </p:cNvPr>
          <p:cNvSpPr txBox="1"/>
          <p:nvPr/>
        </p:nvSpPr>
        <p:spPr>
          <a:xfrm>
            <a:off x="7879080" y="2572494"/>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3" name="Rectangle 2">
            <a:extLst>
              <a:ext uri="{FF2B5EF4-FFF2-40B4-BE49-F238E27FC236}">
                <a16:creationId xmlns:a16="http://schemas.microsoft.com/office/drawing/2014/main" id="{28442E11-2580-ED4C-B752-6608951381BF}"/>
              </a:ext>
            </a:extLst>
          </p:cNvPr>
          <p:cNvSpPr/>
          <p:nvPr/>
        </p:nvSpPr>
        <p:spPr>
          <a:xfrm>
            <a:off x="611870" y="2086931"/>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D2A4F6-18C4-304B-B6A3-55541B612C51}"/>
              </a:ext>
            </a:extLst>
          </p:cNvPr>
          <p:cNvSpPr/>
          <p:nvPr/>
        </p:nvSpPr>
        <p:spPr>
          <a:xfrm>
            <a:off x="702244" y="4744611"/>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E387250-0FC9-C447-B4B5-EB01EAD04094}"/>
              </a:ext>
            </a:extLst>
          </p:cNvPr>
          <p:cNvSpPr/>
          <p:nvPr/>
        </p:nvSpPr>
        <p:spPr>
          <a:xfrm>
            <a:off x="5715000" y="3469007"/>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179D3C-08AE-9843-8832-B89FFFFC2FC5}"/>
              </a:ext>
            </a:extLst>
          </p:cNvPr>
          <p:cNvSpPr txBox="1"/>
          <p:nvPr/>
        </p:nvSpPr>
        <p:spPr>
          <a:xfrm>
            <a:off x="5791200" y="3439271"/>
            <a:ext cx="2468880" cy="369332"/>
          </a:xfrm>
          <a:prstGeom prst="rect">
            <a:avLst/>
          </a:prstGeom>
          <a:noFill/>
          <a:ln>
            <a:noFill/>
          </a:ln>
        </p:spPr>
        <p:txBody>
          <a:bodyPr wrap="square" rtlCol="0">
            <a:spAutoFit/>
          </a:bodyPr>
          <a:lstStyle/>
          <a:p>
            <a:r>
              <a:rPr lang="en-US" dirty="0">
                <a:solidFill>
                  <a:schemeClr val="bg1"/>
                </a:solidFill>
              </a:rPr>
              <a:t>ACGAT</a:t>
            </a:r>
            <a:r>
              <a:rPr lang="en-US" b="1" dirty="0">
                <a:solidFill>
                  <a:srgbClr val="FF0000"/>
                </a:solidFill>
              </a:rPr>
              <a:t>CGTGTACTGACTC</a:t>
            </a:r>
          </a:p>
        </p:txBody>
      </p:sp>
      <p:sp>
        <p:nvSpPr>
          <p:cNvPr id="26" name="Rounded Rectangle 25">
            <a:extLst>
              <a:ext uri="{FF2B5EF4-FFF2-40B4-BE49-F238E27FC236}">
                <a16:creationId xmlns:a16="http://schemas.microsoft.com/office/drawing/2014/main" id="{17EDAA7F-FAF9-1542-B727-A662EE350543}"/>
              </a:ext>
            </a:extLst>
          </p:cNvPr>
          <p:cNvSpPr/>
          <p:nvPr/>
        </p:nvSpPr>
        <p:spPr>
          <a:xfrm>
            <a:off x="6416040" y="3834787"/>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72F84C7-1B89-9941-9ED6-C8DDD37A5CFF}"/>
              </a:ext>
            </a:extLst>
          </p:cNvPr>
          <p:cNvSpPr txBox="1"/>
          <p:nvPr/>
        </p:nvSpPr>
        <p:spPr>
          <a:xfrm>
            <a:off x="6416040" y="3831990"/>
            <a:ext cx="2468880" cy="369332"/>
          </a:xfrm>
          <a:prstGeom prst="rect">
            <a:avLst/>
          </a:prstGeom>
          <a:noFill/>
          <a:ln>
            <a:noFill/>
          </a:ln>
        </p:spPr>
        <p:txBody>
          <a:bodyPr wrap="square" rtlCol="0">
            <a:spAutoFit/>
          </a:bodyPr>
          <a:lstStyle/>
          <a:p>
            <a:r>
              <a:rPr lang="en-US" b="1" dirty="0">
                <a:solidFill>
                  <a:srgbClr val="FF0000"/>
                </a:solidFill>
              </a:rPr>
              <a:t>CGTGTACTGACTC</a:t>
            </a:r>
            <a:r>
              <a:rPr lang="en-US" dirty="0">
                <a:solidFill>
                  <a:schemeClr val="bg1"/>
                </a:solidFill>
              </a:rPr>
              <a:t>ACTAC</a:t>
            </a:r>
            <a:endParaRPr lang="en-US" b="1" dirty="0">
              <a:solidFill>
                <a:srgbClr val="FF0000"/>
              </a:solidFill>
            </a:endParaRPr>
          </a:p>
        </p:txBody>
      </p:sp>
    </p:spTree>
    <p:extLst>
      <p:ext uri="{BB962C8B-B14F-4D97-AF65-F5344CB8AC3E}">
        <p14:creationId xmlns:p14="http://schemas.microsoft.com/office/powerpoint/2010/main" val="1562003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 Contig assembly intro</a:t>
            </a:r>
          </a:p>
        </p:txBody>
      </p:sp>
      <p:sp>
        <p:nvSpPr>
          <p:cNvPr id="2" name="TextBox 1">
            <a:extLst>
              <a:ext uri="{FF2B5EF4-FFF2-40B4-BE49-F238E27FC236}">
                <a16:creationId xmlns:a16="http://schemas.microsoft.com/office/drawing/2014/main" id="{9C01DA4E-4151-3B40-B950-24728CF20413}"/>
              </a:ext>
            </a:extLst>
          </p:cNvPr>
          <p:cNvSpPr txBox="1"/>
          <p:nvPr/>
        </p:nvSpPr>
        <p:spPr>
          <a:xfrm>
            <a:off x="5577842" y="1656553"/>
            <a:ext cx="5579413" cy="523220"/>
          </a:xfrm>
          <a:prstGeom prst="rect">
            <a:avLst/>
          </a:prstGeom>
          <a:noFill/>
        </p:spPr>
        <p:txBody>
          <a:bodyPr wrap="none" rtlCol="0">
            <a:spAutoFit/>
          </a:bodyPr>
          <a:lstStyle/>
          <a:p>
            <a:r>
              <a:rPr lang="en-US" sz="2800" b="1" dirty="0">
                <a:latin typeface="Gill Sans MT" panose="020B0502020104020203" pitchFamily="34" charset="0"/>
              </a:rPr>
              <a:t>Identify overlaps between reads:</a:t>
            </a:r>
          </a:p>
        </p:txBody>
      </p:sp>
      <p:cxnSp>
        <p:nvCxnSpPr>
          <p:cNvPr id="5" name="Straight Connector 4">
            <a:extLst>
              <a:ext uri="{FF2B5EF4-FFF2-40B4-BE49-F238E27FC236}">
                <a16:creationId xmlns:a16="http://schemas.microsoft.com/office/drawing/2014/main" id="{13B962BD-59C4-A142-A530-DC5397ADD5E6}"/>
              </a:ext>
            </a:extLst>
          </p:cNvPr>
          <p:cNvCxnSpPr>
            <a:cxnSpLocks/>
          </p:cNvCxnSpPr>
          <p:nvPr/>
        </p:nvCxnSpPr>
        <p:spPr>
          <a:xfrm>
            <a:off x="594690" y="289285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95EA18-D1F5-0F4A-ABA3-FC0691B2B746}"/>
              </a:ext>
            </a:extLst>
          </p:cNvPr>
          <p:cNvCxnSpPr>
            <a:cxnSpLocks/>
          </p:cNvCxnSpPr>
          <p:nvPr/>
        </p:nvCxnSpPr>
        <p:spPr>
          <a:xfrm>
            <a:off x="709258" y="37061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B04956-5844-8C4B-B2E4-C04EEFE371C9}"/>
              </a:ext>
            </a:extLst>
          </p:cNvPr>
          <p:cNvCxnSpPr>
            <a:cxnSpLocks/>
          </p:cNvCxnSpPr>
          <p:nvPr/>
        </p:nvCxnSpPr>
        <p:spPr>
          <a:xfrm>
            <a:off x="1779478" y="336296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428FB3-ADA5-DA4C-84D1-2E0B383669C9}"/>
              </a:ext>
            </a:extLst>
          </p:cNvPr>
          <p:cNvCxnSpPr>
            <a:cxnSpLocks/>
          </p:cNvCxnSpPr>
          <p:nvPr/>
        </p:nvCxnSpPr>
        <p:spPr>
          <a:xfrm>
            <a:off x="709258" y="2266628"/>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ED588D-3410-EB48-89C3-39669591C48F}"/>
              </a:ext>
            </a:extLst>
          </p:cNvPr>
          <p:cNvCxnSpPr>
            <a:cxnSpLocks/>
          </p:cNvCxnSpPr>
          <p:nvPr/>
        </p:nvCxnSpPr>
        <p:spPr>
          <a:xfrm>
            <a:off x="1227098" y="4376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77E9CB-DB45-C34E-9314-F5C5B166F7A1}"/>
              </a:ext>
            </a:extLst>
          </p:cNvPr>
          <p:cNvCxnSpPr>
            <a:cxnSpLocks/>
          </p:cNvCxnSpPr>
          <p:nvPr/>
        </p:nvCxnSpPr>
        <p:spPr>
          <a:xfrm>
            <a:off x="3027122" y="2910891"/>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AA58DA-0AF6-CD4E-B4E1-F15194B9E2A2}"/>
              </a:ext>
            </a:extLst>
          </p:cNvPr>
          <p:cNvCxnSpPr>
            <a:cxnSpLocks/>
          </p:cNvCxnSpPr>
          <p:nvPr/>
        </p:nvCxnSpPr>
        <p:spPr>
          <a:xfrm>
            <a:off x="2638235" y="248137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E1BB7D-214B-754B-A577-3B9F5866930B}"/>
              </a:ext>
            </a:extLst>
          </p:cNvPr>
          <p:cNvCxnSpPr>
            <a:cxnSpLocks/>
          </p:cNvCxnSpPr>
          <p:nvPr/>
        </p:nvCxnSpPr>
        <p:spPr>
          <a:xfrm>
            <a:off x="2330879" y="401091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42CAC3-2824-8249-80DC-596813B21E44}"/>
              </a:ext>
            </a:extLst>
          </p:cNvPr>
          <p:cNvCxnSpPr>
            <a:cxnSpLocks/>
          </p:cNvCxnSpPr>
          <p:nvPr/>
        </p:nvCxnSpPr>
        <p:spPr>
          <a:xfrm>
            <a:off x="844383" y="494097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C7AF4E-582F-AF4F-8E95-0CE0D357FD30}"/>
              </a:ext>
            </a:extLst>
          </p:cNvPr>
          <p:cNvSpPr txBox="1"/>
          <p:nvPr/>
        </p:nvSpPr>
        <p:spPr>
          <a:xfrm flipH="1">
            <a:off x="268685" y="1425724"/>
            <a:ext cx="6421675" cy="461665"/>
          </a:xfrm>
          <a:prstGeom prst="rect">
            <a:avLst/>
          </a:prstGeom>
          <a:noFill/>
        </p:spPr>
        <p:txBody>
          <a:bodyPr wrap="square" rtlCol="0">
            <a:spAutoFit/>
          </a:bodyPr>
          <a:lstStyle/>
          <a:p>
            <a:r>
              <a:rPr lang="en-US" sz="2400" dirty="0">
                <a:solidFill>
                  <a:schemeClr val="accent1"/>
                </a:solidFill>
                <a:latin typeface="Gill Sans MT" panose="020B0502020104020203" pitchFamily="34" charset="0"/>
              </a:rPr>
              <a:t>Collection of reads from our sample</a:t>
            </a:r>
          </a:p>
        </p:txBody>
      </p:sp>
      <p:sp>
        <p:nvSpPr>
          <p:cNvPr id="17" name="Rounded Rectangle 16">
            <a:extLst>
              <a:ext uri="{FF2B5EF4-FFF2-40B4-BE49-F238E27FC236}">
                <a16:creationId xmlns:a16="http://schemas.microsoft.com/office/drawing/2014/main" id="{297C46CF-0EAE-6643-811E-128BA788E6E8}"/>
              </a:ext>
            </a:extLst>
          </p:cNvPr>
          <p:cNvSpPr/>
          <p:nvPr/>
        </p:nvSpPr>
        <p:spPr>
          <a:xfrm>
            <a:off x="6248400" y="2248138"/>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EE24BD-7643-B141-A42B-F42F9F9F355B}"/>
              </a:ext>
            </a:extLst>
          </p:cNvPr>
          <p:cNvSpPr txBox="1"/>
          <p:nvPr/>
        </p:nvSpPr>
        <p:spPr>
          <a:xfrm>
            <a:off x="6263640" y="2218402"/>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9" name="Rounded Rectangle 18">
            <a:extLst>
              <a:ext uri="{FF2B5EF4-FFF2-40B4-BE49-F238E27FC236}">
                <a16:creationId xmlns:a16="http://schemas.microsoft.com/office/drawing/2014/main" id="{6C3008BC-6CE8-0C42-8EF8-B1B499FDFB0A}"/>
              </a:ext>
            </a:extLst>
          </p:cNvPr>
          <p:cNvSpPr/>
          <p:nvPr/>
        </p:nvSpPr>
        <p:spPr>
          <a:xfrm>
            <a:off x="7863840" y="2602230"/>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4F9CC1-7B9B-CE41-B44C-ADCF56CA19EA}"/>
              </a:ext>
            </a:extLst>
          </p:cNvPr>
          <p:cNvSpPr txBox="1"/>
          <p:nvPr/>
        </p:nvSpPr>
        <p:spPr>
          <a:xfrm>
            <a:off x="7879080" y="2572494"/>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3" name="Rectangle 2">
            <a:extLst>
              <a:ext uri="{FF2B5EF4-FFF2-40B4-BE49-F238E27FC236}">
                <a16:creationId xmlns:a16="http://schemas.microsoft.com/office/drawing/2014/main" id="{28442E11-2580-ED4C-B752-6608951381BF}"/>
              </a:ext>
            </a:extLst>
          </p:cNvPr>
          <p:cNvSpPr/>
          <p:nvPr/>
        </p:nvSpPr>
        <p:spPr>
          <a:xfrm>
            <a:off x="1694212" y="3123063"/>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D2A4F6-18C4-304B-B6A3-55541B612C51}"/>
              </a:ext>
            </a:extLst>
          </p:cNvPr>
          <p:cNvSpPr/>
          <p:nvPr/>
        </p:nvSpPr>
        <p:spPr>
          <a:xfrm>
            <a:off x="576046" y="3568707"/>
            <a:ext cx="1888045"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E387250-0FC9-C447-B4B5-EB01EAD04094}"/>
              </a:ext>
            </a:extLst>
          </p:cNvPr>
          <p:cNvSpPr/>
          <p:nvPr/>
        </p:nvSpPr>
        <p:spPr>
          <a:xfrm>
            <a:off x="5715000" y="3469007"/>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179D3C-08AE-9843-8832-B89FFFFC2FC5}"/>
              </a:ext>
            </a:extLst>
          </p:cNvPr>
          <p:cNvSpPr txBox="1"/>
          <p:nvPr/>
        </p:nvSpPr>
        <p:spPr>
          <a:xfrm>
            <a:off x="5791200" y="3439271"/>
            <a:ext cx="2468880" cy="369332"/>
          </a:xfrm>
          <a:prstGeom prst="rect">
            <a:avLst/>
          </a:prstGeom>
          <a:noFill/>
          <a:ln>
            <a:noFill/>
          </a:ln>
        </p:spPr>
        <p:txBody>
          <a:bodyPr wrap="square" rtlCol="0">
            <a:spAutoFit/>
          </a:bodyPr>
          <a:lstStyle/>
          <a:p>
            <a:r>
              <a:rPr lang="en-US" dirty="0">
                <a:solidFill>
                  <a:schemeClr val="bg1"/>
                </a:solidFill>
              </a:rPr>
              <a:t>ACGAT</a:t>
            </a:r>
            <a:r>
              <a:rPr lang="en-US" b="1" dirty="0">
                <a:solidFill>
                  <a:srgbClr val="FF0000"/>
                </a:solidFill>
              </a:rPr>
              <a:t>CGTGTACTGACTC</a:t>
            </a:r>
          </a:p>
        </p:txBody>
      </p:sp>
      <p:sp>
        <p:nvSpPr>
          <p:cNvPr id="26" name="Rounded Rectangle 25">
            <a:extLst>
              <a:ext uri="{FF2B5EF4-FFF2-40B4-BE49-F238E27FC236}">
                <a16:creationId xmlns:a16="http://schemas.microsoft.com/office/drawing/2014/main" id="{17EDAA7F-FAF9-1542-B727-A662EE350543}"/>
              </a:ext>
            </a:extLst>
          </p:cNvPr>
          <p:cNvSpPr/>
          <p:nvPr/>
        </p:nvSpPr>
        <p:spPr>
          <a:xfrm>
            <a:off x="6416040" y="3834787"/>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72F84C7-1B89-9941-9ED6-C8DDD37A5CFF}"/>
              </a:ext>
            </a:extLst>
          </p:cNvPr>
          <p:cNvSpPr txBox="1"/>
          <p:nvPr/>
        </p:nvSpPr>
        <p:spPr>
          <a:xfrm>
            <a:off x="6416040" y="3831990"/>
            <a:ext cx="2468880" cy="369332"/>
          </a:xfrm>
          <a:prstGeom prst="rect">
            <a:avLst/>
          </a:prstGeom>
          <a:noFill/>
          <a:ln>
            <a:noFill/>
          </a:ln>
        </p:spPr>
        <p:txBody>
          <a:bodyPr wrap="square" rtlCol="0">
            <a:spAutoFit/>
          </a:bodyPr>
          <a:lstStyle/>
          <a:p>
            <a:r>
              <a:rPr lang="en-US" b="1" dirty="0">
                <a:solidFill>
                  <a:srgbClr val="FF0000"/>
                </a:solidFill>
              </a:rPr>
              <a:t>CGTGTACTGACTC</a:t>
            </a:r>
            <a:r>
              <a:rPr lang="en-US" dirty="0">
                <a:solidFill>
                  <a:schemeClr val="bg1"/>
                </a:solidFill>
              </a:rPr>
              <a:t>ACTAC</a:t>
            </a:r>
            <a:endParaRPr lang="en-US" b="1" dirty="0">
              <a:solidFill>
                <a:srgbClr val="FF0000"/>
              </a:solidFill>
            </a:endParaRPr>
          </a:p>
        </p:txBody>
      </p:sp>
      <p:sp>
        <p:nvSpPr>
          <p:cNvPr id="28" name="Rounded Rectangle 27">
            <a:extLst>
              <a:ext uri="{FF2B5EF4-FFF2-40B4-BE49-F238E27FC236}">
                <a16:creationId xmlns:a16="http://schemas.microsoft.com/office/drawing/2014/main" id="{C299AA75-D1B4-744F-8E49-7C636E8F57BD}"/>
              </a:ext>
            </a:extLst>
          </p:cNvPr>
          <p:cNvSpPr/>
          <p:nvPr/>
        </p:nvSpPr>
        <p:spPr>
          <a:xfrm>
            <a:off x="6416040" y="4778795"/>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AEA14EA-CBBF-CB45-A98D-5FDFD5AB7133}"/>
              </a:ext>
            </a:extLst>
          </p:cNvPr>
          <p:cNvSpPr txBox="1"/>
          <p:nvPr/>
        </p:nvSpPr>
        <p:spPr>
          <a:xfrm>
            <a:off x="6492240" y="4749059"/>
            <a:ext cx="2468880" cy="369332"/>
          </a:xfrm>
          <a:prstGeom prst="rect">
            <a:avLst/>
          </a:prstGeom>
          <a:noFill/>
          <a:ln>
            <a:noFill/>
          </a:ln>
        </p:spPr>
        <p:txBody>
          <a:bodyPr wrap="square" rtlCol="0">
            <a:spAutoFit/>
          </a:bodyPr>
          <a:lstStyle/>
          <a:p>
            <a:r>
              <a:rPr lang="en-US" dirty="0">
                <a:solidFill>
                  <a:schemeClr val="bg1"/>
                </a:solidFill>
              </a:rPr>
              <a:t>ACAGTCTACGCTCC</a:t>
            </a:r>
            <a:r>
              <a:rPr lang="en-US" b="1" dirty="0">
                <a:solidFill>
                  <a:srgbClr val="FF0000"/>
                </a:solidFill>
              </a:rPr>
              <a:t>CCAC</a:t>
            </a:r>
          </a:p>
        </p:txBody>
      </p:sp>
      <p:sp>
        <p:nvSpPr>
          <p:cNvPr id="30" name="Rounded Rectangle 29">
            <a:extLst>
              <a:ext uri="{FF2B5EF4-FFF2-40B4-BE49-F238E27FC236}">
                <a16:creationId xmlns:a16="http://schemas.microsoft.com/office/drawing/2014/main" id="{BE5AEB64-98D9-2142-89B8-4284EA43D596}"/>
              </a:ext>
            </a:extLst>
          </p:cNvPr>
          <p:cNvSpPr/>
          <p:nvPr/>
        </p:nvSpPr>
        <p:spPr>
          <a:xfrm>
            <a:off x="8196251" y="5094283"/>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6E0758E-F439-A546-8A95-BC2BF423BE4C}"/>
              </a:ext>
            </a:extLst>
          </p:cNvPr>
          <p:cNvSpPr txBox="1"/>
          <p:nvPr/>
        </p:nvSpPr>
        <p:spPr>
          <a:xfrm>
            <a:off x="8220545" y="5091487"/>
            <a:ext cx="2468880" cy="369332"/>
          </a:xfrm>
          <a:prstGeom prst="rect">
            <a:avLst/>
          </a:prstGeom>
          <a:noFill/>
          <a:ln>
            <a:noFill/>
          </a:ln>
        </p:spPr>
        <p:txBody>
          <a:bodyPr wrap="square" rtlCol="0">
            <a:spAutoFit/>
          </a:bodyPr>
          <a:lstStyle/>
          <a:p>
            <a:r>
              <a:rPr lang="en-US" b="1" dirty="0">
                <a:solidFill>
                  <a:srgbClr val="FF0000"/>
                </a:solidFill>
              </a:rPr>
              <a:t>CCAC</a:t>
            </a:r>
            <a:r>
              <a:rPr lang="en-US" dirty="0">
                <a:solidFill>
                  <a:schemeClr val="bg1"/>
                </a:solidFill>
              </a:rPr>
              <a:t>GTCATCGATCGATC</a:t>
            </a:r>
            <a:endParaRPr lang="en-US" b="1" dirty="0">
              <a:solidFill>
                <a:srgbClr val="FF0000"/>
              </a:solidFill>
            </a:endParaRPr>
          </a:p>
        </p:txBody>
      </p:sp>
      <p:sp>
        <p:nvSpPr>
          <p:cNvPr id="15" name="TextBox 14">
            <a:extLst>
              <a:ext uri="{FF2B5EF4-FFF2-40B4-BE49-F238E27FC236}">
                <a16:creationId xmlns:a16="http://schemas.microsoft.com/office/drawing/2014/main" id="{205AD023-40AB-0741-BBCB-EC49538D9445}"/>
              </a:ext>
            </a:extLst>
          </p:cNvPr>
          <p:cNvSpPr txBox="1"/>
          <p:nvPr/>
        </p:nvSpPr>
        <p:spPr>
          <a:xfrm>
            <a:off x="758286" y="5342364"/>
            <a:ext cx="4564103" cy="1200329"/>
          </a:xfrm>
          <a:prstGeom prst="rect">
            <a:avLst/>
          </a:prstGeom>
          <a:noFill/>
        </p:spPr>
        <p:txBody>
          <a:bodyPr wrap="square" rtlCol="0">
            <a:spAutoFit/>
          </a:bodyPr>
          <a:lstStyle/>
          <a:p>
            <a:r>
              <a:rPr lang="en-US" sz="2400" dirty="0">
                <a:latin typeface="Gill Sans MT" panose="020B0502020104020203" pitchFamily="34" charset="0"/>
              </a:rPr>
              <a:t>Computationally expensive to look for all possible read overlaps… how to improve?</a:t>
            </a:r>
          </a:p>
        </p:txBody>
      </p:sp>
    </p:spTree>
    <p:extLst>
      <p:ext uri="{BB962C8B-B14F-4D97-AF65-F5344CB8AC3E}">
        <p14:creationId xmlns:p14="http://schemas.microsoft.com/office/powerpoint/2010/main" val="285302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Assembly with De </a:t>
            </a:r>
            <a:r>
              <a:rPr lang="en-US" sz="3600" dirty="0" err="1">
                <a:latin typeface="Gill Sans MT" panose="020B0502020104020203" pitchFamily="34" charset="0"/>
              </a:rPr>
              <a:t>bruijn</a:t>
            </a:r>
            <a:r>
              <a:rPr lang="en-US" sz="3600" dirty="0">
                <a:latin typeface="Gill Sans MT" panose="020B0502020104020203" pitchFamily="34" charset="0"/>
              </a:rPr>
              <a:t> graphs</a:t>
            </a:r>
          </a:p>
        </p:txBody>
      </p:sp>
      <p:sp>
        <p:nvSpPr>
          <p:cNvPr id="2" name="TextBox 1">
            <a:extLst>
              <a:ext uri="{FF2B5EF4-FFF2-40B4-BE49-F238E27FC236}">
                <a16:creationId xmlns:a16="http://schemas.microsoft.com/office/drawing/2014/main" id="{9C01DA4E-4151-3B40-B950-24728CF20413}"/>
              </a:ext>
            </a:extLst>
          </p:cNvPr>
          <p:cNvSpPr txBox="1"/>
          <p:nvPr/>
        </p:nvSpPr>
        <p:spPr>
          <a:xfrm>
            <a:off x="990602" y="1259617"/>
            <a:ext cx="2461379" cy="646331"/>
          </a:xfrm>
          <a:prstGeom prst="rect">
            <a:avLst/>
          </a:prstGeom>
          <a:noFill/>
        </p:spPr>
        <p:txBody>
          <a:bodyPr wrap="none" rtlCol="0">
            <a:spAutoFit/>
          </a:bodyPr>
          <a:lstStyle/>
          <a:p>
            <a:r>
              <a:rPr lang="en-US" sz="3600" i="1" dirty="0">
                <a:latin typeface="Gill Sans MT" panose="020B0502020104020203" pitchFamily="34" charset="0"/>
              </a:rPr>
              <a:t>Graph review</a:t>
            </a:r>
          </a:p>
        </p:txBody>
      </p:sp>
      <p:sp>
        <p:nvSpPr>
          <p:cNvPr id="5" name="TextBox 4">
            <a:extLst>
              <a:ext uri="{FF2B5EF4-FFF2-40B4-BE49-F238E27FC236}">
                <a16:creationId xmlns:a16="http://schemas.microsoft.com/office/drawing/2014/main" id="{61A535AF-48D9-DF48-AC37-EC4A80A879B2}"/>
              </a:ext>
            </a:extLst>
          </p:cNvPr>
          <p:cNvSpPr txBox="1"/>
          <p:nvPr/>
        </p:nvSpPr>
        <p:spPr>
          <a:xfrm>
            <a:off x="990601" y="2464656"/>
            <a:ext cx="3701141" cy="1754326"/>
          </a:xfrm>
          <a:prstGeom prst="rect">
            <a:avLst/>
          </a:prstGeom>
          <a:noFill/>
        </p:spPr>
        <p:txBody>
          <a:bodyPr wrap="none" rtlCol="0">
            <a:spAutoFit/>
          </a:bodyPr>
          <a:lstStyle/>
          <a:p>
            <a:r>
              <a:rPr lang="en-US" sz="3600" dirty="0">
                <a:latin typeface="Gill Sans MT" panose="020B0502020104020203" pitchFamily="34" charset="0"/>
              </a:rPr>
              <a:t>G = (V, E)</a:t>
            </a:r>
          </a:p>
          <a:p>
            <a:pPr marL="571486" indent="-571486">
              <a:buFont typeface="Arial" panose="020B0604020202020204" pitchFamily="34" charset="0"/>
              <a:buChar char="•"/>
            </a:pPr>
            <a:r>
              <a:rPr lang="en-US" sz="3600" dirty="0">
                <a:latin typeface="Gill Sans MT" panose="020B0502020104020203" pitchFamily="34" charset="0"/>
              </a:rPr>
              <a:t>V: set of </a:t>
            </a:r>
            <a:r>
              <a:rPr lang="en-US" sz="3600" i="1" dirty="0">
                <a:latin typeface="Gill Sans MT" panose="020B0502020104020203" pitchFamily="34" charset="0"/>
              </a:rPr>
              <a:t>vertices</a:t>
            </a:r>
            <a:endParaRPr lang="en-US" sz="3600" dirty="0">
              <a:latin typeface="Gill Sans MT" panose="020B0502020104020203" pitchFamily="34" charset="0"/>
            </a:endParaRPr>
          </a:p>
          <a:p>
            <a:pPr marL="571486" indent="-571486">
              <a:buFont typeface="Arial" panose="020B0604020202020204" pitchFamily="34" charset="0"/>
              <a:buChar char="•"/>
            </a:pPr>
            <a:r>
              <a:rPr lang="en-US" sz="3600" dirty="0">
                <a:latin typeface="Gill Sans MT" panose="020B0502020104020203" pitchFamily="34" charset="0"/>
              </a:rPr>
              <a:t>E: set of </a:t>
            </a:r>
            <a:r>
              <a:rPr lang="en-US" sz="3600" i="1" dirty="0">
                <a:latin typeface="Gill Sans MT" panose="020B0502020104020203" pitchFamily="34" charset="0"/>
              </a:rPr>
              <a:t>edges</a:t>
            </a:r>
            <a:endParaRPr lang="en-US" sz="3600" dirty="0">
              <a:latin typeface="Gill Sans MT" panose="020B0502020104020203" pitchFamily="34" charset="0"/>
            </a:endParaRPr>
          </a:p>
        </p:txBody>
      </p:sp>
      <p:sp>
        <p:nvSpPr>
          <p:cNvPr id="3" name="Oval 2">
            <a:extLst>
              <a:ext uri="{FF2B5EF4-FFF2-40B4-BE49-F238E27FC236}">
                <a16:creationId xmlns:a16="http://schemas.microsoft.com/office/drawing/2014/main" id="{15CDF5AC-4B13-F748-B745-DD3D92BD8747}"/>
              </a:ext>
            </a:extLst>
          </p:cNvPr>
          <p:cNvSpPr/>
          <p:nvPr/>
        </p:nvSpPr>
        <p:spPr>
          <a:xfrm>
            <a:off x="5680711" y="2628900"/>
            <a:ext cx="1005840" cy="960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Gill Sans MT" panose="020B0502020104020203" pitchFamily="34" charset="77"/>
              </a:rPr>
              <a:t>V1</a:t>
            </a:r>
          </a:p>
        </p:txBody>
      </p:sp>
      <p:sp>
        <p:nvSpPr>
          <p:cNvPr id="6" name="Oval 5">
            <a:extLst>
              <a:ext uri="{FF2B5EF4-FFF2-40B4-BE49-F238E27FC236}">
                <a16:creationId xmlns:a16="http://schemas.microsoft.com/office/drawing/2014/main" id="{1A6B23A2-7492-4343-8ADD-8FA9FF233390}"/>
              </a:ext>
            </a:extLst>
          </p:cNvPr>
          <p:cNvSpPr/>
          <p:nvPr/>
        </p:nvSpPr>
        <p:spPr>
          <a:xfrm>
            <a:off x="8610600" y="2628900"/>
            <a:ext cx="1005840" cy="960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Gill Sans MT" panose="020B0502020104020203" pitchFamily="34" charset="77"/>
              </a:rPr>
              <a:t>V2</a:t>
            </a:r>
          </a:p>
        </p:txBody>
      </p:sp>
      <p:cxnSp>
        <p:nvCxnSpPr>
          <p:cNvPr id="8" name="Straight Arrow Connector 7">
            <a:extLst>
              <a:ext uri="{FF2B5EF4-FFF2-40B4-BE49-F238E27FC236}">
                <a16:creationId xmlns:a16="http://schemas.microsoft.com/office/drawing/2014/main" id="{7AC4A0A8-73C9-2843-A537-7E306E946D75}"/>
              </a:ext>
            </a:extLst>
          </p:cNvPr>
          <p:cNvCxnSpPr>
            <a:stCxn id="3" idx="6"/>
          </p:cNvCxnSpPr>
          <p:nvPr/>
        </p:nvCxnSpPr>
        <p:spPr>
          <a:xfrm>
            <a:off x="6686549" y="3108960"/>
            <a:ext cx="192405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CBB3559-79B9-E44C-9B27-2EB03C2F35D7}"/>
              </a:ext>
            </a:extLst>
          </p:cNvPr>
          <p:cNvSpPr txBox="1"/>
          <p:nvPr/>
        </p:nvSpPr>
        <p:spPr>
          <a:xfrm>
            <a:off x="7440024" y="2684264"/>
            <a:ext cx="417102" cy="369332"/>
          </a:xfrm>
          <a:prstGeom prst="rect">
            <a:avLst/>
          </a:prstGeom>
          <a:noFill/>
        </p:spPr>
        <p:txBody>
          <a:bodyPr wrap="none" rtlCol="0">
            <a:spAutoFit/>
          </a:bodyPr>
          <a:lstStyle/>
          <a:p>
            <a:r>
              <a:rPr lang="en-US" dirty="0">
                <a:latin typeface="Gill Sans MT" panose="020B0502020104020203" pitchFamily="34" charset="77"/>
              </a:rPr>
              <a:t>e1</a:t>
            </a:r>
          </a:p>
        </p:txBody>
      </p:sp>
      <p:sp>
        <p:nvSpPr>
          <p:cNvPr id="10" name="TextBox 9">
            <a:extLst>
              <a:ext uri="{FF2B5EF4-FFF2-40B4-BE49-F238E27FC236}">
                <a16:creationId xmlns:a16="http://schemas.microsoft.com/office/drawing/2014/main" id="{F18D3363-94F8-E048-BDED-1CABB42C59D4}"/>
              </a:ext>
            </a:extLst>
          </p:cNvPr>
          <p:cNvSpPr txBox="1"/>
          <p:nvPr/>
        </p:nvSpPr>
        <p:spPr>
          <a:xfrm>
            <a:off x="990600" y="4663026"/>
            <a:ext cx="9448933" cy="1754326"/>
          </a:xfrm>
          <a:prstGeom prst="rect">
            <a:avLst/>
          </a:prstGeom>
          <a:noFill/>
        </p:spPr>
        <p:txBody>
          <a:bodyPr wrap="none" rtlCol="0">
            <a:sp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 represent overlaps of sequences</a:t>
            </a:r>
          </a:p>
          <a:p>
            <a:pPr marL="571486" indent="-571486">
              <a:buFont typeface="Arial" panose="020B0604020202020204" pitchFamily="34" charset="0"/>
              <a:buChar char="•"/>
            </a:pPr>
            <a:r>
              <a:rPr lang="en-US" sz="3600" dirty="0">
                <a:latin typeface="Gill Sans MT" panose="020B0502020104020203" pitchFamily="34" charset="0"/>
              </a:rPr>
              <a:t>Vertices are </a:t>
            </a:r>
            <a:r>
              <a:rPr lang="en-US" sz="3600" i="1" dirty="0">
                <a:latin typeface="Gill Sans MT" panose="020B0502020104020203" pitchFamily="34" charset="0"/>
              </a:rPr>
              <a:t>k-</a:t>
            </a:r>
            <a:r>
              <a:rPr lang="en-US" sz="3600" i="1" dirty="0" err="1">
                <a:latin typeface="Gill Sans MT" panose="020B0502020104020203" pitchFamily="34" charset="0"/>
              </a:rPr>
              <a:t>mers</a:t>
            </a:r>
            <a:r>
              <a:rPr lang="en-US" sz="3600" i="1" dirty="0">
                <a:latin typeface="Gill Sans MT" panose="020B0502020104020203" pitchFamily="34" charset="0"/>
              </a:rPr>
              <a:t> </a:t>
            </a:r>
            <a:r>
              <a:rPr lang="en-US" sz="3600" dirty="0">
                <a:latin typeface="Gill Sans MT" panose="020B0502020104020203" pitchFamily="34" charset="0"/>
              </a:rPr>
              <a:t>(sequences of length </a:t>
            </a:r>
            <a:r>
              <a:rPr lang="en-US" sz="3600" i="1" dirty="0">
                <a:latin typeface="Gill Sans MT" panose="020B0502020104020203" pitchFamily="34" charset="0"/>
              </a:rPr>
              <a:t>k</a:t>
            </a:r>
            <a:r>
              <a:rPr lang="en-US" sz="3600" dirty="0">
                <a:latin typeface="Gill Sans MT" panose="020B0502020104020203" pitchFamily="34" charset="0"/>
              </a:rPr>
              <a:t>)</a:t>
            </a:r>
            <a:endParaRPr lang="en-US" sz="3600" i="1" dirty="0">
              <a:latin typeface="Gill Sans MT" panose="020B0502020104020203" pitchFamily="34" charset="0"/>
            </a:endParaRPr>
          </a:p>
          <a:p>
            <a:pPr marL="571486" indent="-571486">
              <a:buFont typeface="Arial" panose="020B0604020202020204" pitchFamily="34" charset="0"/>
              <a:buChar char="•"/>
            </a:pPr>
            <a:r>
              <a:rPr lang="en-US" sz="3600" dirty="0">
                <a:latin typeface="Gill Sans MT" panose="020B0502020104020203" pitchFamily="34" charset="0"/>
              </a:rPr>
              <a:t>Edges connect adjacent k-</a:t>
            </a:r>
            <a:r>
              <a:rPr lang="en-US" sz="3600" dirty="0" err="1">
                <a:latin typeface="Gill Sans MT" panose="020B0502020104020203" pitchFamily="34" charset="0"/>
              </a:rPr>
              <a:t>mers</a:t>
            </a:r>
            <a:endParaRPr lang="en-US" sz="3600" dirty="0">
              <a:latin typeface="Gill Sans MT" panose="020B0502020104020203" pitchFamily="34" charset="0"/>
            </a:endParaRPr>
          </a:p>
        </p:txBody>
      </p:sp>
    </p:spTree>
    <p:extLst>
      <p:ext uri="{BB962C8B-B14F-4D97-AF65-F5344CB8AC3E}">
        <p14:creationId xmlns:p14="http://schemas.microsoft.com/office/powerpoint/2010/main" val="315507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 for reads</a:t>
            </a:r>
          </a:p>
        </p:txBody>
      </p:sp>
      <p:sp>
        <p:nvSpPr>
          <p:cNvPr id="2" name="TextBox 1">
            <a:extLst>
              <a:ext uri="{FF2B5EF4-FFF2-40B4-BE49-F238E27FC236}">
                <a16:creationId xmlns:a16="http://schemas.microsoft.com/office/drawing/2014/main" id="{9C01DA4E-4151-3B40-B950-24728CF20413}"/>
              </a:ext>
            </a:extLst>
          </p:cNvPr>
          <p:cNvSpPr txBox="1"/>
          <p:nvPr/>
        </p:nvSpPr>
        <p:spPr>
          <a:xfrm>
            <a:off x="3889773" y="1347328"/>
            <a:ext cx="823431" cy="369332"/>
          </a:xfrm>
          <a:prstGeom prst="rect">
            <a:avLst/>
          </a:prstGeom>
          <a:noFill/>
        </p:spPr>
        <p:txBody>
          <a:bodyPr wrap="none" rtlCol="0">
            <a:spAutoFit/>
          </a:bodyPr>
          <a:lstStyle/>
          <a:p>
            <a:r>
              <a:rPr lang="en-US" dirty="0">
                <a:latin typeface="Gill Sans MT" panose="020B0502020104020203" pitchFamily="34" charset="77"/>
              </a:rPr>
              <a:t>Read 2</a:t>
            </a:r>
          </a:p>
        </p:txBody>
      </p:sp>
      <p:sp>
        <p:nvSpPr>
          <p:cNvPr id="5" name="Rounded Rectangle 4">
            <a:extLst>
              <a:ext uri="{FF2B5EF4-FFF2-40B4-BE49-F238E27FC236}">
                <a16:creationId xmlns:a16="http://schemas.microsoft.com/office/drawing/2014/main" id="{1A05413F-2E00-EF40-8C2A-347AB75C317D}"/>
              </a:ext>
            </a:extLst>
          </p:cNvPr>
          <p:cNvSpPr/>
          <p:nvPr/>
        </p:nvSpPr>
        <p:spPr>
          <a:xfrm>
            <a:off x="1834748" y="136683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FB4D6D-ECF5-AA47-897E-C6C3CBA79F9E}"/>
              </a:ext>
            </a:extLst>
          </p:cNvPr>
          <p:cNvSpPr txBox="1"/>
          <p:nvPr/>
        </p:nvSpPr>
        <p:spPr>
          <a:xfrm>
            <a:off x="1910948" y="1358082"/>
            <a:ext cx="1729269" cy="369332"/>
          </a:xfrm>
          <a:prstGeom prst="rect">
            <a:avLst/>
          </a:prstGeom>
          <a:noFill/>
          <a:ln>
            <a:noFill/>
          </a:ln>
        </p:spPr>
        <p:txBody>
          <a:bodyPr wrap="square" rtlCol="0">
            <a:spAutoFit/>
          </a:bodyPr>
          <a:lstStyle/>
          <a:p>
            <a:r>
              <a:rPr lang="en-US" b="1" dirty="0">
                <a:solidFill>
                  <a:schemeClr val="bg1"/>
                </a:solidFill>
              </a:rPr>
              <a:t>ACGATCGTGTAT</a:t>
            </a:r>
          </a:p>
        </p:txBody>
      </p:sp>
      <p:sp>
        <p:nvSpPr>
          <p:cNvPr id="7" name="Rounded Rectangle 6">
            <a:extLst>
              <a:ext uri="{FF2B5EF4-FFF2-40B4-BE49-F238E27FC236}">
                <a16:creationId xmlns:a16="http://schemas.microsoft.com/office/drawing/2014/main" id="{0967609D-0408-F24A-9F00-2D6676209A41}"/>
              </a:ext>
            </a:extLst>
          </p:cNvPr>
          <p:cNvSpPr/>
          <p:nvPr/>
        </p:nvSpPr>
        <p:spPr>
          <a:xfrm>
            <a:off x="4886560" y="135159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CA5FAF-0873-CC42-83B8-152B89FD3158}"/>
              </a:ext>
            </a:extLst>
          </p:cNvPr>
          <p:cNvSpPr txBox="1"/>
          <p:nvPr/>
        </p:nvSpPr>
        <p:spPr>
          <a:xfrm>
            <a:off x="4962760" y="1321855"/>
            <a:ext cx="1729269" cy="369332"/>
          </a:xfrm>
          <a:prstGeom prst="rect">
            <a:avLst/>
          </a:prstGeom>
          <a:noFill/>
          <a:ln>
            <a:noFill/>
          </a:ln>
        </p:spPr>
        <p:txBody>
          <a:bodyPr wrap="square" rtlCol="0">
            <a:spAutoFit/>
          </a:bodyPr>
          <a:lstStyle/>
          <a:p>
            <a:r>
              <a:rPr lang="en-US" b="1" dirty="0">
                <a:solidFill>
                  <a:schemeClr val="bg1"/>
                </a:solidFill>
              </a:rPr>
              <a:t>ATCGTGTATGAT</a:t>
            </a:r>
          </a:p>
        </p:txBody>
      </p:sp>
      <p:sp>
        <p:nvSpPr>
          <p:cNvPr id="9" name="TextBox 8">
            <a:extLst>
              <a:ext uri="{FF2B5EF4-FFF2-40B4-BE49-F238E27FC236}">
                <a16:creationId xmlns:a16="http://schemas.microsoft.com/office/drawing/2014/main" id="{52CB2AD7-E0EA-784E-AFD6-1F9B0F61AE76}"/>
              </a:ext>
            </a:extLst>
          </p:cNvPr>
          <p:cNvSpPr txBox="1"/>
          <p:nvPr/>
        </p:nvSpPr>
        <p:spPr>
          <a:xfrm>
            <a:off x="513881" y="1292121"/>
            <a:ext cx="1244251" cy="646331"/>
          </a:xfrm>
          <a:prstGeom prst="rect">
            <a:avLst/>
          </a:prstGeom>
          <a:noFill/>
        </p:spPr>
        <p:txBody>
          <a:bodyPr wrap="none" rtlCol="0">
            <a:spAutoFit/>
          </a:bodyPr>
          <a:lstStyle/>
          <a:p>
            <a:r>
              <a:rPr lang="en-US" dirty="0">
                <a:latin typeface="Gill Sans MT" panose="020B0502020104020203" pitchFamily="34" charset="77"/>
              </a:rPr>
              <a:t>Read 1</a:t>
            </a:r>
          </a:p>
          <a:p>
            <a:r>
              <a:rPr lang="en-US" dirty="0">
                <a:latin typeface="Gill Sans MT" panose="020B0502020104020203" pitchFamily="34" charset="77"/>
              </a:rPr>
              <a:t>Length= 12</a:t>
            </a:r>
          </a:p>
        </p:txBody>
      </p:sp>
      <p:sp>
        <p:nvSpPr>
          <p:cNvPr id="10" name="TextBox 9">
            <a:extLst>
              <a:ext uri="{FF2B5EF4-FFF2-40B4-BE49-F238E27FC236}">
                <a16:creationId xmlns:a16="http://schemas.microsoft.com/office/drawing/2014/main" id="{1A67C48E-2E64-7040-9F75-5FC9FB461A66}"/>
              </a:ext>
            </a:extLst>
          </p:cNvPr>
          <p:cNvSpPr txBox="1"/>
          <p:nvPr/>
        </p:nvSpPr>
        <p:spPr>
          <a:xfrm>
            <a:off x="1007349" y="2859867"/>
            <a:ext cx="732893" cy="523220"/>
          </a:xfrm>
          <a:prstGeom prst="rect">
            <a:avLst/>
          </a:prstGeom>
          <a:noFill/>
        </p:spPr>
        <p:txBody>
          <a:bodyPr wrap="none" rtlCol="0">
            <a:spAutoFit/>
          </a:bodyPr>
          <a:lstStyle/>
          <a:p>
            <a:r>
              <a:rPr lang="en-US" sz="2800" dirty="0"/>
              <a:t>K=5</a:t>
            </a:r>
          </a:p>
        </p:txBody>
      </p:sp>
      <p:sp>
        <p:nvSpPr>
          <p:cNvPr id="12" name="Rounded Rectangle 11">
            <a:extLst>
              <a:ext uri="{FF2B5EF4-FFF2-40B4-BE49-F238E27FC236}">
                <a16:creationId xmlns:a16="http://schemas.microsoft.com/office/drawing/2014/main" id="{788E7F42-791C-A847-9F6C-E66E5A4F2906}"/>
              </a:ext>
            </a:extLst>
          </p:cNvPr>
          <p:cNvSpPr/>
          <p:nvPr/>
        </p:nvSpPr>
        <p:spPr>
          <a:xfrm>
            <a:off x="1834748"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sp>
        <p:nvSpPr>
          <p:cNvPr id="13" name="Rounded Rectangle 12">
            <a:extLst>
              <a:ext uri="{FF2B5EF4-FFF2-40B4-BE49-F238E27FC236}">
                <a16:creationId xmlns:a16="http://schemas.microsoft.com/office/drawing/2014/main" id="{47774E13-F701-224E-A9E6-5469DA9B1DFE}"/>
              </a:ext>
            </a:extLst>
          </p:cNvPr>
          <p:cNvSpPr/>
          <p:nvPr/>
        </p:nvSpPr>
        <p:spPr>
          <a:xfrm>
            <a:off x="292930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CGATC</a:t>
            </a:r>
            <a:endParaRPr lang="en-US" dirty="0"/>
          </a:p>
        </p:txBody>
      </p:sp>
      <p:sp>
        <p:nvSpPr>
          <p:cNvPr id="14" name="Rounded Rectangle 13">
            <a:extLst>
              <a:ext uri="{FF2B5EF4-FFF2-40B4-BE49-F238E27FC236}">
                <a16:creationId xmlns:a16="http://schemas.microsoft.com/office/drawing/2014/main" id="{44243B1F-8BE4-E64F-8DA3-26CD2B2DE43F}"/>
              </a:ext>
            </a:extLst>
          </p:cNvPr>
          <p:cNvSpPr/>
          <p:nvPr/>
        </p:nvSpPr>
        <p:spPr>
          <a:xfrm>
            <a:off x="402386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GATCG</a:t>
            </a:r>
            <a:endParaRPr lang="en-US" dirty="0"/>
          </a:p>
        </p:txBody>
      </p:sp>
      <p:sp>
        <p:nvSpPr>
          <p:cNvPr id="15" name="Rounded Rectangle 14">
            <a:extLst>
              <a:ext uri="{FF2B5EF4-FFF2-40B4-BE49-F238E27FC236}">
                <a16:creationId xmlns:a16="http://schemas.microsoft.com/office/drawing/2014/main" id="{9A90154A-6E85-914A-9DE4-660C7B827F77}"/>
              </a:ext>
            </a:extLst>
          </p:cNvPr>
          <p:cNvSpPr/>
          <p:nvPr/>
        </p:nvSpPr>
        <p:spPr>
          <a:xfrm>
            <a:off x="511842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16" name="Rounded Rectangle 15">
            <a:extLst>
              <a:ext uri="{FF2B5EF4-FFF2-40B4-BE49-F238E27FC236}">
                <a16:creationId xmlns:a16="http://schemas.microsoft.com/office/drawing/2014/main" id="{C97BCC85-7455-E842-924F-CF6D8689B2AC}"/>
              </a:ext>
            </a:extLst>
          </p:cNvPr>
          <p:cNvSpPr/>
          <p:nvPr/>
        </p:nvSpPr>
        <p:spPr>
          <a:xfrm>
            <a:off x="6212984"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17" name="Rounded Rectangle 16">
            <a:extLst>
              <a:ext uri="{FF2B5EF4-FFF2-40B4-BE49-F238E27FC236}">
                <a16:creationId xmlns:a16="http://schemas.microsoft.com/office/drawing/2014/main" id="{C204A424-FF4C-514E-864B-FC0CEC1CD977}"/>
              </a:ext>
            </a:extLst>
          </p:cNvPr>
          <p:cNvSpPr/>
          <p:nvPr/>
        </p:nvSpPr>
        <p:spPr>
          <a:xfrm>
            <a:off x="7307543"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18" name="Rounded Rectangle 17">
            <a:extLst>
              <a:ext uri="{FF2B5EF4-FFF2-40B4-BE49-F238E27FC236}">
                <a16:creationId xmlns:a16="http://schemas.microsoft.com/office/drawing/2014/main" id="{A40A0522-DBAE-6B45-8B8A-56A11032569C}"/>
              </a:ext>
            </a:extLst>
          </p:cNvPr>
          <p:cNvSpPr/>
          <p:nvPr/>
        </p:nvSpPr>
        <p:spPr>
          <a:xfrm>
            <a:off x="8402101"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19" name="Rounded Rectangle 18">
            <a:extLst>
              <a:ext uri="{FF2B5EF4-FFF2-40B4-BE49-F238E27FC236}">
                <a16:creationId xmlns:a16="http://schemas.microsoft.com/office/drawing/2014/main" id="{E82B290A-1166-2748-B037-9580E8A2C3A6}"/>
              </a:ext>
            </a:extLst>
          </p:cNvPr>
          <p:cNvSpPr/>
          <p:nvPr/>
        </p:nvSpPr>
        <p:spPr>
          <a:xfrm>
            <a:off x="949665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cxnSp>
        <p:nvCxnSpPr>
          <p:cNvPr id="20" name="Straight Arrow Connector 19">
            <a:extLst>
              <a:ext uri="{FF2B5EF4-FFF2-40B4-BE49-F238E27FC236}">
                <a16:creationId xmlns:a16="http://schemas.microsoft.com/office/drawing/2014/main" id="{0E5FE6CC-6C89-E94E-BFF4-49185ED458B0}"/>
              </a:ext>
            </a:extLst>
          </p:cNvPr>
          <p:cNvCxnSpPr>
            <a:stCxn id="12" idx="3"/>
          </p:cNvCxnSpPr>
          <p:nvPr/>
        </p:nvCxnSpPr>
        <p:spPr>
          <a:xfrm>
            <a:off x="2696279"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B1BE63-FBD6-7D42-A6FE-6644B6B9BC29}"/>
              </a:ext>
            </a:extLst>
          </p:cNvPr>
          <p:cNvCxnSpPr>
            <a:endCxn id="14" idx="1"/>
          </p:cNvCxnSpPr>
          <p:nvPr/>
        </p:nvCxnSpPr>
        <p:spPr>
          <a:xfrm>
            <a:off x="3790838"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D6E114-DADF-4246-9D38-0429C16B3332}"/>
              </a:ext>
            </a:extLst>
          </p:cNvPr>
          <p:cNvCxnSpPr>
            <a:stCxn id="14" idx="3"/>
            <a:endCxn id="15" idx="1"/>
          </p:cNvCxnSpPr>
          <p:nvPr/>
        </p:nvCxnSpPr>
        <p:spPr>
          <a:xfrm>
            <a:off x="4885397"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8F7BB1-E9F5-0545-9706-72D65FE2E12F}"/>
              </a:ext>
            </a:extLst>
          </p:cNvPr>
          <p:cNvCxnSpPr>
            <a:stCxn id="15" idx="3"/>
            <a:endCxn id="16" idx="1"/>
          </p:cNvCxnSpPr>
          <p:nvPr/>
        </p:nvCxnSpPr>
        <p:spPr>
          <a:xfrm>
            <a:off x="5979955"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1DEF15-50D8-6241-8127-A760FDC6B45D}"/>
              </a:ext>
            </a:extLst>
          </p:cNvPr>
          <p:cNvCxnSpPr>
            <a:stCxn id="16" idx="3"/>
            <a:endCxn id="17" idx="1"/>
          </p:cNvCxnSpPr>
          <p:nvPr/>
        </p:nvCxnSpPr>
        <p:spPr>
          <a:xfrm>
            <a:off x="7074515"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39EE9E-D1C1-D74B-9942-9EC29DAD79D2}"/>
              </a:ext>
            </a:extLst>
          </p:cNvPr>
          <p:cNvCxnSpPr>
            <a:stCxn id="17" idx="3"/>
            <a:endCxn id="18" idx="1"/>
          </p:cNvCxnSpPr>
          <p:nvPr/>
        </p:nvCxnSpPr>
        <p:spPr>
          <a:xfrm>
            <a:off x="8169074" y="365954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47EF8C-485E-D743-B87B-51931E372FB8}"/>
              </a:ext>
            </a:extLst>
          </p:cNvPr>
          <p:cNvCxnSpPr>
            <a:stCxn id="18" idx="3"/>
            <a:endCxn id="19" idx="1"/>
          </p:cNvCxnSpPr>
          <p:nvPr/>
        </p:nvCxnSpPr>
        <p:spPr>
          <a:xfrm>
            <a:off x="9263633" y="3659543"/>
            <a:ext cx="2330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A72A8ED-B216-0542-8839-9FF5C86EA4CF}"/>
              </a:ext>
            </a:extLst>
          </p:cNvPr>
          <p:cNvSpPr txBox="1"/>
          <p:nvPr/>
        </p:nvSpPr>
        <p:spPr>
          <a:xfrm>
            <a:off x="629276" y="2376257"/>
            <a:ext cx="5638723" cy="369332"/>
          </a:xfrm>
          <a:prstGeom prst="rect">
            <a:avLst/>
          </a:prstGeom>
          <a:noFill/>
        </p:spPr>
        <p:txBody>
          <a:bodyPr wrap="none" rtlCol="0">
            <a:spAutoFit/>
          </a:bodyPr>
          <a:lstStyle/>
          <a:p>
            <a:r>
              <a:rPr lang="en-US" dirty="0">
                <a:latin typeface="Gill Sans MT" panose="020B0502020104020203" pitchFamily="34" charset="77"/>
              </a:rPr>
              <a:t>For read of length n (12), we get n-k+1 different </a:t>
            </a:r>
            <a:r>
              <a:rPr lang="en-US" dirty="0" err="1">
                <a:latin typeface="Gill Sans MT" panose="020B0502020104020203" pitchFamily="34" charset="77"/>
              </a:rPr>
              <a:t>kmers</a:t>
            </a:r>
            <a:r>
              <a:rPr lang="en-US" dirty="0">
                <a:latin typeface="Gill Sans MT" panose="020B0502020104020203" pitchFamily="34" charset="77"/>
              </a:rPr>
              <a:t> (8)</a:t>
            </a:r>
          </a:p>
        </p:txBody>
      </p:sp>
      <p:sp>
        <p:nvSpPr>
          <p:cNvPr id="35" name="Rounded Rectangle 34">
            <a:extLst>
              <a:ext uri="{FF2B5EF4-FFF2-40B4-BE49-F238E27FC236}">
                <a16:creationId xmlns:a16="http://schemas.microsoft.com/office/drawing/2014/main" id="{1A89F797-D43C-4B42-9EC3-42CF7ED306E9}"/>
              </a:ext>
            </a:extLst>
          </p:cNvPr>
          <p:cNvSpPr/>
          <p:nvPr/>
        </p:nvSpPr>
        <p:spPr>
          <a:xfrm>
            <a:off x="5118424" y="401222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36" name="Rounded Rectangle 35">
            <a:extLst>
              <a:ext uri="{FF2B5EF4-FFF2-40B4-BE49-F238E27FC236}">
                <a16:creationId xmlns:a16="http://schemas.microsoft.com/office/drawing/2014/main" id="{6683F0E6-DA2A-F140-9FB7-B0F42A6FD84D}"/>
              </a:ext>
            </a:extLst>
          </p:cNvPr>
          <p:cNvSpPr/>
          <p:nvPr/>
        </p:nvSpPr>
        <p:spPr>
          <a:xfrm>
            <a:off x="6212983" y="4003125"/>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37" name="Rounded Rectangle 36">
            <a:extLst>
              <a:ext uri="{FF2B5EF4-FFF2-40B4-BE49-F238E27FC236}">
                <a16:creationId xmlns:a16="http://schemas.microsoft.com/office/drawing/2014/main" id="{195EE823-C029-A440-A112-B9F0CCCCBD65}"/>
              </a:ext>
            </a:extLst>
          </p:cNvPr>
          <p:cNvSpPr/>
          <p:nvPr/>
        </p:nvSpPr>
        <p:spPr>
          <a:xfrm>
            <a:off x="7307541" y="40255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38" name="Rounded Rectangle 37">
            <a:extLst>
              <a:ext uri="{FF2B5EF4-FFF2-40B4-BE49-F238E27FC236}">
                <a16:creationId xmlns:a16="http://schemas.microsoft.com/office/drawing/2014/main" id="{F344118D-02E4-084C-8D81-9F6F7A2B3471}"/>
              </a:ext>
            </a:extLst>
          </p:cNvPr>
          <p:cNvSpPr/>
          <p:nvPr/>
        </p:nvSpPr>
        <p:spPr>
          <a:xfrm>
            <a:off x="8402101" y="40268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39" name="Rounded Rectangle 38">
            <a:extLst>
              <a:ext uri="{FF2B5EF4-FFF2-40B4-BE49-F238E27FC236}">
                <a16:creationId xmlns:a16="http://schemas.microsoft.com/office/drawing/2014/main" id="{34FEE0CA-0B2C-C34C-8900-C43F30E5E688}"/>
              </a:ext>
            </a:extLst>
          </p:cNvPr>
          <p:cNvSpPr/>
          <p:nvPr/>
        </p:nvSpPr>
        <p:spPr>
          <a:xfrm>
            <a:off x="9496657" y="40255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sp>
        <p:nvSpPr>
          <p:cNvPr id="40" name="Rounded Rectangle 39">
            <a:extLst>
              <a:ext uri="{FF2B5EF4-FFF2-40B4-BE49-F238E27FC236}">
                <a16:creationId xmlns:a16="http://schemas.microsoft.com/office/drawing/2014/main" id="{2812566B-D2DB-7448-A944-71954FBF1614}"/>
              </a:ext>
            </a:extLst>
          </p:cNvPr>
          <p:cNvSpPr/>
          <p:nvPr/>
        </p:nvSpPr>
        <p:spPr>
          <a:xfrm>
            <a:off x="9511317" y="4715930"/>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GTATG</a:t>
            </a:r>
            <a:endParaRPr lang="en-US" dirty="0"/>
          </a:p>
        </p:txBody>
      </p:sp>
      <p:sp>
        <p:nvSpPr>
          <p:cNvPr id="41" name="Rounded Rectangle 40">
            <a:extLst>
              <a:ext uri="{FF2B5EF4-FFF2-40B4-BE49-F238E27FC236}">
                <a16:creationId xmlns:a16="http://schemas.microsoft.com/office/drawing/2014/main" id="{588566CC-C1EA-5247-A89F-8BF52CD90BBF}"/>
              </a:ext>
            </a:extLst>
          </p:cNvPr>
          <p:cNvSpPr/>
          <p:nvPr/>
        </p:nvSpPr>
        <p:spPr>
          <a:xfrm>
            <a:off x="9496656" y="5372680"/>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TATGA</a:t>
            </a:r>
            <a:endParaRPr lang="en-US" dirty="0"/>
          </a:p>
        </p:txBody>
      </p:sp>
      <p:sp>
        <p:nvSpPr>
          <p:cNvPr id="42" name="Rounded Rectangle 41">
            <a:extLst>
              <a:ext uri="{FF2B5EF4-FFF2-40B4-BE49-F238E27FC236}">
                <a16:creationId xmlns:a16="http://schemas.microsoft.com/office/drawing/2014/main" id="{28C084EE-173D-F443-8699-4F2C7F69336B}"/>
              </a:ext>
            </a:extLst>
          </p:cNvPr>
          <p:cNvSpPr/>
          <p:nvPr/>
        </p:nvSpPr>
        <p:spPr>
          <a:xfrm>
            <a:off x="9366504" y="6018121"/>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ATGAT</a:t>
            </a:r>
            <a:endParaRPr lang="en-US" dirty="0"/>
          </a:p>
        </p:txBody>
      </p:sp>
      <p:cxnSp>
        <p:nvCxnSpPr>
          <p:cNvPr id="44" name="Straight Arrow Connector 43">
            <a:extLst>
              <a:ext uri="{FF2B5EF4-FFF2-40B4-BE49-F238E27FC236}">
                <a16:creationId xmlns:a16="http://schemas.microsoft.com/office/drawing/2014/main" id="{A43287CA-CA24-4A44-808D-B33106B9271C}"/>
              </a:ext>
            </a:extLst>
          </p:cNvPr>
          <p:cNvCxnSpPr>
            <a:endCxn id="36" idx="1"/>
          </p:cNvCxnSpPr>
          <p:nvPr/>
        </p:nvCxnSpPr>
        <p:spPr>
          <a:xfrm>
            <a:off x="5979955" y="4165303"/>
            <a:ext cx="233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BED5502-44EA-C445-A2B9-1D298202CC54}"/>
              </a:ext>
            </a:extLst>
          </p:cNvPr>
          <p:cNvCxnSpPr>
            <a:stCxn id="36" idx="3"/>
            <a:endCxn id="37" idx="1"/>
          </p:cNvCxnSpPr>
          <p:nvPr/>
        </p:nvCxnSpPr>
        <p:spPr>
          <a:xfrm>
            <a:off x="7074514" y="4165301"/>
            <a:ext cx="233028" cy="22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59E9FFC-6B66-364E-937E-2873B527B21B}"/>
              </a:ext>
            </a:extLst>
          </p:cNvPr>
          <p:cNvCxnSpPr>
            <a:stCxn id="37" idx="3"/>
            <a:endCxn id="38" idx="1"/>
          </p:cNvCxnSpPr>
          <p:nvPr/>
        </p:nvCxnSpPr>
        <p:spPr>
          <a:xfrm>
            <a:off x="8169073" y="4187737"/>
            <a:ext cx="233028" cy="1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F407579-4E87-9B48-BE5A-3DAF9AAEAAB5}"/>
              </a:ext>
            </a:extLst>
          </p:cNvPr>
          <p:cNvCxnSpPr>
            <a:stCxn id="38" idx="3"/>
            <a:endCxn id="39" idx="1"/>
          </p:cNvCxnSpPr>
          <p:nvPr/>
        </p:nvCxnSpPr>
        <p:spPr>
          <a:xfrm flipV="1">
            <a:off x="9263632" y="4187737"/>
            <a:ext cx="233025" cy="1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3F1AFA7-DF7F-D147-A980-2103D234FA14}"/>
              </a:ext>
            </a:extLst>
          </p:cNvPr>
          <p:cNvCxnSpPr>
            <a:cxnSpLocks/>
          </p:cNvCxnSpPr>
          <p:nvPr/>
        </p:nvCxnSpPr>
        <p:spPr>
          <a:xfrm flipH="1">
            <a:off x="9927422" y="4383536"/>
            <a:ext cx="14661" cy="332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422108D-0298-514D-A273-09FDBF415E1E}"/>
              </a:ext>
            </a:extLst>
          </p:cNvPr>
          <p:cNvCxnSpPr>
            <a:cxnSpLocks/>
          </p:cNvCxnSpPr>
          <p:nvPr/>
        </p:nvCxnSpPr>
        <p:spPr>
          <a:xfrm flipH="1">
            <a:off x="9942082" y="5048324"/>
            <a:ext cx="17645" cy="324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BFB7992-FB09-1E46-A903-BB5724401698}"/>
              </a:ext>
            </a:extLst>
          </p:cNvPr>
          <p:cNvCxnSpPr>
            <a:cxnSpLocks/>
            <a:endCxn id="42" idx="0"/>
          </p:cNvCxnSpPr>
          <p:nvPr/>
        </p:nvCxnSpPr>
        <p:spPr>
          <a:xfrm flipH="1">
            <a:off x="9797270" y="5705074"/>
            <a:ext cx="153634" cy="313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1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animBg="1"/>
      <p:bldP spid="8" grpId="0"/>
      <p:bldP spid="9" grpId="0"/>
      <p:bldP spid="10" grpId="0"/>
      <p:bldP spid="12" grpId="0" animBg="1"/>
      <p:bldP spid="13" grpId="0" animBg="1"/>
      <p:bldP spid="14" grpId="0" animBg="1"/>
      <p:bldP spid="15" grpId="0" animBg="1"/>
      <p:bldP spid="16" grpId="0" animBg="1"/>
      <p:bldP spid="17" grpId="0" animBg="1"/>
      <p:bldP spid="18" grpId="0" animBg="1"/>
      <p:bldP spid="19" grpId="0" animBg="1"/>
      <p:bldP spid="33" grpId="0"/>
      <p:bldP spid="35" grpId="0" animBg="1"/>
      <p:bldP spid="36" grpId="0" animBg="1"/>
      <p:bldP spid="37" grpId="0" animBg="1"/>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 for reads</a:t>
            </a:r>
          </a:p>
        </p:txBody>
      </p:sp>
      <p:sp>
        <p:nvSpPr>
          <p:cNvPr id="2" name="TextBox 1">
            <a:extLst>
              <a:ext uri="{FF2B5EF4-FFF2-40B4-BE49-F238E27FC236}">
                <a16:creationId xmlns:a16="http://schemas.microsoft.com/office/drawing/2014/main" id="{9C01DA4E-4151-3B40-B950-24728CF20413}"/>
              </a:ext>
            </a:extLst>
          </p:cNvPr>
          <p:cNvSpPr txBox="1"/>
          <p:nvPr/>
        </p:nvSpPr>
        <p:spPr>
          <a:xfrm>
            <a:off x="3889773" y="1347328"/>
            <a:ext cx="823431" cy="369332"/>
          </a:xfrm>
          <a:prstGeom prst="rect">
            <a:avLst/>
          </a:prstGeom>
          <a:noFill/>
        </p:spPr>
        <p:txBody>
          <a:bodyPr wrap="none" rtlCol="0">
            <a:spAutoFit/>
          </a:bodyPr>
          <a:lstStyle/>
          <a:p>
            <a:r>
              <a:rPr lang="en-US" dirty="0">
                <a:latin typeface="Gill Sans MT" panose="020B0502020104020203" pitchFamily="34" charset="77"/>
              </a:rPr>
              <a:t>Read 2</a:t>
            </a:r>
          </a:p>
        </p:txBody>
      </p:sp>
      <p:sp>
        <p:nvSpPr>
          <p:cNvPr id="5" name="Rounded Rectangle 4">
            <a:extLst>
              <a:ext uri="{FF2B5EF4-FFF2-40B4-BE49-F238E27FC236}">
                <a16:creationId xmlns:a16="http://schemas.microsoft.com/office/drawing/2014/main" id="{1A05413F-2E00-EF40-8C2A-347AB75C317D}"/>
              </a:ext>
            </a:extLst>
          </p:cNvPr>
          <p:cNvSpPr/>
          <p:nvPr/>
        </p:nvSpPr>
        <p:spPr>
          <a:xfrm>
            <a:off x="1834748" y="136683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FB4D6D-ECF5-AA47-897E-C6C3CBA79F9E}"/>
              </a:ext>
            </a:extLst>
          </p:cNvPr>
          <p:cNvSpPr txBox="1"/>
          <p:nvPr/>
        </p:nvSpPr>
        <p:spPr>
          <a:xfrm>
            <a:off x="1910948" y="1358082"/>
            <a:ext cx="1729269" cy="369332"/>
          </a:xfrm>
          <a:prstGeom prst="rect">
            <a:avLst/>
          </a:prstGeom>
          <a:noFill/>
          <a:ln>
            <a:noFill/>
          </a:ln>
        </p:spPr>
        <p:txBody>
          <a:bodyPr wrap="square" rtlCol="0">
            <a:spAutoFit/>
          </a:bodyPr>
          <a:lstStyle/>
          <a:p>
            <a:r>
              <a:rPr lang="en-US" b="1" dirty="0">
                <a:solidFill>
                  <a:schemeClr val="bg1"/>
                </a:solidFill>
              </a:rPr>
              <a:t>ACGATCGTGTAT</a:t>
            </a:r>
          </a:p>
        </p:txBody>
      </p:sp>
      <p:sp>
        <p:nvSpPr>
          <p:cNvPr id="7" name="Rounded Rectangle 6">
            <a:extLst>
              <a:ext uri="{FF2B5EF4-FFF2-40B4-BE49-F238E27FC236}">
                <a16:creationId xmlns:a16="http://schemas.microsoft.com/office/drawing/2014/main" id="{0967609D-0408-F24A-9F00-2D6676209A41}"/>
              </a:ext>
            </a:extLst>
          </p:cNvPr>
          <p:cNvSpPr/>
          <p:nvPr/>
        </p:nvSpPr>
        <p:spPr>
          <a:xfrm>
            <a:off x="4886560" y="135159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CA5FAF-0873-CC42-83B8-152B89FD3158}"/>
              </a:ext>
            </a:extLst>
          </p:cNvPr>
          <p:cNvSpPr txBox="1"/>
          <p:nvPr/>
        </p:nvSpPr>
        <p:spPr>
          <a:xfrm>
            <a:off x="4962760" y="1321855"/>
            <a:ext cx="1729269" cy="369332"/>
          </a:xfrm>
          <a:prstGeom prst="rect">
            <a:avLst/>
          </a:prstGeom>
          <a:noFill/>
          <a:ln>
            <a:noFill/>
          </a:ln>
        </p:spPr>
        <p:txBody>
          <a:bodyPr wrap="square" rtlCol="0">
            <a:spAutoFit/>
          </a:bodyPr>
          <a:lstStyle/>
          <a:p>
            <a:r>
              <a:rPr lang="en-US" b="1" dirty="0">
                <a:solidFill>
                  <a:schemeClr val="bg1"/>
                </a:solidFill>
              </a:rPr>
              <a:t>ATCGTGTATGAT</a:t>
            </a:r>
          </a:p>
        </p:txBody>
      </p:sp>
      <p:sp>
        <p:nvSpPr>
          <p:cNvPr id="9" name="TextBox 8">
            <a:extLst>
              <a:ext uri="{FF2B5EF4-FFF2-40B4-BE49-F238E27FC236}">
                <a16:creationId xmlns:a16="http://schemas.microsoft.com/office/drawing/2014/main" id="{52CB2AD7-E0EA-784E-AFD6-1F9B0F61AE76}"/>
              </a:ext>
            </a:extLst>
          </p:cNvPr>
          <p:cNvSpPr txBox="1"/>
          <p:nvPr/>
        </p:nvSpPr>
        <p:spPr>
          <a:xfrm>
            <a:off x="513881" y="1292121"/>
            <a:ext cx="1244251" cy="646331"/>
          </a:xfrm>
          <a:prstGeom prst="rect">
            <a:avLst/>
          </a:prstGeom>
          <a:noFill/>
        </p:spPr>
        <p:txBody>
          <a:bodyPr wrap="none" rtlCol="0">
            <a:spAutoFit/>
          </a:bodyPr>
          <a:lstStyle/>
          <a:p>
            <a:r>
              <a:rPr lang="en-US" dirty="0">
                <a:latin typeface="Gill Sans MT" panose="020B0502020104020203" pitchFamily="34" charset="77"/>
              </a:rPr>
              <a:t>Read 1</a:t>
            </a:r>
          </a:p>
          <a:p>
            <a:r>
              <a:rPr lang="en-US" dirty="0">
                <a:latin typeface="Gill Sans MT" panose="020B0502020104020203" pitchFamily="34" charset="77"/>
              </a:rPr>
              <a:t>Length= 12</a:t>
            </a:r>
          </a:p>
        </p:txBody>
      </p:sp>
      <p:sp>
        <p:nvSpPr>
          <p:cNvPr id="10" name="TextBox 9">
            <a:extLst>
              <a:ext uri="{FF2B5EF4-FFF2-40B4-BE49-F238E27FC236}">
                <a16:creationId xmlns:a16="http://schemas.microsoft.com/office/drawing/2014/main" id="{1A67C48E-2E64-7040-9F75-5FC9FB461A66}"/>
              </a:ext>
            </a:extLst>
          </p:cNvPr>
          <p:cNvSpPr txBox="1"/>
          <p:nvPr/>
        </p:nvSpPr>
        <p:spPr>
          <a:xfrm>
            <a:off x="1007349" y="2859867"/>
            <a:ext cx="732893" cy="523220"/>
          </a:xfrm>
          <a:prstGeom prst="rect">
            <a:avLst/>
          </a:prstGeom>
          <a:noFill/>
        </p:spPr>
        <p:txBody>
          <a:bodyPr wrap="none" rtlCol="0">
            <a:spAutoFit/>
          </a:bodyPr>
          <a:lstStyle/>
          <a:p>
            <a:r>
              <a:rPr lang="en-US" sz="2800" dirty="0"/>
              <a:t>K=5</a:t>
            </a:r>
          </a:p>
        </p:txBody>
      </p:sp>
      <p:sp>
        <p:nvSpPr>
          <p:cNvPr id="12" name="Rounded Rectangle 11">
            <a:extLst>
              <a:ext uri="{FF2B5EF4-FFF2-40B4-BE49-F238E27FC236}">
                <a16:creationId xmlns:a16="http://schemas.microsoft.com/office/drawing/2014/main" id="{788E7F42-791C-A847-9F6C-E66E5A4F2906}"/>
              </a:ext>
            </a:extLst>
          </p:cNvPr>
          <p:cNvSpPr/>
          <p:nvPr/>
        </p:nvSpPr>
        <p:spPr>
          <a:xfrm>
            <a:off x="1834748"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sp>
        <p:nvSpPr>
          <p:cNvPr id="13" name="Rounded Rectangle 12">
            <a:extLst>
              <a:ext uri="{FF2B5EF4-FFF2-40B4-BE49-F238E27FC236}">
                <a16:creationId xmlns:a16="http://schemas.microsoft.com/office/drawing/2014/main" id="{47774E13-F701-224E-A9E6-5469DA9B1DFE}"/>
              </a:ext>
            </a:extLst>
          </p:cNvPr>
          <p:cNvSpPr/>
          <p:nvPr/>
        </p:nvSpPr>
        <p:spPr>
          <a:xfrm>
            <a:off x="292930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CGATC</a:t>
            </a:r>
            <a:endParaRPr lang="en-US" dirty="0"/>
          </a:p>
        </p:txBody>
      </p:sp>
      <p:sp>
        <p:nvSpPr>
          <p:cNvPr id="14" name="Rounded Rectangle 13">
            <a:extLst>
              <a:ext uri="{FF2B5EF4-FFF2-40B4-BE49-F238E27FC236}">
                <a16:creationId xmlns:a16="http://schemas.microsoft.com/office/drawing/2014/main" id="{44243B1F-8BE4-E64F-8DA3-26CD2B2DE43F}"/>
              </a:ext>
            </a:extLst>
          </p:cNvPr>
          <p:cNvSpPr/>
          <p:nvPr/>
        </p:nvSpPr>
        <p:spPr>
          <a:xfrm>
            <a:off x="402386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GATCG</a:t>
            </a:r>
            <a:endParaRPr lang="en-US" dirty="0"/>
          </a:p>
        </p:txBody>
      </p:sp>
      <p:sp>
        <p:nvSpPr>
          <p:cNvPr id="15" name="Rounded Rectangle 14">
            <a:extLst>
              <a:ext uri="{FF2B5EF4-FFF2-40B4-BE49-F238E27FC236}">
                <a16:creationId xmlns:a16="http://schemas.microsoft.com/office/drawing/2014/main" id="{9A90154A-6E85-914A-9DE4-660C7B827F77}"/>
              </a:ext>
            </a:extLst>
          </p:cNvPr>
          <p:cNvSpPr/>
          <p:nvPr/>
        </p:nvSpPr>
        <p:spPr>
          <a:xfrm>
            <a:off x="511842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16" name="Rounded Rectangle 15">
            <a:extLst>
              <a:ext uri="{FF2B5EF4-FFF2-40B4-BE49-F238E27FC236}">
                <a16:creationId xmlns:a16="http://schemas.microsoft.com/office/drawing/2014/main" id="{C97BCC85-7455-E842-924F-CF6D8689B2AC}"/>
              </a:ext>
            </a:extLst>
          </p:cNvPr>
          <p:cNvSpPr/>
          <p:nvPr/>
        </p:nvSpPr>
        <p:spPr>
          <a:xfrm>
            <a:off x="6212984"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17" name="Rounded Rectangle 16">
            <a:extLst>
              <a:ext uri="{FF2B5EF4-FFF2-40B4-BE49-F238E27FC236}">
                <a16:creationId xmlns:a16="http://schemas.microsoft.com/office/drawing/2014/main" id="{C204A424-FF4C-514E-864B-FC0CEC1CD977}"/>
              </a:ext>
            </a:extLst>
          </p:cNvPr>
          <p:cNvSpPr/>
          <p:nvPr/>
        </p:nvSpPr>
        <p:spPr>
          <a:xfrm>
            <a:off x="7307543"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18" name="Rounded Rectangle 17">
            <a:extLst>
              <a:ext uri="{FF2B5EF4-FFF2-40B4-BE49-F238E27FC236}">
                <a16:creationId xmlns:a16="http://schemas.microsoft.com/office/drawing/2014/main" id="{A40A0522-DBAE-6B45-8B8A-56A11032569C}"/>
              </a:ext>
            </a:extLst>
          </p:cNvPr>
          <p:cNvSpPr/>
          <p:nvPr/>
        </p:nvSpPr>
        <p:spPr>
          <a:xfrm>
            <a:off x="8402101"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19" name="Rounded Rectangle 18">
            <a:extLst>
              <a:ext uri="{FF2B5EF4-FFF2-40B4-BE49-F238E27FC236}">
                <a16:creationId xmlns:a16="http://schemas.microsoft.com/office/drawing/2014/main" id="{E82B290A-1166-2748-B037-9580E8A2C3A6}"/>
              </a:ext>
            </a:extLst>
          </p:cNvPr>
          <p:cNvSpPr/>
          <p:nvPr/>
        </p:nvSpPr>
        <p:spPr>
          <a:xfrm>
            <a:off x="949665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cxnSp>
        <p:nvCxnSpPr>
          <p:cNvPr id="20" name="Straight Arrow Connector 19">
            <a:extLst>
              <a:ext uri="{FF2B5EF4-FFF2-40B4-BE49-F238E27FC236}">
                <a16:creationId xmlns:a16="http://schemas.microsoft.com/office/drawing/2014/main" id="{0E5FE6CC-6C89-E94E-BFF4-49185ED458B0}"/>
              </a:ext>
            </a:extLst>
          </p:cNvPr>
          <p:cNvCxnSpPr>
            <a:stCxn id="12" idx="3"/>
          </p:cNvCxnSpPr>
          <p:nvPr/>
        </p:nvCxnSpPr>
        <p:spPr>
          <a:xfrm>
            <a:off x="2696279"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1B1BE63-FBD6-7D42-A6FE-6644B6B9BC29}"/>
              </a:ext>
            </a:extLst>
          </p:cNvPr>
          <p:cNvCxnSpPr>
            <a:endCxn id="14" idx="1"/>
          </p:cNvCxnSpPr>
          <p:nvPr/>
        </p:nvCxnSpPr>
        <p:spPr>
          <a:xfrm>
            <a:off x="3790838"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7D6E114-DADF-4246-9D38-0429C16B3332}"/>
              </a:ext>
            </a:extLst>
          </p:cNvPr>
          <p:cNvCxnSpPr>
            <a:stCxn id="14" idx="3"/>
            <a:endCxn id="15" idx="1"/>
          </p:cNvCxnSpPr>
          <p:nvPr/>
        </p:nvCxnSpPr>
        <p:spPr>
          <a:xfrm>
            <a:off x="4885397"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18F7BB1-E9F5-0545-9706-72D65FE2E12F}"/>
              </a:ext>
            </a:extLst>
          </p:cNvPr>
          <p:cNvCxnSpPr>
            <a:stCxn id="15" idx="3"/>
            <a:endCxn id="16" idx="1"/>
          </p:cNvCxnSpPr>
          <p:nvPr/>
        </p:nvCxnSpPr>
        <p:spPr>
          <a:xfrm>
            <a:off x="5979955"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1DEF15-50D8-6241-8127-A760FDC6B45D}"/>
              </a:ext>
            </a:extLst>
          </p:cNvPr>
          <p:cNvCxnSpPr>
            <a:stCxn id="16" idx="3"/>
            <a:endCxn id="17" idx="1"/>
          </p:cNvCxnSpPr>
          <p:nvPr/>
        </p:nvCxnSpPr>
        <p:spPr>
          <a:xfrm>
            <a:off x="7074515"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39EE9E-D1C1-D74B-9942-9EC29DAD79D2}"/>
              </a:ext>
            </a:extLst>
          </p:cNvPr>
          <p:cNvCxnSpPr>
            <a:stCxn id="17" idx="3"/>
            <a:endCxn id="18" idx="1"/>
          </p:cNvCxnSpPr>
          <p:nvPr/>
        </p:nvCxnSpPr>
        <p:spPr>
          <a:xfrm>
            <a:off x="8169074"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47EF8C-485E-D743-B87B-51931E372FB8}"/>
              </a:ext>
            </a:extLst>
          </p:cNvPr>
          <p:cNvCxnSpPr>
            <a:stCxn id="18" idx="3"/>
            <a:endCxn id="19" idx="1"/>
          </p:cNvCxnSpPr>
          <p:nvPr/>
        </p:nvCxnSpPr>
        <p:spPr>
          <a:xfrm>
            <a:off x="9263633" y="3659543"/>
            <a:ext cx="2330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A72A8ED-B216-0542-8839-9FF5C86EA4CF}"/>
              </a:ext>
            </a:extLst>
          </p:cNvPr>
          <p:cNvSpPr txBox="1"/>
          <p:nvPr/>
        </p:nvSpPr>
        <p:spPr>
          <a:xfrm>
            <a:off x="629276" y="2376257"/>
            <a:ext cx="5638723" cy="369332"/>
          </a:xfrm>
          <a:prstGeom prst="rect">
            <a:avLst/>
          </a:prstGeom>
          <a:noFill/>
        </p:spPr>
        <p:txBody>
          <a:bodyPr wrap="none" rtlCol="0">
            <a:spAutoFit/>
          </a:bodyPr>
          <a:lstStyle/>
          <a:p>
            <a:r>
              <a:rPr lang="en-US" dirty="0">
                <a:latin typeface="Gill Sans MT" panose="020B0502020104020203" pitchFamily="34" charset="77"/>
              </a:rPr>
              <a:t>For read of length n (12), we get n-k+1 different </a:t>
            </a:r>
            <a:r>
              <a:rPr lang="en-US" dirty="0" err="1">
                <a:latin typeface="Gill Sans MT" panose="020B0502020104020203" pitchFamily="34" charset="77"/>
              </a:rPr>
              <a:t>kmers</a:t>
            </a:r>
            <a:r>
              <a:rPr lang="en-US" dirty="0">
                <a:latin typeface="Gill Sans MT" panose="020B0502020104020203" pitchFamily="34" charset="77"/>
              </a:rPr>
              <a:t> (8)</a:t>
            </a:r>
          </a:p>
        </p:txBody>
      </p:sp>
      <p:sp>
        <p:nvSpPr>
          <p:cNvPr id="35" name="Rounded Rectangle 34">
            <a:extLst>
              <a:ext uri="{FF2B5EF4-FFF2-40B4-BE49-F238E27FC236}">
                <a16:creationId xmlns:a16="http://schemas.microsoft.com/office/drawing/2014/main" id="{1A89F797-D43C-4B42-9EC3-42CF7ED306E9}"/>
              </a:ext>
            </a:extLst>
          </p:cNvPr>
          <p:cNvSpPr/>
          <p:nvPr/>
        </p:nvSpPr>
        <p:spPr>
          <a:xfrm>
            <a:off x="5113812" y="34973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36" name="Rounded Rectangle 35">
            <a:extLst>
              <a:ext uri="{FF2B5EF4-FFF2-40B4-BE49-F238E27FC236}">
                <a16:creationId xmlns:a16="http://schemas.microsoft.com/office/drawing/2014/main" id="{6683F0E6-DA2A-F140-9FB7-B0F42A6FD84D}"/>
              </a:ext>
            </a:extLst>
          </p:cNvPr>
          <p:cNvSpPr/>
          <p:nvPr/>
        </p:nvSpPr>
        <p:spPr>
          <a:xfrm>
            <a:off x="6208371" y="3488268"/>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37" name="Rounded Rectangle 36">
            <a:extLst>
              <a:ext uri="{FF2B5EF4-FFF2-40B4-BE49-F238E27FC236}">
                <a16:creationId xmlns:a16="http://schemas.microsoft.com/office/drawing/2014/main" id="{195EE823-C029-A440-A112-B9F0CCCCBD65}"/>
              </a:ext>
            </a:extLst>
          </p:cNvPr>
          <p:cNvSpPr/>
          <p:nvPr/>
        </p:nvSpPr>
        <p:spPr>
          <a:xfrm>
            <a:off x="7302929" y="3510702"/>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38" name="Rounded Rectangle 37">
            <a:extLst>
              <a:ext uri="{FF2B5EF4-FFF2-40B4-BE49-F238E27FC236}">
                <a16:creationId xmlns:a16="http://schemas.microsoft.com/office/drawing/2014/main" id="{F344118D-02E4-084C-8D81-9F6F7A2B3471}"/>
              </a:ext>
            </a:extLst>
          </p:cNvPr>
          <p:cNvSpPr/>
          <p:nvPr/>
        </p:nvSpPr>
        <p:spPr>
          <a:xfrm>
            <a:off x="8397489" y="351200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39" name="Rounded Rectangle 38">
            <a:extLst>
              <a:ext uri="{FF2B5EF4-FFF2-40B4-BE49-F238E27FC236}">
                <a16:creationId xmlns:a16="http://schemas.microsoft.com/office/drawing/2014/main" id="{34FEE0CA-0B2C-C34C-8900-C43F30E5E688}"/>
              </a:ext>
            </a:extLst>
          </p:cNvPr>
          <p:cNvSpPr/>
          <p:nvPr/>
        </p:nvSpPr>
        <p:spPr>
          <a:xfrm>
            <a:off x="9492045" y="3510702"/>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sp>
        <p:nvSpPr>
          <p:cNvPr id="40" name="Rounded Rectangle 39">
            <a:extLst>
              <a:ext uri="{FF2B5EF4-FFF2-40B4-BE49-F238E27FC236}">
                <a16:creationId xmlns:a16="http://schemas.microsoft.com/office/drawing/2014/main" id="{2812566B-D2DB-7448-A944-71954FBF1614}"/>
              </a:ext>
            </a:extLst>
          </p:cNvPr>
          <p:cNvSpPr/>
          <p:nvPr/>
        </p:nvSpPr>
        <p:spPr>
          <a:xfrm>
            <a:off x="9506705" y="420107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GTATG</a:t>
            </a:r>
            <a:endParaRPr lang="en-US" dirty="0"/>
          </a:p>
        </p:txBody>
      </p:sp>
      <p:sp>
        <p:nvSpPr>
          <p:cNvPr id="41" name="Rounded Rectangle 40">
            <a:extLst>
              <a:ext uri="{FF2B5EF4-FFF2-40B4-BE49-F238E27FC236}">
                <a16:creationId xmlns:a16="http://schemas.microsoft.com/office/drawing/2014/main" id="{588566CC-C1EA-5247-A89F-8BF52CD90BBF}"/>
              </a:ext>
            </a:extLst>
          </p:cNvPr>
          <p:cNvSpPr/>
          <p:nvPr/>
        </p:nvSpPr>
        <p:spPr>
          <a:xfrm>
            <a:off x="9492044" y="485782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TATGA</a:t>
            </a:r>
            <a:endParaRPr lang="en-US" dirty="0"/>
          </a:p>
        </p:txBody>
      </p:sp>
      <p:sp>
        <p:nvSpPr>
          <p:cNvPr id="42" name="Rounded Rectangle 41">
            <a:extLst>
              <a:ext uri="{FF2B5EF4-FFF2-40B4-BE49-F238E27FC236}">
                <a16:creationId xmlns:a16="http://schemas.microsoft.com/office/drawing/2014/main" id="{28C084EE-173D-F443-8699-4F2C7F69336B}"/>
              </a:ext>
            </a:extLst>
          </p:cNvPr>
          <p:cNvSpPr/>
          <p:nvPr/>
        </p:nvSpPr>
        <p:spPr>
          <a:xfrm>
            <a:off x="9361892" y="5503264"/>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ATGAT</a:t>
            </a:r>
            <a:endParaRPr lang="en-US" dirty="0"/>
          </a:p>
        </p:txBody>
      </p:sp>
      <p:cxnSp>
        <p:nvCxnSpPr>
          <p:cNvPr id="44" name="Straight Arrow Connector 43">
            <a:extLst>
              <a:ext uri="{FF2B5EF4-FFF2-40B4-BE49-F238E27FC236}">
                <a16:creationId xmlns:a16="http://schemas.microsoft.com/office/drawing/2014/main" id="{A43287CA-CA24-4A44-808D-B33106B9271C}"/>
              </a:ext>
            </a:extLst>
          </p:cNvPr>
          <p:cNvCxnSpPr>
            <a:endCxn id="36" idx="1"/>
          </p:cNvCxnSpPr>
          <p:nvPr/>
        </p:nvCxnSpPr>
        <p:spPr>
          <a:xfrm>
            <a:off x="5975343" y="3650446"/>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5BED5502-44EA-C445-A2B9-1D298202CC54}"/>
              </a:ext>
            </a:extLst>
          </p:cNvPr>
          <p:cNvCxnSpPr>
            <a:stCxn id="36" idx="3"/>
            <a:endCxn id="37" idx="1"/>
          </p:cNvCxnSpPr>
          <p:nvPr/>
        </p:nvCxnSpPr>
        <p:spPr>
          <a:xfrm>
            <a:off x="7069902" y="3650444"/>
            <a:ext cx="233028" cy="22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959E9FFC-6B66-364E-937E-2873B527B21B}"/>
              </a:ext>
            </a:extLst>
          </p:cNvPr>
          <p:cNvCxnSpPr>
            <a:stCxn id="37" idx="3"/>
            <a:endCxn id="38" idx="1"/>
          </p:cNvCxnSpPr>
          <p:nvPr/>
        </p:nvCxnSpPr>
        <p:spPr>
          <a:xfrm>
            <a:off x="8164461" y="3672880"/>
            <a:ext cx="233028" cy="1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DF407579-4E87-9B48-BE5A-3DAF9AAEAAB5}"/>
              </a:ext>
            </a:extLst>
          </p:cNvPr>
          <p:cNvCxnSpPr>
            <a:stCxn id="38" idx="3"/>
            <a:endCxn id="39" idx="1"/>
          </p:cNvCxnSpPr>
          <p:nvPr/>
        </p:nvCxnSpPr>
        <p:spPr>
          <a:xfrm flipV="1">
            <a:off x="9259020" y="3672880"/>
            <a:ext cx="233025" cy="1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13F1AFA7-DF7F-D147-A980-2103D234FA14}"/>
              </a:ext>
            </a:extLst>
          </p:cNvPr>
          <p:cNvCxnSpPr>
            <a:cxnSpLocks/>
          </p:cNvCxnSpPr>
          <p:nvPr/>
        </p:nvCxnSpPr>
        <p:spPr>
          <a:xfrm flipH="1">
            <a:off x="9922810" y="3868679"/>
            <a:ext cx="14661" cy="332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422108D-0298-514D-A273-09FDBF415E1E}"/>
              </a:ext>
            </a:extLst>
          </p:cNvPr>
          <p:cNvCxnSpPr>
            <a:cxnSpLocks/>
          </p:cNvCxnSpPr>
          <p:nvPr/>
        </p:nvCxnSpPr>
        <p:spPr>
          <a:xfrm flipH="1">
            <a:off x="9937470" y="4533467"/>
            <a:ext cx="17645" cy="324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CBFB7992-FB09-1E46-A903-BB5724401698}"/>
              </a:ext>
            </a:extLst>
          </p:cNvPr>
          <p:cNvCxnSpPr>
            <a:cxnSpLocks/>
            <a:endCxn id="42" idx="0"/>
          </p:cNvCxnSpPr>
          <p:nvPr/>
        </p:nvCxnSpPr>
        <p:spPr>
          <a:xfrm flipH="1">
            <a:off x="9792658" y="5190217"/>
            <a:ext cx="153634" cy="313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2CC73B5-0257-BB43-AA2E-64CCBDAE8CC4}"/>
              </a:ext>
            </a:extLst>
          </p:cNvPr>
          <p:cNvSpPr txBox="1"/>
          <p:nvPr/>
        </p:nvSpPr>
        <p:spPr>
          <a:xfrm>
            <a:off x="1834748" y="4801340"/>
            <a:ext cx="4626779" cy="646331"/>
          </a:xfrm>
          <a:prstGeom prst="rect">
            <a:avLst/>
          </a:prstGeom>
          <a:noFill/>
        </p:spPr>
        <p:txBody>
          <a:bodyPr wrap="none" rtlCol="0">
            <a:spAutoFit/>
          </a:bodyPr>
          <a:lstStyle/>
          <a:p>
            <a:r>
              <a:rPr lang="en-US" sz="3600" dirty="0">
                <a:latin typeface="Gill Sans MT" panose="020B0502020104020203" pitchFamily="34" charset="77"/>
              </a:rPr>
              <a:t>ACGATCGTGTATGAT</a:t>
            </a:r>
          </a:p>
        </p:txBody>
      </p:sp>
    </p:spTree>
    <p:extLst>
      <p:ext uri="{BB962C8B-B14F-4D97-AF65-F5344CB8AC3E}">
        <p14:creationId xmlns:p14="http://schemas.microsoft.com/office/powerpoint/2010/main" val="324413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 for reads</a:t>
            </a:r>
          </a:p>
        </p:txBody>
      </p:sp>
      <p:sp>
        <p:nvSpPr>
          <p:cNvPr id="2" name="TextBox 1">
            <a:extLst>
              <a:ext uri="{FF2B5EF4-FFF2-40B4-BE49-F238E27FC236}">
                <a16:creationId xmlns:a16="http://schemas.microsoft.com/office/drawing/2014/main" id="{9C01DA4E-4151-3B40-B950-24728CF20413}"/>
              </a:ext>
            </a:extLst>
          </p:cNvPr>
          <p:cNvSpPr txBox="1"/>
          <p:nvPr/>
        </p:nvSpPr>
        <p:spPr>
          <a:xfrm>
            <a:off x="3889773" y="1347328"/>
            <a:ext cx="823431" cy="369332"/>
          </a:xfrm>
          <a:prstGeom prst="rect">
            <a:avLst/>
          </a:prstGeom>
          <a:noFill/>
        </p:spPr>
        <p:txBody>
          <a:bodyPr wrap="none" rtlCol="0">
            <a:spAutoFit/>
          </a:bodyPr>
          <a:lstStyle/>
          <a:p>
            <a:r>
              <a:rPr lang="en-US" dirty="0">
                <a:latin typeface="Gill Sans MT" panose="020B0502020104020203" pitchFamily="34" charset="77"/>
              </a:rPr>
              <a:t>Read 2</a:t>
            </a:r>
          </a:p>
        </p:txBody>
      </p:sp>
      <p:sp>
        <p:nvSpPr>
          <p:cNvPr id="5" name="Rounded Rectangle 4">
            <a:extLst>
              <a:ext uri="{FF2B5EF4-FFF2-40B4-BE49-F238E27FC236}">
                <a16:creationId xmlns:a16="http://schemas.microsoft.com/office/drawing/2014/main" id="{1A05413F-2E00-EF40-8C2A-347AB75C317D}"/>
              </a:ext>
            </a:extLst>
          </p:cNvPr>
          <p:cNvSpPr/>
          <p:nvPr/>
        </p:nvSpPr>
        <p:spPr>
          <a:xfrm>
            <a:off x="1834748" y="136683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FB4D6D-ECF5-AA47-897E-C6C3CBA79F9E}"/>
              </a:ext>
            </a:extLst>
          </p:cNvPr>
          <p:cNvSpPr txBox="1"/>
          <p:nvPr/>
        </p:nvSpPr>
        <p:spPr>
          <a:xfrm>
            <a:off x="1910948" y="1358082"/>
            <a:ext cx="1729269" cy="369332"/>
          </a:xfrm>
          <a:prstGeom prst="rect">
            <a:avLst/>
          </a:prstGeom>
          <a:noFill/>
          <a:ln>
            <a:noFill/>
          </a:ln>
        </p:spPr>
        <p:txBody>
          <a:bodyPr wrap="square" rtlCol="0">
            <a:spAutoFit/>
          </a:bodyPr>
          <a:lstStyle/>
          <a:p>
            <a:r>
              <a:rPr lang="en-US" b="1" dirty="0">
                <a:solidFill>
                  <a:schemeClr val="bg1"/>
                </a:solidFill>
              </a:rPr>
              <a:t>ACGATCGTGTAT</a:t>
            </a:r>
          </a:p>
        </p:txBody>
      </p:sp>
      <p:sp>
        <p:nvSpPr>
          <p:cNvPr id="7" name="Rounded Rectangle 6">
            <a:extLst>
              <a:ext uri="{FF2B5EF4-FFF2-40B4-BE49-F238E27FC236}">
                <a16:creationId xmlns:a16="http://schemas.microsoft.com/office/drawing/2014/main" id="{0967609D-0408-F24A-9F00-2D6676209A41}"/>
              </a:ext>
            </a:extLst>
          </p:cNvPr>
          <p:cNvSpPr/>
          <p:nvPr/>
        </p:nvSpPr>
        <p:spPr>
          <a:xfrm>
            <a:off x="4886560" y="135159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CA5FAF-0873-CC42-83B8-152B89FD3158}"/>
              </a:ext>
            </a:extLst>
          </p:cNvPr>
          <p:cNvSpPr txBox="1"/>
          <p:nvPr/>
        </p:nvSpPr>
        <p:spPr>
          <a:xfrm>
            <a:off x="4962760" y="1321855"/>
            <a:ext cx="1729269" cy="369332"/>
          </a:xfrm>
          <a:prstGeom prst="rect">
            <a:avLst/>
          </a:prstGeom>
          <a:noFill/>
          <a:ln>
            <a:noFill/>
          </a:ln>
        </p:spPr>
        <p:txBody>
          <a:bodyPr wrap="square" rtlCol="0">
            <a:spAutoFit/>
          </a:bodyPr>
          <a:lstStyle/>
          <a:p>
            <a:r>
              <a:rPr lang="en-US" b="1" dirty="0">
                <a:solidFill>
                  <a:schemeClr val="bg1"/>
                </a:solidFill>
              </a:rPr>
              <a:t>ATCGTGTACGAT</a:t>
            </a:r>
          </a:p>
        </p:txBody>
      </p:sp>
      <p:sp>
        <p:nvSpPr>
          <p:cNvPr id="9" name="TextBox 8">
            <a:extLst>
              <a:ext uri="{FF2B5EF4-FFF2-40B4-BE49-F238E27FC236}">
                <a16:creationId xmlns:a16="http://schemas.microsoft.com/office/drawing/2014/main" id="{52CB2AD7-E0EA-784E-AFD6-1F9B0F61AE76}"/>
              </a:ext>
            </a:extLst>
          </p:cNvPr>
          <p:cNvSpPr txBox="1"/>
          <p:nvPr/>
        </p:nvSpPr>
        <p:spPr>
          <a:xfrm>
            <a:off x="513881" y="1292121"/>
            <a:ext cx="1244251" cy="646331"/>
          </a:xfrm>
          <a:prstGeom prst="rect">
            <a:avLst/>
          </a:prstGeom>
          <a:noFill/>
        </p:spPr>
        <p:txBody>
          <a:bodyPr wrap="none" rtlCol="0">
            <a:spAutoFit/>
          </a:bodyPr>
          <a:lstStyle/>
          <a:p>
            <a:r>
              <a:rPr lang="en-US" dirty="0">
                <a:latin typeface="Gill Sans MT" panose="020B0502020104020203" pitchFamily="34" charset="77"/>
              </a:rPr>
              <a:t>Read 1</a:t>
            </a:r>
          </a:p>
          <a:p>
            <a:r>
              <a:rPr lang="en-US" dirty="0">
                <a:latin typeface="Gill Sans MT" panose="020B0502020104020203" pitchFamily="34" charset="77"/>
              </a:rPr>
              <a:t>Length= 12</a:t>
            </a:r>
          </a:p>
        </p:txBody>
      </p:sp>
      <p:sp>
        <p:nvSpPr>
          <p:cNvPr id="10" name="TextBox 9">
            <a:extLst>
              <a:ext uri="{FF2B5EF4-FFF2-40B4-BE49-F238E27FC236}">
                <a16:creationId xmlns:a16="http://schemas.microsoft.com/office/drawing/2014/main" id="{1A67C48E-2E64-7040-9F75-5FC9FB461A66}"/>
              </a:ext>
            </a:extLst>
          </p:cNvPr>
          <p:cNvSpPr txBox="1"/>
          <p:nvPr/>
        </p:nvSpPr>
        <p:spPr>
          <a:xfrm>
            <a:off x="1007349" y="2859867"/>
            <a:ext cx="732893" cy="523220"/>
          </a:xfrm>
          <a:prstGeom prst="rect">
            <a:avLst/>
          </a:prstGeom>
          <a:noFill/>
        </p:spPr>
        <p:txBody>
          <a:bodyPr wrap="none" rtlCol="0">
            <a:spAutoFit/>
          </a:bodyPr>
          <a:lstStyle/>
          <a:p>
            <a:r>
              <a:rPr lang="en-US" sz="2800" dirty="0"/>
              <a:t>K=5</a:t>
            </a:r>
          </a:p>
        </p:txBody>
      </p:sp>
      <p:sp>
        <p:nvSpPr>
          <p:cNvPr id="12" name="Rounded Rectangle 11">
            <a:extLst>
              <a:ext uri="{FF2B5EF4-FFF2-40B4-BE49-F238E27FC236}">
                <a16:creationId xmlns:a16="http://schemas.microsoft.com/office/drawing/2014/main" id="{788E7F42-791C-A847-9F6C-E66E5A4F2906}"/>
              </a:ext>
            </a:extLst>
          </p:cNvPr>
          <p:cNvSpPr/>
          <p:nvPr/>
        </p:nvSpPr>
        <p:spPr>
          <a:xfrm>
            <a:off x="1834748"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sp>
        <p:nvSpPr>
          <p:cNvPr id="13" name="Rounded Rectangle 12">
            <a:extLst>
              <a:ext uri="{FF2B5EF4-FFF2-40B4-BE49-F238E27FC236}">
                <a16:creationId xmlns:a16="http://schemas.microsoft.com/office/drawing/2014/main" id="{47774E13-F701-224E-A9E6-5469DA9B1DFE}"/>
              </a:ext>
            </a:extLst>
          </p:cNvPr>
          <p:cNvSpPr/>
          <p:nvPr/>
        </p:nvSpPr>
        <p:spPr>
          <a:xfrm>
            <a:off x="292930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CGATC</a:t>
            </a:r>
            <a:endParaRPr lang="en-US" dirty="0"/>
          </a:p>
        </p:txBody>
      </p:sp>
      <p:sp>
        <p:nvSpPr>
          <p:cNvPr id="14" name="Rounded Rectangle 13">
            <a:extLst>
              <a:ext uri="{FF2B5EF4-FFF2-40B4-BE49-F238E27FC236}">
                <a16:creationId xmlns:a16="http://schemas.microsoft.com/office/drawing/2014/main" id="{44243B1F-8BE4-E64F-8DA3-26CD2B2DE43F}"/>
              </a:ext>
            </a:extLst>
          </p:cNvPr>
          <p:cNvSpPr/>
          <p:nvPr/>
        </p:nvSpPr>
        <p:spPr>
          <a:xfrm>
            <a:off x="402386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GATCG</a:t>
            </a:r>
            <a:endParaRPr lang="en-US" dirty="0"/>
          </a:p>
        </p:txBody>
      </p:sp>
      <p:sp>
        <p:nvSpPr>
          <p:cNvPr id="15" name="Rounded Rectangle 14">
            <a:extLst>
              <a:ext uri="{FF2B5EF4-FFF2-40B4-BE49-F238E27FC236}">
                <a16:creationId xmlns:a16="http://schemas.microsoft.com/office/drawing/2014/main" id="{9A90154A-6E85-914A-9DE4-660C7B827F77}"/>
              </a:ext>
            </a:extLst>
          </p:cNvPr>
          <p:cNvSpPr/>
          <p:nvPr/>
        </p:nvSpPr>
        <p:spPr>
          <a:xfrm>
            <a:off x="511842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16" name="Rounded Rectangle 15">
            <a:extLst>
              <a:ext uri="{FF2B5EF4-FFF2-40B4-BE49-F238E27FC236}">
                <a16:creationId xmlns:a16="http://schemas.microsoft.com/office/drawing/2014/main" id="{C97BCC85-7455-E842-924F-CF6D8689B2AC}"/>
              </a:ext>
            </a:extLst>
          </p:cNvPr>
          <p:cNvSpPr/>
          <p:nvPr/>
        </p:nvSpPr>
        <p:spPr>
          <a:xfrm>
            <a:off x="6212984"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17" name="Rounded Rectangle 16">
            <a:extLst>
              <a:ext uri="{FF2B5EF4-FFF2-40B4-BE49-F238E27FC236}">
                <a16:creationId xmlns:a16="http://schemas.microsoft.com/office/drawing/2014/main" id="{C204A424-FF4C-514E-864B-FC0CEC1CD977}"/>
              </a:ext>
            </a:extLst>
          </p:cNvPr>
          <p:cNvSpPr/>
          <p:nvPr/>
        </p:nvSpPr>
        <p:spPr>
          <a:xfrm>
            <a:off x="7307543"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18" name="Rounded Rectangle 17">
            <a:extLst>
              <a:ext uri="{FF2B5EF4-FFF2-40B4-BE49-F238E27FC236}">
                <a16:creationId xmlns:a16="http://schemas.microsoft.com/office/drawing/2014/main" id="{A40A0522-DBAE-6B45-8B8A-56A11032569C}"/>
              </a:ext>
            </a:extLst>
          </p:cNvPr>
          <p:cNvSpPr/>
          <p:nvPr/>
        </p:nvSpPr>
        <p:spPr>
          <a:xfrm>
            <a:off x="8402101"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19" name="Rounded Rectangle 18">
            <a:extLst>
              <a:ext uri="{FF2B5EF4-FFF2-40B4-BE49-F238E27FC236}">
                <a16:creationId xmlns:a16="http://schemas.microsoft.com/office/drawing/2014/main" id="{E82B290A-1166-2748-B037-9580E8A2C3A6}"/>
              </a:ext>
            </a:extLst>
          </p:cNvPr>
          <p:cNvSpPr/>
          <p:nvPr/>
        </p:nvSpPr>
        <p:spPr>
          <a:xfrm>
            <a:off x="949665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cxnSp>
        <p:nvCxnSpPr>
          <p:cNvPr id="20" name="Straight Arrow Connector 19">
            <a:extLst>
              <a:ext uri="{FF2B5EF4-FFF2-40B4-BE49-F238E27FC236}">
                <a16:creationId xmlns:a16="http://schemas.microsoft.com/office/drawing/2014/main" id="{0E5FE6CC-6C89-E94E-BFF4-49185ED458B0}"/>
              </a:ext>
            </a:extLst>
          </p:cNvPr>
          <p:cNvCxnSpPr>
            <a:stCxn id="12" idx="3"/>
          </p:cNvCxnSpPr>
          <p:nvPr/>
        </p:nvCxnSpPr>
        <p:spPr>
          <a:xfrm>
            <a:off x="2696279"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1B1BE63-FBD6-7D42-A6FE-6644B6B9BC29}"/>
              </a:ext>
            </a:extLst>
          </p:cNvPr>
          <p:cNvCxnSpPr>
            <a:endCxn id="14" idx="1"/>
          </p:cNvCxnSpPr>
          <p:nvPr/>
        </p:nvCxnSpPr>
        <p:spPr>
          <a:xfrm>
            <a:off x="3790838"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7D6E114-DADF-4246-9D38-0429C16B3332}"/>
              </a:ext>
            </a:extLst>
          </p:cNvPr>
          <p:cNvCxnSpPr>
            <a:stCxn id="14" idx="3"/>
            <a:endCxn id="15" idx="1"/>
          </p:cNvCxnSpPr>
          <p:nvPr/>
        </p:nvCxnSpPr>
        <p:spPr>
          <a:xfrm>
            <a:off x="4885397"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18F7BB1-E9F5-0545-9706-72D65FE2E12F}"/>
              </a:ext>
            </a:extLst>
          </p:cNvPr>
          <p:cNvCxnSpPr>
            <a:stCxn id="15" idx="3"/>
            <a:endCxn id="16" idx="1"/>
          </p:cNvCxnSpPr>
          <p:nvPr/>
        </p:nvCxnSpPr>
        <p:spPr>
          <a:xfrm>
            <a:off x="5979955"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51DEF15-50D8-6241-8127-A760FDC6B45D}"/>
              </a:ext>
            </a:extLst>
          </p:cNvPr>
          <p:cNvCxnSpPr>
            <a:stCxn id="16" idx="3"/>
            <a:endCxn id="17" idx="1"/>
          </p:cNvCxnSpPr>
          <p:nvPr/>
        </p:nvCxnSpPr>
        <p:spPr>
          <a:xfrm>
            <a:off x="7074515"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F739EE9E-D1C1-D74B-9942-9EC29DAD79D2}"/>
              </a:ext>
            </a:extLst>
          </p:cNvPr>
          <p:cNvCxnSpPr>
            <a:stCxn id="17" idx="3"/>
            <a:endCxn id="18" idx="1"/>
          </p:cNvCxnSpPr>
          <p:nvPr/>
        </p:nvCxnSpPr>
        <p:spPr>
          <a:xfrm>
            <a:off x="8169074"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847EF8C-485E-D743-B87B-51931E372FB8}"/>
              </a:ext>
            </a:extLst>
          </p:cNvPr>
          <p:cNvCxnSpPr>
            <a:stCxn id="18" idx="3"/>
            <a:endCxn id="19" idx="1"/>
          </p:cNvCxnSpPr>
          <p:nvPr/>
        </p:nvCxnSpPr>
        <p:spPr>
          <a:xfrm>
            <a:off x="9263633" y="3659543"/>
            <a:ext cx="233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A72A8ED-B216-0542-8839-9FF5C86EA4CF}"/>
              </a:ext>
            </a:extLst>
          </p:cNvPr>
          <p:cNvSpPr txBox="1"/>
          <p:nvPr/>
        </p:nvSpPr>
        <p:spPr>
          <a:xfrm>
            <a:off x="629276" y="2376257"/>
            <a:ext cx="5638723" cy="369332"/>
          </a:xfrm>
          <a:prstGeom prst="rect">
            <a:avLst/>
          </a:prstGeom>
          <a:noFill/>
        </p:spPr>
        <p:txBody>
          <a:bodyPr wrap="none" rtlCol="0">
            <a:spAutoFit/>
          </a:bodyPr>
          <a:lstStyle/>
          <a:p>
            <a:r>
              <a:rPr lang="en-US" dirty="0">
                <a:latin typeface="Gill Sans MT" panose="020B0502020104020203" pitchFamily="34" charset="77"/>
              </a:rPr>
              <a:t>For read of length n (12), we get n-k+1 different </a:t>
            </a:r>
            <a:r>
              <a:rPr lang="en-US" dirty="0" err="1">
                <a:latin typeface="Gill Sans MT" panose="020B0502020104020203" pitchFamily="34" charset="77"/>
              </a:rPr>
              <a:t>kmers</a:t>
            </a:r>
            <a:r>
              <a:rPr lang="en-US" dirty="0">
                <a:latin typeface="Gill Sans MT" panose="020B0502020104020203" pitchFamily="34" charset="77"/>
              </a:rPr>
              <a:t> (8)</a:t>
            </a:r>
          </a:p>
        </p:txBody>
      </p:sp>
      <p:sp>
        <p:nvSpPr>
          <p:cNvPr id="35" name="Rounded Rectangle 34">
            <a:extLst>
              <a:ext uri="{FF2B5EF4-FFF2-40B4-BE49-F238E27FC236}">
                <a16:creationId xmlns:a16="http://schemas.microsoft.com/office/drawing/2014/main" id="{1A89F797-D43C-4B42-9EC3-42CF7ED306E9}"/>
              </a:ext>
            </a:extLst>
          </p:cNvPr>
          <p:cNvSpPr/>
          <p:nvPr/>
        </p:nvSpPr>
        <p:spPr>
          <a:xfrm>
            <a:off x="5118424" y="401222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36" name="Rounded Rectangle 35">
            <a:extLst>
              <a:ext uri="{FF2B5EF4-FFF2-40B4-BE49-F238E27FC236}">
                <a16:creationId xmlns:a16="http://schemas.microsoft.com/office/drawing/2014/main" id="{6683F0E6-DA2A-F140-9FB7-B0F42A6FD84D}"/>
              </a:ext>
            </a:extLst>
          </p:cNvPr>
          <p:cNvSpPr/>
          <p:nvPr/>
        </p:nvSpPr>
        <p:spPr>
          <a:xfrm>
            <a:off x="6212983" y="4003125"/>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37" name="Rounded Rectangle 36">
            <a:extLst>
              <a:ext uri="{FF2B5EF4-FFF2-40B4-BE49-F238E27FC236}">
                <a16:creationId xmlns:a16="http://schemas.microsoft.com/office/drawing/2014/main" id="{195EE823-C029-A440-A112-B9F0CCCCBD65}"/>
              </a:ext>
            </a:extLst>
          </p:cNvPr>
          <p:cNvSpPr/>
          <p:nvPr/>
        </p:nvSpPr>
        <p:spPr>
          <a:xfrm>
            <a:off x="7307541" y="40255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38" name="Rounded Rectangle 37">
            <a:extLst>
              <a:ext uri="{FF2B5EF4-FFF2-40B4-BE49-F238E27FC236}">
                <a16:creationId xmlns:a16="http://schemas.microsoft.com/office/drawing/2014/main" id="{F344118D-02E4-084C-8D81-9F6F7A2B3471}"/>
              </a:ext>
            </a:extLst>
          </p:cNvPr>
          <p:cNvSpPr/>
          <p:nvPr/>
        </p:nvSpPr>
        <p:spPr>
          <a:xfrm>
            <a:off x="8402101" y="40268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39" name="Rounded Rectangle 38">
            <a:extLst>
              <a:ext uri="{FF2B5EF4-FFF2-40B4-BE49-F238E27FC236}">
                <a16:creationId xmlns:a16="http://schemas.microsoft.com/office/drawing/2014/main" id="{34FEE0CA-0B2C-C34C-8900-C43F30E5E688}"/>
              </a:ext>
            </a:extLst>
          </p:cNvPr>
          <p:cNvSpPr/>
          <p:nvPr/>
        </p:nvSpPr>
        <p:spPr>
          <a:xfrm>
            <a:off x="10058596" y="44896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TGTAC</a:t>
            </a:r>
            <a:endParaRPr lang="en-US" dirty="0"/>
          </a:p>
        </p:txBody>
      </p:sp>
      <p:sp>
        <p:nvSpPr>
          <p:cNvPr id="40" name="Rounded Rectangle 39">
            <a:extLst>
              <a:ext uri="{FF2B5EF4-FFF2-40B4-BE49-F238E27FC236}">
                <a16:creationId xmlns:a16="http://schemas.microsoft.com/office/drawing/2014/main" id="{2812566B-D2DB-7448-A944-71954FBF1614}"/>
              </a:ext>
            </a:extLst>
          </p:cNvPr>
          <p:cNvSpPr/>
          <p:nvPr/>
        </p:nvSpPr>
        <p:spPr>
          <a:xfrm>
            <a:off x="9380145" y="5319774"/>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GTACG</a:t>
            </a:r>
            <a:endParaRPr lang="en-US" dirty="0"/>
          </a:p>
        </p:txBody>
      </p:sp>
      <p:sp>
        <p:nvSpPr>
          <p:cNvPr id="41" name="Rounded Rectangle 40">
            <a:extLst>
              <a:ext uri="{FF2B5EF4-FFF2-40B4-BE49-F238E27FC236}">
                <a16:creationId xmlns:a16="http://schemas.microsoft.com/office/drawing/2014/main" id="{588566CC-C1EA-5247-A89F-8BF52CD90BBF}"/>
              </a:ext>
            </a:extLst>
          </p:cNvPr>
          <p:cNvSpPr/>
          <p:nvPr/>
        </p:nvSpPr>
        <p:spPr>
          <a:xfrm>
            <a:off x="8169073" y="5889087"/>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TACGA</a:t>
            </a:r>
            <a:endParaRPr lang="en-US" dirty="0"/>
          </a:p>
        </p:txBody>
      </p:sp>
      <p:sp>
        <p:nvSpPr>
          <p:cNvPr id="42" name="Rounded Rectangle 41">
            <a:extLst>
              <a:ext uri="{FF2B5EF4-FFF2-40B4-BE49-F238E27FC236}">
                <a16:creationId xmlns:a16="http://schemas.microsoft.com/office/drawing/2014/main" id="{28C084EE-173D-F443-8699-4F2C7F69336B}"/>
              </a:ext>
            </a:extLst>
          </p:cNvPr>
          <p:cNvSpPr/>
          <p:nvPr/>
        </p:nvSpPr>
        <p:spPr>
          <a:xfrm>
            <a:off x="1834747" y="403317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cxnSp>
        <p:nvCxnSpPr>
          <p:cNvPr id="44" name="Straight Arrow Connector 43">
            <a:extLst>
              <a:ext uri="{FF2B5EF4-FFF2-40B4-BE49-F238E27FC236}">
                <a16:creationId xmlns:a16="http://schemas.microsoft.com/office/drawing/2014/main" id="{A43287CA-CA24-4A44-808D-B33106B9271C}"/>
              </a:ext>
            </a:extLst>
          </p:cNvPr>
          <p:cNvCxnSpPr>
            <a:endCxn id="36" idx="1"/>
          </p:cNvCxnSpPr>
          <p:nvPr/>
        </p:nvCxnSpPr>
        <p:spPr>
          <a:xfrm>
            <a:off x="5979955" y="416530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5BED5502-44EA-C445-A2B9-1D298202CC54}"/>
              </a:ext>
            </a:extLst>
          </p:cNvPr>
          <p:cNvCxnSpPr>
            <a:stCxn id="36" idx="3"/>
            <a:endCxn id="37" idx="1"/>
          </p:cNvCxnSpPr>
          <p:nvPr/>
        </p:nvCxnSpPr>
        <p:spPr>
          <a:xfrm>
            <a:off x="7074514" y="4165301"/>
            <a:ext cx="233028" cy="22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959E9FFC-6B66-364E-937E-2873B527B21B}"/>
              </a:ext>
            </a:extLst>
          </p:cNvPr>
          <p:cNvCxnSpPr>
            <a:stCxn id="37" idx="3"/>
            <a:endCxn id="38" idx="1"/>
          </p:cNvCxnSpPr>
          <p:nvPr/>
        </p:nvCxnSpPr>
        <p:spPr>
          <a:xfrm>
            <a:off x="8169073" y="4187737"/>
            <a:ext cx="233028" cy="1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DF407579-4E87-9B48-BE5A-3DAF9AAEAAB5}"/>
              </a:ext>
            </a:extLst>
          </p:cNvPr>
          <p:cNvCxnSpPr>
            <a:stCxn id="38" idx="3"/>
            <a:endCxn id="39" idx="1"/>
          </p:cNvCxnSpPr>
          <p:nvPr/>
        </p:nvCxnSpPr>
        <p:spPr>
          <a:xfrm>
            <a:off x="9263631" y="4189045"/>
            <a:ext cx="794964" cy="4627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13F1AFA7-DF7F-D147-A980-2103D234FA14}"/>
              </a:ext>
            </a:extLst>
          </p:cNvPr>
          <p:cNvCxnSpPr>
            <a:endCxn id="40" idx="0"/>
          </p:cNvCxnSpPr>
          <p:nvPr/>
        </p:nvCxnSpPr>
        <p:spPr>
          <a:xfrm flipH="1">
            <a:off x="9810909" y="4856981"/>
            <a:ext cx="678451" cy="4627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422108D-0298-514D-A273-09FDBF415E1E}"/>
              </a:ext>
            </a:extLst>
          </p:cNvPr>
          <p:cNvCxnSpPr/>
          <p:nvPr/>
        </p:nvCxnSpPr>
        <p:spPr>
          <a:xfrm flipH="1">
            <a:off x="9030604" y="5644130"/>
            <a:ext cx="896819" cy="4071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CBFB7992-FB09-1E46-A903-BB5724401698}"/>
              </a:ext>
            </a:extLst>
          </p:cNvPr>
          <p:cNvCxnSpPr>
            <a:stCxn id="41" idx="1"/>
            <a:endCxn id="42" idx="2"/>
          </p:cNvCxnSpPr>
          <p:nvPr/>
        </p:nvCxnSpPr>
        <p:spPr>
          <a:xfrm flipH="1" flipV="1">
            <a:off x="2265512" y="4357533"/>
            <a:ext cx="5903560" cy="16937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07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35" grpId="0" animBg="1"/>
      <p:bldP spid="36" grpId="0" animBg="1"/>
      <p:bldP spid="37" grpId="0" animBg="1"/>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 for reads</a:t>
            </a:r>
          </a:p>
        </p:txBody>
      </p:sp>
      <p:sp>
        <p:nvSpPr>
          <p:cNvPr id="2" name="TextBox 1">
            <a:extLst>
              <a:ext uri="{FF2B5EF4-FFF2-40B4-BE49-F238E27FC236}">
                <a16:creationId xmlns:a16="http://schemas.microsoft.com/office/drawing/2014/main" id="{9C01DA4E-4151-3B40-B950-24728CF20413}"/>
              </a:ext>
            </a:extLst>
          </p:cNvPr>
          <p:cNvSpPr txBox="1"/>
          <p:nvPr/>
        </p:nvSpPr>
        <p:spPr>
          <a:xfrm>
            <a:off x="3889773" y="1347328"/>
            <a:ext cx="823431" cy="369332"/>
          </a:xfrm>
          <a:prstGeom prst="rect">
            <a:avLst/>
          </a:prstGeom>
          <a:noFill/>
        </p:spPr>
        <p:txBody>
          <a:bodyPr wrap="none" rtlCol="0">
            <a:spAutoFit/>
          </a:bodyPr>
          <a:lstStyle/>
          <a:p>
            <a:r>
              <a:rPr lang="en-US" dirty="0"/>
              <a:t>Read 2</a:t>
            </a:r>
          </a:p>
        </p:txBody>
      </p:sp>
      <p:sp>
        <p:nvSpPr>
          <p:cNvPr id="5" name="Rounded Rectangle 4">
            <a:extLst>
              <a:ext uri="{FF2B5EF4-FFF2-40B4-BE49-F238E27FC236}">
                <a16:creationId xmlns:a16="http://schemas.microsoft.com/office/drawing/2014/main" id="{1A05413F-2E00-EF40-8C2A-347AB75C317D}"/>
              </a:ext>
            </a:extLst>
          </p:cNvPr>
          <p:cNvSpPr/>
          <p:nvPr/>
        </p:nvSpPr>
        <p:spPr>
          <a:xfrm>
            <a:off x="1834748" y="136683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FB4D6D-ECF5-AA47-897E-C6C3CBA79F9E}"/>
              </a:ext>
            </a:extLst>
          </p:cNvPr>
          <p:cNvSpPr txBox="1"/>
          <p:nvPr/>
        </p:nvSpPr>
        <p:spPr>
          <a:xfrm>
            <a:off x="1910948" y="1358082"/>
            <a:ext cx="1729269" cy="369332"/>
          </a:xfrm>
          <a:prstGeom prst="rect">
            <a:avLst/>
          </a:prstGeom>
          <a:noFill/>
          <a:ln>
            <a:noFill/>
          </a:ln>
        </p:spPr>
        <p:txBody>
          <a:bodyPr wrap="square" rtlCol="0">
            <a:spAutoFit/>
          </a:bodyPr>
          <a:lstStyle/>
          <a:p>
            <a:r>
              <a:rPr lang="en-US" b="1" dirty="0">
                <a:solidFill>
                  <a:schemeClr val="bg1"/>
                </a:solidFill>
              </a:rPr>
              <a:t>ACGATCGTGTAT</a:t>
            </a:r>
          </a:p>
        </p:txBody>
      </p:sp>
      <p:sp>
        <p:nvSpPr>
          <p:cNvPr id="7" name="Rounded Rectangle 6">
            <a:extLst>
              <a:ext uri="{FF2B5EF4-FFF2-40B4-BE49-F238E27FC236}">
                <a16:creationId xmlns:a16="http://schemas.microsoft.com/office/drawing/2014/main" id="{0967609D-0408-F24A-9F00-2D6676209A41}"/>
              </a:ext>
            </a:extLst>
          </p:cNvPr>
          <p:cNvSpPr/>
          <p:nvPr/>
        </p:nvSpPr>
        <p:spPr>
          <a:xfrm>
            <a:off x="4886560" y="1351591"/>
            <a:ext cx="1805469"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CA5FAF-0873-CC42-83B8-152B89FD3158}"/>
              </a:ext>
            </a:extLst>
          </p:cNvPr>
          <p:cNvSpPr txBox="1"/>
          <p:nvPr/>
        </p:nvSpPr>
        <p:spPr>
          <a:xfrm>
            <a:off x="4962760" y="1321855"/>
            <a:ext cx="1729269" cy="369332"/>
          </a:xfrm>
          <a:prstGeom prst="rect">
            <a:avLst/>
          </a:prstGeom>
          <a:noFill/>
          <a:ln>
            <a:noFill/>
          </a:ln>
        </p:spPr>
        <p:txBody>
          <a:bodyPr wrap="square" rtlCol="0">
            <a:spAutoFit/>
          </a:bodyPr>
          <a:lstStyle/>
          <a:p>
            <a:r>
              <a:rPr lang="en-US" b="1" dirty="0">
                <a:solidFill>
                  <a:schemeClr val="bg1"/>
                </a:solidFill>
              </a:rPr>
              <a:t>ATCGTGTACGAT</a:t>
            </a:r>
          </a:p>
        </p:txBody>
      </p:sp>
      <p:sp>
        <p:nvSpPr>
          <p:cNvPr id="9" name="TextBox 8">
            <a:extLst>
              <a:ext uri="{FF2B5EF4-FFF2-40B4-BE49-F238E27FC236}">
                <a16:creationId xmlns:a16="http://schemas.microsoft.com/office/drawing/2014/main" id="{52CB2AD7-E0EA-784E-AFD6-1F9B0F61AE76}"/>
              </a:ext>
            </a:extLst>
          </p:cNvPr>
          <p:cNvSpPr txBox="1"/>
          <p:nvPr/>
        </p:nvSpPr>
        <p:spPr>
          <a:xfrm>
            <a:off x="513881" y="1292121"/>
            <a:ext cx="1226361" cy="646331"/>
          </a:xfrm>
          <a:prstGeom prst="rect">
            <a:avLst/>
          </a:prstGeom>
          <a:noFill/>
        </p:spPr>
        <p:txBody>
          <a:bodyPr wrap="none" rtlCol="0">
            <a:spAutoFit/>
          </a:bodyPr>
          <a:lstStyle/>
          <a:p>
            <a:r>
              <a:rPr lang="en-US" dirty="0"/>
              <a:t>Read 1</a:t>
            </a:r>
          </a:p>
          <a:p>
            <a:r>
              <a:rPr lang="en-US" dirty="0"/>
              <a:t>Length= 12</a:t>
            </a:r>
          </a:p>
        </p:txBody>
      </p:sp>
      <p:sp>
        <p:nvSpPr>
          <p:cNvPr id="10" name="TextBox 9">
            <a:extLst>
              <a:ext uri="{FF2B5EF4-FFF2-40B4-BE49-F238E27FC236}">
                <a16:creationId xmlns:a16="http://schemas.microsoft.com/office/drawing/2014/main" id="{1A67C48E-2E64-7040-9F75-5FC9FB461A66}"/>
              </a:ext>
            </a:extLst>
          </p:cNvPr>
          <p:cNvSpPr txBox="1"/>
          <p:nvPr/>
        </p:nvSpPr>
        <p:spPr>
          <a:xfrm>
            <a:off x="1007349" y="2859867"/>
            <a:ext cx="732893" cy="523220"/>
          </a:xfrm>
          <a:prstGeom prst="rect">
            <a:avLst/>
          </a:prstGeom>
          <a:noFill/>
        </p:spPr>
        <p:txBody>
          <a:bodyPr wrap="none" rtlCol="0">
            <a:spAutoFit/>
          </a:bodyPr>
          <a:lstStyle/>
          <a:p>
            <a:r>
              <a:rPr lang="en-US" sz="2800" dirty="0"/>
              <a:t>K=5</a:t>
            </a:r>
          </a:p>
        </p:txBody>
      </p:sp>
      <p:sp>
        <p:nvSpPr>
          <p:cNvPr id="12" name="Rounded Rectangle 11">
            <a:extLst>
              <a:ext uri="{FF2B5EF4-FFF2-40B4-BE49-F238E27FC236}">
                <a16:creationId xmlns:a16="http://schemas.microsoft.com/office/drawing/2014/main" id="{788E7F42-791C-A847-9F6C-E66E5A4F2906}"/>
              </a:ext>
            </a:extLst>
          </p:cNvPr>
          <p:cNvSpPr/>
          <p:nvPr/>
        </p:nvSpPr>
        <p:spPr>
          <a:xfrm>
            <a:off x="1834748"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sp>
        <p:nvSpPr>
          <p:cNvPr id="13" name="Rounded Rectangle 12">
            <a:extLst>
              <a:ext uri="{FF2B5EF4-FFF2-40B4-BE49-F238E27FC236}">
                <a16:creationId xmlns:a16="http://schemas.microsoft.com/office/drawing/2014/main" id="{47774E13-F701-224E-A9E6-5469DA9B1DFE}"/>
              </a:ext>
            </a:extLst>
          </p:cNvPr>
          <p:cNvSpPr/>
          <p:nvPr/>
        </p:nvSpPr>
        <p:spPr>
          <a:xfrm>
            <a:off x="292930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CGATC</a:t>
            </a:r>
            <a:endParaRPr lang="en-US" dirty="0"/>
          </a:p>
        </p:txBody>
      </p:sp>
      <p:sp>
        <p:nvSpPr>
          <p:cNvPr id="14" name="Rounded Rectangle 13">
            <a:extLst>
              <a:ext uri="{FF2B5EF4-FFF2-40B4-BE49-F238E27FC236}">
                <a16:creationId xmlns:a16="http://schemas.microsoft.com/office/drawing/2014/main" id="{44243B1F-8BE4-E64F-8DA3-26CD2B2DE43F}"/>
              </a:ext>
            </a:extLst>
          </p:cNvPr>
          <p:cNvSpPr/>
          <p:nvPr/>
        </p:nvSpPr>
        <p:spPr>
          <a:xfrm>
            <a:off x="402386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GATCG</a:t>
            </a:r>
            <a:endParaRPr lang="en-US" dirty="0"/>
          </a:p>
        </p:txBody>
      </p:sp>
      <p:sp>
        <p:nvSpPr>
          <p:cNvPr id="15" name="Rounded Rectangle 14">
            <a:extLst>
              <a:ext uri="{FF2B5EF4-FFF2-40B4-BE49-F238E27FC236}">
                <a16:creationId xmlns:a16="http://schemas.microsoft.com/office/drawing/2014/main" id="{9A90154A-6E85-914A-9DE4-660C7B827F77}"/>
              </a:ext>
            </a:extLst>
          </p:cNvPr>
          <p:cNvSpPr/>
          <p:nvPr/>
        </p:nvSpPr>
        <p:spPr>
          <a:xfrm>
            <a:off x="5118425"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16" name="Rounded Rectangle 15">
            <a:extLst>
              <a:ext uri="{FF2B5EF4-FFF2-40B4-BE49-F238E27FC236}">
                <a16:creationId xmlns:a16="http://schemas.microsoft.com/office/drawing/2014/main" id="{C97BCC85-7455-E842-924F-CF6D8689B2AC}"/>
              </a:ext>
            </a:extLst>
          </p:cNvPr>
          <p:cNvSpPr/>
          <p:nvPr/>
        </p:nvSpPr>
        <p:spPr>
          <a:xfrm>
            <a:off x="6212984"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17" name="Rounded Rectangle 16">
            <a:extLst>
              <a:ext uri="{FF2B5EF4-FFF2-40B4-BE49-F238E27FC236}">
                <a16:creationId xmlns:a16="http://schemas.microsoft.com/office/drawing/2014/main" id="{C204A424-FF4C-514E-864B-FC0CEC1CD977}"/>
              </a:ext>
            </a:extLst>
          </p:cNvPr>
          <p:cNvSpPr/>
          <p:nvPr/>
        </p:nvSpPr>
        <p:spPr>
          <a:xfrm>
            <a:off x="7307543"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18" name="Rounded Rectangle 17">
            <a:extLst>
              <a:ext uri="{FF2B5EF4-FFF2-40B4-BE49-F238E27FC236}">
                <a16:creationId xmlns:a16="http://schemas.microsoft.com/office/drawing/2014/main" id="{A40A0522-DBAE-6B45-8B8A-56A11032569C}"/>
              </a:ext>
            </a:extLst>
          </p:cNvPr>
          <p:cNvSpPr/>
          <p:nvPr/>
        </p:nvSpPr>
        <p:spPr>
          <a:xfrm>
            <a:off x="8402101"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19" name="Rounded Rectangle 18">
            <a:extLst>
              <a:ext uri="{FF2B5EF4-FFF2-40B4-BE49-F238E27FC236}">
                <a16:creationId xmlns:a16="http://schemas.microsoft.com/office/drawing/2014/main" id="{E82B290A-1166-2748-B037-9580E8A2C3A6}"/>
              </a:ext>
            </a:extLst>
          </p:cNvPr>
          <p:cNvSpPr/>
          <p:nvPr/>
        </p:nvSpPr>
        <p:spPr>
          <a:xfrm>
            <a:off x="9496657" y="3497366"/>
            <a:ext cx="861531" cy="3243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cxnSp>
        <p:nvCxnSpPr>
          <p:cNvPr id="20" name="Straight Arrow Connector 19">
            <a:extLst>
              <a:ext uri="{FF2B5EF4-FFF2-40B4-BE49-F238E27FC236}">
                <a16:creationId xmlns:a16="http://schemas.microsoft.com/office/drawing/2014/main" id="{0E5FE6CC-6C89-E94E-BFF4-49185ED458B0}"/>
              </a:ext>
            </a:extLst>
          </p:cNvPr>
          <p:cNvCxnSpPr>
            <a:stCxn id="12" idx="3"/>
          </p:cNvCxnSpPr>
          <p:nvPr/>
        </p:nvCxnSpPr>
        <p:spPr>
          <a:xfrm>
            <a:off x="2696279"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1B1BE63-FBD6-7D42-A6FE-6644B6B9BC29}"/>
              </a:ext>
            </a:extLst>
          </p:cNvPr>
          <p:cNvCxnSpPr>
            <a:endCxn id="14" idx="1"/>
          </p:cNvCxnSpPr>
          <p:nvPr/>
        </p:nvCxnSpPr>
        <p:spPr>
          <a:xfrm>
            <a:off x="3790838"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7D6E114-DADF-4246-9D38-0429C16B3332}"/>
              </a:ext>
            </a:extLst>
          </p:cNvPr>
          <p:cNvCxnSpPr>
            <a:stCxn id="14" idx="3"/>
            <a:endCxn id="15" idx="1"/>
          </p:cNvCxnSpPr>
          <p:nvPr/>
        </p:nvCxnSpPr>
        <p:spPr>
          <a:xfrm>
            <a:off x="4885397" y="3659543"/>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18F7BB1-E9F5-0545-9706-72D65FE2E12F}"/>
              </a:ext>
            </a:extLst>
          </p:cNvPr>
          <p:cNvCxnSpPr>
            <a:stCxn id="15" idx="3"/>
            <a:endCxn id="16" idx="1"/>
          </p:cNvCxnSpPr>
          <p:nvPr/>
        </p:nvCxnSpPr>
        <p:spPr>
          <a:xfrm>
            <a:off x="5979955"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1DEF15-50D8-6241-8127-A760FDC6B45D}"/>
              </a:ext>
            </a:extLst>
          </p:cNvPr>
          <p:cNvCxnSpPr>
            <a:stCxn id="16" idx="3"/>
            <a:endCxn id="17" idx="1"/>
          </p:cNvCxnSpPr>
          <p:nvPr/>
        </p:nvCxnSpPr>
        <p:spPr>
          <a:xfrm>
            <a:off x="7074515"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39EE9E-D1C1-D74B-9942-9EC29DAD79D2}"/>
              </a:ext>
            </a:extLst>
          </p:cNvPr>
          <p:cNvCxnSpPr>
            <a:stCxn id="17" idx="3"/>
            <a:endCxn id="18" idx="1"/>
          </p:cNvCxnSpPr>
          <p:nvPr/>
        </p:nvCxnSpPr>
        <p:spPr>
          <a:xfrm>
            <a:off x="8169074" y="36595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47EF8C-485E-D743-B87B-51931E372FB8}"/>
              </a:ext>
            </a:extLst>
          </p:cNvPr>
          <p:cNvCxnSpPr>
            <a:stCxn id="18" idx="3"/>
            <a:endCxn id="19" idx="1"/>
          </p:cNvCxnSpPr>
          <p:nvPr/>
        </p:nvCxnSpPr>
        <p:spPr>
          <a:xfrm>
            <a:off x="9263633" y="3659543"/>
            <a:ext cx="233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A72A8ED-B216-0542-8839-9FF5C86EA4CF}"/>
              </a:ext>
            </a:extLst>
          </p:cNvPr>
          <p:cNvSpPr txBox="1"/>
          <p:nvPr/>
        </p:nvSpPr>
        <p:spPr>
          <a:xfrm>
            <a:off x="629276" y="2376257"/>
            <a:ext cx="5583708" cy="369332"/>
          </a:xfrm>
          <a:prstGeom prst="rect">
            <a:avLst/>
          </a:prstGeom>
          <a:noFill/>
        </p:spPr>
        <p:txBody>
          <a:bodyPr wrap="none" rtlCol="0">
            <a:spAutoFit/>
          </a:bodyPr>
          <a:lstStyle/>
          <a:p>
            <a:r>
              <a:rPr lang="en-US" dirty="0"/>
              <a:t>For read of length n (12), we get n-k+1 different </a:t>
            </a:r>
            <a:r>
              <a:rPr lang="en-US" dirty="0" err="1"/>
              <a:t>kmers</a:t>
            </a:r>
            <a:r>
              <a:rPr lang="en-US" dirty="0"/>
              <a:t> (8)</a:t>
            </a:r>
          </a:p>
        </p:txBody>
      </p:sp>
      <p:sp>
        <p:nvSpPr>
          <p:cNvPr id="35" name="Rounded Rectangle 34">
            <a:extLst>
              <a:ext uri="{FF2B5EF4-FFF2-40B4-BE49-F238E27FC236}">
                <a16:creationId xmlns:a16="http://schemas.microsoft.com/office/drawing/2014/main" id="{1A89F797-D43C-4B42-9EC3-42CF7ED306E9}"/>
              </a:ext>
            </a:extLst>
          </p:cNvPr>
          <p:cNvSpPr/>
          <p:nvPr/>
        </p:nvSpPr>
        <p:spPr>
          <a:xfrm>
            <a:off x="5118425" y="3499270"/>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36" name="Rounded Rectangle 35">
            <a:extLst>
              <a:ext uri="{FF2B5EF4-FFF2-40B4-BE49-F238E27FC236}">
                <a16:creationId xmlns:a16="http://schemas.microsoft.com/office/drawing/2014/main" id="{6683F0E6-DA2A-F140-9FB7-B0F42A6FD84D}"/>
              </a:ext>
            </a:extLst>
          </p:cNvPr>
          <p:cNvSpPr/>
          <p:nvPr/>
        </p:nvSpPr>
        <p:spPr>
          <a:xfrm>
            <a:off x="6212984" y="3490171"/>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37" name="Rounded Rectangle 36">
            <a:extLst>
              <a:ext uri="{FF2B5EF4-FFF2-40B4-BE49-F238E27FC236}">
                <a16:creationId xmlns:a16="http://schemas.microsoft.com/office/drawing/2014/main" id="{195EE823-C029-A440-A112-B9F0CCCCBD65}"/>
              </a:ext>
            </a:extLst>
          </p:cNvPr>
          <p:cNvSpPr/>
          <p:nvPr/>
        </p:nvSpPr>
        <p:spPr>
          <a:xfrm>
            <a:off x="7307543" y="34973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38" name="Rounded Rectangle 37">
            <a:extLst>
              <a:ext uri="{FF2B5EF4-FFF2-40B4-BE49-F238E27FC236}">
                <a16:creationId xmlns:a16="http://schemas.microsoft.com/office/drawing/2014/main" id="{F344118D-02E4-084C-8D81-9F6F7A2B3471}"/>
              </a:ext>
            </a:extLst>
          </p:cNvPr>
          <p:cNvSpPr/>
          <p:nvPr/>
        </p:nvSpPr>
        <p:spPr>
          <a:xfrm>
            <a:off x="8402101" y="349867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39" name="Rounded Rectangle 38">
            <a:extLst>
              <a:ext uri="{FF2B5EF4-FFF2-40B4-BE49-F238E27FC236}">
                <a16:creationId xmlns:a16="http://schemas.microsoft.com/office/drawing/2014/main" id="{34FEE0CA-0B2C-C34C-8900-C43F30E5E688}"/>
              </a:ext>
            </a:extLst>
          </p:cNvPr>
          <p:cNvSpPr/>
          <p:nvPr/>
        </p:nvSpPr>
        <p:spPr>
          <a:xfrm>
            <a:off x="10058597" y="39614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TGTAC</a:t>
            </a:r>
            <a:endParaRPr lang="en-US" dirty="0"/>
          </a:p>
        </p:txBody>
      </p:sp>
      <p:sp>
        <p:nvSpPr>
          <p:cNvPr id="40" name="Rounded Rectangle 39">
            <a:extLst>
              <a:ext uri="{FF2B5EF4-FFF2-40B4-BE49-F238E27FC236}">
                <a16:creationId xmlns:a16="http://schemas.microsoft.com/office/drawing/2014/main" id="{2812566B-D2DB-7448-A944-71954FBF1614}"/>
              </a:ext>
            </a:extLst>
          </p:cNvPr>
          <p:cNvSpPr/>
          <p:nvPr/>
        </p:nvSpPr>
        <p:spPr>
          <a:xfrm>
            <a:off x="9380145" y="4791581"/>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GTACG</a:t>
            </a:r>
            <a:endParaRPr lang="en-US" dirty="0"/>
          </a:p>
        </p:txBody>
      </p:sp>
      <p:sp>
        <p:nvSpPr>
          <p:cNvPr id="41" name="Rounded Rectangle 40">
            <a:extLst>
              <a:ext uri="{FF2B5EF4-FFF2-40B4-BE49-F238E27FC236}">
                <a16:creationId xmlns:a16="http://schemas.microsoft.com/office/drawing/2014/main" id="{588566CC-C1EA-5247-A89F-8BF52CD90BBF}"/>
              </a:ext>
            </a:extLst>
          </p:cNvPr>
          <p:cNvSpPr/>
          <p:nvPr/>
        </p:nvSpPr>
        <p:spPr>
          <a:xfrm>
            <a:off x="8169073" y="5360894"/>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TACGA</a:t>
            </a:r>
            <a:endParaRPr lang="en-US" dirty="0"/>
          </a:p>
        </p:txBody>
      </p:sp>
      <p:sp>
        <p:nvSpPr>
          <p:cNvPr id="42" name="Rounded Rectangle 41">
            <a:extLst>
              <a:ext uri="{FF2B5EF4-FFF2-40B4-BE49-F238E27FC236}">
                <a16:creationId xmlns:a16="http://schemas.microsoft.com/office/drawing/2014/main" id="{28C084EE-173D-F443-8699-4F2C7F69336B}"/>
              </a:ext>
            </a:extLst>
          </p:cNvPr>
          <p:cNvSpPr/>
          <p:nvPr/>
        </p:nvSpPr>
        <p:spPr>
          <a:xfrm>
            <a:off x="1834748" y="350498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cxnSp>
        <p:nvCxnSpPr>
          <p:cNvPr id="44" name="Straight Arrow Connector 43">
            <a:extLst>
              <a:ext uri="{FF2B5EF4-FFF2-40B4-BE49-F238E27FC236}">
                <a16:creationId xmlns:a16="http://schemas.microsoft.com/office/drawing/2014/main" id="{A43287CA-CA24-4A44-808D-B33106B9271C}"/>
              </a:ext>
            </a:extLst>
          </p:cNvPr>
          <p:cNvCxnSpPr>
            <a:endCxn id="36" idx="1"/>
          </p:cNvCxnSpPr>
          <p:nvPr/>
        </p:nvCxnSpPr>
        <p:spPr>
          <a:xfrm>
            <a:off x="5979955" y="3652349"/>
            <a:ext cx="233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5BED5502-44EA-C445-A2B9-1D298202CC54}"/>
              </a:ext>
            </a:extLst>
          </p:cNvPr>
          <p:cNvCxnSpPr>
            <a:stCxn id="36" idx="3"/>
            <a:endCxn id="37" idx="1"/>
          </p:cNvCxnSpPr>
          <p:nvPr/>
        </p:nvCxnSpPr>
        <p:spPr>
          <a:xfrm>
            <a:off x="7074515" y="3652349"/>
            <a:ext cx="233028" cy="7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959E9FFC-6B66-364E-937E-2873B527B21B}"/>
              </a:ext>
            </a:extLst>
          </p:cNvPr>
          <p:cNvCxnSpPr>
            <a:stCxn id="37" idx="3"/>
            <a:endCxn id="38" idx="1"/>
          </p:cNvCxnSpPr>
          <p:nvPr/>
        </p:nvCxnSpPr>
        <p:spPr>
          <a:xfrm>
            <a:off x="8169074" y="3659544"/>
            <a:ext cx="233028" cy="1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DF407579-4E87-9B48-BE5A-3DAF9AAEAAB5}"/>
              </a:ext>
            </a:extLst>
          </p:cNvPr>
          <p:cNvCxnSpPr>
            <a:stCxn id="38" idx="3"/>
            <a:endCxn id="39" idx="1"/>
          </p:cNvCxnSpPr>
          <p:nvPr/>
        </p:nvCxnSpPr>
        <p:spPr>
          <a:xfrm>
            <a:off x="9263633" y="3660852"/>
            <a:ext cx="794964" cy="4627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13F1AFA7-DF7F-D147-A980-2103D234FA14}"/>
              </a:ext>
            </a:extLst>
          </p:cNvPr>
          <p:cNvCxnSpPr>
            <a:cxnSpLocks/>
            <a:endCxn id="40" idx="0"/>
          </p:cNvCxnSpPr>
          <p:nvPr/>
        </p:nvCxnSpPr>
        <p:spPr>
          <a:xfrm flipH="1">
            <a:off x="9810911" y="4328789"/>
            <a:ext cx="678451" cy="4627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422108D-0298-514D-A273-09FDBF415E1E}"/>
              </a:ext>
            </a:extLst>
          </p:cNvPr>
          <p:cNvCxnSpPr/>
          <p:nvPr/>
        </p:nvCxnSpPr>
        <p:spPr>
          <a:xfrm flipH="1">
            <a:off x="9030605" y="5115938"/>
            <a:ext cx="896819" cy="4071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CBFB7992-FB09-1E46-A903-BB5724401698}"/>
              </a:ext>
            </a:extLst>
          </p:cNvPr>
          <p:cNvCxnSpPr>
            <a:stCxn id="41" idx="1"/>
            <a:endCxn id="42" idx="2"/>
          </p:cNvCxnSpPr>
          <p:nvPr/>
        </p:nvCxnSpPr>
        <p:spPr>
          <a:xfrm flipH="1" flipV="1">
            <a:off x="2265513" y="3829341"/>
            <a:ext cx="5903560" cy="16937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5D8078F1-0A91-2944-99D5-271FB34385BF}"/>
              </a:ext>
            </a:extLst>
          </p:cNvPr>
          <p:cNvSpPr txBox="1"/>
          <p:nvPr/>
        </p:nvSpPr>
        <p:spPr>
          <a:xfrm>
            <a:off x="614431" y="5134838"/>
            <a:ext cx="5365525" cy="830997"/>
          </a:xfrm>
          <a:prstGeom prst="rect">
            <a:avLst/>
          </a:prstGeom>
          <a:noFill/>
        </p:spPr>
        <p:txBody>
          <a:bodyPr wrap="square" rtlCol="0">
            <a:spAutoFit/>
          </a:bodyPr>
          <a:lstStyle/>
          <a:p>
            <a:r>
              <a:rPr lang="en-US" sz="2400" dirty="0">
                <a:latin typeface="Gill Sans MT" panose="020B0502020104020203" pitchFamily="34" charset="77"/>
              </a:rPr>
              <a:t>Cycle in the graph = repeated element in the genome</a:t>
            </a:r>
          </a:p>
        </p:txBody>
      </p:sp>
    </p:spTree>
    <p:extLst>
      <p:ext uri="{BB962C8B-B14F-4D97-AF65-F5344CB8AC3E}">
        <p14:creationId xmlns:p14="http://schemas.microsoft.com/office/powerpoint/2010/main" val="304199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De </a:t>
            </a:r>
            <a:r>
              <a:rPr lang="en-US" sz="3600" dirty="0" err="1">
                <a:latin typeface="Gill Sans MT" panose="020B0502020104020203" pitchFamily="34" charset="0"/>
              </a:rPr>
              <a:t>bruijn</a:t>
            </a:r>
            <a:r>
              <a:rPr lang="en-US" sz="3600" dirty="0">
                <a:latin typeface="Gill Sans MT" panose="020B0502020104020203" pitchFamily="34" charset="0"/>
              </a:rPr>
              <a:t> graphs</a:t>
            </a:r>
          </a:p>
        </p:txBody>
      </p:sp>
      <p:sp>
        <p:nvSpPr>
          <p:cNvPr id="2" name="TextBox 1">
            <a:extLst>
              <a:ext uri="{FF2B5EF4-FFF2-40B4-BE49-F238E27FC236}">
                <a16:creationId xmlns:a16="http://schemas.microsoft.com/office/drawing/2014/main" id="{9C01DA4E-4151-3B40-B950-24728CF20413}"/>
              </a:ext>
            </a:extLst>
          </p:cNvPr>
          <p:cNvSpPr txBox="1"/>
          <p:nvPr/>
        </p:nvSpPr>
        <p:spPr>
          <a:xfrm>
            <a:off x="579121" y="1402080"/>
            <a:ext cx="8879418" cy="523220"/>
          </a:xfrm>
          <a:prstGeom prst="rect">
            <a:avLst/>
          </a:prstGeom>
          <a:noFill/>
        </p:spPr>
        <p:txBody>
          <a:bodyPr wrap="none" rtlCol="0">
            <a:spAutoFit/>
          </a:bodyPr>
          <a:lstStyle/>
          <a:p>
            <a:r>
              <a:rPr lang="en-US" sz="2800" i="1" dirty="0">
                <a:latin typeface="Gill Sans MT" panose="020B0502020104020203" pitchFamily="34" charset="77"/>
              </a:rPr>
              <a:t>From graph to sequence: read off paths from the De </a:t>
            </a:r>
            <a:r>
              <a:rPr lang="en-US" sz="2800" i="1" dirty="0" err="1">
                <a:latin typeface="Gill Sans MT" panose="020B0502020104020203" pitchFamily="34" charset="77"/>
              </a:rPr>
              <a:t>Bruijn</a:t>
            </a:r>
            <a:r>
              <a:rPr lang="en-US" sz="2800" i="1" dirty="0">
                <a:latin typeface="Gill Sans MT" panose="020B0502020104020203" pitchFamily="34" charset="77"/>
              </a:rPr>
              <a:t> graph</a:t>
            </a:r>
          </a:p>
        </p:txBody>
      </p:sp>
      <p:sp>
        <p:nvSpPr>
          <p:cNvPr id="5" name="Rounded Rectangle 4">
            <a:extLst>
              <a:ext uri="{FF2B5EF4-FFF2-40B4-BE49-F238E27FC236}">
                <a16:creationId xmlns:a16="http://schemas.microsoft.com/office/drawing/2014/main" id="{406EF1B5-7EFF-6447-999E-1DB6DD68D39D}"/>
              </a:ext>
            </a:extLst>
          </p:cNvPr>
          <p:cNvSpPr/>
          <p:nvPr/>
        </p:nvSpPr>
        <p:spPr>
          <a:xfrm>
            <a:off x="1575668"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sp>
        <p:nvSpPr>
          <p:cNvPr id="6" name="Rounded Rectangle 5">
            <a:extLst>
              <a:ext uri="{FF2B5EF4-FFF2-40B4-BE49-F238E27FC236}">
                <a16:creationId xmlns:a16="http://schemas.microsoft.com/office/drawing/2014/main" id="{AE687969-A799-A043-8CB4-A068E1DFDBFF}"/>
              </a:ext>
            </a:extLst>
          </p:cNvPr>
          <p:cNvSpPr/>
          <p:nvPr/>
        </p:nvSpPr>
        <p:spPr>
          <a:xfrm>
            <a:off x="2670227"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CGATC</a:t>
            </a:r>
            <a:endParaRPr lang="en-US" dirty="0"/>
          </a:p>
        </p:txBody>
      </p:sp>
      <p:sp>
        <p:nvSpPr>
          <p:cNvPr id="7" name="Rounded Rectangle 6">
            <a:extLst>
              <a:ext uri="{FF2B5EF4-FFF2-40B4-BE49-F238E27FC236}">
                <a16:creationId xmlns:a16="http://schemas.microsoft.com/office/drawing/2014/main" id="{7A571675-2E7D-A649-8A30-28345583172A}"/>
              </a:ext>
            </a:extLst>
          </p:cNvPr>
          <p:cNvSpPr/>
          <p:nvPr/>
        </p:nvSpPr>
        <p:spPr>
          <a:xfrm>
            <a:off x="3764785"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GATCG</a:t>
            </a:r>
            <a:endParaRPr lang="en-US" dirty="0"/>
          </a:p>
        </p:txBody>
      </p:sp>
      <p:sp>
        <p:nvSpPr>
          <p:cNvPr id="8" name="Rounded Rectangle 7">
            <a:extLst>
              <a:ext uri="{FF2B5EF4-FFF2-40B4-BE49-F238E27FC236}">
                <a16:creationId xmlns:a16="http://schemas.microsoft.com/office/drawing/2014/main" id="{F1AD6077-5FCC-1142-AD71-6B1BF7656D47}"/>
              </a:ext>
            </a:extLst>
          </p:cNvPr>
          <p:cNvSpPr/>
          <p:nvPr/>
        </p:nvSpPr>
        <p:spPr>
          <a:xfrm>
            <a:off x="4859345"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9" name="Rounded Rectangle 8">
            <a:extLst>
              <a:ext uri="{FF2B5EF4-FFF2-40B4-BE49-F238E27FC236}">
                <a16:creationId xmlns:a16="http://schemas.microsoft.com/office/drawing/2014/main" id="{4A68E949-7ED6-D242-B016-25A110851BC2}"/>
              </a:ext>
            </a:extLst>
          </p:cNvPr>
          <p:cNvSpPr/>
          <p:nvPr/>
        </p:nvSpPr>
        <p:spPr>
          <a:xfrm>
            <a:off x="5953904"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10" name="Rounded Rectangle 9">
            <a:extLst>
              <a:ext uri="{FF2B5EF4-FFF2-40B4-BE49-F238E27FC236}">
                <a16:creationId xmlns:a16="http://schemas.microsoft.com/office/drawing/2014/main" id="{192E613A-30C1-7B42-8E73-B776CE4F65EA}"/>
              </a:ext>
            </a:extLst>
          </p:cNvPr>
          <p:cNvSpPr/>
          <p:nvPr/>
        </p:nvSpPr>
        <p:spPr>
          <a:xfrm>
            <a:off x="7048463"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11" name="Rounded Rectangle 10">
            <a:extLst>
              <a:ext uri="{FF2B5EF4-FFF2-40B4-BE49-F238E27FC236}">
                <a16:creationId xmlns:a16="http://schemas.microsoft.com/office/drawing/2014/main" id="{81EEAB3F-7F5A-8749-8235-25DFC619BFF6}"/>
              </a:ext>
            </a:extLst>
          </p:cNvPr>
          <p:cNvSpPr/>
          <p:nvPr/>
        </p:nvSpPr>
        <p:spPr>
          <a:xfrm>
            <a:off x="8143021"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12" name="Rounded Rectangle 11">
            <a:extLst>
              <a:ext uri="{FF2B5EF4-FFF2-40B4-BE49-F238E27FC236}">
                <a16:creationId xmlns:a16="http://schemas.microsoft.com/office/drawing/2014/main" id="{36961D80-ED66-A641-8030-3C43921CF96C}"/>
              </a:ext>
            </a:extLst>
          </p:cNvPr>
          <p:cNvSpPr/>
          <p:nvPr/>
        </p:nvSpPr>
        <p:spPr>
          <a:xfrm>
            <a:off x="9237577"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TGTAT</a:t>
            </a:r>
            <a:endParaRPr lang="en-US" dirty="0"/>
          </a:p>
        </p:txBody>
      </p:sp>
      <p:cxnSp>
        <p:nvCxnSpPr>
          <p:cNvPr id="13" name="Straight Arrow Connector 12">
            <a:extLst>
              <a:ext uri="{FF2B5EF4-FFF2-40B4-BE49-F238E27FC236}">
                <a16:creationId xmlns:a16="http://schemas.microsoft.com/office/drawing/2014/main" id="{E32164B4-5C18-DB44-858C-2891E990E05F}"/>
              </a:ext>
            </a:extLst>
          </p:cNvPr>
          <p:cNvCxnSpPr>
            <a:stCxn id="5" idx="3"/>
          </p:cNvCxnSpPr>
          <p:nvPr/>
        </p:nvCxnSpPr>
        <p:spPr>
          <a:xfrm>
            <a:off x="2437199"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DCB8DC-BB50-484E-BE38-4103733071CA}"/>
              </a:ext>
            </a:extLst>
          </p:cNvPr>
          <p:cNvCxnSpPr>
            <a:endCxn id="7" idx="1"/>
          </p:cNvCxnSpPr>
          <p:nvPr/>
        </p:nvCxnSpPr>
        <p:spPr>
          <a:xfrm>
            <a:off x="3531758"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081500-2CE8-DA4C-88FC-A43798DD4686}"/>
              </a:ext>
            </a:extLst>
          </p:cNvPr>
          <p:cNvCxnSpPr>
            <a:stCxn id="7" idx="3"/>
            <a:endCxn id="8" idx="1"/>
          </p:cNvCxnSpPr>
          <p:nvPr/>
        </p:nvCxnSpPr>
        <p:spPr>
          <a:xfrm>
            <a:off x="4626317"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0A866E-4741-E640-832D-052819901EB4}"/>
              </a:ext>
            </a:extLst>
          </p:cNvPr>
          <p:cNvCxnSpPr>
            <a:stCxn id="8" idx="3"/>
            <a:endCxn id="9" idx="1"/>
          </p:cNvCxnSpPr>
          <p:nvPr/>
        </p:nvCxnSpPr>
        <p:spPr>
          <a:xfrm>
            <a:off x="5720875"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5237408-A88F-6D42-B8F2-DAF46E2F80A7}"/>
              </a:ext>
            </a:extLst>
          </p:cNvPr>
          <p:cNvCxnSpPr>
            <a:stCxn id="9" idx="3"/>
            <a:endCxn id="10" idx="1"/>
          </p:cNvCxnSpPr>
          <p:nvPr/>
        </p:nvCxnSpPr>
        <p:spPr>
          <a:xfrm>
            <a:off x="6815435"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9C9E1F-C632-3148-A1BE-C88E833C77F9}"/>
              </a:ext>
            </a:extLst>
          </p:cNvPr>
          <p:cNvCxnSpPr>
            <a:stCxn id="10" idx="3"/>
            <a:endCxn id="11" idx="1"/>
          </p:cNvCxnSpPr>
          <p:nvPr/>
        </p:nvCxnSpPr>
        <p:spPr>
          <a:xfrm>
            <a:off x="7909994" y="2237137"/>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8780799-3E09-564F-BB76-4EC6D8E1D1D4}"/>
              </a:ext>
            </a:extLst>
          </p:cNvPr>
          <p:cNvCxnSpPr>
            <a:stCxn id="11" idx="3"/>
            <a:endCxn id="12" idx="1"/>
          </p:cNvCxnSpPr>
          <p:nvPr/>
        </p:nvCxnSpPr>
        <p:spPr>
          <a:xfrm>
            <a:off x="9004553" y="2237137"/>
            <a:ext cx="2330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856E528D-31B2-7541-AC62-D427E58B994E}"/>
              </a:ext>
            </a:extLst>
          </p:cNvPr>
          <p:cNvSpPr/>
          <p:nvPr/>
        </p:nvSpPr>
        <p:spPr>
          <a:xfrm>
            <a:off x="4859345" y="2076863"/>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ATCGT</a:t>
            </a:r>
            <a:endParaRPr lang="en-US" dirty="0"/>
          </a:p>
        </p:txBody>
      </p:sp>
      <p:sp>
        <p:nvSpPr>
          <p:cNvPr id="21" name="Rounded Rectangle 20">
            <a:extLst>
              <a:ext uri="{FF2B5EF4-FFF2-40B4-BE49-F238E27FC236}">
                <a16:creationId xmlns:a16="http://schemas.microsoft.com/office/drawing/2014/main" id="{45BF3FC8-0693-E749-9D1E-DBD2DC56F391}"/>
              </a:ext>
            </a:extLst>
          </p:cNvPr>
          <p:cNvSpPr/>
          <p:nvPr/>
        </p:nvSpPr>
        <p:spPr>
          <a:xfrm>
            <a:off x="5953904" y="2067766"/>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TCGTG</a:t>
            </a:r>
            <a:endParaRPr lang="en-US" dirty="0"/>
          </a:p>
        </p:txBody>
      </p:sp>
      <p:sp>
        <p:nvSpPr>
          <p:cNvPr id="22" name="Rounded Rectangle 21">
            <a:extLst>
              <a:ext uri="{FF2B5EF4-FFF2-40B4-BE49-F238E27FC236}">
                <a16:creationId xmlns:a16="http://schemas.microsoft.com/office/drawing/2014/main" id="{AC98EE92-1937-4142-8774-9AC17C9EAA3F}"/>
              </a:ext>
            </a:extLst>
          </p:cNvPr>
          <p:cNvSpPr/>
          <p:nvPr/>
        </p:nvSpPr>
        <p:spPr>
          <a:xfrm>
            <a:off x="7048463" y="20749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CGTGT</a:t>
            </a:r>
            <a:endParaRPr lang="en-US" dirty="0"/>
          </a:p>
        </p:txBody>
      </p:sp>
      <p:sp>
        <p:nvSpPr>
          <p:cNvPr id="23" name="Rounded Rectangle 22">
            <a:extLst>
              <a:ext uri="{FF2B5EF4-FFF2-40B4-BE49-F238E27FC236}">
                <a16:creationId xmlns:a16="http://schemas.microsoft.com/office/drawing/2014/main" id="{5F454969-6018-F84D-8F04-DC19F68C0104}"/>
              </a:ext>
            </a:extLst>
          </p:cNvPr>
          <p:cNvSpPr/>
          <p:nvPr/>
        </p:nvSpPr>
        <p:spPr>
          <a:xfrm>
            <a:off x="8143021" y="2076267"/>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GTGTA</a:t>
            </a:r>
            <a:endParaRPr lang="en-US" dirty="0"/>
          </a:p>
        </p:txBody>
      </p:sp>
      <p:sp>
        <p:nvSpPr>
          <p:cNvPr id="24" name="Rounded Rectangle 23">
            <a:extLst>
              <a:ext uri="{FF2B5EF4-FFF2-40B4-BE49-F238E27FC236}">
                <a16:creationId xmlns:a16="http://schemas.microsoft.com/office/drawing/2014/main" id="{F2BA4E90-66D4-8B4A-A83D-59316A475112}"/>
              </a:ext>
            </a:extLst>
          </p:cNvPr>
          <p:cNvSpPr/>
          <p:nvPr/>
        </p:nvSpPr>
        <p:spPr>
          <a:xfrm>
            <a:off x="9799517" y="253905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TGTAC</a:t>
            </a:r>
            <a:endParaRPr lang="en-US" dirty="0"/>
          </a:p>
        </p:txBody>
      </p:sp>
      <p:sp>
        <p:nvSpPr>
          <p:cNvPr id="25" name="Rounded Rectangle 24">
            <a:extLst>
              <a:ext uri="{FF2B5EF4-FFF2-40B4-BE49-F238E27FC236}">
                <a16:creationId xmlns:a16="http://schemas.microsoft.com/office/drawing/2014/main" id="{7AFAAA8E-09FA-9440-A356-AD3ACB4C0EC3}"/>
              </a:ext>
            </a:extLst>
          </p:cNvPr>
          <p:cNvSpPr/>
          <p:nvPr/>
        </p:nvSpPr>
        <p:spPr>
          <a:xfrm>
            <a:off x="9121065" y="3369175"/>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GTACG</a:t>
            </a:r>
            <a:endParaRPr lang="en-US" dirty="0"/>
          </a:p>
        </p:txBody>
      </p:sp>
      <p:sp>
        <p:nvSpPr>
          <p:cNvPr id="26" name="Rounded Rectangle 25">
            <a:extLst>
              <a:ext uri="{FF2B5EF4-FFF2-40B4-BE49-F238E27FC236}">
                <a16:creationId xmlns:a16="http://schemas.microsoft.com/office/drawing/2014/main" id="{1E576171-0C45-034C-A95D-5AF0B18B696C}"/>
              </a:ext>
            </a:extLst>
          </p:cNvPr>
          <p:cNvSpPr/>
          <p:nvPr/>
        </p:nvSpPr>
        <p:spPr>
          <a:xfrm>
            <a:off x="7909993" y="3938487"/>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TACGA</a:t>
            </a:r>
            <a:endParaRPr lang="en-US" dirty="0"/>
          </a:p>
        </p:txBody>
      </p:sp>
      <p:sp>
        <p:nvSpPr>
          <p:cNvPr id="27" name="Rounded Rectangle 26">
            <a:extLst>
              <a:ext uri="{FF2B5EF4-FFF2-40B4-BE49-F238E27FC236}">
                <a16:creationId xmlns:a16="http://schemas.microsoft.com/office/drawing/2014/main" id="{C7DB280E-B50A-8644-BCAF-A884C2FFD5E1}"/>
              </a:ext>
            </a:extLst>
          </p:cNvPr>
          <p:cNvSpPr/>
          <p:nvPr/>
        </p:nvSpPr>
        <p:spPr>
          <a:xfrm>
            <a:off x="1575668" y="2082579"/>
            <a:ext cx="861531" cy="32435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ACGAT</a:t>
            </a:r>
            <a:endParaRPr lang="en-US" dirty="0"/>
          </a:p>
        </p:txBody>
      </p:sp>
      <p:cxnSp>
        <p:nvCxnSpPr>
          <p:cNvPr id="28" name="Straight Arrow Connector 27">
            <a:extLst>
              <a:ext uri="{FF2B5EF4-FFF2-40B4-BE49-F238E27FC236}">
                <a16:creationId xmlns:a16="http://schemas.microsoft.com/office/drawing/2014/main" id="{7FEB1FE3-7D04-D244-9F76-EBFF7BE0DEBC}"/>
              </a:ext>
            </a:extLst>
          </p:cNvPr>
          <p:cNvCxnSpPr>
            <a:endCxn id="21" idx="1"/>
          </p:cNvCxnSpPr>
          <p:nvPr/>
        </p:nvCxnSpPr>
        <p:spPr>
          <a:xfrm>
            <a:off x="5720875" y="2229943"/>
            <a:ext cx="233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6F7150-F77E-C040-A666-3836A5A7EE83}"/>
              </a:ext>
            </a:extLst>
          </p:cNvPr>
          <p:cNvCxnSpPr>
            <a:stCxn id="21" idx="3"/>
            <a:endCxn id="22" idx="1"/>
          </p:cNvCxnSpPr>
          <p:nvPr/>
        </p:nvCxnSpPr>
        <p:spPr>
          <a:xfrm>
            <a:off x="6815435" y="2229943"/>
            <a:ext cx="233028" cy="7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AB5CEF-E135-DE46-8C78-DED7F71E3127}"/>
              </a:ext>
            </a:extLst>
          </p:cNvPr>
          <p:cNvCxnSpPr>
            <a:stCxn id="22" idx="3"/>
            <a:endCxn id="23" idx="1"/>
          </p:cNvCxnSpPr>
          <p:nvPr/>
        </p:nvCxnSpPr>
        <p:spPr>
          <a:xfrm>
            <a:off x="7909994" y="2237137"/>
            <a:ext cx="233028" cy="1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A8FC15-DAE7-6847-A516-227B35BBE452}"/>
              </a:ext>
            </a:extLst>
          </p:cNvPr>
          <p:cNvCxnSpPr>
            <a:stCxn id="23" idx="3"/>
            <a:endCxn id="24" idx="1"/>
          </p:cNvCxnSpPr>
          <p:nvPr/>
        </p:nvCxnSpPr>
        <p:spPr>
          <a:xfrm>
            <a:off x="9004553" y="2238445"/>
            <a:ext cx="794964" cy="462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66C8532-1957-F041-9EC2-AF2059AA0BFA}"/>
              </a:ext>
            </a:extLst>
          </p:cNvPr>
          <p:cNvCxnSpPr>
            <a:cxnSpLocks/>
            <a:endCxn id="25" idx="0"/>
          </p:cNvCxnSpPr>
          <p:nvPr/>
        </p:nvCxnSpPr>
        <p:spPr>
          <a:xfrm flipH="1">
            <a:off x="9551831" y="2906382"/>
            <a:ext cx="678451" cy="462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9170F3-1334-BC41-8F29-F15FC9FA1AE2}"/>
              </a:ext>
            </a:extLst>
          </p:cNvPr>
          <p:cNvCxnSpPr/>
          <p:nvPr/>
        </p:nvCxnSpPr>
        <p:spPr>
          <a:xfrm flipH="1">
            <a:off x="8771525" y="3693531"/>
            <a:ext cx="896819" cy="407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D57E00A-B556-8F4D-9134-69DB6890383B}"/>
              </a:ext>
            </a:extLst>
          </p:cNvPr>
          <p:cNvCxnSpPr>
            <a:stCxn id="26" idx="1"/>
            <a:endCxn id="27" idx="2"/>
          </p:cNvCxnSpPr>
          <p:nvPr/>
        </p:nvCxnSpPr>
        <p:spPr>
          <a:xfrm flipH="1" flipV="1">
            <a:off x="2006433" y="2406935"/>
            <a:ext cx="5903560" cy="1693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523902A-53D4-B942-9C4F-327D98A15702}"/>
              </a:ext>
            </a:extLst>
          </p:cNvPr>
          <p:cNvSpPr txBox="1"/>
          <p:nvPr/>
        </p:nvSpPr>
        <p:spPr>
          <a:xfrm>
            <a:off x="501545" y="3938487"/>
            <a:ext cx="4456669" cy="523220"/>
          </a:xfrm>
          <a:prstGeom prst="rect">
            <a:avLst/>
          </a:prstGeom>
          <a:noFill/>
        </p:spPr>
        <p:txBody>
          <a:bodyPr wrap="none" rtlCol="0">
            <a:spAutoFit/>
          </a:bodyPr>
          <a:lstStyle/>
          <a:p>
            <a:r>
              <a:rPr lang="en-US" sz="2800" b="1" dirty="0"/>
              <a:t>ACGATCGTGTACGATCGTGTAT</a:t>
            </a:r>
          </a:p>
        </p:txBody>
      </p:sp>
      <p:sp>
        <p:nvSpPr>
          <p:cNvPr id="38" name="TextBox 37">
            <a:extLst>
              <a:ext uri="{FF2B5EF4-FFF2-40B4-BE49-F238E27FC236}">
                <a16:creationId xmlns:a16="http://schemas.microsoft.com/office/drawing/2014/main" id="{CF6CF0FE-10FE-4655-9A93-127368BCF156}"/>
              </a:ext>
            </a:extLst>
          </p:cNvPr>
          <p:cNvSpPr txBox="1"/>
          <p:nvPr/>
        </p:nvSpPr>
        <p:spPr>
          <a:xfrm>
            <a:off x="501543" y="4612243"/>
            <a:ext cx="6408742" cy="523220"/>
          </a:xfrm>
          <a:prstGeom prst="rect">
            <a:avLst/>
          </a:prstGeom>
          <a:noFill/>
        </p:spPr>
        <p:txBody>
          <a:bodyPr wrap="none" rtlCol="0">
            <a:spAutoFit/>
          </a:bodyPr>
          <a:lstStyle/>
          <a:p>
            <a:r>
              <a:rPr lang="en-US" sz="2800" b="1" dirty="0"/>
              <a:t>ACGATCGTGT</a:t>
            </a:r>
            <a:r>
              <a:rPr lang="en-US" sz="2800" b="1" dirty="0">
                <a:solidFill>
                  <a:srgbClr val="FF0000"/>
                </a:solidFill>
              </a:rPr>
              <a:t>ACGATCGTGT</a:t>
            </a:r>
            <a:r>
              <a:rPr lang="en-US" sz="2800" b="1" dirty="0"/>
              <a:t>ACGATCGTGTAT</a:t>
            </a:r>
          </a:p>
        </p:txBody>
      </p:sp>
      <p:sp>
        <p:nvSpPr>
          <p:cNvPr id="39" name="TextBox 38">
            <a:extLst>
              <a:ext uri="{FF2B5EF4-FFF2-40B4-BE49-F238E27FC236}">
                <a16:creationId xmlns:a16="http://schemas.microsoft.com/office/drawing/2014/main" id="{C7D1B228-C387-4A98-8676-B793FBEE1853}"/>
              </a:ext>
            </a:extLst>
          </p:cNvPr>
          <p:cNvSpPr txBox="1"/>
          <p:nvPr/>
        </p:nvSpPr>
        <p:spPr>
          <a:xfrm>
            <a:off x="501544" y="5290368"/>
            <a:ext cx="8360815" cy="523220"/>
          </a:xfrm>
          <a:prstGeom prst="rect">
            <a:avLst/>
          </a:prstGeom>
          <a:noFill/>
        </p:spPr>
        <p:txBody>
          <a:bodyPr wrap="none" rtlCol="0">
            <a:spAutoFit/>
          </a:bodyPr>
          <a:lstStyle/>
          <a:p>
            <a:r>
              <a:rPr lang="en-US" sz="2800" b="1" dirty="0"/>
              <a:t>ACGATCGTGT</a:t>
            </a:r>
            <a:r>
              <a:rPr lang="en-US" sz="2800" b="1" dirty="0">
                <a:solidFill>
                  <a:srgbClr val="FF0000"/>
                </a:solidFill>
              </a:rPr>
              <a:t>ACGATCGTGTACGATCGTGT</a:t>
            </a:r>
            <a:r>
              <a:rPr lang="en-US" sz="2800" b="1" dirty="0"/>
              <a:t>ACGATCGTGTAT</a:t>
            </a:r>
          </a:p>
        </p:txBody>
      </p:sp>
    </p:spTree>
    <p:extLst>
      <p:ext uri="{BB962C8B-B14F-4D97-AF65-F5344CB8AC3E}">
        <p14:creationId xmlns:p14="http://schemas.microsoft.com/office/powerpoint/2010/main" val="14041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More about Quiz 1</a:t>
            </a:r>
          </a:p>
        </p:txBody>
      </p:sp>
      <p:sp>
        <p:nvSpPr>
          <p:cNvPr id="7" name="TextBox 6">
            <a:extLst>
              <a:ext uri="{FF2B5EF4-FFF2-40B4-BE49-F238E27FC236}">
                <a16:creationId xmlns:a16="http://schemas.microsoft.com/office/drawing/2014/main" id="{A2AA4D6C-FF64-A64F-96BC-49751BCCCECB}"/>
              </a:ext>
            </a:extLst>
          </p:cNvPr>
          <p:cNvSpPr txBox="1"/>
          <p:nvPr/>
        </p:nvSpPr>
        <p:spPr>
          <a:xfrm>
            <a:off x="697728" y="1105661"/>
            <a:ext cx="10195560"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MT" panose="020B0502020104020203" pitchFamily="34" charset="77"/>
              </a:rPr>
              <a:t>Quiz will be held on Thursday through Canvas at 1:00pm. We’ll send out a reminder and link on Wednesday.</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TAs will be available by Zoom using the regular lab hours link if you have questions. You do not need to sign into Zoom and may proceed directly to Canvas to start the quiz.</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There will be 5 questions, with 20 minutes to complete. Material up through today (Tuesday) included.</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 will be allowed access to course materials on </a:t>
            </a:r>
            <a:r>
              <a:rPr lang="en-US" sz="2000" dirty="0" err="1">
                <a:latin typeface="Gill Sans MT" panose="020B0502020104020203" pitchFamily="34" charset="77"/>
              </a:rPr>
              <a:t>JupyterHub</a:t>
            </a:r>
            <a:r>
              <a:rPr lang="en-US" sz="2000" dirty="0">
                <a:latin typeface="Gill Sans MT" panose="020B0502020104020203" pitchFamily="34" charset="77"/>
              </a:rPr>
              <a:t>, including the Terminal. </a:t>
            </a:r>
            <a:r>
              <a:rPr lang="en-US" sz="2000" b="1" u="sng" dirty="0">
                <a:latin typeface="Gill Sans MT" panose="020B0502020104020203" pitchFamily="34" charset="77"/>
              </a:rPr>
              <a:t>We recommend you log on to </a:t>
            </a:r>
            <a:r>
              <a:rPr lang="en-US" sz="2000" b="1" u="sng" dirty="0" err="1">
                <a:latin typeface="Gill Sans MT" panose="020B0502020104020203" pitchFamily="34" charset="77"/>
              </a:rPr>
              <a:t>JupyterHub</a:t>
            </a:r>
            <a:r>
              <a:rPr lang="en-US" sz="2000" b="1" u="sng" dirty="0">
                <a:latin typeface="Gill Sans MT" panose="020B0502020104020203" pitchFamily="34" charset="77"/>
              </a:rPr>
              <a:t> and open a terminal before starting the quiz.</a:t>
            </a:r>
            <a:endParaRPr lang="en-US" sz="2000" dirty="0">
              <a:latin typeface="Gill Sans MT" panose="020B0502020104020203" pitchFamily="34" charset="77"/>
            </a:endParaRP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 </a:t>
            </a:r>
            <a:r>
              <a:rPr lang="en-US" sz="2000" i="1" dirty="0">
                <a:latin typeface="Gill Sans MT" panose="020B0502020104020203" pitchFamily="34" charset="77"/>
              </a:rPr>
              <a:t>may not</a:t>
            </a:r>
            <a:r>
              <a:rPr lang="en-US" sz="2000" dirty="0">
                <a:latin typeface="Gill Sans MT" panose="020B0502020104020203" pitchFamily="34" charset="77"/>
              </a:rPr>
              <a:t>:</a:t>
            </a:r>
          </a:p>
          <a:p>
            <a:pPr marL="800100" lvl="1" indent="-342900">
              <a:buFont typeface="Arial" panose="020B0604020202020204" pitchFamily="34" charset="0"/>
              <a:buChar char="•"/>
            </a:pPr>
            <a:r>
              <a:rPr lang="en-US" sz="2000" dirty="0">
                <a:latin typeface="Gill Sans MT" panose="020B0502020104020203" pitchFamily="34" charset="77"/>
              </a:rPr>
              <a:t>Access the internet besides through </a:t>
            </a:r>
            <a:r>
              <a:rPr lang="en-US" sz="2000" dirty="0" err="1">
                <a:latin typeface="Gill Sans MT" panose="020B0502020104020203" pitchFamily="34" charset="77"/>
              </a:rPr>
              <a:t>JupyterHub</a:t>
            </a:r>
            <a:r>
              <a:rPr lang="en-US" sz="2000" dirty="0">
                <a:latin typeface="Gill Sans MT" panose="020B0502020104020203" pitchFamily="34" charset="77"/>
              </a:rPr>
              <a:t> and Canvas.</a:t>
            </a:r>
          </a:p>
          <a:p>
            <a:pPr marL="800100" lvl="1" indent="-342900">
              <a:buFont typeface="Arial" panose="020B0604020202020204" pitchFamily="34" charset="0"/>
              <a:buChar char="•"/>
            </a:pPr>
            <a:r>
              <a:rPr lang="en-US" sz="2000" dirty="0">
                <a:latin typeface="Gill Sans MT" panose="020B0502020104020203" pitchFamily="34" charset="77"/>
              </a:rPr>
              <a:t>Chat or in any other way communicate with other people for help</a:t>
            </a:r>
          </a:p>
        </p:txBody>
      </p:sp>
    </p:spTree>
    <p:extLst>
      <p:ext uri="{BB962C8B-B14F-4D97-AF65-F5344CB8AC3E}">
        <p14:creationId xmlns:p14="http://schemas.microsoft.com/office/powerpoint/2010/main" val="352831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What </a:t>
            </a:r>
            <a:r>
              <a:rPr lang="en-US" sz="3600" dirty="0" err="1">
                <a:latin typeface="Gill Sans MT" panose="020B0502020104020203" pitchFamily="34" charset="0"/>
              </a:rPr>
              <a:t>kmer</a:t>
            </a:r>
            <a:r>
              <a:rPr lang="en-US" sz="3600" dirty="0">
                <a:latin typeface="Gill Sans MT" panose="020B0502020104020203" pitchFamily="34" charset="0"/>
              </a:rPr>
              <a:t> length to use?</a:t>
            </a:r>
          </a:p>
        </p:txBody>
      </p:sp>
      <p:sp>
        <p:nvSpPr>
          <p:cNvPr id="5" name="Rounded Rectangle 4">
            <a:extLst>
              <a:ext uri="{FF2B5EF4-FFF2-40B4-BE49-F238E27FC236}">
                <a16:creationId xmlns:a16="http://schemas.microsoft.com/office/drawing/2014/main" id="{6204C2AA-CF9B-8446-9CDF-08AF34F8D7A4}"/>
              </a:ext>
            </a:extLst>
          </p:cNvPr>
          <p:cNvSpPr/>
          <p:nvPr/>
        </p:nvSpPr>
        <p:spPr>
          <a:xfrm>
            <a:off x="1000096" y="2891186"/>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GGGTCTGCAAAGT</a:t>
            </a:r>
            <a:r>
              <a:rPr lang="en-US" b="1" dirty="0">
                <a:solidFill>
                  <a:schemeClr val="bg1"/>
                </a:solidFill>
              </a:rPr>
              <a:t>ACGGT</a:t>
            </a:r>
          </a:p>
        </p:txBody>
      </p:sp>
      <p:sp>
        <p:nvSpPr>
          <p:cNvPr id="6" name="Rounded Rectangle 5">
            <a:extLst>
              <a:ext uri="{FF2B5EF4-FFF2-40B4-BE49-F238E27FC236}">
                <a16:creationId xmlns:a16="http://schemas.microsoft.com/office/drawing/2014/main" id="{757CA43B-261D-8E44-A682-6CAB6A5AFB9F}"/>
              </a:ext>
            </a:extLst>
          </p:cNvPr>
          <p:cNvSpPr/>
          <p:nvPr/>
        </p:nvSpPr>
        <p:spPr>
          <a:xfrm>
            <a:off x="2585056" y="3252562"/>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ACGGT</a:t>
            </a:r>
            <a:r>
              <a:rPr lang="en-US" b="1" dirty="0">
                <a:solidFill>
                  <a:schemeClr val="tx1"/>
                </a:solidFill>
              </a:rPr>
              <a:t>GCTAGTACCGTT</a:t>
            </a:r>
          </a:p>
        </p:txBody>
      </p:sp>
      <p:sp>
        <p:nvSpPr>
          <p:cNvPr id="3" name="TextBox 2">
            <a:extLst>
              <a:ext uri="{FF2B5EF4-FFF2-40B4-BE49-F238E27FC236}">
                <a16:creationId xmlns:a16="http://schemas.microsoft.com/office/drawing/2014/main" id="{AE9134B1-E5C9-214B-ADC6-0C0F577E33C1}"/>
              </a:ext>
            </a:extLst>
          </p:cNvPr>
          <p:cNvSpPr txBox="1"/>
          <p:nvPr/>
        </p:nvSpPr>
        <p:spPr>
          <a:xfrm>
            <a:off x="1987251" y="1239449"/>
            <a:ext cx="3093796" cy="523220"/>
          </a:xfrm>
          <a:prstGeom prst="rect">
            <a:avLst/>
          </a:prstGeom>
          <a:noFill/>
        </p:spPr>
        <p:txBody>
          <a:bodyPr wrap="none" rtlCol="0">
            <a:spAutoFit/>
          </a:bodyPr>
          <a:lstStyle/>
          <a:p>
            <a:r>
              <a:rPr lang="en-US" sz="2800" dirty="0"/>
              <a:t>K=6, unique overlap</a:t>
            </a:r>
          </a:p>
        </p:txBody>
      </p:sp>
      <p:sp>
        <p:nvSpPr>
          <p:cNvPr id="7" name="Rectangle 6">
            <a:extLst>
              <a:ext uri="{FF2B5EF4-FFF2-40B4-BE49-F238E27FC236}">
                <a16:creationId xmlns:a16="http://schemas.microsoft.com/office/drawing/2014/main" id="{0B4AEB87-B89E-E147-A0CA-DDA5287A1927}"/>
              </a:ext>
            </a:extLst>
          </p:cNvPr>
          <p:cNvSpPr/>
          <p:nvPr/>
        </p:nvSpPr>
        <p:spPr>
          <a:xfrm>
            <a:off x="2459693" y="2182881"/>
            <a:ext cx="1440651" cy="523220"/>
          </a:xfrm>
          <a:prstGeom prst="rect">
            <a:avLst/>
          </a:prstGeom>
        </p:spPr>
        <p:txBody>
          <a:bodyPr wrap="none">
            <a:spAutoFit/>
          </a:bodyPr>
          <a:lstStyle/>
          <a:p>
            <a:pPr algn="ctr"/>
            <a:r>
              <a:rPr lang="en-US" sz="2800" b="1" dirty="0">
                <a:solidFill>
                  <a:srgbClr val="FF0000"/>
                </a:solidFill>
              </a:rPr>
              <a:t>ACGGT</a:t>
            </a:r>
            <a:r>
              <a:rPr lang="en-US" sz="2800" b="1" dirty="0"/>
              <a:t>G</a:t>
            </a:r>
          </a:p>
        </p:txBody>
      </p:sp>
      <p:sp>
        <p:nvSpPr>
          <p:cNvPr id="8" name="Rectangle 7">
            <a:extLst>
              <a:ext uri="{FF2B5EF4-FFF2-40B4-BE49-F238E27FC236}">
                <a16:creationId xmlns:a16="http://schemas.microsoft.com/office/drawing/2014/main" id="{6A20EB60-4B7C-E644-AB50-05DA0E4B6D55}"/>
              </a:ext>
            </a:extLst>
          </p:cNvPr>
          <p:cNvSpPr/>
          <p:nvPr/>
        </p:nvSpPr>
        <p:spPr>
          <a:xfrm>
            <a:off x="2311661" y="1906775"/>
            <a:ext cx="1370952" cy="523220"/>
          </a:xfrm>
          <a:prstGeom prst="rect">
            <a:avLst/>
          </a:prstGeom>
        </p:spPr>
        <p:txBody>
          <a:bodyPr wrap="none">
            <a:spAutoFit/>
          </a:bodyPr>
          <a:lstStyle/>
          <a:p>
            <a:pPr algn="ctr"/>
            <a:r>
              <a:rPr lang="en-US" sz="2800" b="1" dirty="0"/>
              <a:t>T</a:t>
            </a:r>
            <a:r>
              <a:rPr lang="en-US" sz="2800" b="1" dirty="0">
                <a:solidFill>
                  <a:srgbClr val="FF0000"/>
                </a:solidFill>
              </a:rPr>
              <a:t>ACGGT</a:t>
            </a:r>
            <a:endParaRPr lang="en-US" sz="2800" b="1" dirty="0"/>
          </a:p>
        </p:txBody>
      </p:sp>
      <p:sp>
        <p:nvSpPr>
          <p:cNvPr id="9" name="TextBox 8">
            <a:extLst>
              <a:ext uri="{FF2B5EF4-FFF2-40B4-BE49-F238E27FC236}">
                <a16:creationId xmlns:a16="http://schemas.microsoft.com/office/drawing/2014/main" id="{FE5CC951-16F3-D44A-A201-B8F245FAA192}"/>
              </a:ext>
            </a:extLst>
          </p:cNvPr>
          <p:cNvSpPr txBox="1"/>
          <p:nvPr/>
        </p:nvSpPr>
        <p:spPr>
          <a:xfrm>
            <a:off x="7367553" y="1239449"/>
            <a:ext cx="2244204" cy="523220"/>
          </a:xfrm>
          <a:prstGeom prst="rect">
            <a:avLst/>
          </a:prstGeom>
          <a:noFill/>
        </p:spPr>
        <p:txBody>
          <a:bodyPr wrap="none" rtlCol="0">
            <a:spAutoFit/>
          </a:bodyPr>
          <a:lstStyle/>
          <a:p>
            <a:r>
              <a:rPr lang="en-US" sz="2800" dirty="0"/>
              <a:t>K=4, too small</a:t>
            </a:r>
          </a:p>
        </p:txBody>
      </p:sp>
      <p:sp>
        <p:nvSpPr>
          <p:cNvPr id="10" name="Rounded Rectangle 9">
            <a:extLst>
              <a:ext uri="{FF2B5EF4-FFF2-40B4-BE49-F238E27FC236}">
                <a16:creationId xmlns:a16="http://schemas.microsoft.com/office/drawing/2014/main" id="{CC790AFA-597F-3A4E-AC16-FE6643C1938D}"/>
              </a:ext>
            </a:extLst>
          </p:cNvPr>
          <p:cNvSpPr/>
          <p:nvPr/>
        </p:nvSpPr>
        <p:spPr>
          <a:xfrm>
            <a:off x="6582116" y="2891186"/>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a:t>
            </a:r>
            <a:r>
              <a:rPr lang="en-US" b="1" dirty="0">
                <a:solidFill>
                  <a:schemeClr val="bg1"/>
                </a:solidFill>
              </a:rPr>
              <a:t>GGT</a:t>
            </a:r>
            <a:r>
              <a:rPr lang="en-US" b="1" dirty="0">
                <a:solidFill>
                  <a:schemeClr val="tx1"/>
                </a:solidFill>
              </a:rPr>
              <a:t>CTGCAAAGTAC</a:t>
            </a:r>
            <a:r>
              <a:rPr lang="en-US" b="1" dirty="0">
                <a:solidFill>
                  <a:schemeClr val="bg1"/>
                </a:solidFill>
              </a:rPr>
              <a:t>GGT</a:t>
            </a:r>
          </a:p>
        </p:txBody>
      </p:sp>
      <p:sp>
        <p:nvSpPr>
          <p:cNvPr id="11" name="Rounded Rectangle 10">
            <a:extLst>
              <a:ext uri="{FF2B5EF4-FFF2-40B4-BE49-F238E27FC236}">
                <a16:creationId xmlns:a16="http://schemas.microsoft.com/office/drawing/2014/main" id="{CD4F5210-CB68-A848-B435-A238E9903F14}"/>
              </a:ext>
            </a:extLst>
          </p:cNvPr>
          <p:cNvSpPr/>
          <p:nvPr/>
        </p:nvSpPr>
        <p:spPr>
          <a:xfrm>
            <a:off x="8156194" y="3252562"/>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a:t>
            </a:r>
            <a:r>
              <a:rPr lang="en-US" b="1" dirty="0">
                <a:solidFill>
                  <a:schemeClr val="bg1"/>
                </a:solidFill>
              </a:rPr>
              <a:t>GGT</a:t>
            </a:r>
            <a:r>
              <a:rPr lang="en-US" b="1" dirty="0">
                <a:solidFill>
                  <a:schemeClr val="tx1"/>
                </a:solidFill>
              </a:rPr>
              <a:t>GCTAGTACCGTT</a:t>
            </a:r>
          </a:p>
        </p:txBody>
      </p:sp>
      <p:sp>
        <p:nvSpPr>
          <p:cNvPr id="12" name="Rectangle 11">
            <a:extLst>
              <a:ext uri="{FF2B5EF4-FFF2-40B4-BE49-F238E27FC236}">
                <a16:creationId xmlns:a16="http://schemas.microsoft.com/office/drawing/2014/main" id="{A33AD691-4C99-134F-912C-2C0EBE14D8BE}"/>
              </a:ext>
            </a:extLst>
          </p:cNvPr>
          <p:cNvSpPr/>
          <p:nvPr/>
        </p:nvSpPr>
        <p:spPr>
          <a:xfrm>
            <a:off x="8168404" y="2100956"/>
            <a:ext cx="1038746" cy="523220"/>
          </a:xfrm>
          <a:prstGeom prst="rect">
            <a:avLst/>
          </a:prstGeom>
        </p:spPr>
        <p:txBody>
          <a:bodyPr wrap="none">
            <a:spAutoFit/>
          </a:bodyPr>
          <a:lstStyle/>
          <a:p>
            <a:pPr algn="ctr"/>
            <a:r>
              <a:rPr lang="en-US" sz="2800" b="1" dirty="0">
                <a:solidFill>
                  <a:srgbClr val="FF0000"/>
                </a:solidFill>
              </a:rPr>
              <a:t>GGT</a:t>
            </a:r>
            <a:r>
              <a:rPr lang="en-US" sz="2800" b="1" dirty="0"/>
              <a:t>G</a:t>
            </a:r>
          </a:p>
        </p:txBody>
      </p:sp>
      <p:sp>
        <p:nvSpPr>
          <p:cNvPr id="13" name="Rectangle 12">
            <a:extLst>
              <a:ext uri="{FF2B5EF4-FFF2-40B4-BE49-F238E27FC236}">
                <a16:creationId xmlns:a16="http://schemas.microsoft.com/office/drawing/2014/main" id="{C7467EB2-9078-A748-B407-FBBCD044E7D4}"/>
              </a:ext>
            </a:extLst>
          </p:cNvPr>
          <p:cNvSpPr/>
          <p:nvPr/>
        </p:nvSpPr>
        <p:spPr>
          <a:xfrm>
            <a:off x="7970690" y="1824849"/>
            <a:ext cx="1007455" cy="523220"/>
          </a:xfrm>
          <a:prstGeom prst="rect">
            <a:avLst/>
          </a:prstGeom>
        </p:spPr>
        <p:txBody>
          <a:bodyPr wrap="none">
            <a:spAutoFit/>
          </a:bodyPr>
          <a:lstStyle/>
          <a:p>
            <a:pPr algn="ctr"/>
            <a:r>
              <a:rPr lang="en-US" sz="2800" b="1" dirty="0"/>
              <a:t>C</a:t>
            </a:r>
            <a:r>
              <a:rPr lang="en-US" sz="2800" b="1" dirty="0">
                <a:solidFill>
                  <a:srgbClr val="FF0000"/>
                </a:solidFill>
              </a:rPr>
              <a:t>GGT</a:t>
            </a:r>
            <a:endParaRPr lang="en-US" sz="2800" b="1" dirty="0"/>
          </a:p>
        </p:txBody>
      </p:sp>
      <p:sp>
        <p:nvSpPr>
          <p:cNvPr id="2" name="TextBox 1">
            <a:extLst>
              <a:ext uri="{FF2B5EF4-FFF2-40B4-BE49-F238E27FC236}">
                <a16:creationId xmlns:a16="http://schemas.microsoft.com/office/drawing/2014/main" id="{72A20B66-FA06-E94A-83CC-B054AA75DF35}"/>
              </a:ext>
            </a:extLst>
          </p:cNvPr>
          <p:cNvSpPr txBox="1"/>
          <p:nvPr/>
        </p:nvSpPr>
        <p:spPr>
          <a:xfrm>
            <a:off x="399459" y="5072897"/>
            <a:ext cx="9632340" cy="120504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What happens if you set the </a:t>
            </a:r>
            <a:r>
              <a:rPr lang="en-US" sz="2400" dirty="0" err="1">
                <a:latin typeface="Gill Sans MT" panose="020B0502020104020203" pitchFamily="34" charset="77"/>
              </a:rPr>
              <a:t>kmer</a:t>
            </a:r>
            <a:r>
              <a:rPr lang="en-US" sz="2400" dirty="0">
                <a:latin typeface="Gill Sans MT" panose="020B0502020104020203" pitchFamily="34" charset="77"/>
              </a:rPr>
              <a:t> size to be too small? Too big?</a:t>
            </a:r>
          </a:p>
          <a:p>
            <a:pPr marL="285750" indent="-285750">
              <a:buFont typeface="Arial" panose="020B0604020202020204" pitchFamily="34" charset="0"/>
              <a:buChar char="•"/>
            </a:pPr>
            <a:r>
              <a:rPr lang="en-US" sz="2400" dirty="0">
                <a:latin typeface="Gill Sans MT" panose="020B0502020104020203" pitchFamily="34" charset="77"/>
              </a:rPr>
              <a:t>What will be effects of low coverage in our sequencing dataset? E.g. what if we have &lt;2x coverage?</a:t>
            </a:r>
          </a:p>
        </p:txBody>
      </p:sp>
    </p:spTree>
    <p:extLst>
      <p:ext uri="{BB962C8B-B14F-4D97-AF65-F5344CB8AC3E}">
        <p14:creationId xmlns:p14="http://schemas.microsoft.com/office/powerpoint/2010/main" val="4539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P spid="7" grpId="0"/>
      <p:bldP spid="8" grpId="0"/>
      <p:bldP spid="9" grpId="0"/>
      <p:bldP spid="10" grpId="0" animBg="1"/>
      <p:bldP spid="11" grpId="0" animBg="1"/>
      <p:bldP spid="12" grpId="0"/>
      <p:bldP spid="1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k-</a:t>
            </a:r>
            <a:r>
              <a:rPr lang="en-US" sz="3600" dirty="0" err="1">
                <a:latin typeface="Gill Sans MT" panose="020B0502020104020203" pitchFamily="34" charset="0"/>
              </a:rPr>
              <a:t>mer</a:t>
            </a:r>
            <a:r>
              <a:rPr lang="en-US" sz="3600" dirty="0">
                <a:latin typeface="Gill Sans MT" panose="020B0502020104020203" pitchFamily="34" charset="0"/>
              </a:rPr>
              <a:t> + coverage considerations</a:t>
            </a:r>
          </a:p>
        </p:txBody>
      </p:sp>
      <p:sp>
        <p:nvSpPr>
          <p:cNvPr id="2" name="TextBox 1">
            <a:extLst>
              <a:ext uri="{FF2B5EF4-FFF2-40B4-BE49-F238E27FC236}">
                <a16:creationId xmlns:a16="http://schemas.microsoft.com/office/drawing/2014/main" id="{A298CDA8-C0E0-2543-AB97-C93D34B22F2C}"/>
              </a:ext>
            </a:extLst>
          </p:cNvPr>
          <p:cNvSpPr txBox="1"/>
          <p:nvPr/>
        </p:nvSpPr>
        <p:spPr>
          <a:xfrm>
            <a:off x="1569720" y="1225689"/>
            <a:ext cx="8702040" cy="4524315"/>
          </a:xfrm>
          <a:prstGeom prst="rect">
            <a:avLst/>
          </a:prstGeom>
          <a:noFill/>
        </p:spPr>
        <p:txBody>
          <a:bodyPr wrap="square" rtlCol="0">
            <a:spAutoFit/>
          </a:bodyPr>
          <a:lstStyle/>
          <a:p>
            <a:pPr marL="285744" indent="-285744">
              <a:buFont typeface="Arial" panose="020B0604020202020204" pitchFamily="34" charset="0"/>
              <a:buChar char="•"/>
            </a:pPr>
            <a:r>
              <a:rPr lang="en-US" sz="3600" dirty="0">
                <a:latin typeface="Gill Sans MT" panose="020B0502020104020203" pitchFamily="34" charset="0"/>
              </a:rPr>
              <a:t>Want k-</a:t>
            </a:r>
            <a:r>
              <a:rPr lang="en-US" sz="3600" dirty="0" err="1">
                <a:latin typeface="Gill Sans MT" panose="020B0502020104020203" pitchFamily="34" charset="0"/>
              </a:rPr>
              <a:t>mer</a:t>
            </a:r>
            <a:r>
              <a:rPr lang="en-US" sz="3600" dirty="0">
                <a:latin typeface="Gill Sans MT" panose="020B0502020104020203" pitchFamily="34" charset="0"/>
              </a:rPr>
              <a:t> long enough so that most k-</a:t>
            </a:r>
            <a:r>
              <a:rPr lang="en-US" sz="3600" dirty="0" err="1">
                <a:latin typeface="Gill Sans MT" panose="020B0502020104020203" pitchFamily="34" charset="0"/>
              </a:rPr>
              <a:t>mers</a:t>
            </a:r>
            <a:r>
              <a:rPr lang="en-US" sz="3600" dirty="0">
                <a:latin typeface="Gill Sans MT" panose="020B0502020104020203" pitchFamily="34" charset="0"/>
              </a:rPr>
              <a:t> that length will be unique in the genome</a:t>
            </a:r>
          </a:p>
          <a:p>
            <a:pPr marL="285744" indent="-285744">
              <a:buFont typeface="Arial" panose="020B0604020202020204" pitchFamily="34" charset="0"/>
              <a:buChar char="•"/>
            </a:pPr>
            <a:r>
              <a:rPr lang="en-US" sz="3600" dirty="0">
                <a:latin typeface="Gill Sans MT" panose="020B0502020104020203" pitchFamily="34" charset="0"/>
              </a:rPr>
              <a:t>But can’t be too long, especially if the error rate is high</a:t>
            </a:r>
          </a:p>
          <a:p>
            <a:pPr marL="285744" indent="-285744">
              <a:buFont typeface="Arial" panose="020B0604020202020204" pitchFamily="34" charset="0"/>
              <a:buChar char="•"/>
            </a:pPr>
            <a:r>
              <a:rPr lang="en-US" sz="3600" dirty="0">
                <a:latin typeface="Gill Sans MT" panose="020B0502020104020203" pitchFamily="34" charset="0"/>
              </a:rPr>
              <a:t>Since we need k-</a:t>
            </a:r>
            <a:r>
              <a:rPr lang="en-US" sz="3600" dirty="0" err="1">
                <a:latin typeface="Gill Sans MT" panose="020B0502020104020203" pitchFamily="34" charset="0"/>
              </a:rPr>
              <a:t>mers</a:t>
            </a:r>
            <a:r>
              <a:rPr lang="en-US" sz="3600" dirty="0">
                <a:latin typeface="Gill Sans MT" panose="020B0502020104020203" pitchFamily="34" charset="0"/>
              </a:rPr>
              <a:t> to overlap, a region needs </a:t>
            </a:r>
            <a:r>
              <a:rPr lang="en-US" sz="3600" i="1" dirty="0">
                <a:latin typeface="Gill Sans MT" panose="020B0502020104020203" pitchFamily="34" charset="0"/>
              </a:rPr>
              <a:t>at least </a:t>
            </a:r>
            <a:r>
              <a:rPr lang="en-US" sz="3600" dirty="0">
                <a:latin typeface="Gill Sans MT" panose="020B0502020104020203" pitchFamily="34" charset="0"/>
              </a:rPr>
              <a:t>2X coverage to connect reads</a:t>
            </a:r>
          </a:p>
          <a:p>
            <a:pPr marL="285744" indent="-285744">
              <a:buFont typeface="Arial" panose="020B0604020202020204" pitchFamily="34" charset="0"/>
              <a:buChar char="•"/>
            </a:pPr>
            <a:r>
              <a:rPr lang="en-US" sz="3600" dirty="0">
                <a:latin typeface="Gill Sans MT" panose="020B0502020104020203" pitchFamily="34" charset="0"/>
              </a:rPr>
              <a:t>Higher coverage allows error correction</a:t>
            </a:r>
          </a:p>
        </p:txBody>
      </p:sp>
    </p:spTree>
    <p:extLst>
      <p:ext uri="{BB962C8B-B14F-4D97-AF65-F5344CB8AC3E}">
        <p14:creationId xmlns:p14="http://schemas.microsoft.com/office/powerpoint/2010/main" val="10918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Assembly overview</a:t>
            </a:r>
          </a:p>
        </p:txBody>
      </p:sp>
      <p:sp>
        <p:nvSpPr>
          <p:cNvPr id="3" name="TextBox 2">
            <a:extLst>
              <a:ext uri="{FF2B5EF4-FFF2-40B4-BE49-F238E27FC236}">
                <a16:creationId xmlns:a16="http://schemas.microsoft.com/office/drawing/2014/main" id="{BCECFE93-12F6-774A-BD48-6CD897660617}"/>
              </a:ext>
            </a:extLst>
          </p:cNvPr>
          <p:cNvSpPr txBox="1"/>
          <p:nvPr/>
        </p:nvSpPr>
        <p:spPr>
          <a:xfrm>
            <a:off x="731520" y="1417320"/>
            <a:ext cx="3566426" cy="892552"/>
          </a:xfrm>
          <a:prstGeom prst="rect">
            <a:avLst/>
          </a:prstGeom>
          <a:noFill/>
        </p:spPr>
        <p:txBody>
          <a:bodyPr wrap="none" rtlCol="0">
            <a:spAutoFit/>
          </a:bodyPr>
          <a:lstStyle/>
          <a:p>
            <a:pPr marL="514338" indent="-514338">
              <a:buAutoNum type="arabicPeriod"/>
            </a:pPr>
            <a:r>
              <a:rPr lang="en-US" sz="3200" b="1" dirty="0" err="1"/>
              <a:t>Contig</a:t>
            </a:r>
            <a:r>
              <a:rPr lang="en-US" sz="3200" b="1" dirty="0"/>
              <a:t> assembly </a:t>
            </a:r>
          </a:p>
          <a:p>
            <a:r>
              <a:rPr lang="en-US" sz="2000" dirty="0">
                <a:latin typeface="Gill Sans MT" panose="020B0502020104020203" pitchFamily="34" charset="77"/>
              </a:rPr>
              <a:t>(de Bruijn graphs + </a:t>
            </a:r>
            <a:r>
              <a:rPr lang="en-US" sz="2000" dirty="0" err="1">
                <a:latin typeface="Gill Sans MT" panose="020B0502020104020203" pitchFamily="34" charset="77"/>
              </a:rPr>
              <a:t>kmers</a:t>
            </a:r>
            <a:r>
              <a:rPr lang="en-US" sz="2000" dirty="0">
                <a:latin typeface="Gill Sans MT" panose="020B0502020104020203" pitchFamily="34" charset="77"/>
              </a:rPr>
              <a:t>)</a:t>
            </a:r>
          </a:p>
        </p:txBody>
      </p:sp>
      <p:sp>
        <p:nvSpPr>
          <p:cNvPr id="5" name="TextBox 4">
            <a:extLst>
              <a:ext uri="{FF2B5EF4-FFF2-40B4-BE49-F238E27FC236}">
                <a16:creationId xmlns:a16="http://schemas.microsoft.com/office/drawing/2014/main" id="{A2715C61-0539-3749-A761-DFCB3DEB36E6}"/>
              </a:ext>
            </a:extLst>
          </p:cNvPr>
          <p:cNvSpPr txBox="1"/>
          <p:nvPr/>
        </p:nvSpPr>
        <p:spPr>
          <a:xfrm>
            <a:off x="731521" y="3110265"/>
            <a:ext cx="2467727" cy="584775"/>
          </a:xfrm>
          <a:prstGeom prst="rect">
            <a:avLst/>
          </a:prstGeom>
          <a:noFill/>
        </p:spPr>
        <p:txBody>
          <a:bodyPr wrap="none" rtlCol="0">
            <a:spAutoFit/>
          </a:bodyPr>
          <a:lstStyle/>
          <a:p>
            <a:r>
              <a:rPr lang="en-US" sz="3200" b="1" dirty="0"/>
              <a:t>2. Scaffolding</a:t>
            </a:r>
          </a:p>
        </p:txBody>
      </p:sp>
      <p:sp>
        <p:nvSpPr>
          <p:cNvPr id="6" name="TextBox 5">
            <a:extLst>
              <a:ext uri="{FF2B5EF4-FFF2-40B4-BE49-F238E27FC236}">
                <a16:creationId xmlns:a16="http://schemas.microsoft.com/office/drawing/2014/main" id="{1106D965-CF87-E94D-8CB1-E3697C2E14B6}"/>
              </a:ext>
            </a:extLst>
          </p:cNvPr>
          <p:cNvSpPr txBox="1"/>
          <p:nvPr/>
        </p:nvSpPr>
        <p:spPr>
          <a:xfrm>
            <a:off x="731521" y="4312921"/>
            <a:ext cx="2318263" cy="584775"/>
          </a:xfrm>
          <a:prstGeom prst="rect">
            <a:avLst/>
          </a:prstGeom>
          <a:noFill/>
        </p:spPr>
        <p:txBody>
          <a:bodyPr wrap="none" rtlCol="0">
            <a:spAutoFit/>
          </a:bodyPr>
          <a:lstStyle/>
          <a:p>
            <a:r>
              <a:rPr lang="en-US" sz="3200" b="1" dirty="0"/>
              <a:t>3. Gap filling</a:t>
            </a:r>
          </a:p>
        </p:txBody>
      </p:sp>
      <p:sp>
        <p:nvSpPr>
          <p:cNvPr id="7" name="TextBox 6">
            <a:extLst>
              <a:ext uri="{FF2B5EF4-FFF2-40B4-BE49-F238E27FC236}">
                <a16:creationId xmlns:a16="http://schemas.microsoft.com/office/drawing/2014/main" id="{E9F9D1D7-6DA2-244E-BFB2-F5FE4BD89BD8}"/>
              </a:ext>
            </a:extLst>
          </p:cNvPr>
          <p:cNvSpPr txBox="1"/>
          <p:nvPr/>
        </p:nvSpPr>
        <p:spPr>
          <a:xfrm>
            <a:off x="731521" y="5532121"/>
            <a:ext cx="2377959" cy="584775"/>
          </a:xfrm>
          <a:prstGeom prst="rect">
            <a:avLst/>
          </a:prstGeom>
          <a:noFill/>
        </p:spPr>
        <p:txBody>
          <a:bodyPr wrap="none" rtlCol="0">
            <a:spAutoFit/>
          </a:bodyPr>
          <a:lstStyle/>
          <a:p>
            <a:r>
              <a:rPr lang="en-US" sz="3200" b="1" dirty="0"/>
              <a:t>4. Evaluation</a:t>
            </a:r>
          </a:p>
        </p:txBody>
      </p:sp>
      <p:sp>
        <p:nvSpPr>
          <p:cNvPr id="8" name="Rounded Rectangle 7">
            <a:extLst>
              <a:ext uri="{FF2B5EF4-FFF2-40B4-BE49-F238E27FC236}">
                <a16:creationId xmlns:a16="http://schemas.microsoft.com/office/drawing/2014/main" id="{3850036E-6763-C840-A95B-E7A913306F0C}"/>
              </a:ext>
            </a:extLst>
          </p:cNvPr>
          <p:cNvSpPr/>
          <p:nvPr/>
        </p:nvSpPr>
        <p:spPr>
          <a:xfrm>
            <a:off x="5318760" y="1411839"/>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657A23-2CEF-EE41-B8F7-57739975A0DB}"/>
              </a:ext>
            </a:extLst>
          </p:cNvPr>
          <p:cNvSpPr txBox="1"/>
          <p:nvPr/>
        </p:nvSpPr>
        <p:spPr>
          <a:xfrm>
            <a:off x="5334000" y="1382103"/>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2" name="Rounded Rectangle 11">
            <a:extLst>
              <a:ext uri="{FF2B5EF4-FFF2-40B4-BE49-F238E27FC236}">
                <a16:creationId xmlns:a16="http://schemas.microsoft.com/office/drawing/2014/main" id="{93D75C27-B5E2-7845-A89E-F62131328DBD}"/>
              </a:ext>
            </a:extLst>
          </p:cNvPr>
          <p:cNvSpPr/>
          <p:nvPr/>
        </p:nvSpPr>
        <p:spPr>
          <a:xfrm>
            <a:off x="6934200" y="1765931"/>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423440-254E-044B-9B49-8538B341AF26}"/>
              </a:ext>
            </a:extLst>
          </p:cNvPr>
          <p:cNvSpPr txBox="1"/>
          <p:nvPr/>
        </p:nvSpPr>
        <p:spPr>
          <a:xfrm>
            <a:off x="6949440" y="1736195"/>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6" name="Rounded Rectangle 15">
            <a:extLst>
              <a:ext uri="{FF2B5EF4-FFF2-40B4-BE49-F238E27FC236}">
                <a16:creationId xmlns:a16="http://schemas.microsoft.com/office/drawing/2014/main" id="{0E958A4C-38F6-7D46-BB3B-FD37787B713A}"/>
              </a:ext>
            </a:extLst>
          </p:cNvPr>
          <p:cNvSpPr/>
          <p:nvPr/>
        </p:nvSpPr>
        <p:spPr>
          <a:xfrm>
            <a:off x="5303520" y="2181727"/>
            <a:ext cx="41148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ACAGACATCGATC</a:t>
            </a:r>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8" name="TextBox 17">
            <a:extLst>
              <a:ext uri="{FF2B5EF4-FFF2-40B4-BE49-F238E27FC236}">
                <a16:creationId xmlns:a16="http://schemas.microsoft.com/office/drawing/2014/main" id="{94AF950C-891C-0846-A67D-DF358715F5F0}"/>
              </a:ext>
            </a:extLst>
          </p:cNvPr>
          <p:cNvSpPr txBox="1"/>
          <p:nvPr/>
        </p:nvSpPr>
        <p:spPr>
          <a:xfrm>
            <a:off x="9494520" y="1356360"/>
            <a:ext cx="779572" cy="369332"/>
          </a:xfrm>
          <a:prstGeom prst="rect">
            <a:avLst/>
          </a:prstGeom>
          <a:noFill/>
        </p:spPr>
        <p:txBody>
          <a:bodyPr wrap="none" rtlCol="0">
            <a:spAutoFit/>
          </a:bodyPr>
          <a:lstStyle/>
          <a:p>
            <a:r>
              <a:rPr lang="en-US" dirty="0">
                <a:latin typeface="Gill Sans MT" panose="020B0502020104020203" pitchFamily="34" charset="77"/>
              </a:rPr>
              <a:t>read 1</a:t>
            </a:r>
          </a:p>
        </p:txBody>
      </p:sp>
      <p:sp>
        <p:nvSpPr>
          <p:cNvPr id="19" name="TextBox 18">
            <a:extLst>
              <a:ext uri="{FF2B5EF4-FFF2-40B4-BE49-F238E27FC236}">
                <a16:creationId xmlns:a16="http://schemas.microsoft.com/office/drawing/2014/main" id="{6A2DA110-5A27-1741-AB8B-5FE8E8262110}"/>
              </a:ext>
            </a:extLst>
          </p:cNvPr>
          <p:cNvSpPr txBox="1"/>
          <p:nvPr/>
        </p:nvSpPr>
        <p:spPr>
          <a:xfrm>
            <a:off x="9494520" y="1778641"/>
            <a:ext cx="779572" cy="369332"/>
          </a:xfrm>
          <a:prstGeom prst="rect">
            <a:avLst/>
          </a:prstGeom>
          <a:noFill/>
        </p:spPr>
        <p:txBody>
          <a:bodyPr wrap="none" rtlCol="0">
            <a:spAutoFit/>
          </a:bodyPr>
          <a:lstStyle/>
          <a:p>
            <a:r>
              <a:rPr lang="en-US" dirty="0">
                <a:latin typeface="Gill Sans MT" panose="020B0502020104020203" pitchFamily="34" charset="77"/>
              </a:rPr>
              <a:t>read 2</a:t>
            </a:r>
          </a:p>
        </p:txBody>
      </p:sp>
      <p:sp>
        <p:nvSpPr>
          <p:cNvPr id="20" name="TextBox 19">
            <a:extLst>
              <a:ext uri="{FF2B5EF4-FFF2-40B4-BE49-F238E27FC236}">
                <a16:creationId xmlns:a16="http://schemas.microsoft.com/office/drawing/2014/main" id="{C20A57CA-796E-D44F-83BF-3E4401FBFD92}"/>
              </a:ext>
            </a:extLst>
          </p:cNvPr>
          <p:cNvSpPr txBox="1"/>
          <p:nvPr/>
        </p:nvSpPr>
        <p:spPr>
          <a:xfrm>
            <a:off x="9494520" y="2185476"/>
            <a:ext cx="760914" cy="369332"/>
          </a:xfrm>
          <a:prstGeom prst="rect">
            <a:avLst/>
          </a:prstGeom>
          <a:noFill/>
        </p:spPr>
        <p:txBody>
          <a:bodyPr wrap="none" rtlCol="0">
            <a:spAutoFit/>
          </a:bodyPr>
          <a:lstStyle/>
          <a:p>
            <a:r>
              <a:rPr lang="en-US" dirty="0" err="1">
                <a:latin typeface="Gill Sans MT" panose="020B0502020104020203" pitchFamily="34" charset="77"/>
              </a:rPr>
              <a:t>contig</a:t>
            </a:r>
            <a:endParaRPr lang="en-US" dirty="0">
              <a:latin typeface="Gill Sans MT" panose="020B0502020104020203" pitchFamily="34" charset="77"/>
            </a:endParaRPr>
          </a:p>
        </p:txBody>
      </p:sp>
      <p:sp>
        <p:nvSpPr>
          <p:cNvPr id="21" name="Rounded Rectangle 20">
            <a:extLst>
              <a:ext uri="{FF2B5EF4-FFF2-40B4-BE49-F238E27FC236}">
                <a16:creationId xmlns:a16="http://schemas.microsoft.com/office/drawing/2014/main" id="{1C268C41-CC1D-7644-B413-93563FED2042}"/>
              </a:ext>
            </a:extLst>
          </p:cNvPr>
          <p:cNvSpPr/>
          <p:nvPr/>
        </p:nvSpPr>
        <p:spPr>
          <a:xfrm>
            <a:off x="3307080" y="3227247"/>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2" name="Rounded Rectangle 21">
            <a:extLst>
              <a:ext uri="{FF2B5EF4-FFF2-40B4-BE49-F238E27FC236}">
                <a16:creationId xmlns:a16="http://schemas.microsoft.com/office/drawing/2014/main" id="{EDE970E3-B797-E349-B200-AD097000F051}"/>
              </a:ext>
            </a:extLst>
          </p:cNvPr>
          <p:cNvSpPr/>
          <p:nvPr/>
        </p:nvSpPr>
        <p:spPr>
          <a:xfrm>
            <a:off x="8199120" y="3227247"/>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3" name="Arc 22">
            <a:extLst>
              <a:ext uri="{FF2B5EF4-FFF2-40B4-BE49-F238E27FC236}">
                <a16:creationId xmlns:a16="http://schemas.microsoft.com/office/drawing/2014/main" id="{52C7025C-C76A-9B48-9A6F-13BD139DB7F6}"/>
              </a:ext>
            </a:extLst>
          </p:cNvPr>
          <p:cNvSpPr/>
          <p:nvPr/>
        </p:nvSpPr>
        <p:spPr>
          <a:xfrm>
            <a:off x="5410200" y="3024069"/>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9DEAC3FC-C2B9-AF4B-92FA-9BD716AE52AF}"/>
              </a:ext>
            </a:extLst>
          </p:cNvPr>
          <p:cNvSpPr/>
          <p:nvPr/>
        </p:nvSpPr>
        <p:spPr>
          <a:xfrm flipH="1">
            <a:off x="5410200" y="3024069"/>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6D89A8B-CFC4-C043-942E-5B120666CDAA}"/>
              </a:ext>
            </a:extLst>
          </p:cNvPr>
          <p:cNvSpPr/>
          <p:nvPr/>
        </p:nvSpPr>
        <p:spPr>
          <a:xfrm>
            <a:off x="3307080" y="4428739"/>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6" name="Rounded Rectangle 25">
            <a:extLst>
              <a:ext uri="{FF2B5EF4-FFF2-40B4-BE49-F238E27FC236}">
                <a16:creationId xmlns:a16="http://schemas.microsoft.com/office/drawing/2014/main" id="{DF2D2EA4-20A9-EC4F-B532-C3D1CC46228E}"/>
              </a:ext>
            </a:extLst>
          </p:cNvPr>
          <p:cNvSpPr/>
          <p:nvPr/>
        </p:nvSpPr>
        <p:spPr>
          <a:xfrm>
            <a:off x="8199120" y="4428739"/>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7" name="Arc 26">
            <a:extLst>
              <a:ext uri="{FF2B5EF4-FFF2-40B4-BE49-F238E27FC236}">
                <a16:creationId xmlns:a16="http://schemas.microsoft.com/office/drawing/2014/main" id="{D8755E52-7C16-924F-B225-40FFCC00DC5A}"/>
              </a:ext>
            </a:extLst>
          </p:cNvPr>
          <p:cNvSpPr/>
          <p:nvPr/>
        </p:nvSpPr>
        <p:spPr>
          <a:xfrm>
            <a:off x="5410200" y="4225561"/>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B2A07BDE-954F-404F-8ADE-F1923B3ADD31}"/>
              </a:ext>
            </a:extLst>
          </p:cNvPr>
          <p:cNvSpPr/>
          <p:nvPr/>
        </p:nvSpPr>
        <p:spPr>
          <a:xfrm flipH="1">
            <a:off x="5410200" y="4225561"/>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E482C44-2C6D-3C4D-866F-BB497E600BE4}"/>
              </a:ext>
            </a:extLst>
          </p:cNvPr>
          <p:cNvCxnSpPr>
            <a:stCxn id="25" idx="3"/>
            <a:endCxn id="26" idx="1"/>
          </p:cNvCxnSpPr>
          <p:nvPr/>
        </p:nvCxnSpPr>
        <p:spPr>
          <a:xfrm>
            <a:off x="7178040" y="4636549"/>
            <a:ext cx="102108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CD590EFB-9E1F-B54E-814C-EF90F0244209}"/>
              </a:ext>
            </a:extLst>
          </p:cNvPr>
          <p:cNvSpPr/>
          <p:nvPr/>
        </p:nvSpPr>
        <p:spPr>
          <a:xfrm>
            <a:off x="4872991" y="5610499"/>
            <a:ext cx="5128260" cy="1341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2" name="Rounded Rectangle 31">
            <a:extLst>
              <a:ext uri="{FF2B5EF4-FFF2-40B4-BE49-F238E27FC236}">
                <a16:creationId xmlns:a16="http://schemas.microsoft.com/office/drawing/2014/main" id="{2455266F-2FB8-C948-992B-E288E6D84EAA}"/>
              </a:ext>
            </a:extLst>
          </p:cNvPr>
          <p:cNvSpPr/>
          <p:nvPr/>
        </p:nvSpPr>
        <p:spPr>
          <a:xfrm>
            <a:off x="4872991" y="5815277"/>
            <a:ext cx="144780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3" name="Rounded Rectangle 32">
            <a:extLst>
              <a:ext uri="{FF2B5EF4-FFF2-40B4-BE49-F238E27FC236}">
                <a16:creationId xmlns:a16="http://schemas.microsoft.com/office/drawing/2014/main" id="{0FC5C4FB-78DE-7944-BE83-8B900BBFADE0}"/>
              </a:ext>
            </a:extLst>
          </p:cNvPr>
          <p:cNvSpPr/>
          <p:nvPr/>
        </p:nvSpPr>
        <p:spPr>
          <a:xfrm>
            <a:off x="6381751" y="5815277"/>
            <a:ext cx="85344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4" name="Rounded Rectangle 33">
            <a:extLst>
              <a:ext uri="{FF2B5EF4-FFF2-40B4-BE49-F238E27FC236}">
                <a16:creationId xmlns:a16="http://schemas.microsoft.com/office/drawing/2014/main" id="{EEB7AAB6-8119-FA49-B906-ED2384137F9E}"/>
              </a:ext>
            </a:extLst>
          </p:cNvPr>
          <p:cNvSpPr/>
          <p:nvPr/>
        </p:nvSpPr>
        <p:spPr>
          <a:xfrm>
            <a:off x="7296151" y="5815277"/>
            <a:ext cx="85344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5" name="Rounded Rectangle 34">
            <a:extLst>
              <a:ext uri="{FF2B5EF4-FFF2-40B4-BE49-F238E27FC236}">
                <a16:creationId xmlns:a16="http://schemas.microsoft.com/office/drawing/2014/main" id="{63A5D676-B504-744E-AB38-F0D329A99E7C}"/>
              </a:ext>
            </a:extLst>
          </p:cNvPr>
          <p:cNvSpPr/>
          <p:nvPr/>
        </p:nvSpPr>
        <p:spPr>
          <a:xfrm>
            <a:off x="8202931" y="5820933"/>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6" name="Rounded Rectangle 35">
            <a:extLst>
              <a:ext uri="{FF2B5EF4-FFF2-40B4-BE49-F238E27FC236}">
                <a16:creationId xmlns:a16="http://schemas.microsoft.com/office/drawing/2014/main" id="{7F060A0E-CD99-844B-97C9-B111D95F6542}"/>
              </a:ext>
            </a:extLst>
          </p:cNvPr>
          <p:cNvSpPr/>
          <p:nvPr/>
        </p:nvSpPr>
        <p:spPr>
          <a:xfrm>
            <a:off x="8797291" y="5820933"/>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7" name="Rounded Rectangle 36">
            <a:extLst>
              <a:ext uri="{FF2B5EF4-FFF2-40B4-BE49-F238E27FC236}">
                <a16:creationId xmlns:a16="http://schemas.microsoft.com/office/drawing/2014/main" id="{BBD23234-A902-5C49-8AC6-C5CE34D8D3D2}"/>
              </a:ext>
            </a:extLst>
          </p:cNvPr>
          <p:cNvSpPr/>
          <p:nvPr/>
        </p:nvSpPr>
        <p:spPr>
          <a:xfrm>
            <a:off x="939165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8" name="Rounded Rectangle 37">
            <a:extLst>
              <a:ext uri="{FF2B5EF4-FFF2-40B4-BE49-F238E27FC236}">
                <a16:creationId xmlns:a16="http://schemas.microsoft.com/office/drawing/2014/main" id="{248C7914-5031-E342-BABB-12658D71D31D}"/>
              </a:ext>
            </a:extLst>
          </p:cNvPr>
          <p:cNvSpPr/>
          <p:nvPr/>
        </p:nvSpPr>
        <p:spPr>
          <a:xfrm>
            <a:off x="962025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9" name="Rounded Rectangle 38">
            <a:extLst>
              <a:ext uri="{FF2B5EF4-FFF2-40B4-BE49-F238E27FC236}">
                <a16:creationId xmlns:a16="http://schemas.microsoft.com/office/drawing/2014/main" id="{2293AFC9-58D6-434B-9BE0-8FF9CCF02617}"/>
              </a:ext>
            </a:extLst>
          </p:cNvPr>
          <p:cNvSpPr/>
          <p:nvPr/>
        </p:nvSpPr>
        <p:spPr>
          <a:xfrm>
            <a:off x="984123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2" name="Rectangle 1">
            <a:extLst>
              <a:ext uri="{FF2B5EF4-FFF2-40B4-BE49-F238E27FC236}">
                <a16:creationId xmlns:a16="http://schemas.microsoft.com/office/drawing/2014/main" id="{B527B265-C3A3-3347-8051-B4EE8A1B6A3B}"/>
              </a:ext>
            </a:extLst>
          </p:cNvPr>
          <p:cNvSpPr/>
          <p:nvPr/>
        </p:nvSpPr>
        <p:spPr>
          <a:xfrm>
            <a:off x="623688" y="2736372"/>
            <a:ext cx="11248013" cy="2395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95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2BC594-7131-C946-8903-F9F8517C381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After contig assembly</a:t>
            </a:r>
          </a:p>
        </p:txBody>
      </p:sp>
      <p:sp>
        <p:nvSpPr>
          <p:cNvPr id="5" name="TextBox 4">
            <a:extLst>
              <a:ext uri="{FF2B5EF4-FFF2-40B4-BE49-F238E27FC236}">
                <a16:creationId xmlns:a16="http://schemas.microsoft.com/office/drawing/2014/main" id="{A39FFFF4-E03B-E243-879D-8782BA350457}"/>
              </a:ext>
            </a:extLst>
          </p:cNvPr>
          <p:cNvSpPr txBox="1"/>
          <p:nvPr/>
        </p:nvSpPr>
        <p:spPr>
          <a:xfrm>
            <a:off x="719212" y="1259615"/>
            <a:ext cx="5657756" cy="461665"/>
          </a:xfrm>
          <a:prstGeom prst="rect">
            <a:avLst/>
          </a:prstGeom>
          <a:noFill/>
        </p:spPr>
        <p:txBody>
          <a:bodyPr wrap="square" rtlCol="0">
            <a:spAutoFit/>
          </a:bodyPr>
          <a:lstStyle/>
          <a:p>
            <a:r>
              <a:rPr lang="en-US" sz="2400" dirty="0">
                <a:latin typeface="Gill Sans MT" panose="020B0502020104020203" pitchFamily="34" charset="77"/>
              </a:rPr>
              <a:t>Collection of disconnected contigs:</a:t>
            </a:r>
          </a:p>
        </p:txBody>
      </p:sp>
      <p:sp>
        <p:nvSpPr>
          <p:cNvPr id="6" name="Rounded Rectangle 5">
            <a:extLst>
              <a:ext uri="{FF2B5EF4-FFF2-40B4-BE49-F238E27FC236}">
                <a16:creationId xmlns:a16="http://schemas.microsoft.com/office/drawing/2014/main" id="{AD59F9F4-6EDB-C042-8D5E-6D5BFBB40CB4}"/>
              </a:ext>
            </a:extLst>
          </p:cNvPr>
          <p:cNvSpPr/>
          <p:nvPr/>
        </p:nvSpPr>
        <p:spPr>
          <a:xfrm>
            <a:off x="1901613" y="2510701"/>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7" name="Rounded Rectangle 6">
            <a:extLst>
              <a:ext uri="{FF2B5EF4-FFF2-40B4-BE49-F238E27FC236}">
                <a16:creationId xmlns:a16="http://schemas.microsoft.com/office/drawing/2014/main" id="{4B2BC19E-1948-6C4B-A4FC-F9C4B7BE6268}"/>
              </a:ext>
            </a:extLst>
          </p:cNvPr>
          <p:cNvSpPr/>
          <p:nvPr/>
        </p:nvSpPr>
        <p:spPr>
          <a:xfrm>
            <a:off x="3548090" y="3300122"/>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8" name="Rounded Rectangle 7">
            <a:extLst>
              <a:ext uri="{FF2B5EF4-FFF2-40B4-BE49-F238E27FC236}">
                <a16:creationId xmlns:a16="http://schemas.microsoft.com/office/drawing/2014/main" id="{2A1EF39A-172B-F141-9D9F-DA507B13BE72}"/>
              </a:ext>
            </a:extLst>
          </p:cNvPr>
          <p:cNvSpPr/>
          <p:nvPr/>
        </p:nvSpPr>
        <p:spPr>
          <a:xfrm>
            <a:off x="7619875" y="2836105"/>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ATGACTAGCTGACTATCGTACGTCTACGC</a:t>
            </a:r>
            <a:endParaRPr lang="en-US" b="1" dirty="0">
              <a:solidFill>
                <a:srgbClr val="FF0000"/>
              </a:solidFill>
            </a:endParaRPr>
          </a:p>
        </p:txBody>
      </p:sp>
      <p:sp>
        <p:nvSpPr>
          <p:cNvPr id="9" name="Rounded Rectangle 8">
            <a:extLst>
              <a:ext uri="{FF2B5EF4-FFF2-40B4-BE49-F238E27FC236}">
                <a16:creationId xmlns:a16="http://schemas.microsoft.com/office/drawing/2014/main" id="{C648C0AF-030A-8A4D-9461-520B8635B39A}"/>
              </a:ext>
            </a:extLst>
          </p:cNvPr>
          <p:cNvSpPr/>
          <p:nvPr/>
        </p:nvSpPr>
        <p:spPr>
          <a:xfrm>
            <a:off x="6376968" y="2095081"/>
            <a:ext cx="2846619"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TTACGACTTCAGCTACGACG</a:t>
            </a:r>
            <a:endParaRPr lang="en-US" b="1" dirty="0">
              <a:solidFill>
                <a:srgbClr val="FF0000"/>
              </a:solidFill>
            </a:endParaRPr>
          </a:p>
        </p:txBody>
      </p:sp>
      <p:sp>
        <p:nvSpPr>
          <p:cNvPr id="10" name="Down Arrow 9">
            <a:extLst>
              <a:ext uri="{FF2B5EF4-FFF2-40B4-BE49-F238E27FC236}">
                <a16:creationId xmlns:a16="http://schemas.microsoft.com/office/drawing/2014/main" id="{5A834079-AE85-DE4B-8654-445C36259DF7}"/>
              </a:ext>
            </a:extLst>
          </p:cNvPr>
          <p:cNvSpPr/>
          <p:nvPr/>
        </p:nvSpPr>
        <p:spPr>
          <a:xfrm>
            <a:off x="5772573" y="4030133"/>
            <a:ext cx="323427" cy="508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46E6CF-92DB-474E-9BC9-CFC2896414C8}"/>
              </a:ext>
            </a:extLst>
          </p:cNvPr>
          <p:cNvSpPr txBox="1"/>
          <p:nvPr/>
        </p:nvSpPr>
        <p:spPr>
          <a:xfrm>
            <a:off x="4325455" y="4030133"/>
            <a:ext cx="1447118" cy="461665"/>
          </a:xfrm>
          <a:prstGeom prst="rect">
            <a:avLst/>
          </a:prstGeom>
          <a:noFill/>
        </p:spPr>
        <p:txBody>
          <a:bodyPr wrap="square" rtlCol="0">
            <a:spAutoFit/>
          </a:bodyPr>
          <a:lstStyle/>
          <a:p>
            <a:r>
              <a:rPr lang="en-US" sz="2400" dirty="0" err="1">
                <a:latin typeface="Gill Sans MT" panose="020B0502020104020203" pitchFamily="34" charset="77"/>
              </a:rPr>
              <a:t>Fasta</a:t>
            </a:r>
            <a:r>
              <a:rPr lang="en-US" sz="2400" dirty="0">
                <a:latin typeface="Gill Sans MT" panose="020B0502020104020203" pitchFamily="34" charset="77"/>
              </a:rPr>
              <a:t> file:</a:t>
            </a:r>
          </a:p>
        </p:txBody>
      </p:sp>
      <p:sp>
        <p:nvSpPr>
          <p:cNvPr id="12" name="TextBox 11">
            <a:extLst>
              <a:ext uri="{FF2B5EF4-FFF2-40B4-BE49-F238E27FC236}">
                <a16:creationId xmlns:a16="http://schemas.microsoft.com/office/drawing/2014/main" id="{683F4E77-841B-8040-8E57-3E89917D65E4}"/>
              </a:ext>
            </a:extLst>
          </p:cNvPr>
          <p:cNvSpPr txBox="1"/>
          <p:nvPr/>
        </p:nvSpPr>
        <p:spPr>
          <a:xfrm>
            <a:off x="1701346" y="4786378"/>
            <a:ext cx="5657756" cy="1938992"/>
          </a:xfrm>
          <a:prstGeom prst="rect">
            <a:avLst/>
          </a:prstGeom>
          <a:noFill/>
        </p:spPr>
        <p:txBody>
          <a:bodyPr wrap="square" rtlCol="0">
            <a:spAutoFit/>
          </a:bodyPr>
          <a:lstStyle/>
          <a:p>
            <a:r>
              <a:rPr lang="en-US" sz="2400" dirty="0">
                <a:latin typeface="Gill Sans MT" panose="020B0502020104020203" pitchFamily="34" charset="77"/>
              </a:rPr>
              <a:t>&gt;contig1</a:t>
            </a:r>
          </a:p>
          <a:p>
            <a:r>
              <a:rPr lang="en-US" sz="2400" dirty="0"/>
              <a:t>GACATCGATCGTACGACATCCGGGATGT</a:t>
            </a:r>
            <a:endParaRPr lang="en-US" sz="2400" b="1" dirty="0"/>
          </a:p>
          <a:p>
            <a:r>
              <a:rPr lang="en-US" sz="2400" dirty="0">
                <a:latin typeface="Gill Sans MT" panose="020B0502020104020203" pitchFamily="34" charset="77"/>
              </a:rPr>
              <a:t>&gt;contig2</a:t>
            </a:r>
          </a:p>
          <a:p>
            <a:r>
              <a:rPr lang="en-US" sz="2400" dirty="0"/>
              <a:t>TTACGACTTCAGCTACGACG</a:t>
            </a:r>
            <a:endParaRPr lang="en-US" sz="2400" b="1" dirty="0"/>
          </a:p>
          <a:p>
            <a:r>
              <a:rPr lang="en-US" sz="2400" dirty="0">
                <a:latin typeface="Gill Sans MT" panose="020B0502020104020203" pitchFamily="34" charset="77"/>
              </a:rPr>
              <a:t>…</a:t>
            </a:r>
          </a:p>
        </p:txBody>
      </p:sp>
      <p:sp>
        <p:nvSpPr>
          <p:cNvPr id="13" name="Rectangle 12">
            <a:extLst>
              <a:ext uri="{FF2B5EF4-FFF2-40B4-BE49-F238E27FC236}">
                <a16:creationId xmlns:a16="http://schemas.microsoft.com/office/drawing/2014/main" id="{23EF6D5D-DB17-B44A-8453-43CAB53FE949}"/>
              </a:ext>
            </a:extLst>
          </p:cNvPr>
          <p:cNvSpPr/>
          <p:nvPr/>
        </p:nvSpPr>
        <p:spPr>
          <a:xfrm>
            <a:off x="7359102" y="5408529"/>
            <a:ext cx="4293291" cy="400110"/>
          </a:xfrm>
          <a:prstGeom prst="rect">
            <a:avLst/>
          </a:prstGeom>
        </p:spPr>
        <p:txBody>
          <a:bodyPr wrap="none">
            <a:spAutoFit/>
          </a:bodyPr>
          <a:lstStyle/>
          <a:p>
            <a:r>
              <a:rPr lang="en-US" sz="2000" dirty="0"/>
              <a:t>https://</a:t>
            </a:r>
            <a:r>
              <a:rPr lang="en-US" sz="2000" dirty="0" err="1"/>
              <a:t>github.com</a:t>
            </a:r>
            <a:r>
              <a:rPr lang="en-US" sz="2000" dirty="0"/>
              <a:t>/GFA-spec/GFA-spec</a:t>
            </a:r>
          </a:p>
        </p:txBody>
      </p:sp>
      <p:sp>
        <p:nvSpPr>
          <p:cNvPr id="14" name="Rectangle 13">
            <a:extLst>
              <a:ext uri="{FF2B5EF4-FFF2-40B4-BE49-F238E27FC236}">
                <a16:creationId xmlns:a16="http://schemas.microsoft.com/office/drawing/2014/main" id="{37279CBB-08B1-114B-87C2-E89365DED4A6}"/>
              </a:ext>
            </a:extLst>
          </p:cNvPr>
          <p:cNvSpPr/>
          <p:nvPr/>
        </p:nvSpPr>
        <p:spPr>
          <a:xfrm>
            <a:off x="7359102" y="4690626"/>
            <a:ext cx="4003532" cy="707886"/>
          </a:xfrm>
          <a:prstGeom prst="rect">
            <a:avLst/>
          </a:prstGeom>
        </p:spPr>
        <p:txBody>
          <a:bodyPr wrap="none">
            <a:spAutoFit/>
          </a:bodyPr>
          <a:lstStyle/>
          <a:p>
            <a:r>
              <a:rPr lang="en-US" sz="2000" dirty="0">
                <a:latin typeface="Gill Sans MT" panose="020B0502020104020203" pitchFamily="34" charset="77"/>
              </a:rPr>
              <a:t>Also see: GFA</a:t>
            </a:r>
          </a:p>
          <a:p>
            <a:r>
              <a:rPr lang="en-US" sz="2000" dirty="0">
                <a:latin typeface="Gill Sans MT" panose="020B0502020104020203" pitchFamily="34" charset="77"/>
              </a:rPr>
              <a:t>(graphical fragment assembly) format</a:t>
            </a:r>
          </a:p>
        </p:txBody>
      </p:sp>
    </p:spTree>
    <p:extLst>
      <p:ext uri="{BB962C8B-B14F-4D97-AF65-F5344CB8AC3E}">
        <p14:creationId xmlns:p14="http://schemas.microsoft.com/office/powerpoint/2010/main" val="5410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0546FB-79D5-B04F-B42D-11A43C594A82}"/>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How to make sense of all these contigs?</a:t>
            </a:r>
          </a:p>
        </p:txBody>
      </p:sp>
      <p:cxnSp>
        <p:nvCxnSpPr>
          <p:cNvPr id="6" name="Straight Connector 5">
            <a:extLst>
              <a:ext uri="{FF2B5EF4-FFF2-40B4-BE49-F238E27FC236}">
                <a16:creationId xmlns:a16="http://schemas.microsoft.com/office/drawing/2014/main" id="{57AA53A0-057F-9042-88C3-9DE1EC480CB9}"/>
              </a:ext>
            </a:extLst>
          </p:cNvPr>
          <p:cNvCxnSpPr/>
          <p:nvPr/>
        </p:nvCxnSpPr>
        <p:spPr>
          <a:xfrm>
            <a:off x="3075409" y="2671779"/>
            <a:ext cx="602254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540FDB-A953-004C-8478-8555DE341853}"/>
              </a:ext>
            </a:extLst>
          </p:cNvPr>
          <p:cNvSpPr txBox="1"/>
          <p:nvPr/>
        </p:nvSpPr>
        <p:spPr>
          <a:xfrm>
            <a:off x="9362756" y="2485512"/>
            <a:ext cx="1778000" cy="523220"/>
          </a:xfrm>
          <a:prstGeom prst="rect">
            <a:avLst/>
          </a:prstGeom>
          <a:noFill/>
        </p:spPr>
        <p:txBody>
          <a:bodyPr wrap="square" rtlCol="0">
            <a:spAutoFit/>
          </a:bodyPr>
          <a:lstStyle/>
          <a:p>
            <a:r>
              <a:rPr lang="en-US" sz="2800" dirty="0" err="1">
                <a:latin typeface="Gill Sans MT" panose="020B0502020104020203" pitchFamily="34" charset="77"/>
              </a:rPr>
              <a:t>Contig</a:t>
            </a:r>
            <a:endParaRPr lang="en-US" sz="2800" dirty="0">
              <a:latin typeface="Gill Sans MT" panose="020B0502020104020203" pitchFamily="34" charset="77"/>
            </a:endParaRPr>
          </a:p>
        </p:txBody>
      </p:sp>
      <p:cxnSp>
        <p:nvCxnSpPr>
          <p:cNvPr id="8" name="Straight Arrow Connector 7">
            <a:extLst>
              <a:ext uri="{FF2B5EF4-FFF2-40B4-BE49-F238E27FC236}">
                <a16:creationId xmlns:a16="http://schemas.microsoft.com/office/drawing/2014/main" id="{FC3C3617-AE85-D04E-87BC-E33B4872A589}"/>
              </a:ext>
            </a:extLst>
          </p:cNvPr>
          <p:cNvCxnSpPr>
            <a:cxnSpLocks/>
          </p:cNvCxnSpPr>
          <p:nvPr/>
        </p:nvCxnSpPr>
        <p:spPr>
          <a:xfrm>
            <a:off x="3143789" y="248551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CB55B6-CA19-D345-8D1F-8DB04B05BB50}"/>
              </a:ext>
            </a:extLst>
          </p:cNvPr>
          <p:cNvCxnSpPr>
            <a:cxnSpLocks/>
          </p:cNvCxnSpPr>
          <p:nvPr/>
        </p:nvCxnSpPr>
        <p:spPr>
          <a:xfrm flipH="1">
            <a:off x="4032142" y="2485512"/>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F3A160-328A-5542-A5D4-C7F2A04DAB12}"/>
              </a:ext>
            </a:extLst>
          </p:cNvPr>
          <p:cNvCxnSpPr>
            <a:cxnSpLocks/>
          </p:cNvCxnSpPr>
          <p:nvPr/>
        </p:nvCxnSpPr>
        <p:spPr>
          <a:xfrm>
            <a:off x="3324975" y="2197645"/>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95AC9F-7388-144F-AA92-6209297002C8}"/>
              </a:ext>
            </a:extLst>
          </p:cNvPr>
          <p:cNvCxnSpPr>
            <a:cxnSpLocks/>
          </p:cNvCxnSpPr>
          <p:nvPr/>
        </p:nvCxnSpPr>
        <p:spPr>
          <a:xfrm flipH="1">
            <a:off x="4213328" y="2197645"/>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C5FF1A-F1D4-7F40-86D2-DF818A150C6D}"/>
              </a:ext>
            </a:extLst>
          </p:cNvPr>
          <p:cNvCxnSpPr>
            <a:cxnSpLocks/>
          </p:cNvCxnSpPr>
          <p:nvPr/>
        </p:nvCxnSpPr>
        <p:spPr>
          <a:xfrm>
            <a:off x="4938923" y="248551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06A0F23-E3A5-654E-8205-A74CBD0EC030}"/>
              </a:ext>
            </a:extLst>
          </p:cNvPr>
          <p:cNvCxnSpPr>
            <a:cxnSpLocks/>
          </p:cNvCxnSpPr>
          <p:nvPr/>
        </p:nvCxnSpPr>
        <p:spPr>
          <a:xfrm flipH="1">
            <a:off x="5827276" y="2485512"/>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54829EC-F705-2343-AA6B-1E0B9D557171}"/>
              </a:ext>
            </a:extLst>
          </p:cNvPr>
          <p:cNvCxnSpPr>
            <a:cxnSpLocks/>
          </p:cNvCxnSpPr>
          <p:nvPr/>
        </p:nvCxnSpPr>
        <p:spPr>
          <a:xfrm>
            <a:off x="6727930" y="248551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998770-50FD-6740-8E3D-820E97027A07}"/>
              </a:ext>
            </a:extLst>
          </p:cNvPr>
          <p:cNvCxnSpPr>
            <a:cxnSpLocks/>
          </p:cNvCxnSpPr>
          <p:nvPr/>
        </p:nvCxnSpPr>
        <p:spPr>
          <a:xfrm flipH="1">
            <a:off x="7616283" y="2485512"/>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4020AB-64BC-5D4A-AFCB-D1364DF6DF8B}"/>
              </a:ext>
            </a:extLst>
          </p:cNvPr>
          <p:cNvCxnSpPr>
            <a:cxnSpLocks/>
          </p:cNvCxnSpPr>
          <p:nvPr/>
        </p:nvCxnSpPr>
        <p:spPr>
          <a:xfrm>
            <a:off x="7754736" y="2316179"/>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6342CE-FD3B-EB4A-96CE-47EDC080ED2C}"/>
              </a:ext>
            </a:extLst>
          </p:cNvPr>
          <p:cNvCxnSpPr>
            <a:cxnSpLocks/>
          </p:cNvCxnSpPr>
          <p:nvPr/>
        </p:nvCxnSpPr>
        <p:spPr>
          <a:xfrm flipH="1">
            <a:off x="8643089" y="2316179"/>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E3003F-A8CF-5044-BEA0-DE2C3A17209A}"/>
              </a:ext>
            </a:extLst>
          </p:cNvPr>
          <p:cNvCxnSpPr>
            <a:cxnSpLocks/>
          </p:cNvCxnSpPr>
          <p:nvPr/>
        </p:nvCxnSpPr>
        <p:spPr>
          <a:xfrm>
            <a:off x="5827276" y="2316179"/>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99C5FD-C3B4-F040-9D46-D45EE8842DFF}"/>
              </a:ext>
            </a:extLst>
          </p:cNvPr>
          <p:cNvCxnSpPr>
            <a:cxnSpLocks/>
          </p:cNvCxnSpPr>
          <p:nvPr/>
        </p:nvCxnSpPr>
        <p:spPr>
          <a:xfrm flipH="1">
            <a:off x="6715629" y="2316179"/>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722CF56-7864-3543-8367-402675A99BF8}"/>
              </a:ext>
            </a:extLst>
          </p:cNvPr>
          <p:cNvCxnSpPr>
            <a:cxnSpLocks/>
          </p:cNvCxnSpPr>
          <p:nvPr/>
        </p:nvCxnSpPr>
        <p:spPr>
          <a:xfrm>
            <a:off x="5178006" y="1994445"/>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59B802B-E6ED-924B-BF3C-54252DB7CB73}"/>
              </a:ext>
            </a:extLst>
          </p:cNvPr>
          <p:cNvCxnSpPr>
            <a:cxnSpLocks/>
          </p:cNvCxnSpPr>
          <p:nvPr/>
        </p:nvCxnSpPr>
        <p:spPr>
          <a:xfrm flipH="1">
            <a:off x="6066359" y="1994445"/>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AA72DEF-0CB9-184C-B77F-7EA67AE23789}"/>
              </a:ext>
            </a:extLst>
          </p:cNvPr>
          <p:cNvCxnSpPr>
            <a:cxnSpLocks/>
          </p:cNvCxnSpPr>
          <p:nvPr/>
        </p:nvCxnSpPr>
        <p:spPr>
          <a:xfrm>
            <a:off x="7041881" y="2079113"/>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75D112-D3FC-2642-9388-21B5068ED17F}"/>
              </a:ext>
            </a:extLst>
          </p:cNvPr>
          <p:cNvCxnSpPr>
            <a:cxnSpLocks/>
          </p:cNvCxnSpPr>
          <p:nvPr/>
        </p:nvCxnSpPr>
        <p:spPr>
          <a:xfrm flipH="1">
            <a:off x="7930234" y="2079113"/>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F619BA-9021-524D-9711-91F8FD8C4366}"/>
              </a:ext>
            </a:extLst>
          </p:cNvPr>
          <p:cNvCxnSpPr>
            <a:cxnSpLocks/>
          </p:cNvCxnSpPr>
          <p:nvPr/>
        </p:nvCxnSpPr>
        <p:spPr>
          <a:xfrm>
            <a:off x="3324975" y="197751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5390981-91EC-6C4A-9758-625A125B17A7}"/>
              </a:ext>
            </a:extLst>
          </p:cNvPr>
          <p:cNvCxnSpPr>
            <a:cxnSpLocks/>
          </p:cNvCxnSpPr>
          <p:nvPr/>
        </p:nvCxnSpPr>
        <p:spPr>
          <a:xfrm flipH="1">
            <a:off x="4213328" y="1977512"/>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Down Arrow 25">
            <a:extLst>
              <a:ext uri="{FF2B5EF4-FFF2-40B4-BE49-F238E27FC236}">
                <a16:creationId xmlns:a16="http://schemas.microsoft.com/office/drawing/2014/main" id="{394857D8-734E-AF40-91CD-ECDA53102279}"/>
              </a:ext>
            </a:extLst>
          </p:cNvPr>
          <p:cNvSpPr/>
          <p:nvPr/>
        </p:nvSpPr>
        <p:spPr>
          <a:xfrm>
            <a:off x="6187110" y="3008732"/>
            <a:ext cx="359833" cy="4589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A26DAA6-4BD5-D847-8BC1-1A06CD0B84DC}"/>
              </a:ext>
            </a:extLst>
          </p:cNvPr>
          <p:cNvCxnSpPr>
            <a:cxnSpLocks/>
          </p:cNvCxnSpPr>
          <p:nvPr/>
        </p:nvCxnSpPr>
        <p:spPr>
          <a:xfrm>
            <a:off x="639164" y="4187397"/>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4C44CD-DC9D-6E4A-ABCB-9C8A253AE978}"/>
              </a:ext>
            </a:extLst>
          </p:cNvPr>
          <p:cNvCxnSpPr>
            <a:cxnSpLocks/>
          </p:cNvCxnSpPr>
          <p:nvPr/>
        </p:nvCxnSpPr>
        <p:spPr>
          <a:xfrm>
            <a:off x="4419202" y="4187397"/>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143468-CE0E-B64E-B29A-BA2CFFAC419F}"/>
              </a:ext>
            </a:extLst>
          </p:cNvPr>
          <p:cNvCxnSpPr>
            <a:cxnSpLocks/>
          </p:cNvCxnSpPr>
          <p:nvPr/>
        </p:nvCxnSpPr>
        <p:spPr>
          <a:xfrm>
            <a:off x="7876310" y="4187397"/>
            <a:ext cx="189633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FF93F92-51B7-3B4E-92DA-B8F487695DC0}"/>
              </a:ext>
            </a:extLst>
          </p:cNvPr>
          <p:cNvCxnSpPr>
            <a:cxnSpLocks/>
          </p:cNvCxnSpPr>
          <p:nvPr/>
        </p:nvCxnSpPr>
        <p:spPr>
          <a:xfrm>
            <a:off x="10494264" y="4187397"/>
            <a:ext cx="118513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9A7F25-3883-464B-B96A-4F3366D0CF50}"/>
              </a:ext>
            </a:extLst>
          </p:cNvPr>
          <p:cNvSpPr txBox="1"/>
          <p:nvPr/>
        </p:nvSpPr>
        <p:spPr>
          <a:xfrm>
            <a:off x="1518066" y="4320208"/>
            <a:ext cx="958404" cy="369332"/>
          </a:xfrm>
          <a:prstGeom prst="rect">
            <a:avLst/>
          </a:prstGeom>
          <a:noFill/>
        </p:spPr>
        <p:txBody>
          <a:bodyPr wrap="none" rtlCol="0">
            <a:spAutoFit/>
          </a:bodyPr>
          <a:lstStyle/>
          <a:p>
            <a:r>
              <a:rPr lang="en-US" dirty="0" err="1"/>
              <a:t>Contig</a:t>
            </a:r>
            <a:r>
              <a:rPr lang="en-US" dirty="0"/>
              <a:t> 1</a:t>
            </a:r>
          </a:p>
        </p:txBody>
      </p:sp>
      <p:sp>
        <p:nvSpPr>
          <p:cNvPr id="33" name="TextBox 32">
            <a:extLst>
              <a:ext uri="{FF2B5EF4-FFF2-40B4-BE49-F238E27FC236}">
                <a16:creationId xmlns:a16="http://schemas.microsoft.com/office/drawing/2014/main" id="{B7632FCB-1621-9846-8197-98F842395FE6}"/>
              </a:ext>
            </a:extLst>
          </p:cNvPr>
          <p:cNvSpPr txBox="1"/>
          <p:nvPr/>
        </p:nvSpPr>
        <p:spPr>
          <a:xfrm>
            <a:off x="5533233" y="4250727"/>
            <a:ext cx="958404" cy="369332"/>
          </a:xfrm>
          <a:prstGeom prst="rect">
            <a:avLst/>
          </a:prstGeom>
          <a:noFill/>
        </p:spPr>
        <p:txBody>
          <a:bodyPr wrap="none" rtlCol="0">
            <a:spAutoFit/>
          </a:bodyPr>
          <a:lstStyle/>
          <a:p>
            <a:r>
              <a:rPr lang="en-US" dirty="0" err="1"/>
              <a:t>Contig</a:t>
            </a:r>
            <a:r>
              <a:rPr lang="en-US" dirty="0"/>
              <a:t> 2</a:t>
            </a:r>
          </a:p>
        </p:txBody>
      </p:sp>
      <p:sp>
        <p:nvSpPr>
          <p:cNvPr id="34" name="TextBox 33">
            <a:extLst>
              <a:ext uri="{FF2B5EF4-FFF2-40B4-BE49-F238E27FC236}">
                <a16:creationId xmlns:a16="http://schemas.microsoft.com/office/drawing/2014/main" id="{00AAE873-EBF8-434F-B847-DB094E2E50DE}"/>
              </a:ext>
            </a:extLst>
          </p:cNvPr>
          <p:cNvSpPr txBox="1"/>
          <p:nvPr/>
        </p:nvSpPr>
        <p:spPr>
          <a:xfrm>
            <a:off x="8469796" y="4250727"/>
            <a:ext cx="958404" cy="369332"/>
          </a:xfrm>
          <a:prstGeom prst="rect">
            <a:avLst/>
          </a:prstGeom>
          <a:noFill/>
        </p:spPr>
        <p:txBody>
          <a:bodyPr wrap="none" rtlCol="0">
            <a:spAutoFit/>
          </a:bodyPr>
          <a:lstStyle/>
          <a:p>
            <a:r>
              <a:rPr lang="en-US" dirty="0" err="1"/>
              <a:t>Contig</a:t>
            </a:r>
            <a:r>
              <a:rPr lang="en-US" dirty="0"/>
              <a:t> 3</a:t>
            </a:r>
          </a:p>
        </p:txBody>
      </p:sp>
      <p:sp>
        <p:nvSpPr>
          <p:cNvPr id="35" name="TextBox 34">
            <a:extLst>
              <a:ext uri="{FF2B5EF4-FFF2-40B4-BE49-F238E27FC236}">
                <a16:creationId xmlns:a16="http://schemas.microsoft.com/office/drawing/2014/main" id="{2EF41574-6FEE-D149-99AC-96A19B27D825}"/>
              </a:ext>
            </a:extLst>
          </p:cNvPr>
          <p:cNvSpPr txBox="1"/>
          <p:nvPr/>
        </p:nvSpPr>
        <p:spPr>
          <a:xfrm>
            <a:off x="10607629" y="4250727"/>
            <a:ext cx="958404" cy="369332"/>
          </a:xfrm>
          <a:prstGeom prst="rect">
            <a:avLst/>
          </a:prstGeom>
          <a:noFill/>
        </p:spPr>
        <p:txBody>
          <a:bodyPr wrap="none" rtlCol="0">
            <a:spAutoFit/>
          </a:bodyPr>
          <a:lstStyle/>
          <a:p>
            <a:r>
              <a:rPr lang="en-US" dirty="0" err="1"/>
              <a:t>Contig</a:t>
            </a:r>
            <a:r>
              <a:rPr lang="en-US" dirty="0"/>
              <a:t> 4</a:t>
            </a:r>
          </a:p>
        </p:txBody>
      </p:sp>
      <p:sp>
        <p:nvSpPr>
          <p:cNvPr id="53" name="TextBox 52">
            <a:extLst>
              <a:ext uri="{FF2B5EF4-FFF2-40B4-BE49-F238E27FC236}">
                <a16:creationId xmlns:a16="http://schemas.microsoft.com/office/drawing/2014/main" id="{2F0FEAA8-9D86-1F43-BFB2-94A118EA1146}"/>
              </a:ext>
            </a:extLst>
          </p:cNvPr>
          <p:cNvSpPr txBox="1"/>
          <p:nvPr/>
        </p:nvSpPr>
        <p:spPr>
          <a:xfrm>
            <a:off x="639164" y="5116010"/>
            <a:ext cx="5547544"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Gill Sans MT" panose="020B0502020104020203" pitchFamily="34" charset="77"/>
              </a:rPr>
              <a:t>What order are the contigs in?</a:t>
            </a:r>
          </a:p>
          <a:p>
            <a:pPr marL="285750" indent="-285750">
              <a:buFont typeface="Arial" panose="020B0604020202020204" pitchFamily="34" charset="0"/>
              <a:buChar char="•"/>
            </a:pPr>
            <a:r>
              <a:rPr lang="en-US" sz="2400" dirty="0">
                <a:latin typeface="Gill Sans MT" panose="020B0502020104020203" pitchFamily="34" charset="77"/>
              </a:rPr>
              <a:t>How far apart are they from each other?</a:t>
            </a:r>
          </a:p>
        </p:txBody>
      </p:sp>
    </p:spTree>
    <p:extLst>
      <p:ext uri="{BB962C8B-B14F-4D97-AF65-F5344CB8AC3E}">
        <p14:creationId xmlns:p14="http://schemas.microsoft.com/office/powerpoint/2010/main" val="692691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Scaffolding</a:t>
            </a:r>
          </a:p>
        </p:txBody>
      </p:sp>
      <p:sp>
        <p:nvSpPr>
          <p:cNvPr id="35" name="TextBox 34">
            <a:extLst>
              <a:ext uri="{FF2B5EF4-FFF2-40B4-BE49-F238E27FC236}">
                <a16:creationId xmlns:a16="http://schemas.microsoft.com/office/drawing/2014/main" id="{56AA4F0E-721D-1F4A-8B1A-3E651FDD9C44}"/>
              </a:ext>
            </a:extLst>
          </p:cNvPr>
          <p:cNvSpPr txBox="1"/>
          <p:nvPr/>
        </p:nvSpPr>
        <p:spPr>
          <a:xfrm>
            <a:off x="515279" y="1073517"/>
            <a:ext cx="10162718" cy="461665"/>
          </a:xfrm>
          <a:prstGeom prst="rect">
            <a:avLst/>
          </a:prstGeom>
          <a:noFill/>
        </p:spPr>
        <p:txBody>
          <a:bodyPr wrap="none" rtlCol="0">
            <a:spAutoFit/>
          </a:bodyPr>
          <a:lstStyle/>
          <a:p>
            <a:r>
              <a:rPr lang="en-US" sz="2400" dirty="0">
                <a:latin typeface="Gill Sans MT" panose="020B0502020104020203" pitchFamily="34" charset="77"/>
              </a:rPr>
              <a:t>Build contigs from library with short insert size (e.g. “</a:t>
            </a:r>
            <a:r>
              <a:rPr lang="en-US" sz="2400" dirty="0" err="1">
                <a:latin typeface="Gill Sans MT" panose="020B0502020104020203" pitchFamily="34" charset="77"/>
              </a:rPr>
              <a:t>shortfrag</a:t>
            </a:r>
            <a:r>
              <a:rPr lang="en-US" sz="2400" dirty="0">
                <a:latin typeface="Gill Sans MT" panose="020B0502020104020203" pitchFamily="34" charset="77"/>
              </a:rPr>
              <a:t>” library in Lab 2)</a:t>
            </a:r>
          </a:p>
        </p:txBody>
      </p:sp>
      <p:cxnSp>
        <p:nvCxnSpPr>
          <p:cNvPr id="22" name="Straight Connector 21">
            <a:extLst>
              <a:ext uri="{FF2B5EF4-FFF2-40B4-BE49-F238E27FC236}">
                <a16:creationId xmlns:a16="http://schemas.microsoft.com/office/drawing/2014/main" id="{CF87F7E3-D2C5-F94C-9ECC-773FA0983940}"/>
              </a:ext>
            </a:extLst>
          </p:cNvPr>
          <p:cNvCxnSpPr/>
          <p:nvPr/>
        </p:nvCxnSpPr>
        <p:spPr>
          <a:xfrm>
            <a:off x="2975186" y="2485681"/>
            <a:ext cx="602254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B9C2ED8-5548-1E48-A0FC-7102A4B18356}"/>
              </a:ext>
            </a:extLst>
          </p:cNvPr>
          <p:cNvSpPr txBox="1"/>
          <p:nvPr/>
        </p:nvSpPr>
        <p:spPr>
          <a:xfrm>
            <a:off x="9262533" y="2299414"/>
            <a:ext cx="1778000" cy="523220"/>
          </a:xfrm>
          <a:prstGeom prst="rect">
            <a:avLst/>
          </a:prstGeom>
          <a:noFill/>
        </p:spPr>
        <p:txBody>
          <a:bodyPr wrap="square" rtlCol="0">
            <a:spAutoFit/>
          </a:bodyPr>
          <a:lstStyle/>
          <a:p>
            <a:r>
              <a:rPr lang="en-US" sz="2800" dirty="0" err="1">
                <a:latin typeface="Gill Sans MT" panose="020B0502020104020203" pitchFamily="34" charset="77"/>
              </a:rPr>
              <a:t>Contig</a:t>
            </a:r>
            <a:endParaRPr lang="en-US" sz="2800" dirty="0">
              <a:latin typeface="Gill Sans MT" panose="020B0502020104020203" pitchFamily="34" charset="77"/>
            </a:endParaRPr>
          </a:p>
        </p:txBody>
      </p:sp>
      <p:cxnSp>
        <p:nvCxnSpPr>
          <p:cNvPr id="43" name="Straight Arrow Connector 42">
            <a:extLst>
              <a:ext uri="{FF2B5EF4-FFF2-40B4-BE49-F238E27FC236}">
                <a16:creationId xmlns:a16="http://schemas.microsoft.com/office/drawing/2014/main" id="{EA186B79-373A-F04B-AA5C-028B2FC0A852}"/>
              </a:ext>
            </a:extLst>
          </p:cNvPr>
          <p:cNvCxnSpPr>
            <a:cxnSpLocks/>
          </p:cNvCxnSpPr>
          <p:nvPr/>
        </p:nvCxnSpPr>
        <p:spPr>
          <a:xfrm>
            <a:off x="3043566" y="2299414"/>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9445221-BB94-B649-8A25-0D3A467F9EA5}"/>
              </a:ext>
            </a:extLst>
          </p:cNvPr>
          <p:cNvCxnSpPr>
            <a:cxnSpLocks/>
          </p:cNvCxnSpPr>
          <p:nvPr/>
        </p:nvCxnSpPr>
        <p:spPr>
          <a:xfrm flipH="1">
            <a:off x="3931919" y="2299414"/>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805ECE2-3DBA-8B43-BE68-CB088DA5456A}"/>
              </a:ext>
            </a:extLst>
          </p:cNvPr>
          <p:cNvCxnSpPr>
            <a:cxnSpLocks/>
          </p:cNvCxnSpPr>
          <p:nvPr/>
        </p:nvCxnSpPr>
        <p:spPr>
          <a:xfrm>
            <a:off x="3224752" y="2011547"/>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09210D0-C5CD-8B4D-AE73-18F38A2417A8}"/>
              </a:ext>
            </a:extLst>
          </p:cNvPr>
          <p:cNvCxnSpPr>
            <a:cxnSpLocks/>
          </p:cNvCxnSpPr>
          <p:nvPr/>
        </p:nvCxnSpPr>
        <p:spPr>
          <a:xfrm flipH="1">
            <a:off x="4113105" y="2011547"/>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B022A00-53B6-3D43-BAF5-86FEA7FB2196}"/>
              </a:ext>
            </a:extLst>
          </p:cNvPr>
          <p:cNvCxnSpPr>
            <a:cxnSpLocks/>
          </p:cNvCxnSpPr>
          <p:nvPr/>
        </p:nvCxnSpPr>
        <p:spPr>
          <a:xfrm>
            <a:off x="4838700" y="2299414"/>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BC04E98-4DCD-7647-8B89-64EC51C9DD59}"/>
              </a:ext>
            </a:extLst>
          </p:cNvPr>
          <p:cNvCxnSpPr>
            <a:cxnSpLocks/>
          </p:cNvCxnSpPr>
          <p:nvPr/>
        </p:nvCxnSpPr>
        <p:spPr>
          <a:xfrm flipH="1">
            <a:off x="5727053" y="2299414"/>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EC71865-D950-CE44-A038-A0BF623606A1}"/>
              </a:ext>
            </a:extLst>
          </p:cNvPr>
          <p:cNvCxnSpPr>
            <a:cxnSpLocks/>
          </p:cNvCxnSpPr>
          <p:nvPr/>
        </p:nvCxnSpPr>
        <p:spPr>
          <a:xfrm>
            <a:off x="6627707" y="2299414"/>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DE6BCE-4278-EF42-B740-B4D4CC2BB2D7}"/>
              </a:ext>
            </a:extLst>
          </p:cNvPr>
          <p:cNvCxnSpPr>
            <a:cxnSpLocks/>
          </p:cNvCxnSpPr>
          <p:nvPr/>
        </p:nvCxnSpPr>
        <p:spPr>
          <a:xfrm flipH="1">
            <a:off x="7516060" y="2299414"/>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6A38231-B749-E043-B5C7-A40CB23D1060}"/>
              </a:ext>
            </a:extLst>
          </p:cNvPr>
          <p:cNvCxnSpPr>
            <a:cxnSpLocks/>
          </p:cNvCxnSpPr>
          <p:nvPr/>
        </p:nvCxnSpPr>
        <p:spPr>
          <a:xfrm>
            <a:off x="7654513" y="2130081"/>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F3DB86-465D-DD44-AE85-A862BE4C28CE}"/>
              </a:ext>
            </a:extLst>
          </p:cNvPr>
          <p:cNvCxnSpPr>
            <a:cxnSpLocks/>
          </p:cNvCxnSpPr>
          <p:nvPr/>
        </p:nvCxnSpPr>
        <p:spPr>
          <a:xfrm flipH="1">
            <a:off x="8542866" y="2130081"/>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91F5383-A645-2641-8B71-4A3E8CE41630}"/>
              </a:ext>
            </a:extLst>
          </p:cNvPr>
          <p:cNvCxnSpPr>
            <a:cxnSpLocks/>
          </p:cNvCxnSpPr>
          <p:nvPr/>
        </p:nvCxnSpPr>
        <p:spPr>
          <a:xfrm>
            <a:off x="5727053" y="2130081"/>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B18F96E-6E2E-DF41-BADB-9B0B99662ADB}"/>
              </a:ext>
            </a:extLst>
          </p:cNvPr>
          <p:cNvCxnSpPr>
            <a:cxnSpLocks/>
          </p:cNvCxnSpPr>
          <p:nvPr/>
        </p:nvCxnSpPr>
        <p:spPr>
          <a:xfrm flipH="1">
            <a:off x="6615406" y="2130081"/>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38FF3A-C553-E245-9691-7ED8386F6555}"/>
              </a:ext>
            </a:extLst>
          </p:cNvPr>
          <p:cNvCxnSpPr>
            <a:cxnSpLocks/>
          </p:cNvCxnSpPr>
          <p:nvPr/>
        </p:nvCxnSpPr>
        <p:spPr>
          <a:xfrm>
            <a:off x="5077783" y="1808347"/>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6746B1E-EBDE-FF45-8AD9-B72EA18067BD}"/>
              </a:ext>
            </a:extLst>
          </p:cNvPr>
          <p:cNvCxnSpPr>
            <a:cxnSpLocks/>
          </p:cNvCxnSpPr>
          <p:nvPr/>
        </p:nvCxnSpPr>
        <p:spPr>
          <a:xfrm flipH="1">
            <a:off x="5966136" y="1808347"/>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E053CF6-19E4-E54B-AD30-DA652EA74457}"/>
              </a:ext>
            </a:extLst>
          </p:cNvPr>
          <p:cNvCxnSpPr>
            <a:cxnSpLocks/>
          </p:cNvCxnSpPr>
          <p:nvPr/>
        </p:nvCxnSpPr>
        <p:spPr>
          <a:xfrm>
            <a:off x="6941658" y="1893015"/>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5FE9851-DAD8-144F-AB74-C0D70F18E189}"/>
              </a:ext>
            </a:extLst>
          </p:cNvPr>
          <p:cNvCxnSpPr>
            <a:cxnSpLocks/>
          </p:cNvCxnSpPr>
          <p:nvPr/>
        </p:nvCxnSpPr>
        <p:spPr>
          <a:xfrm flipH="1">
            <a:off x="7830011" y="1893015"/>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2B0B591-C7C7-704C-A958-71C264919E99}"/>
              </a:ext>
            </a:extLst>
          </p:cNvPr>
          <p:cNvCxnSpPr>
            <a:cxnSpLocks/>
          </p:cNvCxnSpPr>
          <p:nvPr/>
        </p:nvCxnSpPr>
        <p:spPr>
          <a:xfrm>
            <a:off x="3224752" y="1791414"/>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EA988DA-3E36-5F41-87EF-9C73D7ECB5F3}"/>
              </a:ext>
            </a:extLst>
          </p:cNvPr>
          <p:cNvCxnSpPr>
            <a:cxnSpLocks/>
          </p:cNvCxnSpPr>
          <p:nvPr/>
        </p:nvCxnSpPr>
        <p:spPr>
          <a:xfrm flipH="1">
            <a:off x="4113105" y="1791414"/>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2" name="Down Arrow 61">
            <a:extLst>
              <a:ext uri="{FF2B5EF4-FFF2-40B4-BE49-F238E27FC236}">
                <a16:creationId xmlns:a16="http://schemas.microsoft.com/office/drawing/2014/main" id="{D55E70A4-B775-3840-A4EC-7EC7C80B78C0}"/>
              </a:ext>
            </a:extLst>
          </p:cNvPr>
          <p:cNvSpPr/>
          <p:nvPr/>
        </p:nvSpPr>
        <p:spPr>
          <a:xfrm>
            <a:off x="6086887" y="2822634"/>
            <a:ext cx="359833" cy="4589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C0AEBC84-D0DE-9B4A-8737-468E9EF12525}"/>
              </a:ext>
            </a:extLst>
          </p:cNvPr>
          <p:cNvSpPr txBox="1"/>
          <p:nvPr/>
        </p:nvSpPr>
        <p:spPr>
          <a:xfrm>
            <a:off x="515279" y="3118335"/>
            <a:ext cx="7941789" cy="830997"/>
          </a:xfrm>
          <a:prstGeom prst="rect">
            <a:avLst/>
          </a:prstGeom>
          <a:noFill/>
        </p:spPr>
        <p:txBody>
          <a:bodyPr wrap="none" rtlCol="0">
            <a:spAutoFit/>
          </a:bodyPr>
          <a:lstStyle/>
          <a:p>
            <a:r>
              <a:rPr lang="en-US" sz="2400" dirty="0">
                <a:latin typeface="Gill Sans MT" panose="020B0502020104020203" pitchFamily="34" charset="77"/>
              </a:rPr>
              <a:t>One solution:</a:t>
            </a:r>
          </a:p>
          <a:p>
            <a:r>
              <a:rPr lang="en-US" sz="2400" dirty="0">
                <a:latin typeface="Gill Sans MT" panose="020B0502020104020203" pitchFamily="34" charset="77"/>
              </a:rPr>
              <a:t>Connect contigs (“scaffold”) using reads with long insert size</a:t>
            </a:r>
          </a:p>
        </p:txBody>
      </p:sp>
      <p:cxnSp>
        <p:nvCxnSpPr>
          <p:cNvPr id="64" name="Straight Connector 63">
            <a:extLst>
              <a:ext uri="{FF2B5EF4-FFF2-40B4-BE49-F238E27FC236}">
                <a16:creationId xmlns:a16="http://schemas.microsoft.com/office/drawing/2014/main" id="{D0D22B3D-3094-2F4C-8B39-E0A90764A555}"/>
              </a:ext>
            </a:extLst>
          </p:cNvPr>
          <p:cNvCxnSpPr>
            <a:cxnSpLocks/>
          </p:cNvCxnSpPr>
          <p:nvPr/>
        </p:nvCxnSpPr>
        <p:spPr>
          <a:xfrm>
            <a:off x="592865" y="49071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513F1D0-DF9F-3145-A5BF-26C674C6E94B}"/>
              </a:ext>
            </a:extLst>
          </p:cNvPr>
          <p:cNvCxnSpPr>
            <a:cxnSpLocks/>
          </p:cNvCxnSpPr>
          <p:nvPr/>
        </p:nvCxnSpPr>
        <p:spPr>
          <a:xfrm>
            <a:off x="4372903" y="49071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32738E7-4468-2543-B1F4-753FD1896C2B}"/>
              </a:ext>
            </a:extLst>
          </p:cNvPr>
          <p:cNvCxnSpPr>
            <a:cxnSpLocks/>
          </p:cNvCxnSpPr>
          <p:nvPr/>
        </p:nvCxnSpPr>
        <p:spPr>
          <a:xfrm>
            <a:off x="7830011" y="4907149"/>
            <a:ext cx="189633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D86DF62-C91F-464A-8523-69A4B7CC232F}"/>
              </a:ext>
            </a:extLst>
          </p:cNvPr>
          <p:cNvCxnSpPr>
            <a:cxnSpLocks/>
          </p:cNvCxnSpPr>
          <p:nvPr/>
        </p:nvCxnSpPr>
        <p:spPr>
          <a:xfrm>
            <a:off x="10447965" y="4907149"/>
            <a:ext cx="118513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DC01519-7756-8940-93D0-A8A7942EB38E}"/>
              </a:ext>
            </a:extLst>
          </p:cNvPr>
          <p:cNvSpPr txBox="1"/>
          <p:nvPr/>
        </p:nvSpPr>
        <p:spPr>
          <a:xfrm>
            <a:off x="1471767" y="5039960"/>
            <a:ext cx="958404" cy="369332"/>
          </a:xfrm>
          <a:prstGeom prst="rect">
            <a:avLst/>
          </a:prstGeom>
          <a:noFill/>
        </p:spPr>
        <p:txBody>
          <a:bodyPr wrap="none" rtlCol="0">
            <a:spAutoFit/>
          </a:bodyPr>
          <a:lstStyle/>
          <a:p>
            <a:r>
              <a:rPr lang="en-US" dirty="0" err="1"/>
              <a:t>Contig</a:t>
            </a:r>
            <a:r>
              <a:rPr lang="en-US" dirty="0"/>
              <a:t> 1</a:t>
            </a:r>
          </a:p>
        </p:txBody>
      </p:sp>
      <p:sp>
        <p:nvSpPr>
          <p:cNvPr id="73" name="TextBox 72">
            <a:extLst>
              <a:ext uri="{FF2B5EF4-FFF2-40B4-BE49-F238E27FC236}">
                <a16:creationId xmlns:a16="http://schemas.microsoft.com/office/drawing/2014/main" id="{2CDBBB2D-64E3-2644-98AE-6DC20047F2B7}"/>
              </a:ext>
            </a:extLst>
          </p:cNvPr>
          <p:cNvSpPr txBox="1"/>
          <p:nvPr/>
        </p:nvSpPr>
        <p:spPr>
          <a:xfrm>
            <a:off x="5486934" y="4970479"/>
            <a:ext cx="958404" cy="369332"/>
          </a:xfrm>
          <a:prstGeom prst="rect">
            <a:avLst/>
          </a:prstGeom>
          <a:noFill/>
        </p:spPr>
        <p:txBody>
          <a:bodyPr wrap="none" rtlCol="0">
            <a:spAutoFit/>
          </a:bodyPr>
          <a:lstStyle/>
          <a:p>
            <a:r>
              <a:rPr lang="en-US" dirty="0" err="1"/>
              <a:t>Contig</a:t>
            </a:r>
            <a:r>
              <a:rPr lang="en-US" dirty="0"/>
              <a:t> 2</a:t>
            </a:r>
          </a:p>
        </p:txBody>
      </p:sp>
      <p:sp>
        <p:nvSpPr>
          <p:cNvPr id="74" name="TextBox 73">
            <a:extLst>
              <a:ext uri="{FF2B5EF4-FFF2-40B4-BE49-F238E27FC236}">
                <a16:creationId xmlns:a16="http://schemas.microsoft.com/office/drawing/2014/main" id="{CB0174EF-90DE-E640-B863-BB1708E5066F}"/>
              </a:ext>
            </a:extLst>
          </p:cNvPr>
          <p:cNvSpPr txBox="1"/>
          <p:nvPr/>
        </p:nvSpPr>
        <p:spPr>
          <a:xfrm>
            <a:off x="8423497" y="4970479"/>
            <a:ext cx="958404" cy="369332"/>
          </a:xfrm>
          <a:prstGeom prst="rect">
            <a:avLst/>
          </a:prstGeom>
          <a:noFill/>
        </p:spPr>
        <p:txBody>
          <a:bodyPr wrap="none" rtlCol="0">
            <a:spAutoFit/>
          </a:bodyPr>
          <a:lstStyle/>
          <a:p>
            <a:r>
              <a:rPr lang="en-US" dirty="0" err="1"/>
              <a:t>Contig</a:t>
            </a:r>
            <a:r>
              <a:rPr lang="en-US" dirty="0"/>
              <a:t> 3</a:t>
            </a:r>
          </a:p>
        </p:txBody>
      </p:sp>
      <p:sp>
        <p:nvSpPr>
          <p:cNvPr id="75" name="TextBox 74">
            <a:extLst>
              <a:ext uri="{FF2B5EF4-FFF2-40B4-BE49-F238E27FC236}">
                <a16:creationId xmlns:a16="http://schemas.microsoft.com/office/drawing/2014/main" id="{A64C461D-F05F-E243-A949-85B01C1BDAE7}"/>
              </a:ext>
            </a:extLst>
          </p:cNvPr>
          <p:cNvSpPr txBox="1"/>
          <p:nvPr/>
        </p:nvSpPr>
        <p:spPr>
          <a:xfrm>
            <a:off x="10561330" y="4970479"/>
            <a:ext cx="958404" cy="369332"/>
          </a:xfrm>
          <a:prstGeom prst="rect">
            <a:avLst/>
          </a:prstGeom>
          <a:noFill/>
        </p:spPr>
        <p:txBody>
          <a:bodyPr wrap="none" rtlCol="0">
            <a:spAutoFit/>
          </a:bodyPr>
          <a:lstStyle/>
          <a:p>
            <a:r>
              <a:rPr lang="en-US" dirty="0" err="1"/>
              <a:t>Contig</a:t>
            </a:r>
            <a:r>
              <a:rPr lang="en-US" dirty="0"/>
              <a:t> 4</a:t>
            </a:r>
          </a:p>
        </p:txBody>
      </p:sp>
      <p:grpSp>
        <p:nvGrpSpPr>
          <p:cNvPr id="82" name="Group 81">
            <a:extLst>
              <a:ext uri="{FF2B5EF4-FFF2-40B4-BE49-F238E27FC236}">
                <a16:creationId xmlns:a16="http://schemas.microsoft.com/office/drawing/2014/main" id="{86E0E26A-46F4-274F-8C24-C7D6FF0E1C2D}"/>
              </a:ext>
            </a:extLst>
          </p:cNvPr>
          <p:cNvGrpSpPr/>
          <p:nvPr/>
        </p:nvGrpSpPr>
        <p:grpSpPr>
          <a:xfrm>
            <a:off x="859292" y="1791414"/>
            <a:ext cx="1041338" cy="0"/>
            <a:chOff x="5986456" y="5977467"/>
            <a:chExt cx="1041338" cy="0"/>
          </a:xfrm>
        </p:grpSpPr>
        <p:cxnSp>
          <p:nvCxnSpPr>
            <p:cNvPr id="77" name="Straight Connector 76">
              <a:extLst>
                <a:ext uri="{FF2B5EF4-FFF2-40B4-BE49-F238E27FC236}">
                  <a16:creationId xmlns:a16="http://schemas.microsoft.com/office/drawing/2014/main" id="{AA4D6024-BBAE-9B42-AA5F-08265E72F770}"/>
                </a:ext>
              </a:extLst>
            </p:cNvPr>
            <p:cNvCxnSpPr/>
            <p:nvPr/>
          </p:nvCxnSpPr>
          <p:spPr>
            <a:xfrm>
              <a:off x="5986456" y="5977467"/>
              <a:ext cx="98878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94BD11-477A-F74B-BCF7-497979D3DD0A}"/>
                </a:ext>
              </a:extLst>
            </p:cNvPr>
            <p:cNvCxnSpPr>
              <a:cxnSpLocks/>
            </p:cNvCxnSpPr>
            <p:nvPr/>
          </p:nvCxnSpPr>
          <p:spPr>
            <a:xfrm>
              <a:off x="5996032" y="5977467"/>
              <a:ext cx="3419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D16BEF1-C6AB-1D43-8606-2FB1817086BA}"/>
                </a:ext>
              </a:extLst>
            </p:cNvPr>
            <p:cNvCxnSpPr>
              <a:cxnSpLocks/>
            </p:cNvCxnSpPr>
            <p:nvPr/>
          </p:nvCxnSpPr>
          <p:spPr>
            <a:xfrm>
              <a:off x="6685803" y="5977467"/>
              <a:ext cx="3419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5AFDC887-255F-9645-BDF6-B3AD1C86DA98}"/>
              </a:ext>
            </a:extLst>
          </p:cNvPr>
          <p:cNvGrpSpPr/>
          <p:nvPr/>
        </p:nvGrpSpPr>
        <p:grpSpPr>
          <a:xfrm>
            <a:off x="597021" y="4195948"/>
            <a:ext cx="3443208" cy="0"/>
            <a:chOff x="3224752" y="5940081"/>
            <a:chExt cx="3443208" cy="0"/>
          </a:xfrm>
        </p:grpSpPr>
        <p:cxnSp>
          <p:nvCxnSpPr>
            <p:cNvPr id="84" name="Straight Connector 83">
              <a:extLst>
                <a:ext uri="{FF2B5EF4-FFF2-40B4-BE49-F238E27FC236}">
                  <a16:creationId xmlns:a16="http://schemas.microsoft.com/office/drawing/2014/main" id="{301CC3F9-43C4-E44F-9E27-D3C0EA6C19FB}"/>
                </a:ext>
              </a:extLst>
            </p:cNvPr>
            <p:cNvCxnSpPr>
              <a:cxnSpLocks/>
            </p:cNvCxnSpPr>
            <p:nvPr/>
          </p:nvCxnSpPr>
          <p:spPr>
            <a:xfrm>
              <a:off x="3224752" y="5940081"/>
              <a:ext cx="313020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80E3E4E-89D8-BA4F-9E9D-26ECA3363543}"/>
                </a:ext>
              </a:extLst>
            </p:cNvPr>
            <p:cNvCxnSpPr>
              <a:cxnSpLocks/>
            </p:cNvCxnSpPr>
            <p:nvPr/>
          </p:nvCxnSpPr>
          <p:spPr>
            <a:xfrm>
              <a:off x="3234328" y="5940081"/>
              <a:ext cx="3419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61A9B3E-0664-6848-8136-B24D5C7C580D}"/>
                </a:ext>
              </a:extLst>
            </p:cNvPr>
            <p:cNvCxnSpPr>
              <a:cxnSpLocks/>
            </p:cNvCxnSpPr>
            <p:nvPr/>
          </p:nvCxnSpPr>
          <p:spPr>
            <a:xfrm>
              <a:off x="6325969" y="5940081"/>
              <a:ext cx="3419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a:extLst>
              <a:ext uri="{FF2B5EF4-FFF2-40B4-BE49-F238E27FC236}">
                <a16:creationId xmlns:a16="http://schemas.microsoft.com/office/drawing/2014/main" id="{A9880E16-5010-3C4F-A22A-E1EDBB4DE77C}"/>
              </a:ext>
            </a:extLst>
          </p:cNvPr>
          <p:cNvCxnSpPr>
            <a:cxnSpLocks/>
          </p:cNvCxnSpPr>
          <p:nvPr/>
        </p:nvCxnSpPr>
        <p:spPr>
          <a:xfrm>
            <a:off x="2308590" y="472088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DFE288BE-9902-4445-B2B3-C8710D5B7387}"/>
              </a:ext>
            </a:extLst>
          </p:cNvPr>
          <p:cNvCxnSpPr>
            <a:cxnSpLocks/>
          </p:cNvCxnSpPr>
          <p:nvPr/>
        </p:nvCxnSpPr>
        <p:spPr>
          <a:xfrm flipH="1">
            <a:off x="5532574" y="4734297"/>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F76945C-5C66-6645-8FBB-37C261834B1E}"/>
              </a:ext>
            </a:extLst>
          </p:cNvPr>
          <p:cNvCxnSpPr/>
          <p:nvPr/>
        </p:nvCxnSpPr>
        <p:spPr>
          <a:xfrm>
            <a:off x="2904843" y="4720882"/>
            <a:ext cx="2656718"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D3B57DC-CC0D-EC40-97DF-50545DE5DE24}"/>
              </a:ext>
            </a:extLst>
          </p:cNvPr>
          <p:cNvCxnSpPr>
            <a:cxnSpLocks/>
          </p:cNvCxnSpPr>
          <p:nvPr/>
        </p:nvCxnSpPr>
        <p:spPr>
          <a:xfrm>
            <a:off x="5054076" y="4500748"/>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9A5AED5-776E-9F42-A264-FE47F16019C3}"/>
              </a:ext>
            </a:extLst>
          </p:cNvPr>
          <p:cNvCxnSpPr>
            <a:cxnSpLocks/>
          </p:cNvCxnSpPr>
          <p:nvPr/>
        </p:nvCxnSpPr>
        <p:spPr>
          <a:xfrm flipH="1">
            <a:off x="8278060" y="4514163"/>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C219962-398E-FF4F-AB18-6D18837B6D53}"/>
              </a:ext>
            </a:extLst>
          </p:cNvPr>
          <p:cNvCxnSpPr/>
          <p:nvPr/>
        </p:nvCxnSpPr>
        <p:spPr>
          <a:xfrm>
            <a:off x="5650329" y="4500748"/>
            <a:ext cx="2656718"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D213B43-FB78-0C48-86B9-1EBE8CA63B1A}"/>
              </a:ext>
            </a:extLst>
          </p:cNvPr>
          <p:cNvCxnSpPr>
            <a:cxnSpLocks/>
          </p:cNvCxnSpPr>
          <p:nvPr/>
        </p:nvCxnSpPr>
        <p:spPr>
          <a:xfrm>
            <a:off x="7827244" y="4683497"/>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2875657-35F5-DD4F-A13B-ED37843B943D}"/>
              </a:ext>
            </a:extLst>
          </p:cNvPr>
          <p:cNvCxnSpPr>
            <a:cxnSpLocks/>
          </p:cNvCxnSpPr>
          <p:nvPr/>
        </p:nvCxnSpPr>
        <p:spPr>
          <a:xfrm flipH="1">
            <a:off x="10848028" y="4696912"/>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9C97294-62FA-EF4F-95B7-79304DC92099}"/>
              </a:ext>
            </a:extLst>
          </p:cNvPr>
          <p:cNvCxnSpPr/>
          <p:nvPr/>
        </p:nvCxnSpPr>
        <p:spPr>
          <a:xfrm>
            <a:off x="8423497" y="4683497"/>
            <a:ext cx="2656718"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E73B0BD-DFEB-2F4D-B80C-AD7E5549218F}"/>
              </a:ext>
            </a:extLst>
          </p:cNvPr>
          <p:cNvSpPr txBox="1"/>
          <p:nvPr/>
        </p:nvSpPr>
        <p:spPr>
          <a:xfrm>
            <a:off x="515279" y="5808052"/>
            <a:ext cx="6377067" cy="461665"/>
          </a:xfrm>
          <a:prstGeom prst="rect">
            <a:avLst/>
          </a:prstGeom>
          <a:noFill/>
        </p:spPr>
        <p:txBody>
          <a:bodyPr wrap="none" rtlCol="0">
            <a:spAutoFit/>
          </a:bodyPr>
          <a:lstStyle/>
          <a:p>
            <a:r>
              <a:rPr lang="en-US" sz="2400" dirty="0">
                <a:latin typeface="Gill Sans MT" panose="020B0502020104020203" pitchFamily="34" charset="77"/>
              </a:rPr>
              <a:t>(Other solutions: longer reads, linked reads, Hi-C)</a:t>
            </a:r>
          </a:p>
        </p:txBody>
      </p:sp>
    </p:spTree>
    <p:extLst>
      <p:ext uri="{BB962C8B-B14F-4D97-AF65-F5344CB8AC3E}">
        <p14:creationId xmlns:p14="http://schemas.microsoft.com/office/powerpoint/2010/main" val="4143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p:bldP spid="73" grpId="0"/>
      <p:bldP spid="74" grpId="0"/>
      <p:bldP spid="75"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Scaffolding</a:t>
            </a:r>
          </a:p>
        </p:txBody>
      </p:sp>
      <p:cxnSp>
        <p:nvCxnSpPr>
          <p:cNvPr id="3" name="Straight Connector 2">
            <a:extLst>
              <a:ext uri="{FF2B5EF4-FFF2-40B4-BE49-F238E27FC236}">
                <a16:creationId xmlns:a16="http://schemas.microsoft.com/office/drawing/2014/main" id="{25813D48-8CC5-1D40-9BA3-20C47BD78625}"/>
              </a:ext>
            </a:extLst>
          </p:cNvPr>
          <p:cNvCxnSpPr>
            <a:cxnSpLocks/>
          </p:cNvCxnSpPr>
          <p:nvPr/>
        </p:nvCxnSpPr>
        <p:spPr>
          <a:xfrm>
            <a:off x="2116865" y="20623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71A66D-4FF8-B442-8A7F-133ABE311009}"/>
              </a:ext>
            </a:extLst>
          </p:cNvPr>
          <p:cNvCxnSpPr>
            <a:cxnSpLocks/>
          </p:cNvCxnSpPr>
          <p:nvPr/>
        </p:nvCxnSpPr>
        <p:spPr>
          <a:xfrm>
            <a:off x="6591169" y="20623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7BC01B-FB71-7845-BE1F-4BC364F543B9}"/>
              </a:ext>
            </a:extLst>
          </p:cNvPr>
          <p:cNvSpPr txBox="1"/>
          <p:nvPr/>
        </p:nvSpPr>
        <p:spPr>
          <a:xfrm>
            <a:off x="2995767" y="2195160"/>
            <a:ext cx="958404" cy="369332"/>
          </a:xfrm>
          <a:prstGeom prst="rect">
            <a:avLst/>
          </a:prstGeom>
          <a:noFill/>
        </p:spPr>
        <p:txBody>
          <a:bodyPr wrap="none" rtlCol="0">
            <a:spAutoFit/>
          </a:bodyPr>
          <a:lstStyle/>
          <a:p>
            <a:r>
              <a:rPr lang="en-US" dirty="0" err="1"/>
              <a:t>Contig</a:t>
            </a:r>
            <a:r>
              <a:rPr lang="en-US" dirty="0"/>
              <a:t> 1</a:t>
            </a:r>
          </a:p>
        </p:txBody>
      </p:sp>
      <p:sp>
        <p:nvSpPr>
          <p:cNvPr id="7" name="TextBox 6">
            <a:extLst>
              <a:ext uri="{FF2B5EF4-FFF2-40B4-BE49-F238E27FC236}">
                <a16:creationId xmlns:a16="http://schemas.microsoft.com/office/drawing/2014/main" id="{8D9E6A32-708D-534A-A7C7-D949C9E2B51B}"/>
              </a:ext>
            </a:extLst>
          </p:cNvPr>
          <p:cNvSpPr txBox="1"/>
          <p:nvPr/>
        </p:nvSpPr>
        <p:spPr>
          <a:xfrm>
            <a:off x="7671332" y="2125679"/>
            <a:ext cx="958404" cy="369332"/>
          </a:xfrm>
          <a:prstGeom prst="rect">
            <a:avLst/>
          </a:prstGeom>
          <a:noFill/>
        </p:spPr>
        <p:txBody>
          <a:bodyPr wrap="none" rtlCol="0">
            <a:spAutoFit/>
          </a:bodyPr>
          <a:lstStyle/>
          <a:p>
            <a:r>
              <a:rPr lang="en-US" dirty="0" err="1"/>
              <a:t>Contig</a:t>
            </a:r>
            <a:r>
              <a:rPr lang="en-US" dirty="0"/>
              <a:t> 2</a:t>
            </a:r>
          </a:p>
        </p:txBody>
      </p:sp>
      <p:cxnSp>
        <p:nvCxnSpPr>
          <p:cNvPr id="8" name="Straight Arrow Connector 7">
            <a:extLst>
              <a:ext uri="{FF2B5EF4-FFF2-40B4-BE49-F238E27FC236}">
                <a16:creationId xmlns:a16="http://schemas.microsoft.com/office/drawing/2014/main" id="{772CD3DA-DC35-9E40-BF47-679740608794}"/>
              </a:ext>
            </a:extLst>
          </p:cNvPr>
          <p:cNvCxnSpPr>
            <a:cxnSpLocks/>
          </p:cNvCxnSpPr>
          <p:nvPr/>
        </p:nvCxnSpPr>
        <p:spPr>
          <a:xfrm>
            <a:off x="3832590" y="187608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2E8B673-0074-4147-AB16-E4FE9BA0C597}"/>
              </a:ext>
            </a:extLst>
          </p:cNvPr>
          <p:cNvCxnSpPr>
            <a:cxnSpLocks/>
          </p:cNvCxnSpPr>
          <p:nvPr/>
        </p:nvCxnSpPr>
        <p:spPr>
          <a:xfrm flipH="1">
            <a:off x="7056574" y="1889497"/>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6B797-F590-C944-AA20-F5528B9B4FCD}"/>
              </a:ext>
            </a:extLst>
          </p:cNvPr>
          <p:cNvCxnSpPr/>
          <p:nvPr/>
        </p:nvCxnSpPr>
        <p:spPr>
          <a:xfrm>
            <a:off x="4428843" y="1876082"/>
            <a:ext cx="2656718"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F32EFEAF-C4C0-FF45-903E-59727B62871D}"/>
              </a:ext>
            </a:extLst>
          </p:cNvPr>
          <p:cNvSpPr/>
          <p:nvPr/>
        </p:nvSpPr>
        <p:spPr>
          <a:xfrm>
            <a:off x="5577285" y="2768445"/>
            <a:ext cx="359833" cy="4589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0E396A-7E37-244C-8DE9-E37234EB3502}"/>
              </a:ext>
            </a:extLst>
          </p:cNvPr>
          <p:cNvSpPr txBox="1"/>
          <p:nvPr/>
        </p:nvSpPr>
        <p:spPr>
          <a:xfrm>
            <a:off x="6096000" y="2951463"/>
            <a:ext cx="4883260" cy="400110"/>
          </a:xfrm>
          <a:prstGeom prst="rect">
            <a:avLst/>
          </a:prstGeom>
          <a:noFill/>
        </p:spPr>
        <p:txBody>
          <a:bodyPr wrap="none" rtlCol="0">
            <a:spAutoFit/>
          </a:bodyPr>
          <a:lstStyle/>
          <a:p>
            <a:r>
              <a:rPr lang="en-US" sz="2000" dirty="0">
                <a:latin typeface="Gill Sans MT" panose="020B0502020104020203" pitchFamily="34" charset="77"/>
              </a:rPr>
              <a:t>We know read 1 and read 2 are ~1.5kb apart</a:t>
            </a:r>
          </a:p>
        </p:txBody>
      </p:sp>
      <p:cxnSp>
        <p:nvCxnSpPr>
          <p:cNvPr id="13" name="Straight Connector 12">
            <a:extLst>
              <a:ext uri="{FF2B5EF4-FFF2-40B4-BE49-F238E27FC236}">
                <a16:creationId xmlns:a16="http://schemas.microsoft.com/office/drawing/2014/main" id="{C891A959-F0FE-7A4C-8325-817057E3B269}"/>
              </a:ext>
            </a:extLst>
          </p:cNvPr>
          <p:cNvCxnSpPr>
            <a:cxnSpLocks/>
          </p:cNvCxnSpPr>
          <p:nvPr/>
        </p:nvCxnSpPr>
        <p:spPr>
          <a:xfrm>
            <a:off x="2116865" y="412502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F4E12-6145-6449-A0C9-9DC1E9B51536}"/>
              </a:ext>
            </a:extLst>
          </p:cNvPr>
          <p:cNvCxnSpPr>
            <a:cxnSpLocks/>
          </p:cNvCxnSpPr>
          <p:nvPr/>
        </p:nvCxnSpPr>
        <p:spPr>
          <a:xfrm>
            <a:off x="6574236" y="4108096"/>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C567A1-3347-7442-9000-076200C2D442}"/>
              </a:ext>
            </a:extLst>
          </p:cNvPr>
          <p:cNvSpPr txBox="1"/>
          <p:nvPr/>
        </p:nvSpPr>
        <p:spPr>
          <a:xfrm>
            <a:off x="739565" y="3863419"/>
            <a:ext cx="1335494" cy="523220"/>
          </a:xfrm>
          <a:prstGeom prst="rect">
            <a:avLst/>
          </a:prstGeom>
          <a:noFill/>
        </p:spPr>
        <p:txBody>
          <a:bodyPr wrap="none" rtlCol="0">
            <a:spAutoFit/>
          </a:bodyPr>
          <a:lstStyle/>
          <a:p>
            <a:r>
              <a:rPr lang="en-US" sz="2800" dirty="0">
                <a:latin typeface="Gill Sans MT" panose="020B0502020104020203" pitchFamily="34" charset="77"/>
              </a:rPr>
              <a:t>Scaffold</a:t>
            </a:r>
          </a:p>
        </p:txBody>
      </p:sp>
      <p:sp>
        <p:nvSpPr>
          <p:cNvPr id="17" name="TextBox 16">
            <a:extLst>
              <a:ext uri="{FF2B5EF4-FFF2-40B4-BE49-F238E27FC236}">
                <a16:creationId xmlns:a16="http://schemas.microsoft.com/office/drawing/2014/main" id="{689196BE-7FE3-A446-A294-2EEAC0236D18}"/>
              </a:ext>
            </a:extLst>
          </p:cNvPr>
          <p:cNvSpPr txBox="1"/>
          <p:nvPr/>
        </p:nvSpPr>
        <p:spPr>
          <a:xfrm>
            <a:off x="5195469" y="3940363"/>
            <a:ext cx="1377300" cy="369332"/>
          </a:xfrm>
          <a:prstGeom prst="rect">
            <a:avLst/>
          </a:prstGeom>
          <a:noFill/>
        </p:spPr>
        <p:txBody>
          <a:bodyPr wrap="none" rtlCol="0">
            <a:spAutoFit/>
          </a:bodyPr>
          <a:lstStyle/>
          <a:p>
            <a:r>
              <a:rPr lang="en-US" dirty="0"/>
              <a:t>NNNNNNNN</a:t>
            </a:r>
          </a:p>
        </p:txBody>
      </p:sp>
    </p:spTree>
    <p:extLst>
      <p:ext uri="{BB962C8B-B14F-4D97-AF65-F5344CB8AC3E}">
        <p14:creationId xmlns:p14="http://schemas.microsoft.com/office/powerpoint/2010/main" val="27176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F5BC0F-ACF8-6D48-B289-E242C0B7D264}"/>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 Gap filling</a:t>
            </a:r>
          </a:p>
        </p:txBody>
      </p:sp>
      <p:cxnSp>
        <p:nvCxnSpPr>
          <p:cNvPr id="6" name="Straight Connector 5">
            <a:extLst>
              <a:ext uri="{FF2B5EF4-FFF2-40B4-BE49-F238E27FC236}">
                <a16:creationId xmlns:a16="http://schemas.microsoft.com/office/drawing/2014/main" id="{E2369F85-5360-B34F-8261-398541BB723E}"/>
              </a:ext>
            </a:extLst>
          </p:cNvPr>
          <p:cNvCxnSpPr>
            <a:cxnSpLocks/>
          </p:cNvCxnSpPr>
          <p:nvPr/>
        </p:nvCxnSpPr>
        <p:spPr>
          <a:xfrm>
            <a:off x="2523265" y="1771295"/>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38738F-C066-854C-9966-19594F654CAF}"/>
              </a:ext>
            </a:extLst>
          </p:cNvPr>
          <p:cNvCxnSpPr>
            <a:cxnSpLocks/>
          </p:cNvCxnSpPr>
          <p:nvPr/>
        </p:nvCxnSpPr>
        <p:spPr>
          <a:xfrm>
            <a:off x="7488634" y="1754362"/>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602FF6-AAF2-3748-8316-96AAE711CD46}"/>
              </a:ext>
            </a:extLst>
          </p:cNvPr>
          <p:cNvSpPr txBox="1"/>
          <p:nvPr/>
        </p:nvSpPr>
        <p:spPr>
          <a:xfrm>
            <a:off x="1145965" y="1509685"/>
            <a:ext cx="1335494" cy="523220"/>
          </a:xfrm>
          <a:prstGeom prst="rect">
            <a:avLst/>
          </a:prstGeom>
          <a:noFill/>
        </p:spPr>
        <p:txBody>
          <a:bodyPr wrap="none" rtlCol="0">
            <a:spAutoFit/>
          </a:bodyPr>
          <a:lstStyle/>
          <a:p>
            <a:r>
              <a:rPr lang="en-US" sz="2800" dirty="0">
                <a:latin typeface="Gill Sans MT" panose="020B0502020104020203" pitchFamily="34" charset="77"/>
              </a:rPr>
              <a:t>Scaffold</a:t>
            </a:r>
          </a:p>
        </p:txBody>
      </p:sp>
      <p:sp>
        <p:nvSpPr>
          <p:cNvPr id="9" name="TextBox 8">
            <a:extLst>
              <a:ext uri="{FF2B5EF4-FFF2-40B4-BE49-F238E27FC236}">
                <a16:creationId xmlns:a16="http://schemas.microsoft.com/office/drawing/2014/main" id="{1041A138-04DE-C44A-ABDF-E00E85291523}"/>
              </a:ext>
            </a:extLst>
          </p:cNvPr>
          <p:cNvSpPr txBox="1"/>
          <p:nvPr/>
        </p:nvSpPr>
        <p:spPr>
          <a:xfrm>
            <a:off x="5601869" y="1586629"/>
            <a:ext cx="1973617" cy="369332"/>
          </a:xfrm>
          <a:prstGeom prst="rect">
            <a:avLst/>
          </a:prstGeom>
          <a:noFill/>
        </p:spPr>
        <p:txBody>
          <a:bodyPr wrap="none" rtlCol="0">
            <a:spAutoFit/>
          </a:bodyPr>
          <a:lstStyle/>
          <a:p>
            <a:r>
              <a:rPr lang="en-US" dirty="0"/>
              <a:t>NNNNNNNNNNNN</a:t>
            </a:r>
          </a:p>
        </p:txBody>
      </p:sp>
      <p:sp>
        <p:nvSpPr>
          <p:cNvPr id="10" name="TextBox 9">
            <a:extLst>
              <a:ext uri="{FF2B5EF4-FFF2-40B4-BE49-F238E27FC236}">
                <a16:creationId xmlns:a16="http://schemas.microsoft.com/office/drawing/2014/main" id="{3CBA7B57-F4E2-EA41-977A-E571F716F8E9}"/>
              </a:ext>
            </a:extLst>
          </p:cNvPr>
          <p:cNvSpPr txBox="1"/>
          <p:nvPr/>
        </p:nvSpPr>
        <p:spPr>
          <a:xfrm>
            <a:off x="2481459" y="1276928"/>
            <a:ext cx="1011174" cy="369332"/>
          </a:xfrm>
          <a:prstGeom prst="rect">
            <a:avLst/>
          </a:prstGeom>
          <a:noFill/>
        </p:spPr>
        <p:txBody>
          <a:bodyPr wrap="none" rtlCol="0">
            <a:spAutoFit/>
          </a:bodyPr>
          <a:lstStyle/>
          <a:p>
            <a:r>
              <a:rPr lang="en-US" dirty="0">
                <a:latin typeface="Gill Sans MT" panose="020B0502020104020203" pitchFamily="34" charset="77"/>
              </a:rPr>
              <a:t>Contig A</a:t>
            </a:r>
          </a:p>
        </p:txBody>
      </p:sp>
      <p:sp>
        <p:nvSpPr>
          <p:cNvPr id="11" name="TextBox 10">
            <a:extLst>
              <a:ext uri="{FF2B5EF4-FFF2-40B4-BE49-F238E27FC236}">
                <a16:creationId xmlns:a16="http://schemas.microsoft.com/office/drawing/2014/main" id="{E26C69A5-D55E-C646-86FD-4FA7E0C726C2}"/>
              </a:ext>
            </a:extLst>
          </p:cNvPr>
          <p:cNvSpPr txBox="1"/>
          <p:nvPr/>
        </p:nvSpPr>
        <p:spPr>
          <a:xfrm>
            <a:off x="9651569" y="1242682"/>
            <a:ext cx="1011174" cy="369332"/>
          </a:xfrm>
          <a:prstGeom prst="rect">
            <a:avLst/>
          </a:prstGeom>
          <a:noFill/>
        </p:spPr>
        <p:txBody>
          <a:bodyPr wrap="none" rtlCol="0">
            <a:spAutoFit/>
          </a:bodyPr>
          <a:lstStyle/>
          <a:p>
            <a:r>
              <a:rPr lang="en-US" dirty="0">
                <a:latin typeface="Gill Sans MT" panose="020B0502020104020203" pitchFamily="34" charset="77"/>
              </a:rPr>
              <a:t>Contig B</a:t>
            </a:r>
          </a:p>
        </p:txBody>
      </p:sp>
      <p:sp>
        <p:nvSpPr>
          <p:cNvPr id="12" name="TextBox 11">
            <a:extLst>
              <a:ext uri="{FF2B5EF4-FFF2-40B4-BE49-F238E27FC236}">
                <a16:creationId xmlns:a16="http://schemas.microsoft.com/office/drawing/2014/main" id="{E3CD9A9D-7A03-3440-A2FC-AB9EE5267FB3}"/>
              </a:ext>
            </a:extLst>
          </p:cNvPr>
          <p:cNvSpPr txBox="1"/>
          <p:nvPr/>
        </p:nvSpPr>
        <p:spPr>
          <a:xfrm>
            <a:off x="6006947" y="1140353"/>
            <a:ext cx="567143" cy="369332"/>
          </a:xfrm>
          <a:prstGeom prst="rect">
            <a:avLst/>
          </a:prstGeom>
          <a:noFill/>
        </p:spPr>
        <p:txBody>
          <a:bodyPr wrap="none" rtlCol="0">
            <a:spAutoFit/>
          </a:bodyPr>
          <a:lstStyle/>
          <a:p>
            <a:r>
              <a:rPr lang="en-US" dirty="0">
                <a:latin typeface="Gill Sans MT" panose="020B0502020104020203" pitchFamily="34" charset="77"/>
              </a:rPr>
              <a:t>Gap</a:t>
            </a:r>
          </a:p>
        </p:txBody>
      </p:sp>
      <p:grpSp>
        <p:nvGrpSpPr>
          <p:cNvPr id="19" name="Group 18">
            <a:extLst>
              <a:ext uri="{FF2B5EF4-FFF2-40B4-BE49-F238E27FC236}">
                <a16:creationId xmlns:a16="http://schemas.microsoft.com/office/drawing/2014/main" id="{DA0CEAA4-B631-E241-A553-50BEC2FF88E6}"/>
              </a:ext>
            </a:extLst>
          </p:cNvPr>
          <p:cNvGrpSpPr/>
          <p:nvPr/>
        </p:nvGrpSpPr>
        <p:grpSpPr>
          <a:xfrm>
            <a:off x="4586852" y="2241487"/>
            <a:ext cx="1761592" cy="0"/>
            <a:chOff x="4275142" y="3223620"/>
            <a:chExt cx="1761592" cy="0"/>
          </a:xfrm>
        </p:grpSpPr>
        <p:cxnSp>
          <p:nvCxnSpPr>
            <p:cNvPr id="13" name="Straight Arrow Connector 12">
              <a:extLst>
                <a:ext uri="{FF2B5EF4-FFF2-40B4-BE49-F238E27FC236}">
                  <a16:creationId xmlns:a16="http://schemas.microsoft.com/office/drawing/2014/main" id="{4AC5E8C8-8F82-294E-8358-E0B6D0667F43}"/>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D60EF2-2513-694B-8E2F-6A53920D2EE8}"/>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CC5040-4B91-1B42-88AA-3DA02ED74C37}"/>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63B3A9B-AC12-2949-95C6-C76C3ACD6652}"/>
              </a:ext>
            </a:extLst>
          </p:cNvPr>
          <p:cNvGrpSpPr/>
          <p:nvPr/>
        </p:nvGrpSpPr>
        <p:grpSpPr>
          <a:xfrm>
            <a:off x="4871395" y="2032905"/>
            <a:ext cx="1761592" cy="0"/>
            <a:chOff x="4275142" y="3223620"/>
            <a:chExt cx="1761592" cy="0"/>
          </a:xfrm>
        </p:grpSpPr>
        <p:cxnSp>
          <p:nvCxnSpPr>
            <p:cNvPr id="21" name="Straight Arrow Connector 20">
              <a:extLst>
                <a:ext uri="{FF2B5EF4-FFF2-40B4-BE49-F238E27FC236}">
                  <a16:creationId xmlns:a16="http://schemas.microsoft.com/office/drawing/2014/main" id="{4FD0623E-C21C-5947-9EC0-D81947CE37E7}"/>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E85902-8F3B-AC41-87DA-F75AD33BE778}"/>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8FBEC-78F3-6E4E-9D76-9C7DE7B58A2C}"/>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113BAAF-3A03-8F45-9FE4-0A1A785C9C65}"/>
              </a:ext>
            </a:extLst>
          </p:cNvPr>
          <p:cNvGrpSpPr/>
          <p:nvPr/>
        </p:nvGrpSpPr>
        <p:grpSpPr>
          <a:xfrm>
            <a:off x="4721073" y="2461620"/>
            <a:ext cx="1761592" cy="0"/>
            <a:chOff x="4275142" y="3223620"/>
            <a:chExt cx="1761592" cy="0"/>
          </a:xfrm>
        </p:grpSpPr>
        <p:cxnSp>
          <p:nvCxnSpPr>
            <p:cNvPr id="25" name="Straight Arrow Connector 24">
              <a:extLst>
                <a:ext uri="{FF2B5EF4-FFF2-40B4-BE49-F238E27FC236}">
                  <a16:creationId xmlns:a16="http://schemas.microsoft.com/office/drawing/2014/main" id="{66089A14-BE5E-3B43-85A0-1422DBC110F8}"/>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C67E950-F203-7643-9D80-527C63B029D1}"/>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050771-4E74-BD43-9C49-322A3B363D35}"/>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554A2EE-E4B5-C746-B0B6-AF22FC35E76D}"/>
              </a:ext>
            </a:extLst>
          </p:cNvPr>
          <p:cNvGrpSpPr/>
          <p:nvPr/>
        </p:nvGrpSpPr>
        <p:grpSpPr>
          <a:xfrm>
            <a:off x="6939340" y="2032905"/>
            <a:ext cx="1761592" cy="0"/>
            <a:chOff x="4275142" y="3223620"/>
            <a:chExt cx="1761592" cy="0"/>
          </a:xfrm>
        </p:grpSpPr>
        <p:cxnSp>
          <p:nvCxnSpPr>
            <p:cNvPr id="29" name="Straight Arrow Connector 28">
              <a:extLst>
                <a:ext uri="{FF2B5EF4-FFF2-40B4-BE49-F238E27FC236}">
                  <a16:creationId xmlns:a16="http://schemas.microsoft.com/office/drawing/2014/main" id="{93CF13E6-36EF-3C46-AC48-D880DF2EC50C}"/>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D2122DF-4CE2-E845-89FE-D0133BAA029C}"/>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610FEF-3F51-7D43-8428-464974351E76}"/>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1AE61FF-DD11-BA48-9F6E-C842B36BBD06}"/>
              </a:ext>
            </a:extLst>
          </p:cNvPr>
          <p:cNvGrpSpPr/>
          <p:nvPr/>
        </p:nvGrpSpPr>
        <p:grpSpPr>
          <a:xfrm>
            <a:off x="7100469" y="2241487"/>
            <a:ext cx="1761592" cy="0"/>
            <a:chOff x="4275142" y="3223620"/>
            <a:chExt cx="1761592" cy="0"/>
          </a:xfrm>
        </p:grpSpPr>
        <p:cxnSp>
          <p:nvCxnSpPr>
            <p:cNvPr id="33" name="Straight Arrow Connector 32">
              <a:extLst>
                <a:ext uri="{FF2B5EF4-FFF2-40B4-BE49-F238E27FC236}">
                  <a16:creationId xmlns:a16="http://schemas.microsoft.com/office/drawing/2014/main" id="{DAEE368E-7D0E-564D-BC09-A085C79E5CFE}"/>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FB0EF-BBB1-584E-AF42-6673A7FE5B34}"/>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C62395-B1DE-B544-8032-CE2FE82E9643}"/>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521AB9F-A6D0-1F4C-898F-A27E0254A598}"/>
              </a:ext>
            </a:extLst>
          </p:cNvPr>
          <p:cNvGrpSpPr/>
          <p:nvPr/>
        </p:nvGrpSpPr>
        <p:grpSpPr>
          <a:xfrm>
            <a:off x="6939340" y="2461620"/>
            <a:ext cx="1761592" cy="0"/>
            <a:chOff x="4275142" y="3223620"/>
            <a:chExt cx="1761592" cy="0"/>
          </a:xfrm>
        </p:grpSpPr>
        <p:cxnSp>
          <p:nvCxnSpPr>
            <p:cNvPr id="37" name="Straight Arrow Connector 36">
              <a:extLst>
                <a:ext uri="{FF2B5EF4-FFF2-40B4-BE49-F238E27FC236}">
                  <a16:creationId xmlns:a16="http://schemas.microsoft.com/office/drawing/2014/main" id="{2B5367DF-899F-7C43-B627-83E0E51F4B13}"/>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16DBE88-3B0C-494E-BA63-67C06D8EA504}"/>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3B1CF1-583D-BC43-B76F-E0BD8FE182E5}"/>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DCC3822-DAB2-6D43-B720-E357E38D2724}"/>
              </a:ext>
            </a:extLst>
          </p:cNvPr>
          <p:cNvSpPr txBox="1"/>
          <p:nvPr/>
        </p:nvSpPr>
        <p:spPr>
          <a:xfrm>
            <a:off x="254730" y="2400342"/>
            <a:ext cx="4398320" cy="400110"/>
          </a:xfrm>
          <a:prstGeom prst="rect">
            <a:avLst/>
          </a:prstGeom>
          <a:noFill/>
        </p:spPr>
        <p:txBody>
          <a:bodyPr wrap="none" rtlCol="0">
            <a:spAutoFit/>
          </a:bodyPr>
          <a:lstStyle/>
          <a:p>
            <a:r>
              <a:rPr lang="en-US" sz="2000" dirty="0">
                <a:latin typeface="Gill Sans MT" panose="020B0502020104020203" pitchFamily="34" charset="77"/>
              </a:rPr>
              <a:t>1. Align paired reads onto draft sequence</a:t>
            </a:r>
          </a:p>
        </p:txBody>
      </p:sp>
      <p:sp>
        <p:nvSpPr>
          <p:cNvPr id="41" name="TextBox 40">
            <a:extLst>
              <a:ext uri="{FF2B5EF4-FFF2-40B4-BE49-F238E27FC236}">
                <a16:creationId xmlns:a16="http://schemas.microsoft.com/office/drawing/2014/main" id="{40D7778F-6C5A-0441-A10B-5FB06AE587EF}"/>
              </a:ext>
            </a:extLst>
          </p:cNvPr>
          <p:cNvSpPr txBox="1"/>
          <p:nvPr/>
        </p:nvSpPr>
        <p:spPr>
          <a:xfrm>
            <a:off x="254730" y="2959306"/>
            <a:ext cx="5424562" cy="400110"/>
          </a:xfrm>
          <a:prstGeom prst="rect">
            <a:avLst/>
          </a:prstGeom>
          <a:noFill/>
        </p:spPr>
        <p:txBody>
          <a:bodyPr wrap="none" rtlCol="0">
            <a:spAutoFit/>
          </a:bodyPr>
          <a:lstStyle/>
          <a:p>
            <a:r>
              <a:rPr lang="en-US" sz="2000" dirty="0">
                <a:latin typeface="Gill Sans MT" panose="020B0502020104020203" pitchFamily="34" charset="77"/>
              </a:rPr>
              <a:t>2. Local assembly of aligned reads into new contigs</a:t>
            </a:r>
          </a:p>
        </p:txBody>
      </p:sp>
      <p:cxnSp>
        <p:nvCxnSpPr>
          <p:cNvPr id="45" name="Straight Connector 44">
            <a:extLst>
              <a:ext uri="{FF2B5EF4-FFF2-40B4-BE49-F238E27FC236}">
                <a16:creationId xmlns:a16="http://schemas.microsoft.com/office/drawing/2014/main" id="{E03BCD61-2A7B-6E42-AE91-2B4FBA4DE7EB}"/>
              </a:ext>
            </a:extLst>
          </p:cNvPr>
          <p:cNvCxnSpPr>
            <a:cxnSpLocks/>
          </p:cNvCxnSpPr>
          <p:nvPr/>
        </p:nvCxnSpPr>
        <p:spPr>
          <a:xfrm>
            <a:off x="2523265" y="3881257"/>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97A143-6BFD-6945-8D69-0E3CD6233C16}"/>
              </a:ext>
            </a:extLst>
          </p:cNvPr>
          <p:cNvCxnSpPr>
            <a:cxnSpLocks/>
          </p:cNvCxnSpPr>
          <p:nvPr/>
        </p:nvCxnSpPr>
        <p:spPr>
          <a:xfrm>
            <a:off x="7488634" y="3881257"/>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6BC738C-EE15-5A4A-8561-4F4186F34CD8}"/>
              </a:ext>
            </a:extLst>
          </p:cNvPr>
          <p:cNvCxnSpPr>
            <a:cxnSpLocks/>
          </p:cNvCxnSpPr>
          <p:nvPr/>
        </p:nvCxnSpPr>
        <p:spPr>
          <a:xfrm>
            <a:off x="4562129" y="3881257"/>
            <a:ext cx="17368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FC6788-C619-A943-8ABB-F72CA94F0C01}"/>
              </a:ext>
            </a:extLst>
          </p:cNvPr>
          <p:cNvCxnSpPr>
            <a:cxnSpLocks/>
          </p:cNvCxnSpPr>
          <p:nvPr/>
        </p:nvCxnSpPr>
        <p:spPr>
          <a:xfrm>
            <a:off x="6964123" y="3881257"/>
            <a:ext cx="17368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Down Arrow 46">
            <a:extLst>
              <a:ext uri="{FF2B5EF4-FFF2-40B4-BE49-F238E27FC236}">
                <a16:creationId xmlns:a16="http://schemas.microsoft.com/office/drawing/2014/main" id="{D4F9E8E7-0B00-D646-A6FA-B422C00F8B9A}"/>
              </a:ext>
            </a:extLst>
          </p:cNvPr>
          <p:cNvSpPr/>
          <p:nvPr/>
        </p:nvSpPr>
        <p:spPr>
          <a:xfrm>
            <a:off x="6348444" y="2959306"/>
            <a:ext cx="441823" cy="4001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3341ABE-950D-D646-A119-62B97B3BFF65}"/>
              </a:ext>
            </a:extLst>
          </p:cNvPr>
          <p:cNvSpPr txBox="1"/>
          <p:nvPr/>
        </p:nvSpPr>
        <p:spPr>
          <a:xfrm>
            <a:off x="254730" y="3978233"/>
            <a:ext cx="4462184" cy="400110"/>
          </a:xfrm>
          <a:prstGeom prst="rect">
            <a:avLst/>
          </a:prstGeom>
          <a:noFill/>
        </p:spPr>
        <p:txBody>
          <a:bodyPr wrap="none" rtlCol="0">
            <a:spAutoFit/>
          </a:bodyPr>
          <a:lstStyle/>
          <a:p>
            <a:r>
              <a:rPr lang="en-US" sz="2000" dirty="0">
                <a:latin typeface="Gill Sans MT" panose="020B0502020104020203" pitchFamily="34" charset="77"/>
              </a:rPr>
              <a:t>3. Repeat procedure with shortened gaps</a:t>
            </a:r>
          </a:p>
        </p:txBody>
      </p:sp>
      <p:grpSp>
        <p:nvGrpSpPr>
          <p:cNvPr id="49" name="Group 48">
            <a:extLst>
              <a:ext uri="{FF2B5EF4-FFF2-40B4-BE49-F238E27FC236}">
                <a16:creationId xmlns:a16="http://schemas.microsoft.com/office/drawing/2014/main" id="{66FF1AF8-3189-8B49-9902-FAFDFF097845}"/>
              </a:ext>
            </a:extLst>
          </p:cNvPr>
          <p:cNvGrpSpPr/>
          <p:nvPr/>
        </p:nvGrpSpPr>
        <p:grpSpPr>
          <a:xfrm>
            <a:off x="5107814" y="4178288"/>
            <a:ext cx="1761592" cy="0"/>
            <a:chOff x="4275142" y="3223620"/>
            <a:chExt cx="1761592" cy="0"/>
          </a:xfrm>
        </p:grpSpPr>
        <p:cxnSp>
          <p:nvCxnSpPr>
            <p:cNvPr id="50" name="Straight Arrow Connector 49">
              <a:extLst>
                <a:ext uri="{FF2B5EF4-FFF2-40B4-BE49-F238E27FC236}">
                  <a16:creationId xmlns:a16="http://schemas.microsoft.com/office/drawing/2014/main" id="{AB34E881-8581-B04A-9E62-06B462113DF7}"/>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62A7E51-934D-0A44-B048-F21D201555C8}"/>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BBE249-4818-2749-8602-8CD249A93037}"/>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CA21CE9E-2CA9-D844-88A8-74FA3FADADFD}"/>
              </a:ext>
            </a:extLst>
          </p:cNvPr>
          <p:cNvGrpSpPr/>
          <p:nvPr/>
        </p:nvGrpSpPr>
        <p:grpSpPr>
          <a:xfrm>
            <a:off x="6533624" y="4510554"/>
            <a:ext cx="1761592" cy="0"/>
            <a:chOff x="4275142" y="3223620"/>
            <a:chExt cx="1761592" cy="0"/>
          </a:xfrm>
        </p:grpSpPr>
        <p:cxnSp>
          <p:nvCxnSpPr>
            <p:cNvPr id="54" name="Straight Arrow Connector 53">
              <a:extLst>
                <a:ext uri="{FF2B5EF4-FFF2-40B4-BE49-F238E27FC236}">
                  <a16:creationId xmlns:a16="http://schemas.microsoft.com/office/drawing/2014/main" id="{D95F7D4F-F45A-3D4A-B3DB-32438DC3D063}"/>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5D5CF20-5B5D-E547-8F9B-1F41735A8CB3}"/>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C25285-C315-D34A-AE6B-FEE052996B0C}"/>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5EDB84C-78C4-A440-84E8-59E55BFCBFA4}"/>
              </a:ext>
            </a:extLst>
          </p:cNvPr>
          <p:cNvGrpSpPr/>
          <p:nvPr/>
        </p:nvGrpSpPr>
        <p:grpSpPr>
          <a:xfrm>
            <a:off x="5557432" y="4798420"/>
            <a:ext cx="1761592" cy="0"/>
            <a:chOff x="4275142" y="3223620"/>
            <a:chExt cx="1761592" cy="0"/>
          </a:xfrm>
        </p:grpSpPr>
        <p:cxnSp>
          <p:nvCxnSpPr>
            <p:cNvPr id="58" name="Straight Arrow Connector 57">
              <a:extLst>
                <a:ext uri="{FF2B5EF4-FFF2-40B4-BE49-F238E27FC236}">
                  <a16:creationId xmlns:a16="http://schemas.microsoft.com/office/drawing/2014/main" id="{59E7B854-F2C0-6946-B8BA-6AA55A2E2DBE}"/>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2B703A5-D5FD-0147-901E-D18F9F1BF906}"/>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B5DFC55-0027-EC4D-98E9-BA1CF63EC747}"/>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FC16023-BA8D-954E-AB21-BE67F34CEC39}"/>
              </a:ext>
            </a:extLst>
          </p:cNvPr>
          <p:cNvGrpSpPr/>
          <p:nvPr/>
        </p:nvGrpSpPr>
        <p:grpSpPr>
          <a:xfrm>
            <a:off x="5557432" y="4378343"/>
            <a:ext cx="1761592" cy="0"/>
            <a:chOff x="4275142" y="3223620"/>
            <a:chExt cx="1761592" cy="0"/>
          </a:xfrm>
        </p:grpSpPr>
        <p:cxnSp>
          <p:nvCxnSpPr>
            <p:cNvPr id="62" name="Straight Arrow Connector 61">
              <a:extLst>
                <a:ext uri="{FF2B5EF4-FFF2-40B4-BE49-F238E27FC236}">
                  <a16:creationId xmlns:a16="http://schemas.microsoft.com/office/drawing/2014/main" id="{418B179D-A9A0-E24F-8F1F-0122A9D59AD2}"/>
                </a:ext>
              </a:extLst>
            </p:cNvPr>
            <p:cNvCxnSpPr>
              <a:cxnSpLocks/>
            </p:cNvCxnSpPr>
            <p:nvPr/>
          </p:nvCxnSpPr>
          <p:spPr>
            <a:xfrm>
              <a:off x="4275142" y="3223620"/>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DB78DC7-3966-624E-8A6E-7DDF328B4D8E}"/>
                </a:ext>
              </a:extLst>
            </p:cNvPr>
            <p:cNvCxnSpPr>
              <a:cxnSpLocks/>
            </p:cNvCxnSpPr>
            <p:nvPr/>
          </p:nvCxnSpPr>
          <p:spPr>
            <a:xfrm flipH="1">
              <a:off x="5317067" y="3223620"/>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B242FD-E656-0848-BF79-1DEC0B9B5999}"/>
                </a:ext>
              </a:extLst>
            </p:cNvPr>
            <p:cNvCxnSpPr>
              <a:cxnSpLocks/>
            </p:cNvCxnSpPr>
            <p:nvPr/>
          </p:nvCxnSpPr>
          <p:spPr>
            <a:xfrm>
              <a:off x="4871395" y="3223620"/>
              <a:ext cx="445672"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sp>
        <p:nvSpPr>
          <p:cNvPr id="65" name="Down Arrow 64">
            <a:extLst>
              <a:ext uri="{FF2B5EF4-FFF2-40B4-BE49-F238E27FC236}">
                <a16:creationId xmlns:a16="http://schemas.microsoft.com/office/drawing/2014/main" id="{1FBBD0E8-B77E-F24A-8E09-377C2BE0A501}"/>
              </a:ext>
            </a:extLst>
          </p:cNvPr>
          <p:cNvSpPr/>
          <p:nvPr/>
        </p:nvSpPr>
        <p:spPr>
          <a:xfrm>
            <a:off x="6378445" y="5020710"/>
            <a:ext cx="441823" cy="4001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7291C37-B9B5-1C4D-A70D-FC6F95815B1C}"/>
              </a:ext>
            </a:extLst>
          </p:cNvPr>
          <p:cNvSpPr txBox="1"/>
          <p:nvPr/>
        </p:nvSpPr>
        <p:spPr>
          <a:xfrm>
            <a:off x="292173" y="5393241"/>
            <a:ext cx="5109091" cy="400110"/>
          </a:xfrm>
          <a:prstGeom prst="rect">
            <a:avLst/>
          </a:prstGeom>
          <a:noFill/>
        </p:spPr>
        <p:txBody>
          <a:bodyPr wrap="none" rtlCol="0">
            <a:spAutoFit/>
          </a:bodyPr>
          <a:lstStyle/>
          <a:p>
            <a:r>
              <a:rPr lang="en-US" sz="2000" dirty="0">
                <a:latin typeface="Gill Sans MT" panose="020B0502020104020203" pitchFamily="34" charset="77"/>
              </a:rPr>
              <a:t>4. In some cases, original contigs can be merged</a:t>
            </a:r>
          </a:p>
        </p:txBody>
      </p:sp>
      <p:cxnSp>
        <p:nvCxnSpPr>
          <p:cNvPr id="67" name="Straight Connector 66">
            <a:extLst>
              <a:ext uri="{FF2B5EF4-FFF2-40B4-BE49-F238E27FC236}">
                <a16:creationId xmlns:a16="http://schemas.microsoft.com/office/drawing/2014/main" id="{2CC5EAC5-33A0-C543-98C7-9533FB8BAF47}"/>
              </a:ext>
            </a:extLst>
          </p:cNvPr>
          <p:cNvCxnSpPr>
            <a:cxnSpLocks/>
          </p:cNvCxnSpPr>
          <p:nvPr/>
        </p:nvCxnSpPr>
        <p:spPr>
          <a:xfrm>
            <a:off x="2523265" y="6116457"/>
            <a:ext cx="813947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FD97F94-E60A-8845-B32A-2E61949DC496}"/>
              </a:ext>
            </a:extLst>
          </p:cNvPr>
          <p:cNvCxnSpPr>
            <a:cxnSpLocks/>
          </p:cNvCxnSpPr>
          <p:nvPr/>
        </p:nvCxnSpPr>
        <p:spPr>
          <a:xfrm>
            <a:off x="4658490" y="6116457"/>
            <a:ext cx="38900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335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Other types of sequencing libraries can provide complementary information</a:t>
            </a:r>
          </a:p>
        </p:txBody>
      </p:sp>
      <p:sp>
        <p:nvSpPr>
          <p:cNvPr id="11" name="TextBox 10">
            <a:extLst>
              <a:ext uri="{FF2B5EF4-FFF2-40B4-BE49-F238E27FC236}">
                <a16:creationId xmlns:a16="http://schemas.microsoft.com/office/drawing/2014/main" id="{57FE8162-0174-564C-A95A-8401821D0E8C}"/>
              </a:ext>
            </a:extLst>
          </p:cNvPr>
          <p:cNvSpPr txBox="1"/>
          <p:nvPr/>
        </p:nvSpPr>
        <p:spPr>
          <a:xfrm>
            <a:off x="701040" y="1259615"/>
            <a:ext cx="10789919"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Standard paired end reads: ~300 </a:t>
            </a:r>
            <a:r>
              <a:rPr lang="en-US" sz="2800" dirty="0" err="1">
                <a:latin typeface="Gill Sans MT" panose="020B0502020104020203" pitchFamily="34" charset="77"/>
              </a:rPr>
              <a:t>bp</a:t>
            </a:r>
            <a:r>
              <a:rPr lang="en-US" sz="2800" dirty="0">
                <a:latin typeface="Gill Sans MT" panose="020B0502020104020203" pitchFamily="34" charset="77"/>
              </a:rPr>
              <a:t> fragments</a:t>
            </a:r>
          </a:p>
          <a:p>
            <a:pPr marL="742950" lvl="1" indent="-285750">
              <a:buFont typeface="Arial" panose="020B0604020202020204" pitchFamily="34" charset="0"/>
              <a:buChar char="•"/>
            </a:pPr>
            <a:r>
              <a:rPr lang="en-US" sz="2800" dirty="0">
                <a:latin typeface="Gill Sans MT" panose="020B0502020104020203" pitchFamily="34" charset="77"/>
              </a:rPr>
              <a:t>Helpful for building contigs. Higher coverage reduces error</a:t>
            </a:r>
          </a:p>
          <a:p>
            <a:pPr marL="285750" indent="-285750">
              <a:buFont typeface="Arial" panose="020B0604020202020204" pitchFamily="34" charset="0"/>
              <a:buChar char="•"/>
            </a:pPr>
            <a:r>
              <a:rPr lang="en-US" sz="2800" dirty="0" err="1">
                <a:latin typeface="Gill Sans MT" panose="020B0502020104020203" pitchFamily="34" charset="77"/>
              </a:rPr>
              <a:t>Nextera</a:t>
            </a:r>
            <a:r>
              <a:rPr lang="en-US" sz="2800" dirty="0">
                <a:latin typeface="Gill Sans MT" panose="020B0502020104020203" pitchFamily="34" charset="77"/>
              </a:rPr>
              <a:t> mate pairs: ~1-3kb fragments</a:t>
            </a:r>
          </a:p>
          <a:p>
            <a:pPr marL="742950" lvl="1" indent="-285750">
              <a:buFont typeface="Arial" panose="020B0604020202020204" pitchFamily="34" charset="0"/>
              <a:buChar char="•"/>
            </a:pPr>
            <a:r>
              <a:rPr lang="en-US" sz="2800" dirty="0">
                <a:latin typeface="Gill Sans MT" panose="020B0502020104020203" pitchFamily="34" charset="77"/>
              </a:rPr>
              <a:t>Helpful for stitching contigs together </a:t>
            </a:r>
          </a:p>
          <a:p>
            <a:pPr marL="285750" indent="-285750">
              <a:buFont typeface="Arial" panose="020B0604020202020204" pitchFamily="34" charset="0"/>
              <a:buChar char="•"/>
            </a:pPr>
            <a:r>
              <a:rPr lang="en-US" sz="2800" dirty="0">
                <a:latin typeface="Gill Sans MT" panose="020B0502020104020203" pitchFamily="34" charset="77"/>
              </a:rPr>
              <a:t>Hi-C: </a:t>
            </a:r>
          </a:p>
          <a:p>
            <a:pPr marL="742950" lvl="1" indent="-285750">
              <a:buFont typeface="Arial" panose="020B0604020202020204" pitchFamily="34" charset="0"/>
              <a:buChar char="•"/>
            </a:pPr>
            <a:r>
              <a:rPr lang="en-US" sz="2800" dirty="0">
                <a:latin typeface="Gill Sans MT" panose="020B0502020104020203" pitchFamily="34" charset="77"/>
              </a:rPr>
              <a:t>Method to capture 3d-chromosomal interactions</a:t>
            </a:r>
          </a:p>
          <a:p>
            <a:pPr marL="742950" lvl="1" indent="-285750">
              <a:buFont typeface="Arial" panose="020B0604020202020204" pitchFamily="34" charset="0"/>
              <a:buChar char="•"/>
            </a:pPr>
            <a:r>
              <a:rPr lang="en-US" sz="2800" dirty="0">
                <a:latin typeface="Gill Sans MT" panose="020B0502020104020203" pitchFamily="34" charset="77"/>
              </a:rPr>
              <a:t>Read pairs span chromosome-length fragments, but data is sparse</a:t>
            </a:r>
          </a:p>
          <a:p>
            <a:pPr marL="742950" lvl="1" indent="-285750">
              <a:buFont typeface="Arial" panose="020B0604020202020204" pitchFamily="34" charset="0"/>
              <a:buChar char="•"/>
            </a:pPr>
            <a:r>
              <a:rPr lang="en-US" sz="2800" dirty="0">
                <a:latin typeface="Gill Sans MT" panose="020B0502020104020203" pitchFamily="34" charset="77"/>
              </a:rPr>
              <a:t>Provide longer range information that can help resolve additional regions in assembly </a:t>
            </a:r>
          </a:p>
        </p:txBody>
      </p:sp>
      <p:pic>
        <p:nvPicPr>
          <p:cNvPr id="15" name="Picture 14">
            <a:extLst>
              <a:ext uri="{FF2B5EF4-FFF2-40B4-BE49-F238E27FC236}">
                <a16:creationId xmlns:a16="http://schemas.microsoft.com/office/drawing/2014/main" id="{9D7BE5B3-C4A8-264F-844D-FE5B135829CA}"/>
              </a:ext>
            </a:extLst>
          </p:cNvPr>
          <p:cNvPicPr>
            <a:picLocks noChangeAspect="1"/>
          </p:cNvPicPr>
          <p:nvPr/>
        </p:nvPicPr>
        <p:blipFill>
          <a:blip r:embed="rId2"/>
          <a:stretch>
            <a:fillRect/>
          </a:stretch>
        </p:blipFill>
        <p:spPr>
          <a:xfrm>
            <a:off x="4461267" y="4958312"/>
            <a:ext cx="7546467" cy="1608743"/>
          </a:xfrm>
          <a:prstGeom prst="rect">
            <a:avLst/>
          </a:prstGeom>
          <a:ln>
            <a:solidFill>
              <a:schemeClr val="tx1"/>
            </a:solidFill>
          </a:ln>
        </p:spPr>
      </p:pic>
    </p:spTree>
    <p:extLst>
      <p:ext uri="{BB962C8B-B14F-4D97-AF65-F5344CB8AC3E}">
        <p14:creationId xmlns:p14="http://schemas.microsoft.com/office/powerpoint/2010/main" val="40873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  Assembly overview</a:t>
            </a:r>
          </a:p>
        </p:txBody>
      </p:sp>
      <p:sp>
        <p:nvSpPr>
          <p:cNvPr id="3" name="TextBox 2">
            <a:extLst>
              <a:ext uri="{FF2B5EF4-FFF2-40B4-BE49-F238E27FC236}">
                <a16:creationId xmlns:a16="http://schemas.microsoft.com/office/drawing/2014/main" id="{BCECFE93-12F6-774A-BD48-6CD897660617}"/>
              </a:ext>
            </a:extLst>
          </p:cNvPr>
          <p:cNvSpPr txBox="1"/>
          <p:nvPr/>
        </p:nvSpPr>
        <p:spPr>
          <a:xfrm>
            <a:off x="731520" y="1417320"/>
            <a:ext cx="3566426" cy="892552"/>
          </a:xfrm>
          <a:prstGeom prst="rect">
            <a:avLst/>
          </a:prstGeom>
          <a:noFill/>
        </p:spPr>
        <p:txBody>
          <a:bodyPr wrap="none" rtlCol="0">
            <a:spAutoFit/>
          </a:bodyPr>
          <a:lstStyle/>
          <a:p>
            <a:pPr marL="514350" indent="-514350">
              <a:buAutoNum type="arabicPeriod"/>
            </a:pPr>
            <a:r>
              <a:rPr lang="en-US" sz="3200" b="1" dirty="0" err="1"/>
              <a:t>Contig</a:t>
            </a:r>
            <a:r>
              <a:rPr lang="en-US" sz="3200" b="1" dirty="0"/>
              <a:t> assembly </a:t>
            </a:r>
          </a:p>
          <a:p>
            <a:r>
              <a:rPr lang="en-US" sz="2000" dirty="0"/>
              <a:t>(de Bruijn graphs + </a:t>
            </a:r>
            <a:r>
              <a:rPr lang="en-US" sz="2000" dirty="0" err="1"/>
              <a:t>kmers</a:t>
            </a:r>
            <a:r>
              <a:rPr lang="en-US" sz="2000" dirty="0"/>
              <a:t>)</a:t>
            </a:r>
          </a:p>
        </p:txBody>
      </p:sp>
      <p:sp>
        <p:nvSpPr>
          <p:cNvPr id="5" name="TextBox 4">
            <a:extLst>
              <a:ext uri="{FF2B5EF4-FFF2-40B4-BE49-F238E27FC236}">
                <a16:creationId xmlns:a16="http://schemas.microsoft.com/office/drawing/2014/main" id="{A2715C61-0539-3749-A761-DFCB3DEB36E6}"/>
              </a:ext>
            </a:extLst>
          </p:cNvPr>
          <p:cNvSpPr txBox="1"/>
          <p:nvPr/>
        </p:nvSpPr>
        <p:spPr>
          <a:xfrm>
            <a:off x="731520" y="3110263"/>
            <a:ext cx="2467727" cy="584775"/>
          </a:xfrm>
          <a:prstGeom prst="rect">
            <a:avLst/>
          </a:prstGeom>
          <a:noFill/>
        </p:spPr>
        <p:txBody>
          <a:bodyPr wrap="none" rtlCol="0">
            <a:spAutoFit/>
          </a:bodyPr>
          <a:lstStyle/>
          <a:p>
            <a:r>
              <a:rPr lang="en-US" sz="3200" b="1" dirty="0"/>
              <a:t>2. Scaffolding</a:t>
            </a:r>
          </a:p>
        </p:txBody>
      </p:sp>
      <p:sp>
        <p:nvSpPr>
          <p:cNvPr id="6" name="TextBox 5">
            <a:extLst>
              <a:ext uri="{FF2B5EF4-FFF2-40B4-BE49-F238E27FC236}">
                <a16:creationId xmlns:a16="http://schemas.microsoft.com/office/drawing/2014/main" id="{1106D965-CF87-E94D-8CB1-E3697C2E14B6}"/>
              </a:ext>
            </a:extLst>
          </p:cNvPr>
          <p:cNvSpPr txBox="1"/>
          <p:nvPr/>
        </p:nvSpPr>
        <p:spPr>
          <a:xfrm>
            <a:off x="731520" y="4312920"/>
            <a:ext cx="2318263" cy="584775"/>
          </a:xfrm>
          <a:prstGeom prst="rect">
            <a:avLst/>
          </a:prstGeom>
          <a:noFill/>
        </p:spPr>
        <p:txBody>
          <a:bodyPr wrap="none" rtlCol="0">
            <a:spAutoFit/>
          </a:bodyPr>
          <a:lstStyle/>
          <a:p>
            <a:r>
              <a:rPr lang="en-US" sz="3200" b="1" dirty="0"/>
              <a:t>3. Gap filling</a:t>
            </a:r>
          </a:p>
        </p:txBody>
      </p:sp>
      <p:sp>
        <p:nvSpPr>
          <p:cNvPr id="7" name="TextBox 6">
            <a:extLst>
              <a:ext uri="{FF2B5EF4-FFF2-40B4-BE49-F238E27FC236}">
                <a16:creationId xmlns:a16="http://schemas.microsoft.com/office/drawing/2014/main" id="{E9F9D1D7-6DA2-244E-BFB2-F5FE4BD89BD8}"/>
              </a:ext>
            </a:extLst>
          </p:cNvPr>
          <p:cNvSpPr txBox="1"/>
          <p:nvPr/>
        </p:nvSpPr>
        <p:spPr>
          <a:xfrm>
            <a:off x="731520" y="5532120"/>
            <a:ext cx="2377959" cy="584775"/>
          </a:xfrm>
          <a:prstGeom prst="rect">
            <a:avLst/>
          </a:prstGeom>
          <a:noFill/>
        </p:spPr>
        <p:txBody>
          <a:bodyPr wrap="none" rtlCol="0">
            <a:spAutoFit/>
          </a:bodyPr>
          <a:lstStyle/>
          <a:p>
            <a:r>
              <a:rPr lang="en-US" sz="3200" b="1" dirty="0"/>
              <a:t>4. Evaluation</a:t>
            </a:r>
          </a:p>
        </p:txBody>
      </p:sp>
      <p:sp>
        <p:nvSpPr>
          <p:cNvPr id="8" name="Rounded Rectangle 7">
            <a:extLst>
              <a:ext uri="{FF2B5EF4-FFF2-40B4-BE49-F238E27FC236}">
                <a16:creationId xmlns:a16="http://schemas.microsoft.com/office/drawing/2014/main" id="{3850036E-6763-C840-A95B-E7A913306F0C}"/>
              </a:ext>
            </a:extLst>
          </p:cNvPr>
          <p:cNvSpPr/>
          <p:nvPr/>
        </p:nvSpPr>
        <p:spPr>
          <a:xfrm>
            <a:off x="5318760" y="1411839"/>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657A23-2CEF-EE41-B8F7-57739975A0DB}"/>
              </a:ext>
            </a:extLst>
          </p:cNvPr>
          <p:cNvSpPr txBox="1"/>
          <p:nvPr/>
        </p:nvSpPr>
        <p:spPr>
          <a:xfrm>
            <a:off x="5334000" y="1382103"/>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2" name="Rounded Rectangle 11">
            <a:extLst>
              <a:ext uri="{FF2B5EF4-FFF2-40B4-BE49-F238E27FC236}">
                <a16:creationId xmlns:a16="http://schemas.microsoft.com/office/drawing/2014/main" id="{93D75C27-B5E2-7845-A89E-F62131328DBD}"/>
              </a:ext>
            </a:extLst>
          </p:cNvPr>
          <p:cNvSpPr/>
          <p:nvPr/>
        </p:nvSpPr>
        <p:spPr>
          <a:xfrm>
            <a:off x="6934200" y="1765931"/>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423440-254E-044B-9B49-8538B341AF26}"/>
              </a:ext>
            </a:extLst>
          </p:cNvPr>
          <p:cNvSpPr txBox="1"/>
          <p:nvPr/>
        </p:nvSpPr>
        <p:spPr>
          <a:xfrm>
            <a:off x="6949440" y="1736195"/>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6" name="Rounded Rectangle 15">
            <a:extLst>
              <a:ext uri="{FF2B5EF4-FFF2-40B4-BE49-F238E27FC236}">
                <a16:creationId xmlns:a16="http://schemas.microsoft.com/office/drawing/2014/main" id="{0E958A4C-38F6-7D46-BB3B-FD37787B713A}"/>
              </a:ext>
            </a:extLst>
          </p:cNvPr>
          <p:cNvSpPr/>
          <p:nvPr/>
        </p:nvSpPr>
        <p:spPr>
          <a:xfrm>
            <a:off x="5303520" y="2181727"/>
            <a:ext cx="41148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ACAGACATCGATC</a:t>
            </a:r>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8" name="TextBox 17">
            <a:extLst>
              <a:ext uri="{FF2B5EF4-FFF2-40B4-BE49-F238E27FC236}">
                <a16:creationId xmlns:a16="http://schemas.microsoft.com/office/drawing/2014/main" id="{94AF950C-891C-0846-A67D-DF358715F5F0}"/>
              </a:ext>
            </a:extLst>
          </p:cNvPr>
          <p:cNvSpPr txBox="1"/>
          <p:nvPr/>
        </p:nvSpPr>
        <p:spPr>
          <a:xfrm>
            <a:off x="9494520" y="1356360"/>
            <a:ext cx="779572" cy="369332"/>
          </a:xfrm>
          <a:prstGeom prst="rect">
            <a:avLst/>
          </a:prstGeom>
          <a:noFill/>
        </p:spPr>
        <p:txBody>
          <a:bodyPr wrap="none" rtlCol="0">
            <a:spAutoFit/>
          </a:bodyPr>
          <a:lstStyle/>
          <a:p>
            <a:r>
              <a:rPr lang="en-US" dirty="0"/>
              <a:t>read 1</a:t>
            </a:r>
          </a:p>
        </p:txBody>
      </p:sp>
      <p:sp>
        <p:nvSpPr>
          <p:cNvPr id="19" name="TextBox 18">
            <a:extLst>
              <a:ext uri="{FF2B5EF4-FFF2-40B4-BE49-F238E27FC236}">
                <a16:creationId xmlns:a16="http://schemas.microsoft.com/office/drawing/2014/main" id="{6A2DA110-5A27-1741-AB8B-5FE8E8262110}"/>
              </a:ext>
            </a:extLst>
          </p:cNvPr>
          <p:cNvSpPr txBox="1"/>
          <p:nvPr/>
        </p:nvSpPr>
        <p:spPr>
          <a:xfrm>
            <a:off x="9494520" y="1778641"/>
            <a:ext cx="779572" cy="369332"/>
          </a:xfrm>
          <a:prstGeom prst="rect">
            <a:avLst/>
          </a:prstGeom>
          <a:noFill/>
        </p:spPr>
        <p:txBody>
          <a:bodyPr wrap="none" rtlCol="0">
            <a:spAutoFit/>
          </a:bodyPr>
          <a:lstStyle/>
          <a:p>
            <a:r>
              <a:rPr lang="en-US" dirty="0"/>
              <a:t>read 2</a:t>
            </a:r>
          </a:p>
        </p:txBody>
      </p:sp>
      <p:sp>
        <p:nvSpPr>
          <p:cNvPr id="20" name="TextBox 19">
            <a:extLst>
              <a:ext uri="{FF2B5EF4-FFF2-40B4-BE49-F238E27FC236}">
                <a16:creationId xmlns:a16="http://schemas.microsoft.com/office/drawing/2014/main" id="{C20A57CA-796E-D44F-83BF-3E4401FBFD92}"/>
              </a:ext>
            </a:extLst>
          </p:cNvPr>
          <p:cNvSpPr txBox="1"/>
          <p:nvPr/>
        </p:nvSpPr>
        <p:spPr>
          <a:xfrm>
            <a:off x="9494520" y="2185476"/>
            <a:ext cx="760914" cy="369332"/>
          </a:xfrm>
          <a:prstGeom prst="rect">
            <a:avLst/>
          </a:prstGeom>
          <a:noFill/>
        </p:spPr>
        <p:txBody>
          <a:bodyPr wrap="none" rtlCol="0">
            <a:spAutoFit/>
          </a:bodyPr>
          <a:lstStyle/>
          <a:p>
            <a:r>
              <a:rPr lang="en-US" dirty="0" err="1"/>
              <a:t>contig</a:t>
            </a:r>
            <a:endParaRPr lang="en-US" dirty="0"/>
          </a:p>
        </p:txBody>
      </p:sp>
      <p:sp>
        <p:nvSpPr>
          <p:cNvPr id="21" name="Rounded Rectangle 20">
            <a:extLst>
              <a:ext uri="{FF2B5EF4-FFF2-40B4-BE49-F238E27FC236}">
                <a16:creationId xmlns:a16="http://schemas.microsoft.com/office/drawing/2014/main" id="{1C268C41-CC1D-7644-B413-93563FED2042}"/>
              </a:ext>
            </a:extLst>
          </p:cNvPr>
          <p:cNvSpPr/>
          <p:nvPr/>
        </p:nvSpPr>
        <p:spPr>
          <a:xfrm>
            <a:off x="3307080" y="3227247"/>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2" name="Rounded Rectangle 21">
            <a:extLst>
              <a:ext uri="{FF2B5EF4-FFF2-40B4-BE49-F238E27FC236}">
                <a16:creationId xmlns:a16="http://schemas.microsoft.com/office/drawing/2014/main" id="{EDE970E3-B797-E349-B200-AD097000F051}"/>
              </a:ext>
            </a:extLst>
          </p:cNvPr>
          <p:cNvSpPr/>
          <p:nvPr/>
        </p:nvSpPr>
        <p:spPr>
          <a:xfrm>
            <a:off x="8199120" y="3227247"/>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3" name="Arc 22">
            <a:extLst>
              <a:ext uri="{FF2B5EF4-FFF2-40B4-BE49-F238E27FC236}">
                <a16:creationId xmlns:a16="http://schemas.microsoft.com/office/drawing/2014/main" id="{52C7025C-C76A-9B48-9A6F-13BD139DB7F6}"/>
              </a:ext>
            </a:extLst>
          </p:cNvPr>
          <p:cNvSpPr/>
          <p:nvPr/>
        </p:nvSpPr>
        <p:spPr>
          <a:xfrm>
            <a:off x="5410200" y="3024067"/>
            <a:ext cx="3749040" cy="36763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9DEAC3FC-C2B9-AF4B-92FA-9BD716AE52AF}"/>
              </a:ext>
            </a:extLst>
          </p:cNvPr>
          <p:cNvSpPr/>
          <p:nvPr/>
        </p:nvSpPr>
        <p:spPr>
          <a:xfrm flipH="1">
            <a:off x="5410200" y="3024067"/>
            <a:ext cx="3749040" cy="36763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6D89A8B-CFC4-C043-942E-5B120666CDAA}"/>
              </a:ext>
            </a:extLst>
          </p:cNvPr>
          <p:cNvSpPr/>
          <p:nvPr/>
        </p:nvSpPr>
        <p:spPr>
          <a:xfrm>
            <a:off x="3307080" y="4428739"/>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6" name="Rounded Rectangle 25">
            <a:extLst>
              <a:ext uri="{FF2B5EF4-FFF2-40B4-BE49-F238E27FC236}">
                <a16:creationId xmlns:a16="http://schemas.microsoft.com/office/drawing/2014/main" id="{DF2D2EA4-20A9-EC4F-B532-C3D1CC46228E}"/>
              </a:ext>
            </a:extLst>
          </p:cNvPr>
          <p:cNvSpPr/>
          <p:nvPr/>
        </p:nvSpPr>
        <p:spPr>
          <a:xfrm>
            <a:off x="8199120" y="4428739"/>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7" name="Arc 26">
            <a:extLst>
              <a:ext uri="{FF2B5EF4-FFF2-40B4-BE49-F238E27FC236}">
                <a16:creationId xmlns:a16="http://schemas.microsoft.com/office/drawing/2014/main" id="{D8755E52-7C16-924F-B225-40FFCC00DC5A}"/>
              </a:ext>
            </a:extLst>
          </p:cNvPr>
          <p:cNvSpPr/>
          <p:nvPr/>
        </p:nvSpPr>
        <p:spPr>
          <a:xfrm>
            <a:off x="5410200" y="4225559"/>
            <a:ext cx="3749040" cy="36763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B2A07BDE-954F-404F-8ADE-F1923B3ADD31}"/>
              </a:ext>
            </a:extLst>
          </p:cNvPr>
          <p:cNvSpPr/>
          <p:nvPr/>
        </p:nvSpPr>
        <p:spPr>
          <a:xfrm flipH="1">
            <a:off x="5410200" y="4225559"/>
            <a:ext cx="3749040" cy="36763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E482C44-2C6D-3C4D-866F-BB497E600BE4}"/>
              </a:ext>
            </a:extLst>
          </p:cNvPr>
          <p:cNvCxnSpPr>
            <a:stCxn id="25" idx="3"/>
            <a:endCxn id="26" idx="1"/>
          </p:cNvCxnSpPr>
          <p:nvPr/>
        </p:nvCxnSpPr>
        <p:spPr>
          <a:xfrm>
            <a:off x="7178040" y="4636549"/>
            <a:ext cx="102108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CD590EFB-9E1F-B54E-814C-EF90F0244209}"/>
              </a:ext>
            </a:extLst>
          </p:cNvPr>
          <p:cNvSpPr/>
          <p:nvPr/>
        </p:nvSpPr>
        <p:spPr>
          <a:xfrm>
            <a:off x="4872990" y="5610499"/>
            <a:ext cx="5128260" cy="1341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2" name="Rounded Rectangle 31">
            <a:extLst>
              <a:ext uri="{FF2B5EF4-FFF2-40B4-BE49-F238E27FC236}">
                <a16:creationId xmlns:a16="http://schemas.microsoft.com/office/drawing/2014/main" id="{2455266F-2FB8-C948-992B-E288E6D84EAA}"/>
              </a:ext>
            </a:extLst>
          </p:cNvPr>
          <p:cNvSpPr/>
          <p:nvPr/>
        </p:nvSpPr>
        <p:spPr>
          <a:xfrm>
            <a:off x="4872990" y="5815276"/>
            <a:ext cx="1447800"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3" name="Rounded Rectangle 32">
            <a:extLst>
              <a:ext uri="{FF2B5EF4-FFF2-40B4-BE49-F238E27FC236}">
                <a16:creationId xmlns:a16="http://schemas.microsoft.com/office/drawing/2014/main" id="{0FC5C4FB-78DE-7944-BE83-8B900BBFADE0}"/>
              </a:ext>
            </a:extLst>
          </p:cNvPr>
          <p:cNvSpPr/>
          <p:nvPr/>
        </p:nvSpPr>
        <p:spPr>
          <a:xfrm>
            <a:off x="6381750" y="5815276"/>
            <a:ext cx="853440"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4" name="Rounded Rectangle 33">
            <a:extLst>
              <a:ext uri="{FF2B5EF4-FFF2-40B4-BE49-F238E27FC236}">
                <a16:creationId xmlns:a16="http://schemas.microsoft.com/office/drawing/2014/main" id="{EEB7AAB6-8119-FA49-B906-ED2384137F9E}"/>
              </a:ext>
            </a:extLst>
          </p:cNvPr>
          <p:cNvSpPr/>
          <p:nvPr/>
        </p:nvSpPr>
        <p:spPr>
          <a:xfrm>
            <a:off x="7296150" y="5815276"/>
            <a:ext cx="853440"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5" name="Rounded Rectangle 34">
            <a:extLst>
              <a:ext uri="{FF2B5EF4-FFF2-40B4-BE49-F238E27FC236}">
                <a16:creationId xmlns:a16="http://schemas.microsoft.com/office/drawing/2014/main" id="{63A5D676-B504-744E-AB38-F0D329A99E7C}"/>
              </a:ext>
            </a:extLst>
          </p:cNvPr>
          <p:cNvSpPr/>
          <p:nvPr/>
        </p:nvSpPr>
        <p:spPr>
          <a:xfrm>
            <a:off x="8202930" y="5820931"/>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6" name="Rounded Rectangle 35">
            <a:extLst>
              <a:ext uri="{FF2B5EF4-FFF2-40B4-BE49-F238E27FC236}">
                <a16:creationId xmlns:a16="http://schemas.microsoft.com/office/drawing/2014/main" id="{7F060A0E-CD99-844B-97C9-B111D95F6542}"/>
              </a:ext>
            </a:extLst>
          </p:cNvPr>
          <p:cNvSpPr/>
          <p:nvPr/>
        </p:nvSpPr>
        <p:spPr>
          <a:xfrm>
            <a:off x="8797290" y="5820931"/>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7" name="Rounded Rectangle 36">
            <a:extLst>
              <a:ext uri="{FF2B5EF4-FFF2-40B4-BE49-F238E27FC236}">
                <a16:creationId xmlns:a16="http://schemas.microsoft.com/office/drawing/2014/main" id="{BBD23234-A902-5C49-8AC6-C5CE34D8D3D2}"/>
              </a:ext>
            </a:extLst>
          </p:cNvPr>
          <p:cNvSpPr/>
          <p:nvPr/>
        </p:nvSpPr>
        <p:spPr>
          <a:xfrm>
            <a:off x="9391650" y="5820931"/>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8" name="Rounded Rectangle 37">
            <a:extLst>
              <a:ext uri="{FF2B5EF4-FFF2-40B4-BE49-F238E27FC236}">
                <a16:creationId xmlns:a16="http://schemas.microsoft.com/office/drawing/2014/main" id="{248C7914-5031-E342-BABB-12658D71D31D}"/>
              </a:ext>
            </a:extLst>
          </p:cNvPr>
          <p:cNvSpPr/>
          <p:nvPr/>
        </p:nvSpPr>
        <p:spPr>
          <a:xfrm>
            <a:off x="9620250" y="5820931"/>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9" name="Rounded Rectangle 38">
            <a:extLst>
              <a:ext uri="{FF2B5EF4-FFF2-40B4-BE49-F238E27FC236}">
                <a16:creationId xmlns:a16="http://schemas.microsoft.com/office/drawing/2014/main" id="{2293AFC9-58D6-434B-9BE0-8FF9CCF02617}"/>
              </a:ext>
            </a:extLst>
          </p:cNvPr>
          <p:cNvSpPr/>
          <p:nvPr/>
        </p:nvSpPr>
        <p:spPr>
          <a:xfrm>
            <a:off x="9841230" y="5820931"/>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2" name="Rectangle 1">
            <a:extLst>
              <a:ext uri="{FF2B5EF4-FFF2-40B4-BE49-F238E27FC236}">
                <a16:creationId xmlns:a16="http://schemas.microsoft.com/office/drawing/2014/main" id="{9F468C79-629F-9543-A317-BD7954887BF2}"/>
              </a:ext>
            </a:extLst>
          </p:cNvPr>
          <p:cNvSpPr/>
          <p:nvPr/>
        </p:nvSpPr>
        <p:spPr>
          <a:xfrm>
            <a:off x="262890" y="5359338"/>
            <a:ext cx="11666220" cy="10972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26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Quiz 1 – topics to expect</a:t>
            </a:r>
          </a:p>
        </p:txBody>
      </p:sp>
      <p:sp>
        <p:nvSpPr>
          <p:cNvPr id="7" name="TextBox 6">
            <a:extLst>
              <a:ext uri="{FF2B5EF4-FFF2-40B4-BE49-F238E27FC236}">
                <a16:creationId xmlns:a16="http://schemas.microsoft.com/office/drawing/2014/main" id="{A2AA4D6C-FF64-A64F-96BC-49751BCCCECB}"/>
              </a:ext>
            </a:extLst>
          </p:cNvPr>
          <p:cNvSpPr txBox="1"/>
          <p:nvPr/>
        </p:nvSpPr>
        <p:spPr>
          <a:xfrm>
            <a:off x="652757" y="1259615"/>
            <a:ext cx="10195560" cy="483209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Gill Sans MT" panose="020B0502020104020203" pitchFamily="34" charset="77"/>
              </a:rPr>
              <a:t>Basic UNIX commands. Including using pipes (“|”) and redirecting output to a file (“&gt;”). Be prepared to open a terminal on </a:t>
            </a:r>
            <a:r>
              <a:rPr lang="en-US" sz="2800" dirty="0" err="1">
                <a:latin typeface="Gill Sans MT" panose="020B0502020104020203" pitchFamily="34" charset="77"/>
              </a:rPr>
              <a:t>JupyterHub</a:t>
            </a:r>
            <a:r>
              <a:rPr lang="en-US" sz="2800" dirty="0">
                <a:latin typeface="Gill Sans MT" panose="020B0502020104020203" pitchFamily="34" charset="77"/>
              </a:rPr>
              <a:t> to look at command help messages.</a:t>
            </a:r>
          </a:p>
          <a:p>
            <a:pPr marL="342900" indent="-342900">
              <a:buFont typeface="Arial" panose="020B0604020202020204" pitchFamily="34" charset="0"/>
              <a:buChar char="•"/>
            </a:pPr>
            <a:endParaRPr lang="en-US" sz="2800" dirty="0">
              <a:latin typeface="Gill Sans MT" panose="020B0502020104020203" pitchFamily="34" charset="77"/>
            </a:endParaRPr>
          </a:p>
          <a:p>
            <a:pPr marL="342900" indent="-342900">
              <a:buFont typeface="Arial" panose="020B0604020202020204" pitchFamily="34" charset="0"/>
              <a:buChar char="•"/>
            </a:pPr>
            <a:r>
              <a:rPr lang="en-US" sz="2800" dirty="0">
                <a:latin typeface="Gill Sans MT" panose="020B0502020104020203" pitchFamily="34" charset="77"/>
              </a:rPr>
              <a:t> Sequencing coverage</a:t>
            </a:r>
          </a:p>
          <a:p>
            <a:pPr marL="342900" indent="-342900">
              <a:buFont typeface="Arial" panose="020B0604020202020204" pitchFamily="34" charset="0"/>
              <a:buChar char="•"/>
            </a:pPr>
            <a:endParaRPr lang="en-US" sz="2800" dirty="0">
              <a:latin typeface="Gill Sans MT" panose="020B0502020104020203" pitchFamily="34" charset="77"/>
            </a:endParaRPr>
          </a:p>
          <a:p>
            <a:pPr marL="342900" indent="-342900">
              <a:buFont typeface="Arial" panose="020B0604020202020204" pitchFamily="34" charset="0"/>
              <a:buChar char="•"/>
            </a:pPr>
            <a:r>
              <a:rPr lang="en-US" sz="2800" dirty="0">
                <a:latin typeface="Gill Sans MT" panose="020B0502020104020203" pitchFamily="34" charset="77"/>
              </a:rPr>
              <a:t>Troubleshooting errors in our NGS pipeline</a:t>
            </a:r>
          </a:p>
          <a:p>
            <a:pPr marL="342900" indent="-342900">
              <a:buFont typeface="Arial" panose="020B0604020202020204" pitchFamily="34" charset="0"/>
              <a:buChar char="•"/>
            </a:pPr>
            <a:endParaRPr lang="en-US" sz="2800" dirty="0">
              <a:latin typeface="Gill Sans MT" panose="020B0502020104020203" pitchFamily="34" charset="77"/>
            </a:endParaRPr>
          </a:p>
          <a:p>
            <a:pPr marL="342900" indent="-342900">
              <a:buFont typeface="Arial" panose="020B0604020202020204" pitchFamily="34" charset="0"/>
              <a:buChar char="•"/>
            </a:pPr>
            <a:r>
              <a:rPr lang="en-US" sz="2800" dirty="0">
                <a:latin typeface="Gill Sans MT" panose="020B0502020104020203" pitchFamily="34" charset="77"/>
              </a:rPr>
              <a:t>General NGS pipeline workflow (steps and file formats)</a:t>
            </a:r>
          </a:p>
          <a:p>
            <a:pPr marL="342900" indent="-342900">
              <a:buFont typeface="Arial" panose="020B0604020202020204" pitchFamily="34" charset="0"/>
              <a:buChar char="•"/>
            </a:pPr>
            <a:endParaRPr lang="en-US" sz="2800" dirty="0">
              <a:latin typeface="Gill Sans MT" panose="020B0502020104020203" pitchFamily="34" charset="77"/>
            </a:endParaRPr>
          </a:p>
          <a:p>
            <a:pPr marL="342900" indent="-342900">
              <a:buFont typeface="Arial" panose="020B0604020202020204" pitchFamily="34" charset="0"/>
              <a:buChar char="•"/>
            </a:pPr>
            <a:r>
              <a:rPr lang="en-US" sz="2800" dirty="0" err="1">
                <a:latin typeface="Gill Sans MT" panose="020B0502020104020203" pitchFamily="34" charset="77"/>
              </a:rPr>
              <a:t>Kmer</a:t>
            </a:r>
            <a:r>
              <a:rPr lang="en-US" sz="2800" dirty="0">
                <a:latin typeface="Gill Sans MT" panose="020B0502020104020203" pitchFamily="34" charset="77"/>
              </a:rPr>
              <a:t> distributions (today’s topic)</a:t>
            </a:r>
          </a:p>
        </p:txBody>
      </p:sp>
    </p:spTree>
    <p:extLst>
      <p:ext uri="{BB962C8B-B14F-4D97-AF65-F5344CB8AC3E}">
        <p14:creationId xmlns:p14="http://schemas.microsoft.com/office/powerpoint/2010/main" val="412158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Evaluating assemblies</a:t>
            </a:r>
          </a:p>
        </p:txBody>
      </p:sp>
      <p:sp>
        <p:nvSpPr>
          <p:cNvPr id="2" name="TextBox 1">
            <a:extLst>
              <a:ext uri="{FF2B5EF4-FFF2-40B4-BE49-F238E27FC236}">
                <a16:creationId xmlns:a16="http://schemas.microsoft.com/office/drawing/2014/main" id="{2389378F-D293-EC44-B36E-8E9F5D42E9A2}"/>
              </a:ext>
            </a:extLst>
          </p:cNvPr>
          <p:cNvSpPr txBox="1"/>
          <p:nvPr/>
        </p:nvSpPr>
        <p:spPr>
          <a:xfrm>
            <a:off x="915673" y="1173259"/>
            <a:ext cx="9374739" cy="954107"/>
          </a:xfrm>
          <a:prstGeom prst="rect">
            <a:avLst/>
          </a:prstGeom>
          <a:noFill/>
        </p:spPr>
        <p:txBody>
          <a:bodyPr wrap="square" rtlCol="0">
            <a:spAutoFit/>
          </a:bodyPr>
          <a:lstStyle/>
          <a:p>
            <a:r>
              <a:rPr lang="en-US" sz="2800" dirty="0">
                <a:latin typeface="Gill Sans MT" panose="020B0502020104020203" pitchFamily="34" charset="77"/>
              </a:rPr>
              <a:t>Someone hands you an assembled genome. How can we determine how good it is?</a:t>
            </a:r>
          </a:p>
        </p:txBody>
      </p:sp>
      <p:sp>
        <p:nvSpPr>
          <p:cNvPr id="5" name="TextBox 4">
            <a:extLst>
              <a:ext uri="{FF2B5EF4-FFF2-40B4-BE49-F238E27FC236}">
                <a16:creationId xmlns:a16="http://schemas.microsoft.com/office/drawing/2014/main" id="{5A9C0A1D-43C9-5A45-B108-106C0F4497D3}"/>
              </a:ext>
            </a:extLst>
          </p:cNvPr>
          <p:cNvSpPr txBox="1"/>
          <p:nvPr/>
        </p:nvSpPr>
        <p:spPr>
          <a:xfrm>
            <a:off x="1682927" y="2302934"/>
            <a:ext cx="9272939" cy="646331"/>
          </a:xfrm>
          <a:prstGeom prst="rect">
            <a:avLst/>
          </a:prstGeom>
          <a:noFill/>
        </p:spPr>
        <p:txBody>
          <a:bodyPr wrap="square" rtlCol="0">
            <a:spAutoFit/>
          </a:bodyPr>
          <a:lstStyle/>
          <a:p>
            <a:pPr marL="342900" indent="-342900">
              <a:buFont typeface="Arial" panose="020B0604020202020204" pitchFamily="34" charset="0"/>
              <a:buChar char="•"/>
            </a:pPr>
            <a:r>
              <a:rPr lang="en-US" sz="3600" dirty="0">
                <a:latin typeface="Gill Sans MT" panose="020B0502020104020203" pitchFamily="34" charset="77"/>
              </a:rPr>
              <a:t>How many </a:t>
            </a:r>
            <a:r>
              <a:rPr lang="en-US" sz="3600" dirty="0" err="1">
                <a:latin typeface="Gill Sans MT" panose="020B0502020104020203" pitchFamily="34" charset="77"/>
              </a:rPr>
              <a:t>contigs</a:t>
            </a:r>
            <a:r>
              <a:rPr lang="en-US" sz="3600" dirty="0">
                <a:latin typeface="Gill Sans MT" panose="020B0502020104020203" pitchFamily="34" charset="77"/>
              </a:rPr>
              <a:t> are there? (fewer=better)</a:t>
            </a:r>
          </a:p>
        </p:txBody>
      </p:sp>
      <p:sp>
        <p:nvSpPr>
          <p:cNvPr id="6" name="TextBox 5">
            <a:extLst>
              <a:ext uri="{FF2B5EF4-FFF2-40B4-BE49-F238E27FC236}">
                <a16:creationId xmlns:a16="http://schemas.microsoft.com/office/drawing/2014/main" id="{2F893E0C-72A4-AE44-8DF3-FBE8DF2F592B}"/>
              </a:ext>
            </a:extLst>
          </p:cNvPr>
          <p:cNvSpPr txBox="1"/>
          <p:nvPr/>
        </p:nvSpPr>
        <p:spPr>
          <a:xfrm>
            <a:off x="1682927" y="3300400"/>
            <a:ext cx="9272939" cy="646331"/>
          </a:xfrm>
          <a:prstGeom prst="rect">
            <a:avLst/>
          </a:prstGeom>
          <a:noFill/>
        </p:spPr>
        <p:txBody>
          <a:bodyPr wrap="square" rtlCol="0">
            <a:spAutoFit/>
          </a:bodyPr>
          <a:lstStyle/>
          <a:p>
            <a:pPr marL="342900" indent="-342900">
              <a:buFont typeface="Arial" panose="020B0604020202020204" pitchFamily="34" charset="0"/>
              <a:buChar char="•"/>
            </a:pPr>
            <a:r>
              <a:rPr lang="en-US" sz="3600" dirty="0">
                <a:latin typeface="Gill Sans MT" panose="020B0502020104020203" pitchFamily="34" charset="77"/>
              </a:rPr>
              <a:t>How big is the biggest </a:t>
            </a:r>
            <a:r>
              <a:rPr lang="en-US" sz="3600" dirty="0" err="1">
                <a:latin typeface="Gill Sans MT" panose="020B0502020104020203" pitchFamily="34" charset="77"/>
              </a:rPr>
              <a:t>contig</a:t>
            </a:r>
            <a:r>
              <a:rPr lang="en-US" sz="3600" dirty="0">
                <a:latin typeface="Gill Sans MT" panose="020B0502020104020203" pitchFamily="34" charset="77"/>
              </a:rPr>
              <a:t>? (bigger=better)</a:t>
            </a:r>
          </a:p>
        </p:txBody>
      </p:sp>
      <p:sp>
        <p:nvSpPr>
          <p:cNvPr id="7" name="TextBox 6">
            <a:extLst>
              <a:ext uri="{FF2B5EF4-FFF2-40B4-BE49-F238E27FC236}">
                <a16:creationId xmlns:a16="http://schemas.microsoft.com/office/drawing/2014/main" id="{C15D0CAD-5CFE-7448-95F9-690D1D48E57E}"/>
              </a:ext>
            </a:extLst>
          </p:cNvPr>
          <p:cNvSpPr txBox="1"/>
          <p:nvPr/>
        </p:nvSpPr>
        <p:spPr>
          <a:xfrm>
            <a:off x="1682927" y="4297866"/>
            <a:ext cx="9272939" cy="646331"/>
          </a:xfrm>
          <a:prstGeom prst="rect">
            <a:avLst/>
          </a:prstGeom>
          <a:noFill/>
        </p:spPr>
        <p:txBody>
          <a:bodyPr wrap="square" rtlCol="0">
            <a:spAutoFit/>
          </a:bodyPr>
          <a:lstStyle/>
          <a:p>
            <a:pPr marL="342900" indent="-342900">
              <a:buFont typeface="Arial" panose="020B0604020202020204" pitchFamily="34" charset="0"/>
              <a:buChar char="•"/>
            </a:pPr>
            <a:r>
              <a:rPr lang="en-US" sz="3600" dirty="0">
                <a:latin typeface="Gill Sans MT" panose="020B0502020104020203" pitchFamily="34" charset="77"/>
              </a:rPr>
              <a:t>How many ”N”s are in the sequence?</a:t>
            </a:r>
          </a:p>
        </p:txBody>
      </p:sp>
    </p:spTree>
    <p:extLst>
      <p:ext uri="{BB962C8B-B14F-4D97-AF65-F5344CB8AC3E}">
        <p14:creationId xmlns:p14="http://schemas.microsoft.com/office/powerpoint/2010/main" val="30562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What is N50?</a:t>
            </a:r>
          </a:p>
        </p:txBody>
      </p:sp>
      <p:sp>
        <p:nvSpPr>
          <p:cNvPr id="2" name="TextBox 1">
            <a:extLst>
              <a:ext uri="{FF2B5EF4-FFF2-40B4-BE49-F238E27FC236}">
                <a16:creationId xmlns:a16="http://schemas.microsoft.com/office/drawing/2014/main" id="{2389378F-D293-EC44-B36E-8E9F5D42E9A2}"/>
              </a:ext>
            </a:extLst>
          </p:cNvPr>
          <p:cNvSpPr txBox="1"/>
          <p:nvPr/>
        </p:nvSpPr>
        <p:spPr>
          <a:xfrm>
            <a:off x="1764744" y="1168855"/>
            <a:ext cx="7995193" cy="954107"/>
          </a:xfrm>
          <a:prstGeom prst="rect">
            <a:avLst/>
          </a:prstGeom>
          <a:noFill/>
        </p:spPr>
        <p:txBody>
          <a:bodyPr wrap="square" rtlCol="0">
            <a:spAutoFit/>
          </a:bodyPr>
          <a:lstStyle/>
          <a:p>
            <a:r>
              <a:rPr lang="en-US" sz="2800" b="1" dirty="0">
                <a:latin typeface="Gill Sans MT" panose="020B0502020104020203" pitchFamily="34" charset="77"/>
              </a:rPr>
              <a:t>N50</a:t>
            </a:r>
            <a:r>
              <a:rPr lang="en-US" sz="2800" dirty="0">
                <a:latin typeface="Gill Sans MT" panose="020B0502020104020203" pitchFamily="34" charset="77"/>
              </a:rPr>
              <a:t>: The length of the contig where 50% of the DNA is in that or larger contigs.</a:t>
            </a:r>
            <a:endParaRPr lang="en-US" sz="2800" b="1" dirty="0">
              <a:latin typeface="Gill Sans MT" panose="020B0502020104020203" pitchFamily="34" charset="77"/>
            </a:endParaRPr>
          </a:p>
        </p:txBody>
      </p:sp>
      <p:sp>
        <p:nvSpPr>
          <p:cNvPr id="3" name="TextBox 2">
            <a:extLst>
              <a:ext uri="{FF2B5EF4-FFF2-40B4-BE49-F238E27FC236}">
                <a16:creationId xmlns:a16="http://schemas.microsoft.com/office/drawing/2014/main" id="{05FF00F3-D5DF-3343-B492-A5AB52E7B02C}"/>
              </a:ext>
            </a:extLst>
          </p:cNvPr>
          <p:cNvSpPr txBox="1"/>
          <p:nvPr/>
        </p:nvSpPr>
        <p:spPr>
          <a:xfrm>
            <a:off x="541867" y="2421467"/>
            <a:ext cx="4517968" cy="584775"/>
          </a:xfrm>
          <a:prstGeom prst="rect">
            <a:avLst/>
          </a:prstGeom>
          <a:noFill/>
        </p:spPr>
        <p:txBody>
          <a:bodyPr wrap="none" rtlCol="0">
            <a:spAutoFit/>
          </a:bodyPr>
          <a:lstStyle/>
          <a:p>
            <a:r>
              <a:rPr lang="en-US" sz="3200" dirty="0">
                <a:latin typeface="Gill Sans MT" panose="020B0502020104020203" pitchFamily="34" charset="77"/>
              </a:rPr>
              <a:t>Example: 2000bp genome</a:t>
            </a:r>
          </a:p>
        </p:txBody>
      </p:sp>
      <p:grpSp>
        <p:nvGrpSpPr>
          <p:cNvPr id="14" name="Group 13">
            <a:extLst>
              <a:ext uri="{FF2B5EF4-FFF2-40B4-BE49-F238E27FC236}">
                <a16:creationId xmlns:a16="http://schemas.microsoft.com/office/drawing/2014/main" id="{34817D4F-9281-1747-848C-CED6CC3C63AA}"/>
              </a:ext>
            </a:extLst>
          </p:cNvPr>
          <p:cNvGrpSpPr/>
          <p:nvPr/>
        </p:nvGrpSpPr>
        <p:grpSpPr>
          <a:xfrm>
            <a:off x="2468457" y="3476883"/>
            <a:ext cx="7302076" cy="1228556"/>
            <a:chOff x="2790190" y="3497898"/>
            <a:chExt cx="4972281" cy="466118"/>
          </a:xfrm>
        </p:grpSpPr>
        <p:sp>
          <p:nvSpPr>
            <p:cNvPr id="5" name="Rounded Rectangle 4">
              <a:extLst>
                <a:ext uri="{FF2B5EF4-FFF2-40B4-BE49-F238E27FC236}">
                  <a16:creationId xmlns:a16="http://schemas.microsoft.com/office/drawing/2014/main" id="{7B2C63C3-2714-894C-9938-742AFBEE6900}"/>
                </a:ext>
              </a:extLst>
            </p:cNvPr>
            <p:cNvSpPr/>
            <p:nvPr/>
          </p:nvSpPr>
          <p:spPr>
            <a:xfrm>
              <a:off x="2790190" y="3497898"/>
              <a:ext cx="4972281" cy="15851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2000</a:t>
              </a:r>
            </a:p>
          </p:txBody>
        </p:sp>
        <p:sp>
          <p:nvSpPr>
            <p:cNvPr id="6" name="Rounded Rectangle 5">
              <a:extLst>
                <a:ext uri="{FF2B5EF4-FFF2-40B4-BE49-F238E27FC236}">
                  <a16:creationId xmlns:a16="http://schemas.microsoft.com/office/drawing/2014/main" id="{2476ACC1-1501-8241-8DC2-C1E81D976DCB}"/>
                </a:ext>
              </a:extLst>
            </p:cNvPr>
            <p:cNvSpPr/>
            <p:nvPr/>
          </p:nvSpPr>
          <p:spPr>
            <a:xfrm>
              <a:off x="2790190" y="3715523"/>
              <a:ext cx="1447800"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500</a:t>
              </a:r>
            </a:p>
          </p:txBody>
        </p:sp>
        <p:sp>
          <p:nvSpPr>
            <p:cNvPr id="7" name="Rounded Rectangle 6">
              <a:extLst>
                <a:ext uri="{FF2B5EF4-FFF2-40B4-BE49-F238E27FC236}">
                  <a16:creationId xmlns:a16="http://schemas.microsoft.com/office/drawing/2014/main" id="{02BEF42D-B26F-0945-AF42-655B879E4009}"/>
                </a:ext>
              </a:extLst>
            </p:cNvPr>
            <p:cNvSpPr/>
            <p:nvPr/>
          </p:nvSpPr>
          <p:spPr>
            <a:xfrm>
              <a:off x="5080181" y="3721178"/>
              <a:ext cx="511689"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200</a:t>
              </a:r>
            </a:p>
          </p:txBody>
        </p:sp>
        <p:sp>
          <p:nvSpPr>
            <p:cNvPr id="8" name="Rounded Rectangle 7">
              <a:extLst>
                <a:ext uri="{FF2B5EF4-FFF2-40B4-BE49-F238E27FC236}">
                  <a16:creationId xmlns:a16="http://schemas.microsoft.com/office/drawing/2014/main" id="{72E25DE0-C2B2-2640-8527-EC1DA12B5960}"/>
                </a:ext>
              </a:extLst>
            </p:cNvPr>
            <p:cNvSpPr/>
            <p:nvPr/>
          </p:nvSpPr>
          <p:spPr>
            <a:xfrm>
              <a:off x="4312677" y="3715523"/>
              <a:ext cx="668263" cy="2428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350</a:t>
              </a:r>
            </a:p>
          </p:txBody>
        </p:sp>
        <p:sp>
          <p:nvSpPr>
            <p:cNvPr id="9" name="Rounded Rectangle 8">
              <a:extLst>
                <a:ext uri="{FF2B5EF4-FFF2-40B4-BE49-F238E27FC236}">
                  <a16:creationId xmlns:a16="http://schemas.microsoft.com/office/drawing/2014/main" id="{7953E2D2-1B78-4F40-86EC-75BF20EB0905}"/>
                </a:ext>
              </a:extLst>
            </p:cNvPr>
            <p:cNvSpPr/>
            <p:nvPr/>
          </p:nvSpPr>
          <p:spPr>
            <a:xfrm>
              <a:off x="5690840" y="3726833"/>
              <a:ext cx="4127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100</a:t>
              </a:r>
            </a:p>
          </p:txBody>
        </p:sp>
        <p:sp>
          <p:nvSpPr>
            <p:cNvPr id="11" name="Rounded Rectangle 10">
              <a:extLst>
                <a:ext uri="{FF2B5EF4-FFF2-40B4-BE49-F238E27FC236}">
                  <a16:creationId xmlns:a16="http://schemas.microsoft.com/office/drawing/2014/main" id="{96348364-B7B6-5B42-85B8-755635BB5FEB}"/>
                </a:ext>
              </a:extLst>
            </p:cNvPr>
            <p:cNvSpPr/>
            <p:nvPr/>
          </p:nvSpPr>
          <p:spPr>
            <a:xfrm>
              <a:off x="6178858" y="3721178"/>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12" name="Rounded Rectangle 11">
              <a:extLst>
                <a:ext uri="{FF2B5EF4-FFF2-40B4-BE49-F238E27FC236}">
                  <a16:creationId xmlns:a16="http://schemas.microsoft.com/office/drawing/2014/main" id="{BEBDCD3E-E5E1-884C-8452-244ECED54B21}"/>
                </a:ext>
              </a:extLst>
            </p:cNvPr>
            <p:cNvSpPr/>
            <p:nvPr/>
          </p:nvSpPr>
          <p:spPr>
            <a:xfrm>
              <a:off x="6407454" y="3721178"/>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13" name="Rounded Rectangle 12">
              <a:extLst>
                <a:ext uri="{FF2B5EF4-FFF2-40B4-BE49-F238E27FC236}">
                  <a16:creationId xmlns:a16="http://schemas.microsoft.com/office/drawing/2014/main" id="{ECAFCF20-3450-C941-A6FE-BE14F0F0A385}"/>
                </a:ext>
              </a:extLst>
            </p:cNvPr>
            <p:cNvSpPr/>
            <p:nvPr/>
          </p:nvSpPr>
          <p:spPr>
            <a:xfrm>
              <a:off x="6628432" y="3721178"/>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grpSp>
      <p:sp>
        <p:nvSpPr>
          <p:cNvPr id="15" name="Rounded Rectangle 14">
            <a:extLst>
              <a:ext uri="{FF2B5EF4-FFF2-40B4-BE49-F238E27FC236}">
                <a16:creationId xmlns:a16="http://schemas.microsoft.com/office/drawing/2014/main" id="{374DCD97-25B0-9344-BB15-29F01F25261B}"/>
              </a:ext>
            </a:extLst>
          </p:cNvPr>
          <p:cNvSpPr/>
          <p:nvPr/>
        </p:nvSpPr>
        <p:spPr>
          <a:xfrm>
            <a:off x="8500063" y="4067412"/>
            <a:ext cx="234998" cy="6251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16" name="Rounded Rectangle 15">
            <a:extLst>
              <a:ext uri="{FF2B5EF4-FFF2-40B4-BE49-F238E27FC236}">
                <a16:creationId xmlns:a16="http://schemas.microsoft.com/office/drawing/2014/main" id="{EA5547DB-07D7-324B-A17E-AD1665C72163}"/>
              </a:ext>
            </a:extLst>
          </p:cNvPr>
          <p:cNvSpPr/>
          <p:nvPr/>
        </p:nvSpPr>
        <p:spPr>
          <a:xfrm>
            <a:off x="8835769" y="4067412"/>
            <a:ext cx="234998" cy="6251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17" name="Rounded Rectangle 16">
            <a:extLst>
              <a:ext uri="{FF2B5EF4-FFF2-40B4-BE49-F238E27FC236}">
                <a16:creationId xmlns:a16="http://schemas.microsoft.com/office/drawing/2014/main" id="{4C5C3D1A-BF38-3741-B7C7-2FD99D35DD0E}"/>
              </a:ext>
            </a:extLst>
          </p:cNvPr>
          <p:cNvSpPr/>
          <p:nvPr/>
        </p:nvSpPr>
        <p:spPr>
          <a:xfrm>
            <a:off x="9160288" y="4067412"/>
            <a:ext cx="234998" cy="6251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18" name="TextBox 17">
            <a:extLst>
              <a:ext uri="{FF2B5EF4-FFF2-40B4-BE49-F238E27FC236}">
                <a16:creationId xmlns:a16="http://schemas.microsoft.com/office/drawing/2014/main" id="{10F6854D-4848-D445-8DAB-FA8D90EA9EED}"/>
              </a:ext>
            </a:extLst>
          </p:cNvPr>
          <p:cNvSpPr txBox="1"/>
          <p:nvPr/>
        </p:nvSpPr>
        <p:spPr>
          <a:xfrm>
            <a:off x="1688017" y="5003944"/>
            <a:ext cx="7024680" cy="1077218"/>
          </a:xfrm>
          <a:prstGeom prst="rect">
            <a:avLst/>
          </a:prstGeom>
          <a:noFill/>
        </p:spPr>
        <p:txBody>
          <a:bodyPr wrap="none" rtlCol="0">
            <a:spAutoFit/>
          </a:bodyPr>
          <a:lstStyle/>
          <a:p>
            <a:r>
              <a:rPr lang="en-US" sz="3200" dirty="0">
                <a:latin typeface="Gill Sans MT" panose="020B0502020104020203" pitchFamily="34" charset="77"/>
              </a:rPr>
              <a:t>N50 size = 200</a:t>
            </a:r>
          </a:p>
          <a:p>
            <a:r>
              <a:rPr lang="en-US" sz="3200" dirty="0">
                <a:latin typeface="Gill Sans MT" panose="020B0502020104020203" pitchFamily="34" charset="77"/>
              </a:rPr>
              <a:t>Since 500 + 350+ 200 = 1050 (&gt;=1000)  </a:t>
            </a:r>
          </a:p>
        </p:txBody>
      </p:sp>
      <p:sp>
        <p:nvSpPr>
          <p:cNvPr id="19" name="Down Arrow 18">
            <a:extLst>
              <a:ext uri="{FF2B5EF4-FFF2-40B4-BE49-F238E27FC236}">
                <a16:creationId xmlns:a16="http://schemas.microsoft.com/office/drawing/2014/main" id="{C5714FCF-B2D6-1647-8C79-91851A3DCA72}"/>
              </a:ext>
            </a:extLst>
          </p:cNvPr>
          <p:cNvSpPr/>
          <p:nvPr/>
        </p:nvSpPr>
        <p:spPr>
          <a:xfrm>
            <a:off x="6096000" y="2934326"/>
            <a:ext cx="37572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C01F9DA-C0E4-674E-81F0-4DB847DCDA35}"/>
              </a:ext>
            </a:extLst>
          </p:cNvPr>
          <p:cNvSpPr/>
          <p:nvPr/>
        </p:nvSpPr>
        <p:spPr>
          <a:xfrm>
            <a:off x="9524939" y="4081629"/>
            <a:ext cx="234998" cy="6251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Tree>
    <p:extLst>
      <p:ext uri="{BB962C8B-B14F-4D97-AF65-F5344CB8AC3E}">
        <p14:creationId xmlns:p14="http://schemas.microsoft.com/office/powerpoint/2010/main" val="327545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N50 advantages and disadvantages </a:t>
            </a:r>
          </a:p>
        </p:txBody>
      </p:sp>
      <p:sp>
        <p:nvSpPr>
          <p:cNvPr id="10" name="TextBox 9">
            <a:extLst>
              <a:ext uri="{FF2B5EF4-FFF2-40B4-BE49-F238E27FC236}">
                <a16:creationId xmlns:a16="http://schemas.microsoft.com/office/drawing/2014/main" id="{9F9819F3-CBFE-BF42-9935-7D10890E1D86}"/>
              </a:ext>
            </a:extLst>
          </p:cNvPr>
          <p:cNvSpPr txBox="1"/>
          <p:nvPr/>
        </p:nvSpPr>
        <p:spPr>
          <a:xfrm>
            <a:off x="685799" y="1422400"/>
            <a:ext cx="10820401" cy="1877437"/>
          </a:xfrm>
          <a:prstGeom prst="rect">
            <a:avLst/>
          </a:prstGeom>
          <a:noFill/>
        </p:spPr>
        <p:txBody>
          <a:bodyPr wrap="square" rtlCol="0">
            <a:spAutoFit/>
          </a:bodyPr>
          <a:lstStyle/>
          <a:p>
            <a:r>
              <a:rPr lang="en-US" sz="3200" b="1" dirty="0">
                <a:latin typeface="Gill Sans MT" panose="020B0502020104020203" pitchFamily="34" charset="77"/>
              </a:rPr>
              <a:t>Advantages</a:t>
            </a:r>
          </a:p>
          <a:p>
            <a:pPr marL="457200" indent="-457200">
              <a:buFont typeface="Arial" panose="020B0604020202020204" pitchFamily="34" charset="0"/>
              <a:buChar char="•"/>
            </a:pPr>
            <a:r>
              <a:rPr lang="en-US" sz="2800" dirty="0">
                <a:latin typeface="Gill Sans MT" panose="020B0502020104020203" pitchFamily="34" charset="77"/>
              </a:rPr>
              <a:t>Captures useful information about the distribution of </a:t>
            </a:r>
            <a:r>
              <a:rPr lang="en-US" sz="2800" dirty="0" err="1">
                <a:latin typeface="Gill Sans MT" panose="020B0502020104020203" pitchFamily="34" charset="77"/>
              </a:rPr>
              <a:t>contig</a:t>
            </a:r>
            <a:r>
              <a:rPr lang="en-US" sz="2800" dirty="0">
                <a:latin typeface="Gill Sans MT" panose="020B0502020104020203" pitchFamily="34" charset="77"/>
              </a:rPr>
              <a:t> lengths not necessarily captured by max, min, mean</a:t>
            </a:r>
          </a:p>
          <a:p>
            <a:pPr marL="457200" indent="-457200">
              <a:buFont typeface="Arial" panose="020B0604020202020204" pitchFamily="34" charset="0"/>
              <a:buChar char="•"/>
            </a:pPr>
            <a:r>
              <a:rPr lang="en-US" sz="2800" dirty="0">
                <a:latin typeface="Gill Sans MT" panose="020B0502020104020203" pitchFamily="34" charset="77"/>
              </a:rPr>
              <a:t>Widely used thus allowing comparison to competing assemblies</a:t>
            </a:r>
          </a:p>
        </p:txBody>
      </p:sp>
      <p:sp>
        <p:nvSpPr>
          <p:cNvPr id="21" name="TextBox 20">
            <a:extLst>
              <a:ext uri="{FF2B5EF4-FFF2-40B4-BE49-F238E27FC236}">
                <a16:creationId xmlns:a16="http://schemas.microsoft.com/office/drawing/2014/main" id="{BDF55255-8837-4040-BEDA-5B2E6B877E49}"/>
              </a:ext>
            </a:extLst>
          </p:cNvPr>
          <p:cNvSpPr txBox="1"/>
          <p:nvPr/>
        </p:nvSpPr>
        <p:spPr>
          <a:xfrm>
            <a:off x="685798" y="3657599"/>
            <a:ext cx="10820401" cy="584775"/>
          </a:xfrm>
          <a:prstGeom prst="rect">
            <a:avLst/>
          </a:prstGeom>
          <a:noFill/>
        </p:spPr>
        <p:txBody>
          <a:bodyPr wrap="square" rtlCol="0">
            <a:spAutoFit/>
          </a:bodyPr>
          <a:lstStyle/>
          <a:p>
            <a:r>
              <a:rPr lang="en-US" sz="3200" b="1" dirty="0">
                <a:latin typeface="Gill Sans MT" panose="020B0502020104020203" pitchFamily="34" charset="77"/>
              </a:rPr>
              <a:t>Disadvantages?</a:t>
            </a:r>
          </a:p>
        </p:txBody>
      </p:sp>
      <p:sp>
        <p:nvSpPr>
          <p:cNvPr id="2" name="Rectangle 1">
            <a:extLst>
              <a:ext uri="{FF2B5EF4-FFF2-40B4-BE49-F238E27FC236}">
                <a16:creationId xmlns:a16="http://schemas.microsoft.com/office/drawing/2014/main" id="{E5796B82-D4FA-A64E-84B8-9A4FF61DEC51}"/>
              </a:ext>
            </a:extLst>
          </p:cNvPr>
          <p:cNvSpPr/>
          <p:nvPr/>
        </p:nvSpPr>
        <p:spPr>
          <a:xfrm>
            <a:off x="685797" y="4393589"/>
            <a:ext cx="10820401" cy="1384995"/>
          </a:xfrm>
          <a:prstGeom prst="rect">
            <a:avLst/>
          </a:prstGeom>
        </p:spPr>
        <p:txBody>
          <a:bodyPr wrap="square">
            <a:spAutoFit/>
          </a:bodyPr>
          <a:lstStyle/>
          <a:p>
            <a:pPr marL="457200" lvl="0" indent="-457200">
              <a:buFont typeface="Arial" panose="020B0604020202020204" pitchFamily="34" charset="0"/>
              <a:buChar char="•"/>
            </a:pPr>
            <a:r>
              <a:rPr lang="en-US" sz="2800" dirty="0">
                <a:solidFill>
                  <a:prstClr val="black"/>
                </a:solidFill>
                <a:latin typeface="Gill Sans MT" panose="020B0502020104020203" pitchFamily="34" charset="77"/>
              </a:rPr>
              <a:t>Doesn’t capture information about the actual quality of the contigs</a:t>
            </a:r>
          </a:p>
          <a:p>
            <a:pPr marL="457200" lvl="0" indent="-457200">
              <a:buFont typeface="Arial" panose="020B0604020202020204" pitchFamily="34" charset="0"/>
              <a:buChar char="•"/>
            </a:pPr>
            <a:r>
              <a:rPr lang="en-US" sz="2800" dirty="0">
                <a:solidFill>
                  <a:prstClr val="black"/>
                </a:solidFill>
                <a:latin typeface="Gill Sans MT" panose="020B0502020104020203" pitchFamily="34" charset="77"/>
              </a:rPr>
              <a:t>Depends on the genome size, which may be unknown or inconsistently estimated across datasets</a:t>
            </a:r>
          </a:p>
        </p:txBody>
      </p:sp>
    </p:spTree>
    <p:extLst>
      <p:ext uri="{BB962C8B-B14F-4D97-AF65-F5344CB8AC3E}">
        <p14:creationId xmlns:p14="http://schemas.microsoft.com/office/powerpoint/2010/main" val="27609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What is the N50 of an assembly with the following contig sizes?</a:t>
            </a:r>
          </a:p>
        </p:txBody>
      </p:sp>
      <p:sp>
        <p:nvSpPr>
          <p:cNvPr id="3" name="TextBox 2">
            <a:extLst>
              <a:ext uri="{FF2B5EF4-FFF2-40B4-BE49-F238E27FC236}">
                <a16:creationId xmlns:a16="http://schemas.microsoft.com/office/drawing/2014/main" id="{741ABF52-68B3-F44B-ACBF-00A95BBAF921}"/>
              </a:ext>
            </a:extLst>
          </p:cNvPr>
          <p:cNvSpPr txBox="1"/>
          <p:nvPr/>
        </p:nvSpPr>
        <p:spPr>
          <a:xfrm>
            <a:off x="2065867" y="1422400"/>
            <a:ext cx="7382933" cy="584775"/>
          </a:xfrm>
          <a:prstGeom prst="rect">
            <a:avLst/>
          </a:prstGeom>
          <a:noFill/>
        </p:spPr>
        <p:txBody>
          <a:bodyPr wrap="square" rtlCol="0">
            <a:spAutoFit/>
          </a:bodyPr>
          <a:lstStyle/>
          <a:p>
            <a:r>
              <a:rPr lang="en-US" sz="3200" dirty="0">
                <a:latin typeface="Gill Sans MT" panose="020B0502020104020203" pitchFamily="34" charset="77"/>
              </a:rPr>
              <a:t>1kb, 5kb, 6kb, 13kb, 26kb, 49kb</a:t>
            </a:r>
          </a:p>
        </p:txBody>
      </p:sp>
      <p:sp>
        <p:nvSpPr>
          <p:cNvPr id="6" name="TextBox 5">
            <a:extLst>
              <a:ext uri="{FF2B5EF4-FFF2-40B4-BE49-F238E27FC236}">
                <a16:creationId xmlns:a16="http://schemas.microsoft.com/office/drawing/2014/main" id="{252234C5-3ABF-1A4A-A82D-93C6156DB0CE}"/>
              </a:ext>
            </a:extLst>
          </p:cNvPr>
          <p:cNvSpPr txBox="1"/>
          <p:nvPr/>
        </p:nvSpPr>
        <p:spPr>
          <a:xfrm>
            <a:off x="745067" y="2794000"/>
            <a:ext cx="7045518" cy="584775"/>
          </a:xfrm>
          <a:prstGeom prst="rect">
            <a:avLst/>
          </a:prstGeom>
          <a:noFill/>
        </p:spPr>
        <p:txBody>
          <a:bodyPr wrap="none" rtlCol="0">
            <a:spAutoFit/>
          </a:bodyPr>
          <a:lstStyle/>
          <a:p>
            <a:r>
              <a:rPr lang="en-US" sz="3200" dirty="0">
                <a:latin typeface="Gill Sans MT" panose="020B0502020104020203" pitchFamily="34" charset="77"/>
              </a:rPr>
              <a:t>Total length: 1+5+6+13+26+49 = 100kb  </a:t>
            </a:r>
          </a:p>
        </p:txBody>
      </p:sp>
      <p:sp>
        <p:nvSpPr>
          <p:cNvPr id="7" name="TextBox 6">
            <a:extLst>
              <a:ext uri="{FF2B5EF4-FFF2-40B4-BE49-F238E27FC236}">
                <a16:creationId xmlns:a16="http://schemas.microsoft.com/office/drawing/2014/main" id="{DA53144B-B902-1842-9010-B367F70A6D24}"/>
              </a:ext>
            </a:extLst>
          </p:cNvPr>
          <p:cNvSpPr txBox="1"/>
          <p:nvPr/>
        </p:nvSpPr>
        <p:spPr>
          <a:xfrm>
            <a:off x="745067" y="3708400"/>
            <a:ext cx="9990666" cy="1077218"/>
          </a:xfrm>
          <a:prstGeom prst="rect">
            <a:avLst/>
          </a:prstGeom>
          <a:noFill/>
        </p:spPr>
        <p:txBody>
          <a:bodyPr wrap="square" rtlCol="0">
            <a:spAutoFit/>
          </a:bodyPr>
          <a:lstStyle/>
          <a:p>
            <a:r>
              <a:rPr lang="en-US" sz="3200" dirty="0">
                <a:latin typeface="Gill Sans MT" panose="020B0502020104020203" pitchFamily="34" charset="77"/>
              </a:rPr>
              <a:t>The top two contigs (49kb and 26kb) cover &gt;50% of the genome (50kb). </a:t>
            </a:r>
          </a:p>
        </p:txBody>
      </p:sp>
      <p:sp>
        <p:nvSpPr>
          <p:cNvPr id="8" name="TextBox 7">
            <a:extLst>
              <a:ext uri="{FF2B5EF4-FFF2-40B4-BE49-F238E27FC236}">
                <a16:creationId xmlns:a16="http://schemas.microsoft.com/office/drawing/2014/main" id="{22990098-DFBC-4641-93A9-C22622B4F313}"/>
              </a:ext>
            </a:extLst>
          </p:cNvPr>
          <p:cNvSpPr txBox="1"/>
          <p:nvPr/>
        </p:nvSpPr>
        <p:spPr>
          <a:xfrm>
            <a:off x="762000" y="5115243"/>
            <a:ext cx="9990666" cy="584775"/>
          </a:xfrm>
          <a:prstGeom prst="rect">
            <a:avLst/>
          </a:prstGeom>
          <a:noFill/>
        </p:spPr>
        <p:txBody>
          <a:bodyPr wrap="square" rtlCol="0">
            <a:spAutoFit/>
          </a:bodyPr>
          <a:lstStyle/>
          <a:p>
            <a:r>
              <a:rPr lang="en-US" sz="3200" dirty="0">
                <a:latin typeface="Gill Sans MT" panose="020B0502020104020203" pitchFamily="34" charset="77"/>
              </a:rPr>
              <a:t>So N50 = 26kb </a:t>
            </a:r>
          </a:p>
        </p:txBody>
      </p:sp>
      <p:sp>
        <p:nvSpPr>
          <p:cNvPr id="9" name="TextBox 8">
            <a:extLst>
              <a:ext uri="{FF2B5EF4-FFF2-40B4-BE49-F238E27FC236}">
                <a16:creationId xmlns:a16="http://schemas.microsoft.com/office/drawing/2014/main" id="{BDF59DD3-51B3-BC4D-A045-15326880C50D}"/>
              </a:ext>
            </a:extLst>
          </p:cNvPr>
          <p:cNvSpPr txBox="1"/>
          <p:nvPr/>
        </p:nvSpPr>
        <p:spPr>
          <a:xfrm>
            <a:off x="122211" y="6029643"/>
            <a:ext cx="12069789" cy="523220"/>
          </a:xfrm>
          <a:prstGeom prst="rect">
            <a:avLst/>
          </a:prstGeom>
          <a:noFill/>
        </p:spPr>
        <p:txBody>
          <a:bodyPr wrap="square" rtlCol="0">
            <a:spAutoFit/>
          </a:bodyPr>
          <a:lstStyle/>
          <a:p>
            <a:r>
              <a:rPr lang="en-US" sz="2800" b="1" dirty="0">
                <a:latin typeface="Gill Sans MT" panose="020B0502020104020203" pitchFamily="34" charset="77"/>
              </a:rPr>
              <a:t>N50</a:t>
            </a:r>
            <a:r>
              <a:rPr lang="en-US" sz="2800" dirty="0">
                <a:latin typeface="Gill Sans MT" panose="020B0502020104020203" pitchFamily="34" charset="77"/>
              </a:rPr>
              <a:t>: The length of the contig where 50% of the DNA is in that or larger contigs.</a:t>
            </a:r>
            <a:endParaRPr lang="en-US" sz="2800" b="1" dirty="0">
              <a:latin typeface="Gill Sans MT" panose="020B0502020104020203" pitchFamily="34" charset="77"/>
            </a:endParaRPr>
          </a:p>
        </p:txBody>
      </p:sp>
    </p:spTree>
    <p:extLst>
      <p:ext uri="{BB962C8B-B14F-4D97-AF65-F5344CB8AC3E}">
        <p14:creationId xmlns:p14="http://schemas.microsoft.com/office/powerpoint/2010/main" val="164361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18511" y="2598003"/>
            <a:ext cx="5394960" cy="830997"/>
          </a:xfrm>
          <a:prstGeom prst="rect">
            <a:avLst/>
          </a:prstGeom>
          <a:solidFill>
            <a:schemeClr val="bg1"/>
          </a:solidFill>
        </p:spPr>
        <p:txBody>
          <a:bodyPr wrap="square" rtlCol="0">
            <a:spAutoFit/>
          </a:bodyPr>
          <a:lstStyle/>
          <a:p>
            <a:pPr algn="ctr"/>
            <a:r>
              <a:rPr lang="en-US" sz="4800" b="1" dirty="0" err="1">
                <a:latin typeface="Gill Sans MT" panose="020B0502020104020203" pitchFamily="34" charset="77"/>
              </a:rPr>
              <a:t>Kmer</a:t>
            </a:r>
            <a:r>
              <a:rPr lang="en-US" sz="4800" b="1" dirty="0">
                <a:latin typeface="Gill Sans MT" panose="020B0502020104020203" pitchFamily="34" charset="77"/>
              </a:rPr>
              <a:t> analysis</a:t>
            </a:r>
          </a:p>
        </p:txBody>
      </p:sp>
    </p:spTree>
    <p:extLst>
      <p:ext uri="{BB962C8B-B14F-4D97-AF65-F5344CB8AC3E}">
        <p14:creationId xmlns:p14="http://schemas.microsoft.com/office/powerpoint/2010/main" val="3346663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The number + distribution of </a:t>
            </a:r>
            <a:r>
              <a:rPr lang="en-US" sz="3600" dirty="0" err="1">
                <a:latin typeface="Gill Sans MT" panose="020B0502020104020203" pitchFamily="34" charset="0"/>
              </a:rPr>
              <a:t>kmers</a:t>
            </a:r>
            <a:r>
              <a:rPr lang="en-US" sz="3600" dirty="0">
                <a:latin typeface="Gill Sans MT" panose="020B0502020104020203" pitchFamily="34" charset="0"/>
              </a:rPr>
              <a:t> in our data can tell us a lot!</a:t>
            </a:r>
          </a:p>
        </p:txBody>
      </p:sp>
      <p:sp>
        <p:nvSpPr>
          <p:cNvPr id="5" name="Rounded Rectangle 4">
            <a:extLst>
              <a:ext uri="{FF2B5EF4-FFF2-40B4-BE49-F238E27FC236}">
                <a16:creationId xmlns:a16="http://schemas.microsoft.com/office/drawing/2014/main" id="{6204C2AA-CF9B-8446-9CDF-08AF34F8D7A4}"/>
              </a:ext>
            </a:extLst>
          </p:cNvPr>
          <p:cNvSpPr/>
          <p:nvPr/>
        </p:nvSpPr>
        <p:spPr>
          <a:xfrm>
            <a:off x="1000096" y="2891186"/>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GGGTCTGCAAAGT</a:t>
            </a:r>
            <a:r>
              <a:rPr lang="en-US" b="1" dirty="0">
                <a:solidFill>
                  <a:schemeClr val="bg1"/>
                </a:solidFill>
              </a:rPr>
              <a:t>ACGGT</a:t>
            </a:r>
          </a:p>
        </p:txBody>
      </p:sp>
      <p:sp>
        <p:nvSpPr>
          <p:cNvPr id="6" name="Rounded Rectangle 5">
            <a:extLst>
              <a:ext uri="{FF2B5EF4-FFF2-40B4-BE49-F238E27FC236}">
                <a16:creationId xmlns:a16="http://schemas.microsoft.com/office/drawing/2014/main" id="{757CA43B-261D-8E44-A682-6CAB6A5AFB9F}"/>
              </a:ext>
            </a:extLst>
          </p:cNvPr>
          <p:cNvSpPr/>
          <p:nvPr/>
        </p:nvSpPr>
        <p:spPr>
          <a:xfrm>
            <a:off x="2585056" y="3252562"/>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ACGGT</a:t>
            </a:r>
            <a:r>
              <a:rPr lang="en-US" b="1" dirty="0">
                <a:solidFill>
                  <a:schemeClr val="tx1"/>
                </a:solidFill>
              </a:rPr>
              <a:t>GCTAGTACCGTT</a:t>
            </a:r>
          </a:p>
        </p:txBody>
      </p:sp>
      <p:sp>
        <p:nvSpPr>
          <p:cNvPr id="3" name="TextBox 2">
            <a:extLst>
              <a:ext uri="{FF2B5EF4-FFF2-40B4-BE49-F238E27FC236}">
                <a16:creationId xmlns:a16="http://schemas.microsoft.com/office/drawing/2014/main" id="{AE9134B1-E5C9-214B-ADC6-0C0F577E33C1}"/>
              </a:ext>
            </a:extLst>
          </p:cNvPr>
          <p:cNvSpPr txBox="1"/>
          <p:nvPr/>
        </p:nvSpPr>
        <p:spPr>
          <a:xfrm>
            <a:off x="1987251" y="1239449"/>
            <a:ext cx="3093796" cy="523220"/>
          </a:xfrm>
          <a:prstGeom prst="rect">
            <a:avLst/>
          </a:prstGeom>
          <a:noFill/>
        </p:spPr>
        <p:txBody>
          <a:bodyPr wrap="none" rtlCol="0">
            <a:spAutoFit/>
          </a:bodyPr>
          <a:lstStyle/>
          <a:p>
            <a:r>
              <a:rPr lang="en-US" sz="2800" dirty="0"/>
              <a:t>K=6, unique overlap</a:t>
            </a:r>
          </a:p>
        </p:txBody>
      </p:sp>
      <p:sp>
        <p:nvSpPr>
          <p:cNvPr id="7" name="Rectangle 6">
            <a:extLst>
              <a:ext uri="{FF2B5EF4-FFF2-40B4-BE49-F238E27FC236}">
                <a16:creationId xmlns:a16="http://schemas.microsoft.com/office/drawing/2014/main" id="{0B4AEB87-B89E-E147-A0CA-DDA5287A1927}"/>
              </a:ext>
            </a:extLst>
          </p:cNvPr>
          <p:cNvSpPr/>
          <p:nvPr/>
        </p:nvSpPr>
        <p:spPr>
          <a:xfrm>
            <a:off x="2459693" y="2182881"/>
            <a:ext cx="1440651" cy="523220"/>
          </a:xfrm>
          <a:prstGeom prst="rect">
            <a:avLst/>
          </a:prstGeom>
        </p:spPr>
        <p:txBody>
          <a:bodyPr wrap="none">
            <a:spAutoFit/>
          </a:bodyPr>
          <a:lstStyle/>
          <a:p>
            <a:pPr algn="ctr"/>
            <a:r>
              <a:rPr lang="en-US" sz="2800" b="1" dirty="0">
                <a:solidFill>
                  <a:srgbClr val="FF0000"/>
                </a:solidFill>
              </a:rPr>
              <a:t>ACGGT</a:t>
            </a:r>
            <a:r>
              <a:rPr lang="en-US" sz="2800" b="1" dirty="0"/>
              <a:t>G</a:t>
            </a:r>
          </a:p>
        </p:txBody>
      </p:sp>
      <p:sp>
        <p:nvSpPr>
          <p:cNvPr id="8" name="Rectangle 7">
            <a:extLst>
              <a:ext uri="{FF2B5EF4-FFF2-40B4-BE49-F238E27FC236}">
                <a16:creationId xmlns:a16="http://schemas.microsoft.com/office/drawing/2014/main" id="{6A20EB60-4B7C-E644-AB50-05DA0E4B6D55}"/>
              </a:ext>
            </a:extLst>
          </p:cNvPr>
          <p:cNvSpPr/>
          <p:nvPr/>
        </p:nvSpPr>
        <p:spPr>
          <a:xfrm>
            <a:off x="2311661" y="1906775"/>
            <a:ext cx="1370952" cy="523220"/>
          </a:xfrm>
          <a:prstGeom prst="rect">
            <a:avLst/>
          </a:prstGeom>
        </p:spPr>
        <p:txBody>
          <a:bodyPr wrap="none">
            <a:spAutoFit/>
          </a:bodyPr>
          <a:lstStyle/>
          <a:p>
            <a:pPr algn="ctr"/>
            <a:r>
              <a:rPr lang="en-US" sz="2800" b="1" dirty="0"/>
              <a:t>T</a:t>
            </a:r>
            <a:r>
              <a:rPr lang="en-US" sz="2800" b="1" dirty="0">
                <a:solidFill>
                  <a:srgbClr val="FF0000"/>
                </a:solidFill>
              </a:rPr>
              <a:t>ACGGT</a:t>
            </a:r>
            <a:endParaRPr lang="en-US" sz="2800" b="1" dirty="0"/>
          </a:p>
        </p:txBody>
      </p:sp>
      <p:sp>
        <p:nvSpPr>
          <p:cNvPr id="9" name="TextBox 8">
            <a:extLst>
              <a:ext uri="{FF2B5EF4-FFF2-40B4-BE49-F238E27FC236}">
                <a16:creationId xmlns:a16="http://schemas.microsoft.com/office/drawing/2014/main" id="{FE5CC951-16F3-D44A-A201-B8F245FAA192}"/>
              </a:ext>
            </a:extLst>
          </p:cNvPr>
          <p:cNvSpPr txBox="1"/>
          <p:nvPr/>
        </p:nvSpPr>
        <p:spPr>
          <a:xfrm>
            <a:off x="7367553" y="1239449"/>
            <a:ext cx="2244204" cy="523220"/>
          </a:xfrm>
          <a:prstGeom prst="rect">
            <a:avLst/>
          </a:prstGeom>
          <a:noFill/>
        </p:spPr>
        <p:txBody>
          <a:bodyPr wrap="none" rtlCol="0">
            <a:spAutoFit/>
          </a:bodyPr>
          <a:lstStyle/>
          <a:p>
            <a:r>
              <a:rPr lang="en-US" sz="2800" dirty="0"/>
              <a:t>K=4, too small</a:t>
            </a:r>
          </a:p>
        </p:txBody>
      </p:sp>
      <p:sp>
        <p:nvSpPr>
          <p:cNvPr id="10" name="Rounded Rectangle 9">
            <a:extLst>
              <a:ext uri="{FF2B5EF4-FFF2-40B4-BE49-F238E27FC236}">
                <a16:creationId xmlns:a16="http://schemas.microsoft.com/office/drawing/2014/main" id="{CC790AFA-597F-3A4E-AC16-FE6643C1938D}"/>
              </a:ext>
            </a:extLst>
          </p:cNvPr>
          <p:cNvSpPr/>
          <p:nvPr/>
        </p:nvSpPr>
        <p:spPr>
          <a:xfrm>
            <a:off x="6582116" y="2891186"/>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a:t>
            </a:r>
            <a:r>
              <a:rPr lang="en-US" b="1" dirty="0">
                <a:solidFill>
                  <a:schemeClr val="bg1"/>
                </a:solidFill>
              </a:rPr>
              <a:t>GGT</a:t>
            </a:r>
            <a:r>
              <a:rPr lang="en-US" b="1" dirty="0">
                <a:solidFill>
                  <a:schemeClr val="tx1"/>
                </a:solidFill>
              </a:rPr>
              <a:t>CTGCAAAGTAC</a:t>
            </a:r>
            <a:r>
              <a:rPr lang="en-US" b="1" dirty="0">
                <a:solidFill>
                  <a:schemeClr val="bg1"/>
                </a:solidFill>
              </a:rPr>
              <a:t>GGT</a:t>
            </a:r>
          </a:p>
        </p:txBody>
      </p:sp>
      <p:sp>
        <p:nvSpPr>
          <p:cNvPr id="11" name="Rounded Rectangle 10">
            <a:extLst>
              <a:ext uri="{FF2B5EF4-FFF2-40B4-BE49-F238E27FC236}">
                <a16:creationId xmlns:a16="http://schemas.microsoft.com/office/drawing/2014/main" id="{CD4F5210-CB68-A848-B435-A238E9903F14}"/>
              </a:ext>
            </a:extLst>
          </p:cNvPr>
          <p:cNvSpPr/>
          <p:nvPr/>
        </p:nvSpPr>
        <p:spPr>
          <a:xfrm>
            <a:off x="8156194" y="3252562"/>
            <a:ext cx="2630573" cy="3050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a:t>
            </a:r>
            <a:r>
              <a:rPr lang="en-US" b="1" dirty="0">
                <a:solidFill>
                  <a:schemeClr val="bg1"/>
                </a:solidFill>
              </a:rPr>
              <a:t>GGT</a:t>
            </a:r>
            <a:r>
              <a:rPr lang="en-US" b="1" dirty="0">
                <a:solidFill>
                  <a:schemeClr val="tx1"/>
                </a:solidFill>
              </a:rPr>
              <a:t>GCTAGTACCGTT</a:t>
            </a:r>
          </a:p>
        </p:txBody>
      </p:sp>
      <p:sp>
        <p:nvSpPr>
          <p:cNvPr id="12" name="Rectangle 11">
            <a:extLst>
              <a:ext uri="{FF2B5EF4-FFF2-40B4-BE49-F238E27FC236}">
                <a16:creationId xmlns:a16="http://schemas.microsoft.com/office/drawing/2014/main" id="{A33AD691-4C99-134F-912C-2C0EBE14D8BE}"/>
              </a:ext>
            </a:extLst>
          </p:cNvPr>
          <p:cNvSpPr/>
          <p:nvPr/>
        </p:nvSpPr>
        <p:spPr>
          <a:xfrm>
            <a:off x="8168404" y="2100956"/>
            <a:ext cx="1038746" cy="523220"/>
          </a:xfrm>
          <a:prstGeom prst="rect">
            <a:avLst/>
          </a:prstGeom>
        </p:spPr>
        <p:txBody>
          <a:bodyPr wrap="none">
            <a:spAutoFit/>
          </a:bodyPr>
          <a:lstStyle/>
          <a:p>
            <a:pPr algn="ctr"/>
            <a:r>
              <a:rPr lang="en-US" sz="2800" b="1" dirty="0">
                <a:solidFill>
                  <a:srgbClr val="FF0000"/>
                </a:solidFill>
              </a:rPr>
              <a:t>GGT</a:t>
            </a:r>
            <a:r>
              <a:rPr lang="en-US" sz="2800" b="1" dirty="0"/>
              <a:t>G</a:t>
            </a:r>
          </a:p>
        </p:txBody>
      </p:sp>
      <p:sp>
        <p:nvSpPr>
          <p:cNvPr id="13" name="Rectangle 12">
            <a:extLst>
              <a:ext uri="{FF2B5EF4-FFF2-40B4-BE49-F238E27FC236}">
                <a16:creationId xmlns:a16="http://schemas.microsoft.com/office/drawing/2014/main" id="{C7467EB2-9078-A748-B407-FBBCD044E7D4}"/>
              </a:ext>
            </a:extLst>
          </p:cNvPr>
          <p:cNvSpPr/>
          <p:nvPr/>
        </p:nvSpPr>
        <p:spPr>
          <a:xfrm>
            <a:off x="7970690" y="1824849"/>
            <a:ext cx="1007455" cy="523220"/>
          </a:xfrm>
          <a:prstGeom prst="rect">
            <a:avLst/>
          </a:prstGeom>
        </p:spPr>
        <p:txBody>
          <a:bodyPr wrap="none">
            <a:spAutoFit/>
          </a:bodyPr>
          <a:lstStyle/>
          <a:p>
            <a:pPr algn="ctr"/>
            <a:r>
              <a:rPr lang="en-US" sz="2800" b="1" dirty="0"/>
              <a:t>C</a:t>
            </a:r>
            <a:r>
              <a:rPr lang="en-US" sz="2800" b="1" dirty="0">
                <a:solidFill>
                  <a:srgbClr val="FF0000"/>
                </a:solidFill>
              </a:rPr>
              <a:t>GGT</a:t>
            </a:r>
            <a:endParaRPr lang="en-US" sz="2800" b="1" dirty="0"/>
          </a:p>
        </p:txBody>
      </p:sp>
      <p:sp>
        <p:nvSpPr>
          <p:cNvPr id="15" name="TextBox 14">
            <a:extLst>
              <a:ext uri="{FF2B5EF4-FFF2-40B4-BE49-F238E27FC236}">
                <a16:creationId xmlns:a16="http://schemas.microsoft.com/office/drawing/2014/main" id="{A7670E95-276B-A34E-9F30-C7B1BC0E0179}"/>
              </a:ext>
            </a:extLst>
          </p:cNvPr>
          <p:cNvSpPr txBox="1"/>
          <p:nvPr/>
        </p:nvSpPr>
        <p:spPr>
          <a:xfrm>
            <a:off x="198369" y="4195994"/>
            <a:ext cx="7772321" cy="2246769"/>
          </a:xfrm>
          <a:prstGeom prst="rect">
            <a:avLst/>
          </a:prstGeom>
          <a:noFill/>
        </p:spPr>
        <p:txBody>
          <a:bodyPr wrap="none" rtlCol="0">
            <a:spAutoFit/>
          </a:bodyPr>
          <a:lstStyle/>
          <a:p>
            <a:r>
              <a:rPr lang="en-US" sz="2800" dirty="0">
                <a:latin typeface="Gill Sans MT" panose="020B0502020104020203" pitchFamily="34" charset="77"/>
              </a:rPr>
              <a:t>By analyzing </a:t>
            </a:r>
            <a:r>
              <a:rPr lang="en-US" sz="2800" dirty="0" err="1">
                <a:latin typeface="Gill Sans MT" panose="020B0502020104020203" pitchFamily="34" charset="77"/>
              </a:rPr>
              <a:t>kmers</a:t>
            </a:r>
            <a:r>
              <a:rPr lang="en-US" sz="2800" dirty="0">
                <a:latin typeface="Gill Sans MT" panose="020B0502020104020203" pitchFamily="34" charset="77"/>
              </a:rPr>
              <a:t> in our reads, we can learn about:</a:t>
            </a:r>
          </a:p>
          <a:p>
            <a:pPr marL="457200" indent="-457200">
              <a:buFont typeface="Arial" panose="020B0604020202020204" pitchFamily="34" charset="0"/>
              <a:buChar char="•"/>
            </a:pPr>
            <a:r>
              <a:rPr lang="en-US" sz="2800" dirty="0">
                <a:latin typeface="Gill Sans MT" panose="020B0502020104020203" pitchFamily="34" charset="77"/>
              </a:rPr>
              <a:t>Sequencing coverage</a:t>
            </a:r>
          </a:p>
          <a:p>
            <a:pPr marL="457200" indent="-457200">
              <a:buFont typeface="Arial" panose="020B0604020202020204" pitchFamily="34" charset="0"/>
              <a:buChar char="•"/>
            </a:pPr>
            <a:r>
              <a:rPr lang="en-US" sz="2800" dirty="0">
                <a:latin typeface="Gill Sans MT" panose="020B0502020104020203" pitchFamily="34" charset="77"/>
              </a:rPr>
              <a:t>Error rates</a:t>
            </a:r>
          </a:p>
          <a:p>
            <a:pPr marL="457200" indent="-457200">
              <a:buFont typeface="Arial" panose="020B0604020202020204" pitchFamily="34" charset="0"/>
              <a:buChar char="•"/>
            </a:pPr>
            <a:r>
              <a:rPr lang="en-US" sz="2800" dirty="0">
                <a:latin typeface="Gill Sans MT" panose="020B0502020104020203" pitchFamily="34" charset="77"/>
              </a:rPr>
              <a:t>The size of the target genome</a:t>
            </a:r>
          </a:p>
          <a:p>
            <a:pPr marL="457200" indent="-457200">
              <a:buFont typeface="Arial" panose="020B0604020202020204" pitchFamily="34" charset="0"/>
              <a:buChar char="•"/>
            </a:pPr>
            <a:r>
              <a:rPr lang="en-US" sz="2800" dirty="0">
                <a:latin typeface="Gill Sans MT" panose="020B0502020104020203" pitchFamily="34" charset="77"/>
              </a:rPr>
              <a:t>The ploidy </a:t>
            </a:r>
          </a:p>
        </p:txBody>
      </p:sp>
    </p:spTree>
    <p:extLst>
      <p:ext uri="{BB962C8B-B14F-4D97-AF65-F5344CB8AC3E}">
        <p14:creationId xmlns:p14="http://schemas.microsoft.com/office/powerpoint/2010/main" val="228214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E0EA7E-027C-874F-9D97-C66D3C284735}"/>
              </a:ext>
            </a:extLst>
          </p:cNvPr>
          <p:cNvSpPr>
            <a:spLocks noGrp="1"/>
          </p:cNvSpPr>
          <p:nvPr>
            <p:ph type="title"/>
          </p:nvPr>
        </p:nvSpPr>
        <p:spPr>
          <a:xfrm>
            <a:off x="0" y="54576"/>
            <a:ext cx="12192000" cy="1205041"/>
          </a:xfrm>
        </p:spPr>
        <p:txBody>
          <a:bodyPr>
            <a:normAutofit/>
          </a:bodyPr>
          <a:lstStyle/>
          <a:p>
            <a:r>
              <a:rPr lang="en-US" sz="3600" dirty="0" err="1">
                <a:latin typeface="Gill Sans MT" panose="020B0502020104020203" pitchFamily="34" charset="0"/>
              </a:rPr>
              <a:t>Kmer</a:t>
            </a:r>
            <a:r>
              <a:rPr lang="en-US" sz="3600" dirty="0">
                <a:latin typeface="Gill Sans MT" panose="020B0502020104020203" pitchFamily="34" charset="0"/>
              </a:rPr>
              <a:t> distributions</a:t>
            </a:r>
          </a:p>
        </p:txBody>
      </p:sp>
      <p:sp>
        <p:nvSpPr>
          <p:cNvPr id="5" name="TextBox 4">
            <a:extLst>
              <a:ext uri="{FF2B5EF4-FFF2-40B4-BE49-F238E27FC236}">
                <a16:creationId xmlns:a16="http://schemas.microsoft.com/office/drawing/2014/main" id="{982B0DC0-4D0C-484A-A7F2-2550759304B3}"/>
              </a:ext>
            </a:extLst>
          </p:cNvPr>
          <p:cNvSpPr txBox="1"/>
          <p:nvPr/>
        </p:nvSpPr>
        <p:spPr>
          <a:xfrm>
            <a:off x="654843" y="1259617"/>
            <a:ext cx="10882313" cy="954107"/>
          </a:xfrm>
          <a:prstGeom prst="rect">
            <a:avLst/>
          </a:prstGeom>
          <a:noFill/>
        </p:spPr>
        <p:txBody>
          <a:bodyPr wrap="square" rtlCol="0">
            <a:spAutoFit/>
          </a:bodyPr>
          <a:lstStyle/>
          <a:p>
            <a:r>
              <a:rPr lang="en-US" sz="2800" b="1" dirty="0">
                <a:latin typeface="Gill Sans MT" panose="020B0502020104020203" pitchFamily="34" charset="0"/>
              </a:rPr>
              <a:t>K-</a:t>
            </a:r>
            <a:r>
              <a:rPr lang="en-US" sz="2800" b="1" dirty="0" err="1">
                <a:latin typeface="Gill Sans MT" panose="020B0502020104020203" pitchFamily="34" charset="0"/>
              </a:rPr>
              <a:t>mer</a:t>
            </a:r>
            <a:r>
              <a:rPr lang="en-US" sz="2800" b="1" dirty="0">
                <a:latin typeface="Gill Sans MT" panose="020B0502020104020203" pitchFamily="34" charset="0"/>
              </a:rPr>
              <a:t> distribution: </a:t>
            </a:r>
            <a:r>
              <a:rPr lang="en-US" sz="2800" dirty="0">
                <a:latin typeface="Gill Sans MT" panose="020B0502020104020203" pitchFamily="34" charset="0"/>
              </a:rPr>
              <a:t>for a given length of k, how many times do we see each unique k-</a:t>
            </a:r>
            <a:r>
              <a:rPr lang="en-US" sz="2800" dirty="0" err="1">
                <a:latin typeface="Gill Sans MT" panose="020B0502020104020203" pitchFamily="34" charset="0"/>
              </a:rPr>
              <a:t>mer</a:t>
            </a:r>
            <a:r>
              <a:rPr lang="en-US" sz="2800" dirty="0">
                <a:latin typeface="Gill Sans MT" panose="020B0502020104020203" pitchFamily="34" charset="0"/>
              </a:rPr>
              <a:t> in our reads? </a:t>
            </a:r>
          </a:p>
        </p:txBody>
      </p:sp>
      <p:sp>
        <p:nvSpPr>
          <p:cNvPr id="6" name="Rounded Rectangle 5">
            <a:extLst>
              <a:ext uri="{FF2B5EF4-FFF2-40B4-BE49-F238E27FC236}">
                <a16:creationId xmlns:a16="http://schemas.microsoft.com/office/drawing/2014/main" id="{E2FEB4BE-96A4-F743-B6D2-7F56B89D2C30}"/>
              </a:ext>
            </a:extLst>
          </p:cNvPr>
          <p:cNvSpPr/>
          <p:nvPr/>
        </p:nvSpPr>
        <p:spPr>
          <a:xfrm>
            <a:off x="320040" y="2824572"/>
            <a:ext cx="5995035" cy="4156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ACTGATAGCTACGTACGATCGATCGATTATATATATCGCGATCAGCTA</a:t>
            </a:r>
            <a:endParaRPr lang="en-US" b="1" dirty="0">
              <a:solidFill>
                <a:srgbClr val="FF0000"/>
              </a:solidFill>
            </a:endParaRPr>
          </a:p>
        </p:txBody>
      </p:sp>
      <p:sp>
        <p:nvSpPr>
          <p:cNvPr id="7" name="TextBox 6">
            <a:extLst>
              <a:ext uri="{FF2B5EF4-FFF2-40B4-BE49-F238E27FC236}">
                <a16:creationId xmlns:a16="http://schemas.microsoft.com/office/drawing/2014/main" id="{1C16C336-CF97-9E49-8883-85DCCF8CF3D4}"/>
              </a:ext>
            </a:extLst>
          </p:cNvPr>
          <p:cNvSpPr txBox="1"/>
          <p:nvPr/>
        </p:nvSpPr>
        <p:spPr>
          <a:xfrm>
            <a:off x="320041" y="2362909"/>
            <a:ext cx="2567049" cy="461665"/>
          </a:xfrm>
          <a:prstGeom prst="rect">
            <a:avLst/>
          </a:prstGeom>
          <a:noFill/>
        </p:spPr>
        <p:txBody>
          <a:bodyPr wrap="none" rtlCol="0">
            <a:spAutoFit/>
          </a:bodyPr>
          <a:lstStyle/>
          <a:p>
            <a:r>
              <a:rPr lang="en-US" sz="2400" b="1" dirty="0">
                <a:solidFill>
                  <a:schemeClr val="accent2"/>
                </a:solidFill>
              </a:rPr>
              <a:t>Reference genome</a:t>
            </a:r>
          </a:p>
        </p:txBody>
      </p:sp>
      <p:sp>
        <p:nvSpPr>
          <p:cNvPr id="8" name="TextBox 7">
            <a:extLst>
              <a:ext uri="{FF2B5EF4-FFF2-40B4-BE49-F238E27FC236}">
                <a16:creationId xmlns:a16="http://schemas.microsoft.com/office/drawing/2014/main" id="{34A44F12-8E41-C24A-A9BA-BD5B3106287D}"/>
              </a:ext>
            </a:extLst>
          </p:cNvPr>
          <p:cNvSpPr txBox="1"/>
          <p:nvPr/>
        </p:nvSpPr>
        <p:spPr>
          <a:xfrm>
            <a:off x="320042" y="3337117"/>
            <a:ext cx="949619" cy="461665"/>
          </a:xfrm>
          <a:prstGeom prst="rect">
            <a:avLst/>
          </a:prstGeom>
          <a:noFill/>
        </p:spPr>
        <p:txBody>
          <a:bodyPr wrap="none" rtlCol="0">
            <a:spAutoFit/>
          </a:bodyPr>
          <a:lstStyle/>
          <a:p>
            <a:r>
              <a:rPr lang="en-US" sz="2400" b="1" dirty="0">
                <a:solidFill>
                  <a:schemeClr val="accent1"/>
                </a:solidFill>
              </a:rPr>
              <a:t>Reads</a:t>
            </a:r>
          </a:p>
        </p:txBody>
      </p:sp>
      <p:sp>
        <p:nvSpPr>
          <p:cNvPr id="9" name="Rounded Rectangle 8">
            <a:extLst>
              <a:ext uri="{FF2B5EF4-FFF2-40B4-BE49-F238E27FC236}">
                <a16:creationId xmlns:a16="http://schemas.microsoft.com/office/drawing/2014/main" id="{ED901ACF-F528-8644-9793-AE89CBE7C4F4}"/>
              </a:ext>
            </a:extLst>
          </p:cNvPr>
          <p:cNvSpPr/>
          <p:nvPr/>
        </p:nvSpPr>
        <p:spPr>
          <a:xfrm>
            <a:off x="320040" y="3798780"/>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ACTGATAGCTACGTACTATC</a:t>
            </a:r>
            <a:endParaRPr lang="en-US" b="1" dirty="0">
              <a:solidFill>
                <a:schemeClr val="bg1"/>
              </a:solidFill>
            </a:endParaRPr>
          </a:p>
        </p:txBody>
      </p:sp>
      <p:sp>
        <p:nvSpPr>
          <p:cNvPr id="10" name="Rounded Rectangle 9">
            <a:extLst>
              <a:ext uri="{FF2B5EF4-FFF2-40B4-BE49-F238E27FC236}">
                <a16:creationId xmlns:a16="http://schemas.microsoft.com/office/drawing/2014/main" id="{1D6A843D-EC85-EE4A-A8AE-84A26B9CDC54}"/>
              </a:ext>
            </a:extLst>
          </p:cNvPr>
          <p:cNvSpPr/>
          <p:nvPr/>
        </p:nvSpPr>
        <p:spPr>
          <a:xfrm>
            <a:off x="1432560" y="4262594"/>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TACGTACGATCGATCGATTA</a:t>
            </a:r>
            <a:endParaRPr lang="en-US" b="1" dirty="0">
              <a:solidFill>
                <a:srgbClr val="FF0000"/>
              </a:solidFill>
            </a:endParaRPr>
          </a:p>
        </p:txBody>
      </p:sp>
      <p:sp>
        <p:nvSpPr>
          <p:cNvPr id="11" name="Rounded Rectangle 10">
            <a:extLst>
              <a:ext uri="{FF2B5EF4-FFF2-40B4-BE49-F238E27FC236}">
                <a16:creationId xmlns:a16="http://schemas.microsoft.com/office/drawing/2014/main" id="{2C00B48D-31AA-864E-99A6-0E549A6DA55D}"/>
              </a:ext>
            </a:extLst>
          </p:cNvPr>
          <p:cNvSpPr/>
          <p:nvPr/>
        </p:nvSpPr>
        <p:spPr>
          <a:xfrm>
            <a:off x="2258884" y="5190908"/>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GATCGATCGATTATATATAT</a:t>
            </a:r>
            <a:endParaRPr lang="en-US" b="1" dirty="0">
              <a:solidFill>
                <a:srgbClr val="FF0000"/>
              </a:solidFill>
            </a:endParaRPr>
          </a:p>
        </p:txBody>
      </p:sp>
      <p:sp>
        <p:nvSpPr>
          <p:cNvPr id="12" name="Rounded Rectangle 11">
            <a:extLst>
              <a:ext uri="{FF2B5EF4-FFF2-40B4-BE49-F238E27FC236}">
                <a16:creationId xmlns:a16="http://schemas.microsoft.com/office/drawing/2014/main" id="{AF650C87-5383-714C-9272-9B08DBAABCE0}"/>
              </a:ext>
            </a:extLst>
          </p:cNvPr>
          <p:cNvSpPr/>
          <p:nvPr/>
        </p:nvSpPr>
        <p:spPr>
          <a:xfrm>
            <a:off x="3479460" y="3762671"/>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TTATATATAACGCGATCAGC</a:t>
            </a:r>
            <a:endParaRPr lang="en-US" b="1" dirty="0">
              <a:solidFill>
                <a:schemeClr val="bg1"/>
              </a:solidFill>
            </a:endParaRPr>
          </a:p>
        </p:txBody>
      </p:sp>
      <p:sp>
        <p:nvSpPr>
          <p:cNvPr id="17" name="Rounded Rectangle 16">
            <a:extLst>
              <a:ext uri="{FF2B5EF4-FFF2-40B4-BE49-F238E27FC236}">
                <a16:creationId xmlns:a16="http://schemas.microsoft.com/office/drawing/2014/main" id="{D6AB7FEE-0A8F-2242-B361-4C7617FE8CAE}"/>
              </a:ext>
            </a:extLst>
          </p:cNvPr>
          <p:cNvSpPr/>
          <p:nvPr/>
        </p:nvSpPr>
        <p:spPr>
          <a:xfrm>
            <a:off x="1547002" y="4727138"/>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ACGTACGATCGATCGATTAT</a:t>
            </a:r>
            <a:endParaRPr lang="en-US" b="1" dirty="0">
              <a:solidFill>
                <a:srgbClr val="FF0000"/>
              </a:solidFill>
            </a:endParaRPr>
          </a:p>
        </p:txBody>
      </p:sp>
      <p:sp>
        <p:nvSpPr>
          <p:cNvPr id="20" name="TextBox 19">
            <a:extLst>
              <a:ext uri="{FF2B5EF4-FFF2-40B4-BE49-F238E27FC236}">
                <a16:creationId xmlns:a16="http://schemas.microsoft.com/office/drawing/2014/main" id="{B41DCC4B-C69A-3043-BEDC-8072A014B886}"/>
              </a:ext>
            </a:extLst>
          </p:cNvPr>
          <p:cNvSpPr txBox="1"/>
          <p:nvPr/>
        </p:nvSpPr>
        <p:spPr>
          <a:xfrm>
            <a:off x="6994164" y="2185837"/>
            <a:ext cx="1763047" cy="646331"/>
          </a:xfrm>
          <a:prstGeom prst="rect">
            <a:avLst/>
          </a:prstGeom>
          <a:noFill/>
        </p:spPr>
        <p:txBody>
          <a:bodyPr wrap="none" rtlCol="0">
            <a:spAutoFit/>
          </a:bodyPr>
          <a:lstStyle/>
          <a:p>
            <a:r>
              <a:rPr lang="en-US" sz="3600" dirty="0">
                <a:latin typeface="Gill Sans MT" panose="020B0502020104020203" pitchFamily="34" charset="77"/>
              </a:rPr>
              <a:t>For K=7</a:t>
            </a:r>
          </a:p>
        </p:txBody>
      </p:sp>
      <p:sp>
        <p:nvSpPr>
          <p:cNvPr id="21" name="Rectangle 20">
            <a:extLst>
              <a:ext uri="{FF2B5EF4-FFF2-40B4-BE49-F238E27FC236}">
                <a16:creationId xmlns:a16="http://schemas.microsoft.com/office/drawing/2014/main" id="{1703819F-4797-724B-BA5E-2423280A396F}"/>
              </a:ext>
            </a:extLst>
          </p:cNvPr>
          <p:cNvSpPr/>
          <p:nvPr/>
        </p:nvSpPr>
        <p:spPr>
          <a:xfrm>
            <a:off x="794851" y="3762671"/>
            <a:ext cx="881549" cy="49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4A9EEF0-0921-8B4B-A3D0-FC945A9A5259}"/>
              </a:ext>
            </a:extLst>
          </p:cNvPr>
          <p:cNvSpPr txBox="1"/>
          <p:nvPr/>
        </p:nvSpPr>
        <p:spPr>
          <a:xfrm>
            <a:off x="7448353" y="3383283"/>
            <a:ext cx="1222514" cy="369332"/>
          </a:xfrm>
          <a:prstGeom prst="rect">
            <a:avLst/>
          </a:prstGeom>
          <a:noFill/>
        </p:spPr>
        <p:txBody>
          <a:bodyPr wrap="none" rtlCol="0">
            <a:spAutoFit/>
          </a:bodyPr>
          <a:lstStyle/>
          <a:p>
            <a:r>
              <a:rPr lang="en-US" dirty="0">
                <a:latin typeface="Gill Sans MT" panose="020B0502020104020203" pitchFamily="34" charset="77"/>
              </a:rPr>
              <a:t>GATAGCT</a:t>
            </a:r>
          </a:p>
        </p:txBody>
      </p:sp>
      <p:sp>
        <p:nvSpPr>
          <p:cNvPr id="23" name="TextBox 22">
            <a:extLst>
              <a:ext uri="{FF2B5EF4-FFF2-40B4-BE49-F238E27FC236}">
                <a16:creationId xmlns:a16="http://schemas.microsoft.com/office/drawing/2014/main" id="{C8B0DDB2-925C-2C4A-AD40-073D27DFF106}"/>
              </a:ext>
            </a:extLst>
          </p:cNvPr>
          <p:cNvSpPr txBox="1"/>
          <p:nvPr/>
        </p:nvSpPr>
        <p:spPr>
          <a:xfrm>
            <a:off x="7657897" y="2965428"/>
            <a:ext cx="803425" cy="369332"/>
          </a:xfrm>
          <a:prstGeom prst="rect">
            <a:avLst/>
          </a:prstGeom>
          <a:noFill/>
        </p:spPr>
        <p:txBody>
          <a:bodyPr wrap="none" rtlCol="0">
            <a:spAutoFit/>
          </a:bodyPr>
          <a:lstStyle/>
          <a:p>
            <a:r>
              <a:rPr lang="en-US" b="1" dirty="0" err="1">
                <a:latin typeface="Gill Sans MT" panose="020B0502020104020203" pitchFamily="34" charset="77"/>
              </a:rPr>
              <a:t>Kmer</a:t>
            </a:r>
            <a:endParaRPr lang="en-US" b="1" dirty="0">
              <a:latin typeface="Gill Sans MT" panose="020B0502020104020203" pitchFamily="34" charset="77"/>
            </a:endParaRPr>
          </a:p>
        </p:txBody>
      </p:sp>
      <p:sp>
        <p:nvSpPr>
          <p:cNvPr id="24" name="TextBox 23">
            <a:extLst>
              <a:ext uri="{FF2B5EF4-FFF2-40B4-BE49-F238E27FC236}">
                <a16:creationId xmlns:a16="http://schemas.microsoft.com/office/drawing/2014/main" id="{0CDB1EB7-3E54-F64B-BA1E-F9842C22B6DE}"/>
              </a:ext>
            </a:extLst>
          </p:cNvPr>
          <p:cNvSpPr txBox="1"/>
          <p:nvPr/>
        </p:nvSpPr>
        <p:spPr>
          <a:xfrm>
            <a:off x="9224759" y="2960853"/>
            <a:ext cx="1534394" cy="369332"/>
          </a:xfrm>
          <a:prstGeom prst="rect">
            <a:avLst/>
          </a:prstGeom>
          <a:noFill/>
        </p:spPr>
        <p:txBody>
          <a:bodyPr wrap="none" rtlCol="0">
            <a:spAutoFit/>
          </a:bodyPr>
          <a:lstStyle/>
          <a:p>
            <a:r>
              <a:rPr lang="en-US" b="1" dirty="0">
                <a:latin typeface="Gill Sans MT" panose="020B0502020104020203" pitchFamily="34" charset="77"/>
              </a:rPr>
              <a:t># times seen</a:t>
            </a:r>
          </a:p>
        </p:txBody>
      </p:sp>
      <p:sp>
        <p:nvSpPr>
          <p:cNvPr id="25" name="TextBox 24">
            <a:extLst>
              <a:ext uri="{FF2B5EF4-FFF2-40B4-BE49-F238E27FC236}">
                <a16:creationId xmlns:a16="http://schemas.microsoft.com/office/drawing/2014/main" id="{27707D4F-8D52-5F49-A406-8804A521445E}"/>
              </a:ext>
            </a:extLst>
          </p:cNvPr>
          <p:cNvSpPr txBox="1"/>
          <p:nvPr/>
        </p:nvSpPr>
        <p:spPr>
          <a:xfrm>
            <a:off x="9380699" y="3383283"/>
            <a:ext cx="300082" cy="369332"/>
          </a:xfrm>
          <a:prstGeom prst="rect">
            <a:avLst/>
          </a:prstGeom>
          <a:noFill/>
        </p:spPr>
        <p:txBody>
          <a:bodyPr wrap="none" rtlCol="0">
            <a:spAutoFit/>
          </a:bodyPr>
          <a:lstStyle/>
          <a:p>
            <a:r>
              <a:rPr lang="en-US" dirty="0">
                <a:latin typeface="Gill Sans MT" panose="020B0502020104020203" pitchFamily="34" charset="77"/>
              </a:rPr>
              <a:t>1</a:t>
            </a:r>
          </a:p>
        </p:txBody>
      </p:sp>
      <p:sp>
        <p:nvSpPr>
          <p:cNvPr id="26" name="Rectangle 25">
            <a:extLst>
              <a:ext uri="{FF2B5EF4-FFF2-40B4-BE49-F238E27FC236}">
                <a16:creationId xmlns:a16="http://schemas.microsoft.com/office/drawing/2014/main" id="{C5F1A65B-F37E-F942-96E7-05213062A51A}"/>
              </a:ext>
            </a:extLst>
          </p:cNvPr>
          <p:cNvSpPr/>
          <p:nvPr/>
        </p:nvSpPr>
        <p:spPr>
          <a:xfrm>
            <a:off x="1565537" y="3770496"/>
            <a:ext cx="881549" cy="9176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AA3ADCE-C470-5845-B29B-9868325A837A}"/>
              </a:ext>
            </a:extLst>
          </p:cNvPr>
          <p:cNvSpPr txBox="1"/>
          <p:nvPr/>
        </p:nvSpPr>
        <p:spPr>
          <a:xfrm>
            <a:off x="7448352" y="3845068"/>
            <a:ext cx="1205266" cy="369332"/>
          </a:xfrm>
          <a:prstGeom prst="rect">
            <a:avLst/>
          </a:prstGeom>
          <a:noFill/>
        </p:spPr>
        <p:txBody>
          <a:bodyPr wrap="none" rtlCol="0">
            <a:spAutoFit/>
          </a:bodyPr>
          <a:lstStyle/>
          <a:p>
            <a:r>
              <a:rPr lang="en-US" dirty="0">
                <a:latin typeface="Gill Sans MT" panose="020B0502020104020203" pitchFamily="34" charset="77"/>
              </a:rPr>
              <a:t>TACGTAC</a:t>
            </a:r>
          </a:p>
        </p:txBody>
      </p:sp>
      <p:sp>
        <p:nvSpPr>
          <p:cNvPr id="28" name="TextBox 27">
            <a:extLst>
              <a:ext uri="{FF2B5EF4-FFF2-40B4-BE49-F238E27FC236}">
                <a16:creationId xmlns:a16="http://schemas.microsoft.com/office/drawing/2014/main" id="{66196C79-9058-0944-8206-17EFBF752DDA}"/>
              </a:ext>
            </a:extLst>
          </p:cNvPr>
          <p:cNvSpPr txBox="1"/>
          <p:nvPr/>
        </p:nvSpPr>
        <p:spPr>
          <a:xfrm>
            <a:off x="9380699" y="3826745"/>
            <a:ext cx="300082" cy="369332"/>
          </a:xfrm>
          <a:prstGeom prst="rect">
            <a:avLst/>
          </a:prstGeom>
          <a:noFill/>
        </p:spPr>
        <p:txBody>
          <a:bodyPr wrap="none" rtlCol="0">
            <a:spAutoFit/>
          </a:bodyPr>
          <a:lstStyle/>
          <a:p>
            <a:r>
              <a:rPr lang="en-US" dirty="0">
                <a:latin typeface="Gill Sans MT" panose="020B0502020104020203" pitchFamily="34" charset="77"/>
              </a:rPr>
              <a:t>2</a:t>
            </a:r>
          </a:p>
        </p:txBody>
      </p:sp>
      <p:sp>
        <p:nvSpPr>
          <p:cNvPr id="29" name="Rectangle 28">
            <a:extLst>
              <a:ext uri="{FF2B5EF4-FFF2-40B4-BE49-F238E27FC236}">
                <a16:creationId xmlns:a16="http://schemas.microsoft.com/office/drawing/2014/main" id="{16FFB85F-A261-144D-A00B-F48CC5DEDB52}"/>
              </a:ext>
            </a:extLst>
          </p:cNvPr>
          <p:cNvSpPr/>
          <p:nvPr/>
        </p:nvSpPr>
        <p:spPr>
          <a:xfrm>
            <a:off x="1897381" y="3818646"/>
            <a:ext cx="881549" cy="1324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623A258-2C09-C843-931F-47701035DFA3}"/>
              </a:ext>
            </a:extLst>
          </p:cNvPr>
          <p:cNvSpPr txBox="1"/>
          <p:nvPr/>
        </p:nvSpPr>
        <p:spPr>
          <a:xfrm>
            <a:off x="7448353" y="4343171"/>
            <a:ext cx="1222514" cy="369332"/>
          </a:xfrm>
          <a:prstGeom prst="rect">
            <a:avLst/>
          </a:prstGeom>
          <a:noFill/>
        </p:spPr>
        <p:txBody>
          <a:bodyPr wrap="none" rtlCol="0">
            <a:spAutoFit/>
          </a:bodyPr>
          <a:lstStyle/>
          <a:p>
            <a:r>
              <a:rPr lang="en-US" dirty="0">
                <a:latin typeface="Gill Sans MT" panose="020B0502020104020203" pitchFamily="34" charset="77"/>
              </a:rPr>
              <a:t>GTACGAT</a:t>
            </a:r>
          </a:p>
        </p:txBody>
      </p:sp>
      <p:sp>
        <p:nvSpPr>
          <p:cNvPr id="31" name="TextBox 30">
            <a:extLst>
              <a:ext uri="{FF2B5EF4-FFF2-40B4-BE49-F238E27FC236}">
                <a16:creationId xmlns:a16="http://schemas.microsoft.com/office/drawing/2014/main" id="{E1C86CD4-6B70-AE4A-8287-547987490D1A}"/>
              </a:ext>
            </a:extLst>
          </p:cNvPr>
          <p:cNvSpPr txBox="1"/>
          <p:nvPr/>
        </p:nvSpPr>
        <p:spPr>
          <a:xfrm>
            <a:off x="9380699" y="4318816"/>
            <a:ext cx="300082" cy="369332"/>
          </a:xfrm>
          <a:prstGeom prst="rect">
            <a:avLst/>
          </a:prstGeom>
          <a:noFill/>
        </p:spPr>
        <p:txBody>
          <a:bodyPr wrap="none" rtlCol="0">
            <a:spAutoFit/>
          </a:bodyPr>
          <a:lstStyle/>
          <a:p>
            <a:r>
              <a:rPr lang="en-US" dirty="0">
                <a:latin typeface="Gill Sans MT" panose="020B0502020104020203" pitchFamily="34" charset="77"/>
              </a:rPr>
              <a:t>3</a:t>
            </a:r>
          </a:p>
        </p:txBody>
      </p:sp>
      <p:sp>
        <p:nvSpPr>
          <p:cNvPr id="32" name="TextBox 31">
            <a:extLst>
              <a:ext uri="{FF2B5EF4-FFF2-40B4-BE49-F238E27FC236}">
                <a16:creationId xmlns:a16="http://schemas.microsoft.com/office/drawing/2014/main" id="{2A468DF4-7161-E949-BC38-5F950EC1B424}"/>
              </a:ext>
            </a:extLst>
          </p:cNvPr>
          <p:cNvSpPr txBox="1"/>
          <p:nvPr/>
        </p:nvSpPr>
        <p:spPr>
          <a:xfrm>
            <a:off x="7448353" y="4857968"/>
            <a:ext cx="1307153" cy="369332"/>
          </a:xfrm>
          <a:prstGeom prst="rect">
            <a:avLst/>
          </a:prstGeom>
          <a:noFill/>
        </p:spPr>
        <p:txBody>
          <a:bodyPr wrap="none" rtlCol="0">
            <a:spAutoFit/>
          </a:bodyPr>
          <a:lstStyle/>
          <a:p>
            <a:r>
              <a:rPr lang="en-US" dirty="0">
                <a:latin typeface="Gill Sans MT" panose="020B0502020104020203" pitchFamily="34" charset="77"/>
              </a:rPr>
              <a:t>AACGCGA</a:t>
            </a:r>
          </a:p>
        </p:txBody>
      </p:sp>
      <p:sp>
        <p:nvSpPr>
          <p:cNvPr id="33" name="TextBox 32">
            <a:extLst>
              <a:ext uri="{FF2B5EF4-FFF2-40B4-BE49-F238E27FC236}">
                <a16:creationId xmlns:a16="http://schemas.microsoft.com/office/drawing/2014/main" id="{C82C93DE-1484-514F-8A8F-C90A83EEFB6F}"/>
              </a:ext>
            </a:extLst>
          </p:cNvPr>
          <p:cNvSpPr txBox="1"/>
          <p:nvPr/>
        </p:nvSpPr>
        <p:spPr>
          <a:xfrm>
            <a:off x="9380699" y="4857968"/>
            <a:ext cx="300082" cy="369332"/>
          </a:xfrm>
          <a:prstGeom prst="rect">
            <a:avLst/>
          </a:prstGeom>
          <a:noFill/>
        </p:spPr>
        <p:txBody>
          <a:bodyPr wrap="none" rtlCol="0">
            <a:spAutoFit/>
          </a:bodyPr>
          <a:lstStyle/>
          <a:p>
            <a:r>
              <a:rPr lang="en-US" dirty="0">
                <a:latin typeface="Gill Sans MT" panose="020B0502020104020203" pitchFamily="34" charset="77"/>
              </a:rPr>
              <a:t>1</a:t>
            </a:r>
          </a:p>
        </p:txBody>
      </p:sp>
      <p:sp>
        <p:nvSpPr>
          <p:cNvPr id="34" name="TextBox 33">
            <a:extLst>
              <a:ext uri="{FF2B5EF4-FFF2-40B4-BE49-F238E27FC236}">
                <a16:creationId xmlns:a16="http://schemas.microsoft.com/office/drawing/2014/main" id="{93B6590C-A5F0-F442-925C-4560B4D5B608}"/>
              </a:ext>
            </a:extLst>
          </p:cNvPr>
          <p:cNvSpPr txBox="1"/>
          <p:nvPr/>
        </p:nvSpPr>
        <p:spPr>
          <a:xfrm>
            <a:off x="8670867" y="5372765"/>
            <a:ext cx="415498" cy="369332"/>
          </a:xfrm>
          <a:prstGeom prst="rect">
            <a:avLst/>
          </a:prstGeom>
          <a:noFill/>
        </p:spPr>
        <p:txBody>
          <a:bodyPr wrap="none" rtlCol="0">
            <a:spAutoFit/>
          </a:bodyPr>
          <a:lstStyle/>
          <a:p>
            <a:r>
              <a:rPr lang="en-US" dirty="0">
                <a:latin typeface="Gill Sans MT" panose="020B0502020104020203" pitchFamily="34" charset="77"/>
              </a:rPr>
              <a:t>…</a:t>
            </a:r>
          </a:p>
        </p:txBody>
      </p:sp>
    </p:spTree>
    <p:extLst>
      <p:ext uri="{BB962C8B-B14F-4D97-AF65-F5344CB8AC3E}">
        <p14:creationId xmlns:p14="http://schemas.microsoft.com/office/powerpoint/2010/main" val="22509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P spid="17" grpId="0" animBg="1"/>
      <p:bldP spid="20" grpId="0"/>
      <p:bldP spid="21" grpId="0" animBg="1"/>
      <p:bldP spid="21" grpId="1" animBg="1"/>
      <p:bldP spid="22" grpId="0"/>
      <p:bldP spid="23" grpId="0"/>
      <p:bldP spid="24" grpId="0"/>
      <p:bldP spid="25" grpId="0"/>
      <p:bldP spid="26" grpId="0" animBg="1"/>
      <p:bldP spid="26" grpId="1" animBg="1"/>
      <p:bldP spid="27" grpId="0"/>
      <p:bldP spid="28" grpId="0"/>
      <p:bldP spid="29" grpId="0" animBg="1"/>
      <p:bldP spid="30" grpId="0"/>
      <p:bldP spid="31" grpId="0"/>
      <p:bldP spid="3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E0EA7E-027C-874F-9D97-C66D3C284735}"/>
              </a:ext>
            </a:extLst>
          </p:cNvPr>
          <p:cNvSpPr>
            <a:spLocks noGrp="1"/>
          </p:cNvSpPr>
          <p:nvPr>
            <p:ph type="title"/>
          </p:nvPr>
        </p:nvSpPr>
        <p:spPr>
          <a:xfrm>
            <a:off x="0" y="54576"/>
            <a:ext cx="12192000" cy="1205041"/>
          </a:xfrm>
        </p:spPr>
        <p:txBody>
          <a:bodyPr>
            <a:normAutofit/>
          </a:bodyPr>
          <a:lstStyle/>
          <a:p>
            <a:r>
              <a:rPr lang="en-US" sz="3600" dirty="0" err="1">
                <a:latin typeface="Gill Sans MT" panose="020B0502020104020203" pitchFamily="34" charset="0"/>
              </a:rPr>
              <a:t>Kmer</a:t>
            </a:r>
            <a:r>
              <a:rPr lang="en-US" sz="3600" dirty="0">
                <a:latin typeface="Gill Sans MT" panose="020B0502020104020203" pitchFamily="34" charset="0"/>
              </a:rPr>
              <a:t> distributions</a:t>
            </a:r>
          </a:p>
        </p:txBody>
      </p:sp>
      <p:sp>
        <p:nvSpPr>
          <p:cNvPr id="5" name="TextBox 4">
            <a:extLst>
              <a:ext uri="{FF2B5EF4-FFF2-40B4-BE49-F238E27FC236}">
                <a16:creationId xmlns:a16="http://schemas.microsoft.com/office/drawing/2014/main" id="{982B0DC0-4D0C-484A-A7F2-2550759304B3}"/>
              </a:ext>
            </a:extLst>
          </p:cNvPr>
          <p:cNvSpPr txBox="1"/>
          <p:nvPr/>
        </p:nvSpPr>
        <p:spPr>
          <a:xfrm>
            <a:off x="452657" y="1202790"/>
            <a:ext cx="5833844" cy="1384995"/>
          </a:xfrm>
          <a:prstGeom prst="rect">
            <a:avLst/>
          </a:prstGeom>
          <a:noFill/>
        </p:spPr>
        <p:txBody>
          <a:bodyPr wrap="square" rtlCol="0">
            <a:spAutoFit/>
          </a:bodyPr>
          <a:lstStyle/>
          <a:p>
            <a:r>
              <a:rPr lang="en-US" sz="2800" b="1" dirty="0">
                <a:latin typeface="Gill Sans MT" panose="020B0502020104020203" pitchFamily="34" charset="0"/>
              </a:rPr>
              <a:t>K-</a:t>
            </a:r>
            <a:r>
              <a:rPr lang="en-US" sz="2800" b="1" dirty="0" err="1">
                <a:latin typeface="Gill Sans MT" panose="020B0502020104020203" pitchFamily="34" charset="0"/>
              </a:rPr>
              <a:t>mer</a:t>
            </a:r>
            <a:r>
              <a:rPr lang="en-US" sz="2800" b="1" dirty="0">
                <a:latin typeface="Gill Sans MT" panose="020B0502020104020203" pitchFamily="34" charset="0"/>
              </a:rPr>
              <a:t> distribution: </a:t>
            </a:r>
            <a:r>
              <a:rPr lang="en-US" sz="2800" dirty="0">
                <a:latin typeface="Gill Sans MT" panose="020B0502020104020203" pitchFamily="34" charset="0"/>
              </a:rPr>
              <a:t>for a given length of k, how many times do we see each unique k-</a:t>
            </a:r>
            <a:r>
              <a:rPr lang="en-US" sz="2800" dirty="0" err="1">
                <a:latin typeface="Gill Sans MT" panose="020B0502020104020203" pitchFamily="34" charset="0"/>
              </a:rPr>
              <a:t>mer</a:t>
            </a:r>
            <a:r>
              <a:rPr lang="en-US" sz="2800" dirty="0">
                <a:latin typeface="Gill Sans MT" panose="020B0502020104020203" pitchFamily="34" charset="0"/>
              </a:rPr>
              <a:t> in our reads? </a:t>
            </a:r>
          </a:p>
        </p:txBody>
      </p:sp>
      <p:sp>
        <p:nvSpPr>
          <p:cNvPr id="22" name="TextBox 21">
            <a:extLst>
              <a:ext uri="{FF2B5EF4-FFF2-40B4-BE49-F238E27FC236}">
                <a16:creationId xmlns:a16="http://schemas.microsoft.com/office/drawing/2014/main" id="{84A9EEF0-0921-8B4B-A3D0-FC945A9A5259}"/>
              </a:ext>
            </a:extLst>
          </p:cNvPr>
          <p:cNvSpPr txBox="1"/>
          <p:nvPr/>
        </p:nvSpPr>
        <p:spPr>
          <a:xfrm>
            <a:off x="898697" y="3685521"/>
            <a:ext cx="1222514" cy="369332"/>
          </a:xfrm>
          <a:prstGeom prst="rect">
            <a:avLst/>
          </a:prstGeom>
          <a:noFill/>
        </p:spPr>
        <p:txBody>
          <a:bodyPr wrap="none" rtlCol="0">
            <a:spAutoFit/>
          </a:bodyPr>
          <a:lstStyle/>
          <a:p>
            <a:r>
              <a:rPr lang="en-US" dirty="0">
                <a:latin typeface="Gill Sans MT" panose="020B0502020104020203" pitchFamily="34" charset="77"/>
              </a:rPr>
              <a:t>GATAGCT</a:t>
            </a:r>
          </a:p>
        </p:txBody>
      </p:sp>
      <p:sp>
        <p:nvSpPr>
          <p:cNvPr id="23" name="TextBox 22">
            <a:extLst>
              <a:ext uri="{FF2B5EF4-FFF2-40B4-BE49-F238E27FC236}">
                <a16:creationId xmlns:a16="http://schemas.microsoft.com/office/drawing/2014/main" id="{C8B0DDB2-925C-2C4A-AD40-073D27DFF106}"/>
              </a:ext>
            </a:extLst>
          </p:cNvPr>
          <p:cNvSpPr txBox="1"/>
          <p:nvPr/>
        </p:nvSpPr>
        <p:spPr>
          <a:xfrm>
            <a:off x="1005649" y="3179131"/>
            <a:ext cx="1008609" cy="461665"/>
          </a:xfrm>
          <a:prstGeom prst="rect">
            <a:avLst/>
          </a:prstGeom>
          <a:noFill/>
        </p:spPr>
        <p:txBody>
          <a:bodyPr wrap="none" rtlCol="0">
            <a:spAutoFit/>
          </a:bodyPr>
          <a:lstStyle/>
          <a:p>
            <a:r>
              <a:rPr lang="en-US" sz="2400" b="1" dirty="0" err="1">
                <a:latin typeface="Gill Sans MT" panose="020B0502020104020203" pitchFamily="34" charset="77"/>
              </a:rPr>
              <a:t>Kmer</a:t>
            </a:r>
            <a:endParaRPr lang="en-US" sz="2400" b="1" dirty="0">
              <a:latin typeface="Gill Sans MT" panose="020B0502020104020203" pitchFamily="34" charset="77"/>
            </a:endParaRPr>
          </a:p>
        </p:txBody>
      </p:sp>
      <p:sp>
        <p:nvSpPr>
          <p:cNvPr id="24" name="TextBox 23">
            <a:extLst>
              <a:ext uri="{FF2B5EF4-FFF2-40B4-BE49-F238E27FC236}">
                <a16:creationId xmlns:a16="http://schemas.microsoft.com/office/drawing/2014/main" id="{0CDB1EB7-3E54-F64B-BA1E-F9842C22B6DE}"/>
              </a:ext>
            </a:extLst>
          </p:cNvPr>
          <p:cNvSpPr txBox="1"/>
          <p:nvPr/>
        </p:nvSpPr>
        <p:spPr>
          <a:xfrm>
            <a:off x="2290464" y="3162486"/>
            <a:ext cx="1989647" cy="461665"/>
          </a:xfrm>
          <a:prstGeom prst="rect">
            <a:avLst/>
          </a:prstGeom>
          <a:noFill/>
        </p:spPr>
        <p:txBody>
          <a:bodyPr wrap="none" rtlCol="0">
            <a:spAutoFit/>
          </a:bodyPr>
          <a:lstStyle/>
          <a:p>
            <a:r>
              <a:rPr lang="en-US" sz="2400" b="1" dirty="0">
                <a:latin typeface="Gill Sans MT" panose="020B0502020104020203" pitchFamily="34" charset="77"/>
              </a:rPr>
              <a:t># times seen</a:t>
            </a:r>
          </a:p>
        </p:txBody>
      </p:sp>
      <p:sp>
        <p:nvSpPr>
          <p:cNvPr id="25" name="TextBox 24">
            <a:extLst>
              <a:ext uri="{FF2B5EF4-FFF2-40B4-BE49-F238E27FC236}">
                <a16:creationId xmlns:a16="http://schemas.microsoft.com/office/drawing/2014/main" id="{27707D4F-8D52-5F49-A406-8804A521445E}"/>
              </a:ext>
            </a:extLst>
          </p:cNvPr>
          <p:cNvSpPr txBox="1"/>
          <p:nvPr/>
        </p:nvSpPr>
        <p:spPr>
          <a:xfrm>
            <a:off x="2831043" y="3685521"/>
            <a:ext cx="300082" cy="369332"/>
          </a:xfrm>
          <a:prstGeom prst="rect">
            <a:avLst/>
          </a:prstGeom>
          <a:noFill/>
        </p:spPr>
        <p:txBody>
          <a:bodyPr wrap="none" rtlCol="0">
            <a:spAutoFit/>
          </a:bodyPr>
          <a:lstStyle/>
          <a:p>
            <a:r>
              <a:rPr lang="en-US" dirty="0">
                <a:latin typeface="Gill Sans MT" panose="020B0502020104020203" pitchFamily="34" charset="77"/>
              </a:rPr>
              <a:t>1</a:t>
            </a:r>
          </a:p>
        </p:txBody>
      </p:sp>
      <p:sp>
        <p:nvSpPr>
          <p:cNvPr id="27" name="TextBox 26">
            <a:extLst>
              <a:ext uri="{FF2B5EF4-FFF2-40B4-BE49-F238E27FC236}">
                <a16:creationId xmlns:a16="http://schemas.microsoft.com/office/drawing/2014/main" id="{2AA3ADCE-C470-5845-B29B-9868325A837A}"/>
              </a:ext>
            </a:extLst>
          </p:cNvPr>
          <p:cNvSpPr txBox="1"/>
          <p:nvPr/>
        </p:nvSpPr>
        <p:spPr>
          <a:xfrm>
            <a:off x="898696" y="4147306"/>
            <a:ext cx="1205266" cy="369332"/>
          </a:xfrm>
          <a:prstGeom prst="rect">
            <a:avLst/>
          </a:prstGeom>
          <a:noFill/>
        </p:spPr>
        <p:txBody>
          <a:bodyPr wrap="none" rtlCol="0">
            <a:spAutoFit/>
          </a:bodyPr>
          <a:lstStyle/>
          <a:p>
            <a:r>
              <a:rPr lang="en-US" dirty="0">
                <a:latin typeface="Gill Sans MT" panose="020B0502020104020203" pitchFamily="34" charset="77"/>
              </a:rPr>
              <a:t>TACGTAC</a:t>
            </a:r>
          </a:p>
        </p:txBody>
      </p:sp>
      <p:sp>
        <p:nvSpPr>
          <p:cNvPr id="28" name="TextBox 27">
            <a:extLst>
              <a:ext uri="{FF2B5EF4-FFF2-40B4-BE49-F238E27FC236}">
                <a16:creationId xmlns:a16="http://schemas.microsoft.com/office/drawing/2014/main" id="{66196C79-9058-0944-8206-17EFBF752DDA}"/>
              </a:ext>
            </a:extLst>
          </p:cNvPr>
          <p:cNvSpPr txBox="1"/>
          <p:nvPr/>
        </p:nvSpPr>
        <p:spPr>
          <a:xfrm>
            <a:off x="2831043" y="4128983"/>
            <a:ext cx="300082" cy="369332"/>
          </a:xfrm>
          <a:prstGeom prst="rect">
            <a:avLst/>
          </a:prstGeom>
          <a:noFill/>
        </p:spPr>
        <p:txBody>
          <a:bodyPr wrap="none" rtlCol="0">
            <a:spAutoFit/>
          </a:bodyPr>
          <a:lstStyle/>
          <a:p>
            <a:r>
              <a:rPr lang="en-US" dirty="0">
                <a:latin typeface="Gill Sans MT" panose="020B0502020104020203" pitchFamily="34" charset="77"/>
              </a:rPr>
              <a:t>2</a:t>
            </a:r>
          </a:p>
        </p:txBody>
      </p:sp>
      <p:sp>
        <p:nvSpPr>
          <p:cNvPr id="30" name="TextBox 29">
            <a:extLst>
              <a:ext uri="{FF2B5EF4-FFF2-40B4-BE49-F238E27FC236}">
                <a16:creationId xmlns:a16="http://schemas.microsoft.com/office/drawing/2014/main" id="{B623A258-2C09-C843-931F-47701035DFA3}"/>
              </a:ext>
            </a:extLst>
          </p:cNvPr>
          <p:cNvSpPr txBox="1"/>
          <p:nvPr/>
        </p:nvSpPr>
        <p:spPr>
          <a:xfrm>
            <a:off x="898697" y="4645409"/>
            <a:ext cx="1222514" cy="369332"/>
          </a:xfrm>
          <a:prstGeom prst="rect">
            <a:avLst/>
          </a:prstGeom>
          <a:noFill/>
        </p:spPr>
        <p:txBody>
          <a:bodyPr wrap="none" rtlCol="0">
            <a:spAutoFit/>
          </a:bodyPr>
          <a:lstStyle/>
          <a:p>
            <a:r>
              <a:rPr lang="en-US" dirty="0">
                <a:latin typeface="Gill Sans MT" panose="020B0502020104020203" pitchFamily="34" charset="77"/>
              </a:rPr>
              <a:t>GTACGAT</a:t>
            </a:r>
          </a:p>
        </p:txBody>
      </p:sp>
      <p:sp>
        <p:nvSpPr>
          <p:cNvPr id="31" name="TextBox 30">
            <a:extLst>
              <a:ext uri="{FF2B5EF4-FFF2-40B4-BE49-F238E27FC236}">
                <a16:creationId xmlns:a16="http://schemas.microsoft.com/office/drawing/2014/main" id="{E1C86CD4-6B70-AE4A-8287-547987490D1A}"/>
              </a:ext>
            </a:extLst>
          </p:cNvPr>
          <p:cNvSpPr txBox="1"/>
          <p:nvPr/>
        </p:nvSpPr>
        <p:spPr>
          <a:xfrm>
            <a:off x="2831043" y="4621054"/>
            <a:ext cx="300082" cy="369332"/>
          </a:xfrm>
          <a:prstGeom prst="rect">
            <a:avLst/>
          </a:prstGeom>
          <a:noFill/>
        </p:spPr>
        <p:txBody>
          <a:bodyPr wrap="none" rtlCol="0">
            <a:spAutoFit/>
          </a:bodyPr>
          <a:lstStyle/>
          <a:p>
            <a:r>
              <a:rPr lang="en-US" dirty="0">
                <a:latin typeface="Gill Sans MT" panose="020B0502020104020203" pitchFamily="34" charset="77"/>
              </a:rPr>
              <a:t>3</a:t>
            </a:r>
          </a:p>
        </p:txBody>
      </p:sp>
      <p:sp>
        <p:nvSpPr>
          <p:cNvPr id="32" name="TextBox 31">
            <a:extLst>
              <a:ext uri="{FF2B5EF4-FFF2-40B4-BE49-F238E27FC236}">
                <a16:creationId xmlns:a16="http://schemas.microsoft.com/office/drawing/2014/main" id="{2A468DF4-7161-E949-BC38-5F950EC1B424}"/>
              </a:ext>
            </a:extLst>
          </p:cNvPr>
          <p:cNvSpPr txBox="1"/>
          <p:nvPr/>
        </p:nvSpPr>
        <p:spPr>
          <a:xfrm>
            <a:off x="898697" y="5160206"/>
            <a:ext cx="1307153" cy="369332"/>
          </a:xfrm>
          <a:prstGeom prst="rect">
            <a:avLst/>
          </a:prstGeom>
          <a:noFill/>
        </p:spPr>
        <p:txBody>
          <a:bodyPr wrap="none" rtlCol="0">
            <a:spAutoFit/>
          </a:bodyPr>
          <a:lstStyle/>
          <a:p>
            <a:r>
              <a:rPr lang="en-US" dirty="0">
                <a:latin typeface="Gill Sans MT" panose="020B0502020104020203" pitchFamily="34" charset="77"/>
              </a:rPr>
              <a:t>AACGCGA</a:t>
            </a:r>
          </a:p>
        </p:txBody>
      </p:sp>
      <p:sp>
        <p:nvSpPr>
          <p:cNvPr id="33" name="TextBox 32">
            <a:extLst>
              <a:ext uri="{FF2B5EF4-FFF2-40B4-BE49-F238E27FC236}">
                <a16:creationId xmlns:a16="http://schemas.microsoft.com/office/drawing/2014/main" id="{C82C93DE-1484-514F-8A8F-C90A83EEFB6F}"/>
              </a:ext>
            </a:extLst>
          </p:cNvPr>
          <p:cNvSpPr txBox="1"/>
          <p:nvPr/>
        </p:nvSpPr>
        <p:spPr>
          <a:xfrm>
            <a:off x="2831043" y="5160206"/>
            <a:ext cx="300082" cy="369332"/>
          </a:xfrm>
          <a:prstGeom prst="rect">
            <a:avLst/>
          </a:prstGeom>
          <a:noFill/>
        </p:spPr>
        <p:txBody>
          <a:bodyPr wrap="none" rtlCol="0">
            <a:spAutoFit/>
          </a:bodyPr>
          <a:lstStyle/>
          <a:p>
            <a:r>
              <a:rPr lang="en-US" dirty="0">
                <a:latin typeface="Gill Sans MT" panose="020B0502020104020203" pitchFamily="34" charset="77"/>
              </a:rPr>
              <a:t>1</a:t>
            </a:r>
          </a:p>
        </p:txBody>
      </p:sp>
      <p:sp>
        <p:nvSpPr>
          <p:cNvPr id="34" name="TextBox 33">
            <a:extLst>
              <a:ext uri="{FF2B5EF4-FFF2-40B4-BE49-F238E27FC236}">
                <a16:creationId xmlns:a16="http://schemas.microsoft.com/office/drawing/2014/main" id="{93B6590C-A5F0-F442-925C-4560B4D5B608}"/>
              </a:ext>
            </a:extLst>
          </p:cNvPr>
          <p:cNvSpPr txBox="1"/>
          <p:nvPr/>
        </p:nvSpPr>
        <p:spPr>
          <a:xfrm>
            <a:off x="2121211" y="5675003"/>
            <a:ext cx="415498" cy="369332"/>
          </a:xfrm>
          <a:prstGeom prst="rect">
            <a:avLst/>
          </a:prstGeom>
          <a:noFill/>
        </p:spPr>
        <p:txBody>
          <a:bodyPr wrap="none" rtlCol="0">
            <a:spAutoFit/>
          </a:bodyPr>
          <a:lstStyle/>
          <a:p>
            <a:r>
              <a:rPr lang="en-US" dirty="0">
                <a:latin typeface="Gill Sans MT" panose="020B0502020104020203" pitchFamily="34" charset="77"/>
              </a:rPr>
              <a:t>…</a:t>
            </a:r>
          </a:p>
        </p:txBody>
      </p:sp>
      <p:sp>
        <p:nvSpPr>
          <p:cNvPr id="2" name="Right Arrow 1">
            <a:extLst>
              <a:ext uri="{FF2B5EF4-FFF2-40B4-BE49-F238E27FC236}">
                <a16:creationId xmlns:a16="http://schemas.microsoft.com/office/drawing/2014/main" id="{F4293C8E-2625-DE4C-9A9A-6F9D19A406EA}"/>
              </a:ext>
            </a:extLst>
          </p:cNvPr>
          <p:cNvSpPr/>
          <p:nvPr/>
        </p:nvSpPr>
        <p:spPr>
          <a:xfrm>
            <a:off x="4593263" y="4424185"/>
            <a:ext cx="999461" cy="590556"/>
          </a:xfrm>
          <a:prstGeom prst="rightArrow">
            <a:avLst>
              <a:gd name="adj1" fmla="val 50000"/>
              <a:gd name="adj2" fmla="val 5152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CEBE6D-BCED-434E-8AA8-2305E260F9D4}"/>
              </a:ext>
            </a:extLst>
          </p:cNvPr>
          <p:cNvSpPr/>
          <p:nvPr/>
        </p:nvSpPr>
        <p:spPr>
          <a:xfrm>
            <a:off x="2536709" y="3624151"/>
            <a:ext cx="1014565" cy="24201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E4FA17-7512-084D-8D22-3F0A1095FDBC}"/>
              </a:ext>
            </a:extLst>
          </p:cNvPr>
          <p:cNvSpPr txBox="1"/>
          <p:nvPr/>
        </p:nvSpPr>
        <p:spPr>
          <a:xfrm>
            <a:off x="4176317" y="5213338"/>
            <a:ext cx="2378023" cy="461665"/>
          </a:xfrm>
          <a:prstGeom prst="rect">
            <a:avLst/>
          </a:prstGeom>
          <a:noFill/>
        </p:spPr>
        <p:txBody>
          <a:bodyPr wrap="none" rtlCol="0">
            <a:spAutoFit/>
          </a:bodyPr>
          <a:lstStyle/>
          <a:p>
            <a:r>
              <a:rPr lang="en-US" sz="2400" dirty="0">
                <a:latin typeface="Gill Sans MT" panose="020B0502020104020203" pitchFamily="34" charset="77"/>
              </a:rPr>
              <a:t>Make a histogram</a:t>
            </a:r>
          </a:p>
        </p:txBody>
      </p:sp>
      <p:grpSp>
        <p:nvGrpSpPr>
          <p:cNvPr id="35" name="Group 34">
            <a:extLst>
              <a:ext uri="{FF2B5EF4-FFF2-40B4-BE49-F238E27FC236}">
                <a16:creationId xmlns:a16="http://schemas.microsoft.com/office/drawing/2014/main" id="{D0ADB055-5D62-5F42-ACA7-DA351B8E7571}"/>
              </a:ext>
            </a:extLst>
          </p:cNvPr>
          <p:cNvGrpSpPr/>
          <p:nvPr/>
        </p:nvGrpSpPr>
        <p:grpSpPr>
          <a:xfrm>
            <a:off x="6385522" y="1567343"/>
            <a:ext cx="5382546" cy="5091898"/>
            <a:chOff x="6284729" y="905980"/>
            <a:chExt cx="5382547" cy="5091896"/>
          </a:xfrm>
        </p:grpSpPr>
        <p:pic>
          <p:nvPicPr>
            <p:cNvPr id="36" name="Picture 35">
              <a:extLst>
                <a:ext uri="{FF2B5EF4-FFF2-40B4-BE49-F238E27FC236}">
                  <a16:creationId xmlns:a16="http://schemas.microsoft.com/office/drawing/2014/main" id="{32D4DBA1-DAF6-3E44-9E08-BDF094DC1C20}"/>
                </a:ext>
              </a:extLst>
            </p:cNvPr>
            <p:cNvPicPr>
              <a:picLocks noChangeAspect="1"/>
            </p:cNvPicPr>
            <p:nvPr/>
          </p:nvPicPr>
          <p:blipFill rotWithShape="1">
            <a:blip r:embed="rId2"/>
            <a:srcRect l="12210" b="14869"/>
            <a:stretch/>
          </p:blipFill>
          <p:spPr>
            <a:xfrm>
              <a:off x="6918960" y="905980"/>
              <a:ext cx="4748316" cy="4275620"/>
            </a:xfrm>
            <a:prstGeom prst="rect">
              <a:avLst/>
            </a:prstGeom>
          </p:spPr>
        </p:pic>
        <p:sp>
          <p:nvSpPr>
            <p:cNvPr id="37" name="Rectangle 36">
              <a:extLst>
                <a:ext uri="{FF2B5EF4-FFF2-40B4-BE49-F238E27FC236}">
                  <a16:creationId xmlns:a16="http://schemas.microsoft.com/office/drawing/2014/main" id="{5953E70F-88C3-A241-9807-6A5B94B324A1}"/>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EC24F3E-542E-AA4B-8513-1F575437DC56}"/>
                </a:ext>
              </a:extLst>
            </p:cNvPr>
            <p:cNvSpPr txBox="1"/>
            <p:nvPr/>
          </p:nvSpPr>
          <p:spPr>
            <a:xfrm>
              <a:off x="8092638" y="5536211"/>
              <a:ext cx="2513830"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39" name="TextBox 38">
              <a:extLst>
                <a:ext uri="{FF2B5EF4-FFF2-40B4-BE49-F238E27FC236}">
                  <a16:creationId xmlns:a16="http://schemas.microsoft.com/office/drawing/2014/main" id="{BD7488E2-3910-D049-870D-6156FFE32A2B}"/>
                </a:ext>
              </a:extLst>
            </p:cNvPr>
            <p:cNvSpPr txBox="1"/>
            <p:nvPr/>
          </p:nvSpPr>
          <p:spPr>
            <a:xfrm rot="16200000">
              <a:off x="5877407" y="2869715"/>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40" name="TextBox 39">
              <a:extLst>
                <a:ext uri="{FF2B5EF4-FFF2-40B4-BE49-F238E27FC236}">
                  <a16:creationId xmlns:a16="http://schemas.microsoft.com/office/drawing/2014/main" id="{923F4C2D-CF0F-7B46-95CC-89BD10C5C70E}"/>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41" name="TextBox 40">
              <a:extLst>
                <a:ext uri="{FF2B5EF4-FFF2-40B4-BE49-F238E27FC236}">
                  <a16:creationId xmlns:a16="http://schemas.microsoft.com/office/drawing/2014/main" id="{468C1619-537B-664B-9C95-3CB116318748}"/>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42" name="TextBox 41">
              <a:extLst>
                <a:ext uri="{FF2B5EF4-FFF2-40B4-BE49-F238E27FC236}">
                  <a16:creationId xmlns:a16="http://schemas.microsoft.com/office/drawing/2014/main" id="{CFA37233-C338-4146-A27F-289CBC6AC9FD}"/>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43" name="TextBox 42">
              <a:extLst>
                <a:ext uri="{FF2B5EF4-FFF2-40B4-BE49-F238E27FC236}">
                  <a16:creationId xmlns:a16="http://schemas.microsoft.com/office/drawing/2014/main" id="{0AFE2A27-096C-1043-AD74-472FB0BF457F}"/>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44" name="TextBox 43">
              <a:extLst>
                <a:ext uri="{FF2B5EF4-FFF2-40B4-BE49-F238E27FC236}">
                  <a16:creationId xmlns:a16="http://schemas.microsoft.com/office/drawing/2014/main" id="{26148608-7BAE-8F4D-A994-2FAB6E0D9846}"/>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45" name="TextBox 44">
              <a:extLst>
                <a:ext uri="{FF2B5EF4-FFF2-40B4-BE49-F238E27FC236}">
                  <a16:creationId xmlns:a16="http://schemas.microsoft.com/office/drawing/2014/main" id="{AA155391-7445-0044-8855-88879BDCF714}"/>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46" name="TextBox 45">
              <a:extLst>
                <a:ext uri="{FF2B5EF4-FFF2-40B4-BE49-F238E27FC236}">
                  <a16:creationId xmlns:a16="http://schemas.microsoft.com/office/drawing/2014/main" id="{17217505-7EBB-AD48-B90B-2A8EC5FFC195}"/>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sp>
          <p:nvSpPr>
            <p:cNvPr id="47" name="Rectangle 46">
              <a:extLst>
                <a:ext uri="{FF2B5EF4-FFF2-40B4-BE49-F238E27FC236}">
                  <a16:creationId xmlns:a16="http://schemas.microsoft.com/office/drawing/2014/main" id="{29050BAB-7173-164D-97E0-887A604D6AFA}"/>
                </a:ext>
              </a:extLst>
            </p:cNvPr>
            <p:cNvSpPr/>
            <p:nvPr/>
          </p:nvSpPr>
          <p:spPr>
            <a:xfrm>
              <a:off x="7324577" y="1411962"/>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D67A5C74-B6DD-4D48-BD99-2B8497717330}"/>
              </a:ext>
            </a:extLst>
          </p:cNvPr>
          <p:cNvSpPr txBox="1"/>
          <p:nvPr/>
        </p:nvSpPr>
        <p:spPr>
          <a:xfrm>
            <a:off x="7240402" y="887717"/>
            <a:ext cx="3997697" cy="830997"/>
          </a:xfrm>
          <a:prstGeom prst="rect">
            <a:avLst/>
          </a:prstGeom>
          <a:noFill/>
        </p:spPr>
        <p:txBody>
          <a:bodyPr wrap="none" rtlCol="0">
            <a:spAutoFit/>
          </a:bodyPr>
          <a:lstStyle/>
          <a:p>
            <a:r>
              <a:rPr lang="en-US" sz="2400" b="1" dirty="0"/>
              <a:t>Theoretical k-</a:t>
            </a:r>
            <a:r>
              <a:rPr lang="en-US" sz="2400" b="1" dirty="0" err="1"/>
              <a:t>mer</a:t>
            </a:r>
            <a:r>
              <a:rPr lang="en-US" sz="2400" b="1" dirty="0"/>
              <a:t> distribution</a:t>
            </a:r>
          </a:p>
          <a:p>
            <a:pPr algn="ctr"/>
            <a:r>
              <a:rPr lang="en-US" sz="2400" b="1" dirty="0"/>
              <a:t>(no seq. errors)</a:t>
            </a:r>
          </a:p>
        </p:txBody>
      </p:sp>
      <p:sp>
        <p:nvSpPr>
          <p:cNvPr id="49" name="Rectangle 48">
            <a:extLst>
              <a:ext uri="{FF2B5EF4-FFF2-40B4-BE49-F238E27FC236}">
                <a16:creationId xmlns:a16="http://schemas.microsoft.com/office/drawing/2014/main" id="{DEE9B358-6C5B-F042-AE17-09E5876311B1}"/>
              </a:ext>
            </a:extLst>
          </p:cNvPr>
          <p:cNvSpPr/>
          <p:nvPr/>
        </p:nvSpPr>
        <p:spPr>
          <a:xfrm>
            <a:off x="7191144" y="1919006"/>
            <a:ext cx="557399" cy="3865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4E7575F-26A5-9247-8BAE-B6768FA55A6B}"/>
              </a:ext>
            </a:extLst>
          </p:cNvPr>
          <p:cNvSpPr txBox="1"/>
          <p:nvPr/>
        </p:nvSpPr>
        <p:spPr>
          <a:xfrm>
            <a:off x="7276900" y="2116515"/>
            <a:ext cx="1474314" cy="523220"/>
          </a:xfrm>
          <a:prstGeom prst="rect">
            <a:avLst/>
          </a:prstGeom>
          <a:noFill/>
        </p:spPr>
        <p:txBody>
          <a:bodyPr wrap="none" rtlCol="0">
            <a:spAutoFit/>
          </a:bodyPr>
          <a:lstStyle/>
          <a:p>
            <a:r>
              <a:rPr lang="en-US" sz="2800" dirty="0"/>
              <a:t>~Poisson</a:t>
            </a:r>
          </a:p>
        </p:txBody>
      </p:sp>
      <p:sp>
        <p:nvSpPr>
          <p:cNvPr id="14" name="TextBox 13">
            <a:extLst>
              <a:ext uri="{FF2B5EF4-FFF2-40B4-BE49-F238E27FC236}">
                <a16:creationId xmlns:a16="http://schemas.microsoft.com/office/drawing/2014/main" id="{7011A76A-CA5E-194C-9BD4-515175DD7FD0}"/>
              </a:ext>
            </a:extLst>
          </p:cNvPr>
          <p:cNvSpPr txBox="1"/>
          <p:nvPr/>
        </p:nvSpPr>
        <p:spPr>
          <a:xfrm>
            <a:off x="8618280" y="3312379"/>
            <a:ext cx="2805832" cy="646331"/>
          </a:xfrm>
          <a:prstGeom prst="rect">
            <a:avLst/>
          </a:prstGeom>
          <a:noFill/>
        </p:spPr>
        <p:txBody>
          <a:bodyPr wrap="square" rtlCol="0">
            <a:spAutoFit/>
          </a:bodyPr>
          <a:lstStyle/>
          <a:p>
            <a:pPr algn="ctr"/>
            <a:r>
              <a:rPr lang="en-US" dirty="0">
                <a:latin typeface="Gill Sans MT" panose="020B0502020104020203" pitchFamily="34" charset="77"/>
              </a:rPr>
              <a:t>(x, y): ”y different </a:t>
            </a:r>
            <a:r>
              <a:rPr lang="en-US" dirty="0" err="1">
                <a:latin typeface="Gill Sans MT" panose="020B0502020104020203" pitchFamily="34" charset="77"/>
              </a:rPr>
              <a:t>kmers</a:t>
            </a:r>
            <a:r>
              <a:rPr lang="en-US" dirty="0">
                <a:latin typeface="Gill Sans MT" panose="020B0502020104020203" pitchFamily="34" charset="77"/>
              </a:rPr>
              <a:t> were seen x times each”</a:t>
            </a:r>
          </a:p>
        </p:txBody>
      </p:sp>
    </p:spTree>
    <p:extLst>
      <p:ext uri="{BB962C8B-B14F-4D97-AF65-F5344CB8AC3E}">
        <p14:creationId xmlns:p14="http://schemas.microsoft.com/office/powerpoint/2010/main" val="366892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P spid="28" grpId="0"/>
      <p:bldP spid="30" grpId="0"/>
      <p:bldP spid="31" grpId="0"/>
      <p:bldP spid="32" grpId="0"/>
      <p:bldP spid="33" grpId="0"/>
      <p:bldP spid="34" grpId="0"/>
      <p:bldP spid="2" grpId="0" animBg="1"/>
      <p:bldP spid="2" grpId="1" animBg="1"/>
      <p:bldP spid="3" grpId="0" animBg="1"/>
      <p:bldP spid="3" grpId="1" animBg="1"/>
      <p:bldP spid="13" grpId="0"/>
      <p:bldP spid="13" grpId="1"/>
      <p:bldP spid="48" grpId="0"/>
      <p:bldP spid="49" grpId="0" animBg="1"/>
      <p:bldP spid="50"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Real </a:t>
            </a:r>
            <a:r>
              <a:rPr lang="en-US" sz="3600" dirty="0" err="1">
                <a:latin typeface="Gill Sans MT" panose="020B0502020104020203" pitchFamily="34" charset="0"/>
              </a:rPr>
              <a:t>kmer</a:t>
            </a:r>
            <a:r>
              <a:rPr lang="en-US" sz="3600" dirty="0">
                <a:latin typeface="Gill Sans MT" panose="020B0502020104020203" pitchFamily="34" charset="0"/>
              </a:rPr>
              <a:t> distributions informative of genome properties + sequencing features</a:t>
            </a:r>
          </a:p>
        </p:txBody>
      </p:sp>
      <p:sp>
        <p:nvSpPr>
          <p:cNvPr id="3" name="TextBox 2">
            <a:extLst>
              <a:ext uri="{FF2B5EF4-FFF2-40B4-BE49-F238E27FC236}">
                <a16:creationId xmlns:a16="http://schemas.microsoft.com/office/drawing/2014/main" id="{D546AE13-D707-EC40-B718-67BB759827DA}"/>
              </a:ext>
            </a:extLst>
          </p:cNvPr>
          <p:cNvSpPr txBox="1"/>
          <p:nvPr/>
        </p:nvSpPr>
        <p:spPr>
          <a:xfrm>
            <a:off x="1661796" y="1300563"/>
            <a:ext cx="3244799" cy="400110"/>
          </a:xfrm>
          <a:prstGeom prst="rect">
            <a:avLst/>
          </a:prstGeom>
          <a:noFill/>
        </p:spPr>
        <p:txBody>
          <a:bodyPr wrap="none" rtlCol="0">
            <a:spAutoFit/>
          </a:bodyPr>
          <a:lstStyle/>
          <a:p>
            <a:r>
              <a:rPr lang="en-US" sz="2000" dirty="0">
                <a:latin typeface="Gill Sans MT" panose="020B0502020104020203" pitchFamily="34" charset="77"/>
              </a:rPr>
              <a:t>Theoretical </a:t>
            </a:r>
            <a:r>
              <a:rPr lang="en-US" sz="2000" dirty="0" err="1">
                <a:latin typeface="Gill Sans MT" panose="020B0502020104020203" pitchFamily="34" charset="77"/>
              </a:rPr>
              <a:t>kmer</a:t>
            </a:r>
            <a:r>
              <a:rPr lang="en-US" sz="2000" dirty="0">
                <a:latin typeface="Gill Sans MT" panose="020B0502020104020203" pitchFamily="34" charset="77"/>
              </a:rPr>
              <a:t> distribution</a:t>
            </a:r>
          </a:p>
        </p:txBody>
      </p:sp>
      <p:grpSp>
        <p:nvGrpSpPr>
          <p:cNvPr id="26" name="Group 25">
            <a:extLst>
              <a:ext uri="{FF2B5EF4-FFF2-40B4-BE49-F238E27FC236}">
                <a16:creationId xmlns:a16="http://schemas.microsoft.com/office/drawing/2014/main" id="{2ECE4C45-EFC5-1C4C-A42B-8C24795E28BB}"/>
              </a:ext>
            </a:extLst>
          </p:cNvPr>
          <p:cNvGrpSpPr/>
          <p:nvPr/>
        </p:nvGrpSpPr>
        <p:grpSpPr>
          <a:xfrm>
            <a:off x="1284175" y="1685041"/>
            <a:ext cx="3763650" cy="3411749"/>
            <a:chOff x="6187527" y="3286125"/>
            <a:chExt cx="3763650" cy="3411749"/>
          </a:xfrm>
        </p:grpSpPr>
        <p:grpSp>
          <p:nvGrpSpPr>
            <p:cNvPr id="12" name="Group 11">
              <a:extLst>
                <a:ext uri="{FF2B5EF4-FFF2-40B4-BE49-F238E27FC236}">
                  <a16:creationId xmlns:a16="http://schemas.microsoft.com/office/drawing/2014/main" id="{4B7C37E3-DEB5-A44A-988A-C6B324782824}"/>
                </a:ext>
              </a:extLst>
            </p:cNvPr>
            <p:cNvGrpSpPr/>
            <p:nvPr/>
          </p:nvGrpSpPr>
          <p:grpSpPr>
            <a:xfrm>
              <a:off x="6187527" y="3286125"/>
              <a:ext cx="3763650" cy="3411749"/>
              <a:chOff x="5985845" y="905980"/>
              <a:chExt cx="5681431" cy="5150215"/>
            </a:xfrm>
          </p:grpSpPr>
          <p:pic>
            <p:nvPicPr>
              <p:cNvPr id="13" name="Picture 12">
                <a:extLst>
                  <a:ext uri="{FF2B5EF4-FFF2-40B4-BE49-F238E27FC236}">
                    <a16:creationId xmlns:a16="http://schemas.microsoft.com/office/drawing/2014/main" id="{76C4D199-4B7A-804A-AF3D-8F07E65427AB}"/>
                  </a:ext>
                </a:extLst>
              </p:cNvPr>
              <p:cNvPicPr>
                <a:picLocks noChangeAspect="1"/>
              </p:cNvPicPr>
              <p:nvPr/>
            </p:nvPicPr>
            <p:blipFill rotWithShape="1">
              <a:blip r:embed="rId2"/>
              <a:srcRect l="12210" b="14869"/>
              <a:stretch/>
            </p:blipFill>
            <p:spPr>
              <a:xfrm>
                <a:off x="6918960" y="905980"/>
                <a:ext cx="4748316" cy="4275620"/>
              </a:xfrm>
              <a:prstGeom prst="rect">
                <a:avLst/>
              </a:prstGeom>
            </p:spPr>
          </p:pic>
          <p:sp>
            <p:nvSpPr>
              <p:cNvPr id="14" name="Rectangle 13">
                <a:extLst>
                  <a:ext uri="{FF2B5EF4-FFF2-40B4-BE49-F238E27FC236}">
                    <a16:creationId xmlns:a16="http://schemas.microsoft.com/office/drawing/2014/main" id="{8093204A-FBE5-194E-95ED-E3671D942F15}"/>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A8411C-D035-7D4D-B2D6-3C160311ECCF}"/>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16" name="TextBox 15">
                <a:extLst>
                  <a:ext uri="{FF2B5EF4-FFF2-40B4-BE49-F238E27FC236}">
                    <a16:creationId xmlns:a16="http://schemas.microsoft.com/office/drawing/2014/main" id="{E3B12DAD-917F-5743-B188-1AD1E61C8B53}"/>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17" name="TextBox 16">
                <a:extLst>
                  <a:ext uri="{FF2B5EF4-FFF2-40B4-BE49-F238E27FC236}">
                    <a16:creationId xmlns:a16="http://schemas.microsoft.com/office/drawing/2014/main" id="{08641A34-CBB7-854E-B31F-FEC5F6B021B4}"/>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18" name="TextBox 17">
                <a:extLst>
                  <a:ext uri="{FF2B5EF4-FFF2-40B4-BE49-F238E27FC236}">
                    <a16:creationId xmlns:a16="http://schemas.microsoft.com/office/drawing/2014/main" id="{87E9920E-AD92-B441-94D5-E1C5F91D5F65}"/>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19" name="TextBox 18">
                <a:extLst>
                  <a:ext uri="{FF2B5EF4-FFF2-40B4-BE49-F238E27FC236}">
                    <a16:creationId xmlns:a16="http://schemas.microsoft.com/office/drawing/2014/main" id="{13EABAEE-26CF-6C49-8F99-709BE25918C7}"/>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20" name="TextBox 19">
                <a:extLst>
                  <a:ext uri="{FF2B5EF4-FFF2-40B4-BE49-F238E27FC236}">
                    <a16:creationId xmlns:a16="http://schemas.microsoft.com/office/drawing/2014/main" id="{FE5E678E-34A4-6E4E-AE0A-269523934ED0}"/>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21" name="TextBox 20">
                <a:extLst>
                  <a:ext uri="{FF2B5EF4-FFF2-40B4-BE49-F238E27FC236}">
                    <a16:creationId xmlns:a16="http://schemas.microsoft.com/office/drawing/2014/main" id="{184E13E8-462D-A14F-9214-8F55361AAD81}"/>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22" name="TextBox 21">
                <a:extLst>
                  <a:ext uri="{FF2B5EF4-FFF2-40B4-BE49-F238E27FC236}">
                    <a16:creationId xmlns:a16="http://schemas.microsoft.com/office/drawing/2014/main" id="{0332371C-6996-884B-8205-E15BDAF8F2C5}"/>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23" name="TextBox 22">
                <a:extLst>
                  <a:ext uri="{FF2B5EF4-FFF2-40B4-BE49-F238E27FC236}">
                    <a16:creationId xmlns:a16="http://schemas.microsoft.com/office/drawing/2014/main" id="{3BE6BA23-BE3D-324A-83B4-45321FF841E6}"/>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sp>
            <p:nvSpPr>
              <p:cNvPr id="24" name="Rectangle 23">
                <a:extLst>
                  <a:ext uri="{FF2B5EF4-FFF2-40B4-BE49-F238E27FC236}">
                    <a16:creationId xmlns:a16="http://schemas.microsoft.com/office/drawing/2014/main" id="{4446E8E6-2929-ED4F-B2AB-7EB967C095D2}"/>
                  </a:ext>
                </a:extLst>
              </p:cNvPr>
              <p:cNvSpPr/>
              <p:nvPr/>
            </p:nvSpPr>
            <p:spPr>
              <a:xfrm>
                <a:off x="7324577" y="1411962"/>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900713DE-606A-9744-9787-FBCB35865170}"/>
                </a:ext>
              </a:extLst>
            </p:cNvPr>
            <p:cNvSpPr/>
            <p:nvPr/>
          </p:nvSpPr>
          <p:spPr>
            <a:xfrm>
              <a:off x="6875365" y="3512518"/>
              <a:ext cx="327013" cy="2490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0728296A-0EF5-B840-A96E-062AD5D28C2C}"/>
              </a:ext>
            </a:extLst>
          </p:cNvPr>
          <p:cNvSpPr txBox="1"/>
          <p:nvPr/>
        </p:nvSpPr>
        <p:spPr>
          <a:xfrm>
            <a:off x="7501200" y="1881161"/>
            <a:ext cx="2823593" cy="523220"/>
          </a:xfrm>
          <a:prstGeom prst="rect">
            <a:avLst/>
          </a:prstGeom>
          <a:noFill/>
        </p:spPr>
        <p:txBody>
          <a:bodyPr wrap="none" rtlCol="0">
            <a:spAutoFit/>
          </a:bodyPr>
          <a:lstStyle/>
          <a:p>
            <a:r>
              <a:rPr lang="en-US" sz="2800" dirty="0">
                <a:latin typeface="Gill Sans MT" panose="020B0502020104020203" pitchFamily="34" charset="77"/>
              </a:rPr>
              <a:t>Sequencing errors</a:t>
            </a:r>
          </a:p>
        </p:txBody>
      </p:sp>
      <p:grpSp>
        <p:nvGrpSpPr>
          <p:cNvPr id="42" name="Group 41">
            <a:extLst>
              <a:ext uri="{FF2B5EF4-FFF2-40B4-BE49-F238E27FC236}">
                <a16:creationId xmlns:a16="http://schemas.microsoft.com/office/drawing/2014/main" id="{948E4370-297B-5642-A04F-F44B8B88925C}"/>
              </a:ext>
            </a:extLst>
          </p:cNvPr>
          <p:cNvGrpSpPr/>
          <p:nvPr/>
        </p:nvGrpSpPr>
        <p:grpSpPr>
          <a:xfrm>
            <a:off x="6089051" y="3191924"/>
            <a:ext cx="3535797" cy="1983061"/>
            <a:chOff x="5985845" y="3062660"/>
            <a:chExt cx="5337475" cy="2993535"/>
          </a:xfrm>
        </p:grpSpPr>
        <p:sp>
          <p:nvSpPr>
            <p:cNvPr id="43" name="TextBox 42">
              <a:extLst>
                <a:ext uri="{FF2B5EF4-FFF2-40B4-BE49-F238E27FC236}">
                  <a16:creationId xmlns:a16="http://schemas.microsoft.com/office/drawing/2014/main" id="{A2DE55B0-8187-1A44-B8A2-DB1181C970D1}"/>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45" name="TextBox 44">
              <a:extLst>
                <a:ext uri="{FF2B5EF4-FFF2-40B4-BE49-F238E27FC236}">
                  <a16:creationId xmlns:a16="http://schemas.microsoft.com/office/drawing/2014/main" id="{117CAC3D-D429-CB45-A4F3-481F773615D5}"/>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52" name="TextBox 51">
              <a:extLst>
                <a:ext uri="{FF2B5EF4-FFF2-40B4-BE49-F238E27FC236}">
                  <a16:creationId xmlns:a16="http://schemas.microsoft.com/office/drawing/2014/main" id="{F7C33C3D-3E6C-204F-8DA6-CCFF839D7F52}"/>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53" name="TextBox 52">
              <a:extLst>
                <a:ext uri="{FF2B5EF4-FFF2-40B4-BE49-F238E27FC236}">
                  <a16:creationId xmlns:a16="http://schemas.microsoft.com/office/drawing/2014/main" id="{7E17B087-E1E9-514D-B839-B2F9AE96E869}"/>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54" name="TextBox 53">
              <a:extLst>
                <a:ext uri="{FF2B5EF4-FFF2-40B4-BE49-F238E27FC236}">
                  <a16:creationId xmlns:a16="http://schemas.microsoft.com/office/drawing/2014/main" id="{12443B2C-3F4E-4B45-A47C-7C5434EB235C}"/>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55" name="TextBox 54">
              <a:extLst>
                <a:ext uri="{FF2B5EF4-FFF2-40B4-BE49-F238E27FC236}">
                  <a16:creationId xmlns:a16="http://schemas.microsoft.com/office/drawing/2014/main" id="{5ED0A854-3278-B440-A73A-17D4CFB88C25}"/>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56" name="TextBox 55">
              <a:extLst>
                <a:ext uri="{FF2B5EF4-FFF2-40B4-BE49-F238E27FC236}">
                  <a16:creationId xmlns:a16="http://schemas.microsoft.com/office/drawing/2014/main" id="{BFF7E7BA-A0DA-4C43-B906-9BB3B9CBC3CB}"/>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57" name="TextBox 56">
              <a:extLst>
                <a:ext uri="{FF2B5EF4-FFF2-40B4-BE49-F238E27FC236}">
                  <a16:creationId xmlns:a16="http://schemas.microsoft.com/office/drawing/2014/main" id="{71461A65-8B53-0346-AA72-228EA1C1431E}"/>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58" name="TextBox 57">
              <a:extLst>
                <a:ext uri="{FF2B5EF4-FFF2-40B4-BE49-F238E27FC236}">
                  <a16:creationId xmlns:a16="http://schemas.microsoft.com/office/drawing/2014/main" id="{000A5AB8-22E0-FB41-BC50-5A2D3949233E}"/>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grpSp>
      <p:cxnSp>
        <p:nvCxnSpPr>
          <p:cNvPr id="59" name="Straight Connector 58">
            <a:extLst>
              <a:ext uri="{FF2B5EF4-FFF2-40B4-BE49-F238E27FC236}">
                <a16:creationId xmlns:a16="http://schemas.microsoft.com/office/drawing/2014/main" id="{E6C834EE-AA3F-4F4F-9498-D0E5F380906E}"/>
              </a:ext>
            </a:extLst>
          </p:cNvPr>
          <p:cNvCxnSpPr>
            <a:endCxn id="52" idx="0"/>
          </p:cNvCxnSpPr>
          <p:nvPr/>
        </p:nvCxnSpPr>
        <p:spPr>
          <a:xfrm>
            <a:off x="6730739" y="1978708"/>
            <a:ext cx="1" cy="2588186"/>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93026F12-844C-CF4C-97B1-04B64AF25E88}"/>
              </a:ext>
            </a:extLst>
          </p:cNvPr>
          <p:cNvCxnSpPr>
            <a:stCxn id="52" idx="0"/>
          </p:cNvCxnSpPr>
          <p:nvPr/>
        </p:nvCxnSpPr>
        <p:spPr>
          <a:xfrm>
            <a:off x="6730740" y="4566894"/>
            <a:ext cx="2894108" cy="0"/>
          </a:xfrm>
          <a:prstGeom prst="line">
            <a:avLst/>
          </a:prstGeom>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id="{5BF4BE34-F088-0D40-80A9-93421857D353}"/>
              </a:ext>
            </a:extLst>
          </p:cNvPr>
          <p:cNvSpPr/>
          <p:nvPr/>
        </p:nvSpPr>
        <p:spPr>
          <a:xfrm>
            <a:off x="6730739" y="1978708"/>
            <a:ext cx="99926" cy="258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B891EA2-4269-5145-B486-6DA4A264286C}"/>
              </a:ext>
            </a:extLst>
          </p:cNvPr>
          <p:cNvSpPr/>
          <p:nvPr/>
        </p:nvSpPr>
        <p:spPr>
          <a:xfrm>
            <a:off x="6825367" y="3033036"/>
            <a:ext cx="93701" cy="1533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36404B-54CD-E242-ACD8-49F687D4B430}"/>
              </a:ext>
            </a:extLst>
          </p:cNvPr>
          <p:cNvSpPr/>
          <p:nvPr/>
        </p:nvSpPr>
        <p:spPr>
          <a:xfrm>
            <a:off x="6929057" y="3436864"/>
            <a:ext cx="84638" cy="113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D40BBAF-850C-2546-8D99-69A03EBD9C92}"/>
              </a:ext>
            </a:extLst>
          </p:cNvPr>
          <p:cNvSpPr txBox="1"/>
          <p:nvPr/>
        </p:nvSpPr>
        <p:spPr>
          <a:xfrm>
            <a:off x="6830665" y="1300563"/>
            <a:ext cx="2728632" cy="400110"/>
          </a:xfrm>
          <a:prstGeom prst="rect">
            <a:avLst/>
          </a:prstGeom>
          <a:noFill/>
        </p:spPr>
        <p:txBody>
          <a:bodyPr wrap="none" rtlCol="0">
            <a:spAutoFit/>
          </a:bodyPr>
          <a:lstStyle/>
          <a:p>
            <a:r>
              <a:rPr lang="en-US" sz="2000" dirty="0">
                <a:latin typeface="Gill Sans MT" panose="020B0502020104020203" pitchFamily="34" charset="77"/>
              </a:rPr>
              <a:t>Actual </a:t>
            </a:r>
            <a:r>
              <a:rPr lang="en-US" sz="2000" dirty="0" err="1">
                <a:latin typeface="Gill Sans MT" panose="020B0502020104020203" pitchFamily="34" charset="77"/>
              </a:rPr>
              <a:t>kmer</a:t>
            </a:r>
            <a:r>
              <a:rPr lang="en-US" sz="2000" dirty="0">
                <a:latin typeface="Gill Sans MT" panose="020B0502020104020203" pitchFamily="34" charset="77"/>
              </a:rPr>
              <a:t> distribution</a:t>
            </a:r>
          </a:p>
        </p:txBody>
      </p:sp>
      <p:sp>
        <p:nvSpPr>
          <p:cNvPr id="65" name="Rectangle 64">
            <a:extLst>
              <a:ext uri="{FF2B5EF4-FFF2-40B4-BE49-F238E27FC236}">
                <a16:creationId xmlns:a16="http://schemas.microsoft.com/office/drawing/2014/main" id="{40BF5F3F-7034-2F48-B72D-8DA263126B55}"/>
              </a:ext>
            </a:extLst>
          </p:cNvPr>
          <p:cNvSpPr/>
          <p:nvPr/>
        </p:nvSpPr>
        <p:spPr>
          <a:xfrm>
            <a:off x="7013695" y="4141064"/>
            <a:ext cx="82006" cy="425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9E8DDA8-5EE7-4343-863A-907AE8C3A642}"/>
              </a:ext>
            </a:extLst>
          </p:cNvPr>
          <p:cNvSpPr/>
          <p:nvPr/>
        </p:nvSpPr>
        <p:spPr>
          <a:xfrm>
            <a:off x="7098333" y="4264633"/>
            <a:ext cx="82006" cy="295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C6476E2-A500-024C-B2DF-38DEF7C31AE8}"/>
              </a:ext>
            </a:extLst>
          </p:cNvPr>
          <p:cNvSpPr/>
          <p:nvPr/>
        </p:nvSpPr>
        <p:spPr>
          <a:xfrm>
            <a:off x="7180338" y="4417708"/>
            <a:ext cx="99925" cy="15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70F4FC5-6FE8-D042-9A6E-904E7BFE7F10}"/>
              </a:ext>
            </a:extLst>
          </p:cNvPr>
          <p:cNvSpPr/>
          <p:nvPr/>
        </p:nvSpPr>
        <p:spPr>
          <a:xfrm>
            <a:off x="7280264" y="4347217"/>
            <a:ext cx="99925" cy="223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6169C82-C8C5-2145-8983-1730DEE79E07}"/>
              </a:ext>
            </a:extLst>
          </p:cNvPr>
          <p:cNvSpPr/>
          <p:nvPr/>
        </p:nvSpPr>
        <p:spPr>
          <a:xfrm>
            <a:off x="7366431" y="4141064"/>
            <a:ext cx="98396" cy="41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6AAE4E0-1F87-B148-AE3B-A4FCBB833FE5}"/>
              </a:ext>
            </a:extLst>
          </p:cNvPr>
          <p:cNvSpPr/>
          <p:nvPr/>
        </p:nvSpPr>
        <p:spPr>
          <a:xfrm>
            <a:off x="7451407" y="4037413"/>
            <a:ext cx="99586" cy="530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55F4BFF-8C78-EF44-B616-7A953E0EEE9F}"/>
              </a:ext>
            </a:extLst>
          </p:cNvPr>
          <p:cNvSpPr/>
          <p:nvPr/>
        </p:nvSpPr>
        <p:spPr>
          <a:xfrm>
            <a:off x="7557633" y="3895301"/>
            <a:ext cx="95522" cy="674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F5F70D4-A596-164A-9657-FBF7A9753CE6}"/>
              </a:ext>
            </a:extLst>
          </p:cNvPr>
          <p:cNvSpPr/>
          <p:nvPr/>
        </p:nvSpPr>
        <p:spPr>
          <a:xfrm>
            <a:off x="7658000" y="3823455"/>
            <a:ext cx="104059" cy="74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AB617AF-2830-B94C-9939-DD855100B54D}"/>
              </a:ext>
            </a:extLst>
          </p:cNvPr>
          <p:cNvSpPr/>
          <p:nvPr/>
        </p:nvSpPr>
        <p:spPr>
          <a:xfrm>
            <a:off x="7765872" y="3686296"/>
            <a:ext cx="96114" cy="88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529D6B3-67F3-154D-BF6E-BA091A32E187}"/>
              </a:ext>
            </a:extLst>
          </p:cNvPr>
          <p:cNvSpPr/>
          <p:nvPr/>
        </p:nvSpPr>
        <p:spPr>
          <a:xfrm>
            <a:off x="7865940" y="3594855"/>
            <a:ext cx="95972" cy="972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49B8C78-5A52-084F-AA21-96358C09DD4C}"/>
              </a:ext>
            </a:extLst>
          </p:cNvPr>
          <p:cNvSpPr/>
          <p:nvPr/>
        </p:nvSpPr>
        <p:spPr>
          <a:xfrm>
            <a:off x="7973640" y="3436864"/>
            <a:ext cx="72671" cy="1130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050B96B-3A5C-3C4C-B4D2-F6509454DC47}"/>
              </a:ext>
            </a:extLst>
          </p:cNvPr>
          <p:cNvSpPr/>
          <p:nvPr/>
        </p:nvSpPr>
        <p:spPr>
          <a:xfrm>
            <a:off x="8046311" y="3535308"/>
            <a:ext cx="84448" cy="10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CFA3E536-B8D7-EB4E-9DC9-C90292704C1B}"/>
              </a:ext>
            </a:extLst>
          </p:cNvPr>
          <p:cNvGrpSpPr/>
          <p:nvPr/>
        </p:nvGrpSpPr>
        <p:grpSpPr>
          <a:xfrm flipH="1">
            <a:off x="8129778" y="3590298"/>
            <a:ext cx="681648" cy="976244"/>
            <a:chOff x="8128359" y="2875409"/>
            <a:chExt cx="681648" cy="976244"/>
          </a:xfrm>
        </p:grpSpPr>
        <p:sp>
          <p:nvSpPr>
            <p:cNvPr id="78" name="Rectangle 77">
              <a:extLst>
                <a:ext uri="{FF2B5EF4-FFF2-40B4-BE49-F238E27FC236}">
                  <a16:creationId xmlns:a16="http://schemas.microsoft.com/office/drawing/2014/main" id="{DD7E073D-0FAA-7F4F-AD25-005F678DF29D}"/>
                </a:ext>
              </a:extLst>
            </p:cNvPr>
            <p:cNvSpPr/>
            <p:nvPr/>
          </p:nvSpPr>
          <p:spPr>
            <a:xfrm>
              <a:off x="8128359" y="3627771"/>
              <a:ext cx="99925" cy="223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B860D41-4B11-6F4D-B455-C6BFC432F3ED}"/>
                </a:ext>
              </a:extLst>
            </p:cNvPr>
            <p:cNvSpPr/>
            <p:nvPr/>
          </p:nvSpPr>
          <p:spPr>
            <a:xfrm>
              <a:off x="8214526" y="3421618"/>
              <a:ext cx="98396" cy="41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74D397F-5659-DF45-BB2E-28E68EBCF3EB}"/>
                </a:ext>
              </a:extLst>
            </p:cNvPr>
            <p:cNvSpPr/>
            <p:nvPr/>
          </p:nvSpPr>
          <p:spPr>
            <a:xfrm>
              <a:off x="8299502" y="3317967"/>
              <a:ext cx="99586" cy="530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241C455-6E16-2748-A4E6-07511B3951AF}"/>
                </a:ext>
              </a:extLst>
            </p:cNvPr>
            <p:cNvSpPr/>
            <p:nvPr/>
          </p:nvSpPr>
          <p:spPr>
            <a:xfrm>
              <a:off x="8405728" y="3175855"/>
              <a:ext cx="95522" cy="674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AF4CA97-BE8D-314A-8E7F-74423ACBEBDE}"/>
                </a:ext>
              </a:extLst>
            </p:cNvPr>
            <p:cNvSpPr/>
            <p:nvPr/>
          </p:nvSpPr>
          <p:spPr>
            <a:xfrm>
              <a:off x="8506095" y="3104009"/>
              <a:ext cx="104059" cy="74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E59E9F2-DB2F-2A4E-AECC-724E74828004}"/>
                </a:ext>
              </a:extLst>
            </p:cNvPr>
            <p:cNvSpPr/>
            <p:nvPr/>
          </p:nvSpPr>
          <p:spPr>
            <a:xfrm>
              <a:off x="8613967" y="2966850"/>
              <a:ext cx="96114" cy="88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C4D394A-651C-634A-877D-E55288B5A4E2}"/>
                </a:ext>
              </a:extLst>
            </p:cNvPr>
            <p:cNvSpPr/>
            <p:nvPr/>
          </p:nvSpPr>
          <p:spPr>
            <a:xfrm>
              <a:off x="8714035" y="2875409"/>
              <a:ext cx="95972" cy="972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a:extLst>
              <a:ext uri="{FF2B5EF4-FFF2-40B4-BE49-F238E27FC236}">
                <a16:creationId xmlns:a16="http://schemas.microsoft.com/office/drawing/2014/main" id="{4B0A1629-77AE-754B-8048-A05065EA0564}"/>
              </a:ext>
            </a:extLst>
          </p:cNvPr>
          <p:cNvSpPr/>
          <p:nvPr/>
        </p:nvSpPr>
        <p:spPr>
          <a:xfrm>
            <a:off x="8819118" y="4411954"/>
            <a:ext cx="99925" cy="15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0D51BE49-468D-934E-B532-BAE2C4356B54}"/>
              </a:ext>
            </a:extLst>
          </p:cNvPr>
          <p:cNvCxnSpPr>
            <a:cxnSpLocks/>
            <a:stCxn id="51" idx="1"/>
          </p:cNvCxnSpPr>
          <p:nvPr/>
        </p:nvCxnSpPr>
        <p:spPr>
          <a:xfrm flipH="1">
            <a:off x="7021008" y="2142771"/>
            <a:ext cx="480192" cy="3792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C0FE3C1-0960-BD44-862E-DDB329E3B66A}"/>
              </a:ext>
            </a:extLst>
          </p:cNvPr>
          <p:cNvSpPr txBox="1"/>
          <p:nvPr/>
        </p:nvSpPr>
        <p:spPr>
          <a:xfrm>
            <a:off x="8486296" y="2593586"/>
            <a:ext cx="3388439" cy="923330"/>
          </a:xfrm>
          <a:prstGeom prst="rect">
            <a:avLst/>
          </a:prstGeom>
          <a:noFill/>
        </p:spPr>
        <p:txBody>
          <a:bodyPr wrap="square" rtlCol="0">
            <a:spAutoFit/>
          </a:bodyPr>
          <a:lstStyle/>
          <a:p>
            <a:r>
              <a:rPr lang="en-US" dirty="0">
                <a:solidFill>
                  <a:srgbClr val="FF0000"/>
                </a:solidFill>
                <a:latin typeface="Gill Sans MT" panose="020B0502020104020203" pitchFamily="34" charset="77"/>
              </a:rPr>
              <a:t>Most </a:t>
            </a:r>
            <a:r>
              <a:rPr lang="en-US" dirty="0" err="1">
                <a:solidFill>
                  <a:srgbClr val="FF0000"/>
                </a:solidFill>
                <a:latin typeface="Gill Sans MT" panose="020B0502020104020203" pitchFamily="34" charset="77"/>
              </a:rPr>
              <a:t>kmers</a:t>
            </a:r>
            <a:r>
              <a:rPr lang="en-US" dirty="0">
                <a:solidFill>
                  <a:srgbClr val="FF0000"/>
                </a:solidFill>
                <a:latin typeface="Gill Sans MT" panose="020B0502020104020203" pitchFamily="34" charset="77"/>
              </a:rPr>
              <a:t> seen ~30-40 times (i.e., 30-40 different reads contained each </a:t>
            </a:r>
            <a:r>
              <a:rPr lang="en-US" dirty="0" err="1">
                <a:solidFill>
                  <a:srgbClr val="FF0000"/>
                </a:solidFill>
                <a:latin typeface="Gill Sans MT" panose="020B0502020104020203" pitchFamily="34" charset="77"/>
              </a:rPr>
              <a:t>kmer</a:t>
            </a:r>
            <a:r>
              <a:rPr lang="en-US" dirty="0">
                <a:solidFill>
                  <a:srgbClr val="FF0000"/>
                </a:solidFill>
                <a:latin typeface="Gill Sans MT" panose="020B0502020104020203" pitchFamily="34" charset="77"/>
              </a:rPr>
              <a:t>)</a:t>
            </a:r>
          </a:p>
        </p:txBody>
      </p:sp>
      <p:sp>
        <p:nvSpPr>
          <p:cNvPr id="86" name="TextBox 85">
            <a:extLst>
              <a:ext uri="{FF2B5EF4-FFF2-40B4-BE49-F238E27FC236}">
                <a16:creationId xmlns:a16="http://schemas.microsoft.com/office/drawing/2014/main" id="{70CB16CB-157C-D944-AEB7-87FA7A9D4804}"/>
              </a:ext>
            </a:extLst>
          </p:cNvPr>
          <p:cNvSpPr txBox="1"/>
          <p:nvPr/>
        </p:nvSpPr>
        <p:spPr>
          <a:xfrm>
            <a:off x="7349593" y="5536650"/>
            <a:ext cx="4132994" cy="646331"/>
          </a:xfrm>
          <a:prstGeom prst="rect">
            <a:avLst/>
          </a:prstGeom>
          <a:noFill/>
        </p:spPr>
        <p:txBody>
          <a:bodyPr wrap="square" rtlCol="0">
            <a:spAutoFit/>
          </a:bodyPr>
          <a:lstStyle/>
          <a:p>
            <a:r>
              <a:rPr lang="en-US" u="sng" dirty="0">
                <a:solidFill>
                  <a:srgbClr val="FF0000"/>
                </a:solidFill>
                <a:latin typeface="Gill Sans MT" panose="020B0502020104020203" pitchFamily="34" charset="77"/>
              </a:rPr>
              <a:t>“</a:t>
            </a:r>
            <a:r>
              <a:rPr lang="en-US" u="sng" dirty="0" err="1">
                <a:solidFill>
                  <a:srgbClr val="FF0000"/>
                </a:solidFill>
                <a:latin typeface="Gill Sans MT" panose="020B0502020104020203" pitchFamily="34" charset="77"/>
              </a:rPr>
              <a:t>kmer</a:t>
            </a:r>
            <a:r>
              <a:rPr lang="en-US" u="sng" dirty="0">
                <a:solidFill>
                  <a:srgbClr val="FF0000"/>
                </a:solidFill>
                <a:latin typeface="Gill Sans MT" panose="020B0502020104020203" pitchFamily="34" charset="77"/>
              </a:rPr>
              <a:t> coverage”:</a:t>
            </a:r>
            <a:r>
              <a:rPr lang="en-US" dirty="0">
                <a:solidFill>
                  <a:srgbClr val="FF0000"/>
                </a:solidFill>
                <a:latin typeface="Gill Sans MT" panose="020B0502020104020203" pitchFamily="34" charset="77"/>
              </a:rPr>
              <a:t> average number of times each </a:t>
            </a:r>
            <a:r>
              <a:rPr lang="en-US" dirty="0" err="1">
                <a:solidFill>
                  <a:srgbClr val="FF0000"/>
                </a:solidFill>
                <a:latin typeface="Gill Sans MT" panose="020B0502020104020203" pitchFamily="34" charset="77"/>
              </a:rPr>
              <a:t>kmer</a:t>
            </a:r>
            <a:r>
              <a:rPr lang="en-US" dirty="0">
                <a:solidFill>
                  <a:srgbClr val="FF0000"/>
                </a:solidFill>
                <a:latin typeface="Gill Sans MT" panose="020B0502020104020203" pitchFamily="34" charset="77"/>
              </a:rPr>
              <a:t> seen in our reads</a:t>
            </a:r>
          </a:p>
        </p:txBody>
      </p:sp>
    </p:spTree>
    <p:extLst>
      <p:ext uri="{BB962C8B-B14F-4D97-AF65-F5344CB8AC3E}">
        <p14:creationId xmlns:p14="http://schemas.microsoft.com/office/powerpoint/2010/main" val="18873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Kmer</a:t>
            </a:r>
            <a:r>
              <a:rPr lang="en-US" sz="3600" dirty="0">
                <a:latin typeface="Gill Sans MT" panose="020B0502020104020203" pitchFamily="34" charset="0"/>
              </a:rPr>
              <a:t> distributions informative of genome + sequencing features</a:t>
            </a:r>
          </a:p>
        </p:txBody>
      </p:sp>
      <p:sp>
        <p:nvSpPr>
          <p:cNvPr id="3" name="TextBox 2">
            <a:extLst>
              <a:ext uri="{FF2B5EF4-FFF2-40B4-BE49-F238E27FC236}">
                <a16:creationId xmlns:a16="http://schemas.microsoft.com/office/drawing/2014/main" id="{D546AE13-D707-EC40-B718-67BB759827DA}"/>
              </a:ext>
            </a:extLst>
          </p:cNvPr>
          <p:cNvSpPr txBox="1"/>
          <p:nvPr/>
        </p:nvSpPr>
        <p:spPr>
          <a:xfrm>
            <a:off x="1661796" y="1300563"/>
            <a:ext cx="3244799" cy="400110"/>
          </a:xfrm>
          <a:prstGeom prst="rect">
            <a:avLst/>
          </a:prstGeom>
          <a:noFill/>
        </p:spPr>
        <p:txBody>
          <a:bodyPr wrap="none" rtlCol="0">
            <a:spAutoFit/>
          </a:bodyPr>
          <a:lstStyle/>
          <a:p>
            <a:r>
              <a:rPr lang="en-US" sz="2000" dirty="0">
                <a:latin typeface="Gill Sans MT" panose="020B0502020104020203" pitchFamily="34" charset="77"/>
              </a:rPr>
              <a:t>Theoretical </a:t>
            </a:r>
            <a:r>
              <a:rPr lang="en-US" sz="2000" dirty="0" err="1">
                <a:latin typeface="Gill Sans MT" panose="020B0502020104020203" pitchFamily="34" charset="77"/>
              </a:rPr>
              <a:t>kmer</a:t>
            </a:r>
            <a:r>
              <a:rPr lang="en-US" sz="2000" dirty="0">
                <a:latin typeface="Gill Sans MT" panose="020B0502020104020203" pitchFamily="34" charset="77"/>
              </a:rPr>
              <a:t>-distribution</a:t>
            </a:r>
          </a:p>
        </p:txBody>
      </p:sp>
      <p:grpSp>
        <p:nvGrpSpPr>
          <p:cNvPr id="26" name="Group 25">
            <a:extLst>
              <a:ext uri="{FF2B5EF4-FFF2-40B4-BE49-F238E27FC236}">
                <a16:creationId xmlns:a16="http://schemas.microsoft.com/office/drawing/2014/main" id="{2ECE4C45-EFC5-1C4C-A42B-8C24795E28BB}"/>
              </a:ext>
            </a:extLst>
          </p:cNvPr>
          <p:cNvGrpSpPr/>
          <p:nvPr/>
        </p:nvGrpSpPr>
        <p:grpSpPr>
          <a:xfrm>
            <a:off x="1284175" y="1685041"/>
            <a:ext cx="3763650" cy="3411749"/>
            <a:chOff x="6187527" y="3286125"/>
            <a:chExt cx="3763650" cy="3411749"/>
          </a:xfrm>
        </p:grpSpPr>
        <p:grpSp>
          <p:nvGrpSpPr>
            <p:cNvPr id="12" name="Group 11">
              <a:extLst>
                <a:ext uri="{FF2B5EF4-FFF2-40B4-BE49-F238E27FC236}">
                  <a16:creationId xmlns:a16="http://schemas.microsoft.com/office/drawing/2014/main" id="{4B7C37E3-DEB5-A44A-988A-C6B324782824}"/>
                </a:ext>
              </a:extLst>
            </p:cNvPr>
            <p:cNvGrpSpPr/>
            <p:nvPr/>
          </p:nvGrpSpPr>
          <p:grpSpPr>
            <a:xfrm>
              <a:off x="6187527" y="3286125"/>
              <a:ext cx="3763650" cy="3411749"/>
              <a:chOff x="5985845" y="905980"/>
              <a:chExt cx="5681431" cy="5150215"/>
            </a:xfrm>
          </p:grpSpPr>
          <p:pic>
            <p:nvPicPr>
              <p:cNvPr id="13" name="Picture 12">
                <a:extLst>
                  <a:ext uri="{FF2B5EF4-FFF2-40B4-BE49-F238E27FC236}">
                    <a16:creationId xmlns:a16="http://schemas.microsoft.com/office/drawing/2014/main" id="{76C4D199-4B7A-804A-AF3D-8F07E65427AB}"/>
                  </a:ext>
                </a:extLst>
              </p:cNvPr>
              <p:cNvPicPr>
                <a:picLocks noChangeAspect="1"/>
              </p:cNvPicPr>
              <p:nvPr/>
            </p:nvPicPr>
            <p:blipFill rotWithShape="1">
              <a:blip r:embed="rId2"/>
              <a:srcRect l="12210" b="14869"/>
              <a:stretch/>
            </p:blipFill>
            <p:spPr>
              <a:xfrm>
                <a:off x="6918960" y="905980"/>
                <a:ext cx="4748316" cy="4275620"/>
              </a:xfrm>
              <a:prstGeom prst="rect">
                <a:avLst/>
              </a:prstGeom>
            </p:spPr>
          </p:pic>
          <p:sp>
            <p:nvSpPr>
              <p:cNvPr id="14" name="Rectangle 13">
                <a:extLst>
                  <a:ext uri="{FF2B5EF4-FFF2-40B4-BE49-F238E27FC236}">
                    <a16:creationId xmlns:a16="http://schemas.microsoft.com/office/drawing/2014/main" id="{8093204A-FBE5-194E-95ED-E3671D942F15}"/>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A8411C-D035-7D4D-B2D6-3C160311ECCF}"/>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16" name="TextBox 15">
                <a:extLst>
                  <a:ext uri="{FF2B5EF4-FFF2-40B4-BE49-F238E27FC236}">
                    <a16:creationId xmlns:a16="http://schemas.microsoft.com/office/drawing/2014/main" id="{E3B12DAD-917F-5743-B188-1AD1E61C8B53}"/>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17" name="TextBox 16">
                <a:extLst>
                  <a:ext uri="{FF2B5EF4-FFF2-40B4-BE49-F238E27FC236}">
                    <a16:creationId xmlns:a16="http://schemas.microsoft.com/office/drawing/2014/main" id="{08641A34-CBB7-854E-B31F-FEC5F6B021B4}"/>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18" name="TextBox 17">
                <a:extLst>
                  <a:ext uri="{FF2B5EF4-FFF2-40B4-BE49-F238E27FC236}">
                    <a16:creationId xmlns:a16="http://schemas.microsoft.com/office/drawing/2014/main" id="{87E9920E-AD92-B441-94D5-E1C5F91D5F65}"/>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19" name="TextBox 18">
                <a:extLst>
                  <a:ext uri="{FF2B5EF4-FFF2-40B4-BE49-F238E27FC236}">
                    <a16:creationId xmlns:a16="http://schemas.microsoft.com/office/drawing/2014/main" id="{13EABAEE-26CF-6C49-8F99-709BE25918C7}"/>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20" name="TextBox 19">
                <a:extLst>
                  <a:ext uri="{FF2B5EF4-FFF2-40B4-BE49-F238E27FC236}">
                    <a16:creationId xmlns:a16="http://schemas.microsoft.com/office/drawing/2014/main" id="{FE5E678E-34A4-6E4E-AE0A-269523934ED0}"/>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21" name="TextBox 20">
                <a:extLst>
                  <a:ext uri="{FF2B5EF4-FFF2-40B4-BE49-F238E27FC236}">
                    <a16:creationId xmlns:a16="http://schemas.microsoft.com/office/drawing/2014/main" id="{184E13E8-462D-A14F-9214-8F55361AAD81}"/>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22" name="TextBox 21">
                <a:extLst>
                  <a:ext uri="{FF2B5EF4-FFF2-40B4-BE49-F238E27FC236}">
                    <a16:creationId xmlns:a16="http://schemas.microsoft.com/office/drawing/2014/main" id="{0332371C-6996-884B-8205-E15BDAF8F2C5}"/>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23" name="TextBox 22">
                <a:extLst>
                  <a:ext uri="{FF2B5EF4-FFF2-40B4-BE49-F238E27FC236}">
                    <a16:creationId xmlns:a16="http://schemas.microsoft.com/office/drawing/2014/main" id="{3BE6BA23-BE3D-324A-83B4-45321FF841E6}"/>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sp>
            <p:nvSpPr>
              <p:cNvPr id="24" name="Rectangle 23">
                <a:extLst>
                  <a:ext uri="{FF2B5EF4-FFF2-40B4-BE49-F238E27FC236}">
                    <a16:creationId xmlns:a16="http://schemas.microsoft.com/office/drawing/2014/main" id="{4446E8E6-2929-ED4F-B2AB-7EB967C095D2}"/>
                  </a:ext>
                </a:extLst>
              </p:cNvPr>
              <p:cNvSpPr/>
              <p:nvPr/>
            </p:nvSpPr>
            <p:spPr>
              <a:xfrm>
                <a:off x="7324577" y="1411962"/>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900713DE-606A-9744-9787-FBCB35865170}"/>
                </a:ext>
              </a:extLst>
            </p:cNvPr>
            <p:cNvSpPr/>
            <p:nvPr/>
          </p:nvSpPr>
          <p:spPr>
            <a:xfrm>
              <a:off x="6875365" y="3512518"/>
              <a:ext cx="327013" cy="2490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047BCC77-C3D3-9745-B328-996D1E53EA46}"/>
              </a:ext>
            </a:extLst>
          </p:cNvPr>
          <p:cNvGrpSpPr/>
          <p:nvPr/>
        </p:nvGrpSpPr>
        <p:grpSpPr>
          <a:xfrm>
            <a:off x="5929640" y="3017404"/>
            <a:ext cx="3535797" cy="2141949"/>
            <a:chOff x="5985845" y="2822810"/>
            <a:chExt cx="5337475" cy="3233385"/>
          </a:xfrm>
        </p:grpSpPr>
        <p:sp>
          <p:nvSpPr>
            <p:cNvPr id="32" name="Rectangle 31">
              <a:extLst>
                <a:ext uri="{FF2B5EF4-FFF2-40B4-BE49-F238E27FC236}">
                  <a16:creationId xmlns:a16="http://schemas.microsoft.com/office/drawing/2014/main" id="{7EFCB0AA-1669-4E4C-9B0F-46F10F5BED6D}"/>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C4F273-F83E-2249-B569-41B396FB592A}"/>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34" name="TextBox 33">
              <a:extLst>
                <a:ext uri="{FF2B5EF4-FFF2-40B4-BE49-F238E27FC236}">
                  <a16:creationId xmlns:a16="http://schemas.microsoft.com/office/drawing/2014/main" id="{EBE5C6F4-697C-8B45-87B8-52700B5B4A78}"/>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35" name="TextBox 34">
              <a:extLst>
                <a:ext uri="{FF2B5EF4-FFF2-40B4-BE49-F238E27FC236}">
                  <a16:creationId xmlns:a16="http://schemas.microsoft.com/office/drawing/2014/main" id="{5DE9D434-9BFD-344E-955B-DA5B526AA257}"/>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36" name="TextBox 35">
              <a:extLst>
                <a:ext uri="{FF2B5EF4-FFF2-40B4-BE49-F238E27FC236}">
                  <a16:creationId xmlns:a16="http://schemas.microsoft.com/office/drawing/2014/main" id="{FF0B2A6E-9674-1D43-9692-46C4F9F71229}"/>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37" name="TextBox 36">
              <a:extLst>
                <a:ext uri="{FF2B5EF4-FFF2-40B4-BE49-F238E27FC236}">
                  <a16:creationId xmlns:a16="http://schemas.microsoft.com/office/drawing/2014/main" id="{286BB0D0-EED6-9743-A098-541ED586734D}"/>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38" name="TextBox 37">
              <a:extLst>
                <a:ext uri="{FF2B5EF4-FFF2-40B4-BE49-F238E27FC236}">
                  <a16:creationId xmlns:a16="http://schemas.microsoft.com/office/drawing/2014/main" id="{E4F1BF84-5FAA-E442-9C87-E949970F1374}"/>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39" name="TextBox 38">
              <a:extLst>
                <a:ext uri="{FF2B5EF4-FFF2-40B4-BE49-F238E27FC236}">
                  <a16:creationId xmlns:a16="http://schemas.microsoft.com/office/drawing/2014/main" id="{A4FAEC63-31C0-7846-8299-8CBDC9803CAB}"/>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40" name="TextBox 39">
              <a:extLst>
                <a:ext uri="{FF2B5EF4-FFF2-40B4-BE49-F238E27FC236}">
                  <a16:creationId xmlns:a16="http://schemas.microsoft.com/office/drawing/2014/main" id="{C5531111-802C-A348-881F-BC56C564CDB8}"/>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41" name="TextBox 40">
              <a:extLst>
                <a:ext uri="{FF2B5EF4-FFF2-40B4-BE49-F238E27FC236}">
                  <a16:creationId xmlns:a16="http://schemas.microsoft.com/office/drawing/2014/main" id="{57CAEB75-4B50-794A-A7F3-5D8725133A4A}"/>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grpSp>
      <p:cxnSp>
        <p:nvCxnSpPr>
          <p:cNvPr id="44" name="Straight Connector 43">
            <a:extLst>
              <a:ext uri="{FF2B5EF4-FFF2-40B4-BE49-F238E27FC236}">
                <a16:creationId xmlns:a16="http://schemas.microsoft.com/office/drawing/2014/main" id="{0335AEFD-390A-FE4A-A729-711D3AFB116B}"/>
              </a:ext>
            </a:extLst>
          </p:cNvPr>
          <p:cNvCxnSpPr>
            <a:endCxn id="35" idx="0"/>
          </p:cNvCxnSpPr>
          <p:nvPr/>
        </p:nvCxnSpPr>
        <p:spPr>
          <a:xfrm>
            <a:off x="6571328" y="1963076"/>
            <a:ext cx="1" cy="258818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A965DB5-712E-8849-9CC2-1DCA946081C6}"/>
              </a:ext>
            </a:extLst>
          </p:cNvPr>
          <p:cNvCxnSpPr>
            <a:stCxn id="35" idx="0"/>
          </p:cNvCxnSpPr>
          <p:nvPr/>
        </p:nvCxnSpPr>
        <p:spPr>
          <a:xfrm>
            <a:off x="6571329" y="4551262"/>
            <a:ext cx="2894108" cy="0"/>
          </a:xfrm>
          <a:prstGeom prst="line">
            <a:avLst/>
          </a:prstGeom>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10BE6229-1608-4B4F-B55A-FEDBB4CAFBEB}"/>
              </a:ext>
            </a:extLst>
          </p:cNvPr>
          <p:cNvSpPr/>
          <p:nvPr/>
        </p:nvSpPr>
        <p:spPr>
          <a:xfrm>
            <a:off x="6571328" y="1963076"/>
            <a:ext cx="99926" cy="258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A5FBF50-E42A-F342-8469-4417047F9EBC}"/>
              </a:ext>
            </a:extLst>
          </p:cNvPr>
          <p:cNvSpPr/>
          <p:nvPr/>
        </p:nvSpPr>
        <p:spPr>
          <a:xfrm>
            <a:off x="6665956" y="3017404"/>
            <a:ext cx="93701" cy="1533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516E0C6-6A03-8C43-A850-3D479BFB216A}"/>
              </a:ext>
            </a:extLst>
          </p:cNvPr>
          <p:cNvSpPr/>
          <p:nvPr/>
        </p:nvSpPr>
        <p:spPr>
          <a:xfrm>
            <a:off x="6769646" y="3421232"/>
            <a:ext cx="84638" cy="113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9882714-43D3-234D-A8F2-6CF7DD9E562A}"/>
              </a:ext>
            </a:extLst>
          </p:cNvPr>
          <p:cNvSpPr txBox="1"/>
          <p:nvPr/>
        </p:nvSpPr>
        <p:spPr>
          <a:xfrm>
            <a:off x="6671254" y="1284931"/>
            <a:ext cx="2728632" cy="400110"/>
          </a:xfrm>
          <a:prstGeom prst="rect">
            <a:avLst/>
          </a:prstGeom>
          <a:noFill/>
        </p:spPr>
        <p:txBody>
          <a:bodyPr wrap="none" rtlCol="0">
            <a:spAutoFit/>
          </a:bodyPr>
          <a:lstStyle/>
          <a:p>
            <a:r>
              <a:rPr lang="en-US" sz="2000" dirty="0">
                <a:latin typeface="Gill Sans MT" panose="020B0502020104020203" pitchFamily="34" charset="77"/>
              </a:rPr>
              <a:t>Actual </a:t>
            </a:r>
            <a:r>
              <a:rPr lang="en-US" sz="2000" dirty="0" err="1">
                <a:latin typeface="Gill Sans MT" panose="020B0502020104020203" pitchFamily="34" charset="77"/>
              </a:rPr>
              <a:t>kmer</a:t>
            </a:r>
            <a:r>
              <a:rPr lang="en-US" sz="2000" dirty="0">
                <a:latin typeface="Gill Sans MT" panose="020B0502020104020203" pitchFamily="34" charset="77"/>
              </a:rPr>
              <a:t> distribution</a:t>
            </a:r>
          </a:p>
        </p:txBody>
      </p:sp>
      <p:sp>
        <p:nvSpPr>
          <p:cNvPr id="51" name="TextBox 50">
            <a:extLst>
              <a:ext uri="{FF2B5EF4-FFF2-40B4-BE49-F238E27FC236}">
                <a16:creationId xmlns:a16="http://schemas.microsoft.com/office/drawing/2014/main" id="{0728296A-0EF5-B840-A96E-062AD5D28C2C}"/>
              </a:ext>
            </a:extLst>
          </p:cNvPr>
          <p:cNvSpPr txBox="1"/>
          <p:nvPr/>
        </p:nvSpPr>
        <p:spPr>
          <a:xfrm>
            <a:off x="8395358" y="2185181"/>
            <a:ext cx="3437351" cy="954107"/>
          </a:xfrm>
          <a:prstGeom prst="rect">
            <a:avLst/>
          </a:prstGeom>
          <a:noFill/>
        </p:spPr>
        <p:txBody>
          <a:bodyPr wrap="none" rtlCol="0">
            <a:spAutoFit/>
          </a:bodyPr>
          <a:lstStyle/>
          <a:p>
            <a:r>
              <a:rPr lang="en-US" sz="2800" dirty="0">
                <a:latin typeface="Gill Sans MT" panose="020B0502020104020203" pitchFamily="34" charset="77"/>
              </a:rPr>
              <a:t>Coverage too low OR</a:t>
            </a:r>
          </a:p>
          <a:p>
            <a:r>
              <a:rPr lang="en-US" sz="2800" dirty="0">
                <a:latin typeface="Gill Sans MT" panose="020B0502020104020203" pitchFamily="34" charset="77"/>
              </a:rPr>
              <a:t>K too big</a:t>
            </a:r>
          </a:p>
        </p:txBody>
      </p:sp>
      <p:cxnSp>
        <p:nvCxnSpPr>
          <p:cNvPr id="52" name="Straight Arrow Connector 51">
            <a:extLst>
              <a:ext uri="{FF2B5EF4-FFF2-40B4-BE49-F238E27FC236}">
                <a16:creationId xmlns:a16="http://schemas.microsoft.com/office/drawing/2014/main" id="{E0FC3528-FF59-8147-86DA-410193C26484}"/>
              </a:ext>
            </a:extLst>
          </p:cNvPr>
          <p:cNvCxnSpPr>
            <a:cxnSpLocks/>
          </p:cNvCxnSpPr>
          <p:nvPr/>
        </p:nvCxnSpPr>
        <p:spPr>
          <a:xfrm flipH="1">
            <a:off x="7836785" y="2837000"/>
            <a:ext cx="443820" cy="5534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  Today’s schedule</a:t>
            </a:r>
          </a:p>
        </p:txBody>
      </p:sp>
      <p:sp>
        <p:nvSpPr>
          <p:cNvPr id="5" name="TextBox 4">
            <a:extLst>
              <a:ext uri="{FF2B5EF4-FFF2-40B4-BE49-F238E27FC236}">
                <a16:creationId xmlns:a16="http://schemas.microsoft.com/office/drawing/2014/main" id="{BBAF97BB-9B5B-48FF-A035-AC16C5BBA4AD}"/>
              </a:ext>
            </a:extLst>
          </p:cNvPr>
          <p:cNvSpPr txBox="1"/>
          <p:nvPr/>
        </p:nvSpPr>
        <p:spPr>
          <a:xfrm>
            <a:off x="1012166" y="1667775"/>
            <a:ext cx="9765103" cy="3046988"/>
          </a:xfrm>
          <a:prstGeom prst="rect">
            <a:avLst/>
          </a:prstGeom>
          <a:noFill/>
        </p:spPr>
        <p:txBody>
          <a:bodyPr wrap="square" rtlCol="0">
            <a:spAutoFit/>
          </a:bodyPr>
          <a:lstStyle/>
          <a:p>
            <a:pPr marL="742932" indent="-742932">
              <a:buAutoNum type="arabicPeriod"/>
            </a:pPr>
            <a:endParaRPr lang="en-US" sz="3200" dirty="0">
              <a:latin typeface="Gill Sans MT" panose="020B0502020104020203" pitchFamily="34" charset="0"/>
            </a:endParaRPr>
          </a:p>
          <a:p>
            <a:pPr marL="742932" indent="-742932">
              <a:buAutoNum type="arabicPeriod"/>
            </a:pPr>
            <a:r>
              <a:rPr lang="en-US" sz="3200" dirty="0">
                <a:latin typeface="Gill Sans MT" panose="020B0502020104020203" pitchFamily="34" charset="0"/>
              </a:rPr>
              <a:t>What is </a:t>
            </a:r>
            <a:r>
              <a:rPr lang="en-US" sz="3200" i="1" dirty="0">
                <a:latin typeface="Gill Sans MT" panose="020B0502020104020203" pitchFamily="34" charset="0"/>
              </a:rPr>
              <a:t>de novo</a:t>
            </a:r>
            <a:r>
              <a:rPr lang="en-US" sz="3200" dirty="0">
                <a:latin typeface="Gill Sans MT" panose="020B0502020104020203" pitchFamily="34" charset="0"/>
              </a:rPr>
              <a:t> assembly (and why)</a:t>
            </a:r>
          </a:p>
          <a:p>
            <a:pPr marL="742932" indent="-742932">
              <a:buAutoNum type="arabicPeriod"/>
            </a:pPr>
            <a:r>
              <a:rPr lang="en-US" sz="3200" dirty="0">
                <a:latin typeface="Gill Sans MT" panose="020B0502020104020203" pitchFamily="34" charset="0"/>
              </a:rPr>
              <a:t>Part 1: Short read assembly with de Bruijn graphs</a:t>
            </a:r>
          </a:p>
          <a:p>
            <a:pPr marL="742932" indent="-742932">
              <a:buAutoNum type="arabicPeriod"/>
            </a:pPr>
            <a:r>
              <a:rPr lang="en-US" sz="3200" dirty="0">
                <a:latin typeface="Gill Sans MT" panose="020B0502020104020203" pitchFamily="34" charset="0"/>
              </a:rPr>
              <a:t>Part 2: </a:t>
            </a:r>
            <a:r>
              <a:rPr lang="en-US" sz="3200" dirty="0" err="1">
                <a:latin typeface="Gill Sans MT" panose="020B0502020104020203" pitchFamily="34" charset="0"/>
              </a:rPr>
              <a:t>Kmer</a:t>
            </a:r>
            <a:r>
              <a:rPr lang="en-US" sz="3200" dirty="0">
                <a:latin typeface="Gill Sans MT" panose="020B0502020104020203" pitchFamily="34" charset="0"/>
              </a:rPr>
              <a:t> analysis</a:t>
            </a:r>
          </a:p>
          <a:p>
            <a:pPr marL="742932" indent="-742932">
              <a:buAutoNum type="arabicPeriod"/>
            </a:pPr>
            <a:r>
              <a:rPr lang="en-US" sz="3200" dirty="0">
                <a:latin typeface="Gill Sans MT" panose="020B0502020104020203" pitchFamily="34" charset="0"/>
              </a:rPr>
              <a:t>Intro to Lab 2</a:t>
            </a:r>
          </a:p>
          <a:p>
            <a:pPr marL="742932" indent="-742932">
              <a:buAutoNum type="arabicPeriod"/>
            </a:pPr>
            <a:endParaRPr lang="en-US" sz="3200" dirty="0">
              <a:latin typeface="Gill Sans MT" panose="020B0502020104020203" pitchFamily="34" charset="0"/>
            </a:endParaRPr>
          </a:p>
        </p:txBody>
      </p:sp>
    </p:spTree>
    <p:extLst>
      <p:ext uri="{BB962C8B-B14F-4D97-AF65-F5344CB8AC3E}">
        <p14:creationId xmlns:p14="http://schemas.microsoft.com/office/powerpoint/2010/main" val="414091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Kmer</a:t>
            </a:r>
            <a:r>
              <a:rPr lang="en-US" sz="3600" dirty="0">
                <a:latin typeface="Gill Sans MT" panose="020B0502020104020203" pitchFamily="34" charset="0"/>
              </a:rPr>
              <a:t> distributions informative of genome + sequencing features</a:t>
            </a:r>
          </a:p>
        </p:txBody>
      </p:sp>
      <p:sp>
        <p:nvSpPr>
          <p:cNvPr id="3" name="TextBox 2">
            <a:extLst>
              <a:ext uri="{FF2B5EF4-FFF2-40B4-BE49-F238E27FC236}">
                <a16:creationId xmlns:a16="http://schemas.microsoft.com/office/drawing/2014/main" id="{D546AE13-D707-EC40-B718-67BB759827DA}"/>
              </a:ext>
            </a:extLst>
          </p:cNvPr>
          <p:cNvSpPr txBox="1"/>
          <p:nvPr/>
        </p:nvSpPr>
        <p:spPr>
          <a:xfrm>
            <a:off x="1661796" y="1300563"/>
            <a:ext cx="3244799" cy="400110"/>
          </a:xfrm>
          <a:prstGeom prst="rect">
            <a:avLst/>
          </a:prstGeom>
          <a:noFill/>
        </p:spPr>
        <p:txBody>
          <a:bodyPr wrap="none" rtlCol="0">
            <a:spAutoFit/>
          </a:bodyPr>
          <a:lstStyle/>
          <a:p>
            <a:r>
              <a:rPr lang="en-US" sz="2000" dirty="0">
                <a:latin typeface="Gill Sans MT" panose="020B0502020104020203" pitchFamily="34" charset="77"/>
              </a:rPr>
              <a:t>Theoretical </a:t>
            </a:r>
            <a:r>
              <a:rPr lang="en-US" sz="2000" dirty="0" err="1">
                <a:latin typeface="Gill Sans MT" panose="020B0502020104020203" pitchFamily="34" charset="77"/>
              </a:rPr>
              <a:t>kmer</a:t>
            </a:r>
            <a:r>
              <a:rPr lang="en-US" sz="2000" dirty="0">
                <a:latin typeface="Gill Sans MT" panose="020B0502020104020203" pitchFamily="34" charset="77"/>
              </a:rPr>
              <a:t>-distribution</a:t>
            </a:r>
          </a:p>
        </p:txBody>
      </p:sp>
      <p:grpSp>
        <p:nvGrpSpPr>
          <p:cNvPr id="26" name="Group 25">
            <a:extLst>
              <a:ext uri="{FF2B5EF4-FFF2-40B4-BE49-F238E27FC236}">
                <a16:creationId xmlns:a16="http://schemas.microsoft.com/office/drawing/2014/main" id="{2ECE4C45-EFC5-1C4C-A42B-8C24795E28BB}"/>
              </a:ext>
            </a:extLst>
          </p:cNvPr>
          <p:cNvGrpSpPr/>
          <p:nvPr/>
        </p:nvGrpSpPr>
        <p:grpSpPr>
          <a:xfrm>
            <a:off x="1284175" y="1685041"/>
            <a:ext cx="3763650" cy="3411749"/>
            <a:chOff x="6187527" y="3286125"/>
            <a:chExt cx="3763650" cy="3411749"/>
          </a:xfrm>
        </p:grpSpPr>
        <p:grpSp>
          <p:nvGrpSpPr>
            <p:cNvPr id="12" name="Group 11">
              <a:extLst>
                <a:ext uri="{FF2B5EF4-FFF2-40B4-BE49-F238E27FC236}">
                  <a16:creationId xmlns:a16="http://schemas.microsoft.com/office/drawing/2014/main" id="{4B7C37E3-DEB5-A44A-988A-C6B324782824}"/>
                </a:ext>
              </a:extLst>
            </p:cNvPr>
            <p:cNvGrpSpPr/>
            <p:nvPr/>
          </p:nvGrpSpPr>
          <p:grpSpPr>
            <a:xfrm>
              <a:off x="6187527" y="3286125"/>
              <a:ext cx="3763650" cy="3411749"/>
              <a:chOff x="5985845" y="905980"/>
              <a:chExt cx="5681431" cy="5150215"/>
            </a:xfrm>
          </p:grpSpPr>
          <p:pic>
            <p:nvPicPr>
              <p:cNvPr id="13" name="Picture 12">
                <a:extLst>
                  <a:ext uri="{FF2B5EF4-FFF2-40B4-BE49-F238E27FC236}">
                    <a16:creationId xmlns:a16="http://schemas.microsoft.com/office/drawing/2014/main" id="{76C4D199-4B7A-804A-AF3D-8F07E65427AB}"/>
                  </a:ext>
                </a:extLst>
              </p:cNvPr>
              <p:cNvPicPr>
                <a:picLocks noChangeAspect="1"/>
              </p:cNvPicPr>
              <p:nvPr/>
            </p:nvPicPr>
            <p:blipFill rotWithShape="1">
              <a:blip r:embed="rId2"/>
              <a:srcRect l="12210" b="14869"/>
              <a:stretch/>
            </p:blipFill>
            <p:spPr>
              <a:xfrm>
                <a:off x="6918960" y="905980"/>
                <a:ext cx="4748316" cy="4275620"/>
              </a:xfrm>
              <a:prstGeom prst="rect">
                <a:avLst/>
              </a:prstGeom>
            </p:spPr>
          </p:pic>
          <p:sp>
            <p:nvSpPr>
              <p:cNvPr id="14" name="Rectangle 13">
                <a:extLst>
                  <a:ext uri="{FF2B5EF4-FFF2-40B4-BE49-F238E27FC236}">
                    <a16:creationId xmlns:a16="http://schemas.microsoft.com/office/drawing/2014/main" id="{8093204A-FBE5-194E-95ED-E3671D942F15}"/>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A8411C-D035-7D4D-B2D6-3C160311ECCF}"/>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16" name="TextBox 15">
                <a:extLst>
                  <a:ext uri="{FF2B5EF4-FFF2-40B4-BE49-F238E27FC236}">
                    <a16:creationId xmlns:a16="http://schemas.microsoft.com/office/drawing/2014/main" id="{E3B12DAD-917F-5743-B188-1AD1E61C8B53}"/>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17" name="TextBox 16">
                <a:extLst>
                  <a:ext uri="{FF2B5EF4-FFF2-40B4-BE49-F238E27FC236}">
                    <a16:creationId xmlns:a16="http://schemas.microsoft.com/office/drawing/2014/main" id="{08641A34-CBB7-854E-B31F-FEC5F6B021B4}"/>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18" name="TextBox 17">
                <a:extLst>
                  <a:ext uri="{FF2B5EF4-FFF2-40B4-BE49-F238E27FC236}">
                    <a16:creationId xmlns:a16="http://schemas.microsoft.com/office/drawing/2014/main" id="{87E9920E-AD92-B441-94D5-E1C5F91D5F65}"/>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19" name="TextBox 18">
                <a:extLst>
                  <a:ext uri="{FF2B5EF4-FFF2-40B4-BE49-F238E27FC236}">
                    <a16:creationId xmlns:a16="http://schemas.microsoft.com/office/drawing/2014/main" id="{13EABAEE-26CF-6C49-8F99-709BE25918C7}"/>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20" name="TextBox 19">
                <a:extLst>
                  <a:ext uri="{FF2B5EF4-FFF2-40B4-BE49-F238E27FC236}">
                    <a16:creationId xmlns:a16="http://schemas.microsoft.com/office/drawing/2014/main" id="{FE5E678E-34A4-6E4E-AE0A-269523934ED0}"/>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21" name="TextBox 20">
                <a:extLst>
                  <a:ext uri="{FF2B5EF4-FFF2-40B4-BE49-F238E27FC236}">
                    <a16:creationId xmlns:a16="http://schemas.microsoft.com/office/drawing/2014/main" id="{184E13E8-462D-A14F-9214-8F55361AAD81}"/>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22" name="TextBox 21">
                <a:extLst>
                  <a:ext uri="{FF2B5EF4-FFF2-40B4-BE49-F238E27FC236}">
                    <a16:creationId xmlns:a16="http://schemas.microsoft.com/office/drawing/2014/main" id="{0332371C-6996-884B-8205-E15BDAF8F2C5}"/>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23" name="TextBox 22">
                <a:extLst>
                  <a:ext uri="{FF2B5EF4-FFF2-40B4-BE49-F238E27FC236}">
                    <a16:creationId xmlns:a16="http://schemas.microsoft.com/office/drawing/2014/main" id="{3BE6BA23-BE3D-324A-83B4-45321FF841E6}"/>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sp>
            <p:nvSpPr>
              <p:cNvPr id="24" name="Rectangle 23">
                <a:extLst>
                  <a:ext uri="{FF2B5EF4-FFF2-40B4-BE49-F238E27FC236}">
                    <a16:creationId xmlns:a16="http://schemas.microsoft.com/office/drawing/2014/main" id="{4446E8E6-2929-ED4F-B2AB-7EB967C095D2}"/>
                  </a:ext>
                </a:extLst>
              </p:cNvPr>
              <p:cNvSpPr/>
              <p:nvPr/>
            </p:nvSpPr>
            <p:spPr>
              <a:xfrm>
                <a:off x="7324577" y="1411962"/>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900713DE-606A-9744-9787-FBCB35865170}"/>
                </a:ext>
              </a:extLst>
            </p:cNvPr>
            <p:cNvSpPr/>
            <p:nvPr/>
          </p:nvSpPr>
          <p:spPr>
            <a:xfrm>
              <a:off x="6875365" y="3512518"/>
              <a:ext cx="327013" cy="2490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047BCC77-C3D3-9745-B328-996D1E53EA46}"/>
              </a:ext>
            </a:extLst>
          </p:cNvPr>
          <p:cNvGrpSpPr/>
          <p:nvPr/>
        </p:nvGrpSpPr>
        <p:grpSpPr>
          <a:xfrm>
            <a:off x="5929640" y="3176292"/>
            <a:ext cx="3535797" cy="1983061"/>
            <a:chOff x="5985845" y="3062660"/>
            <a:chExt cx="5337475" cy="2993535"/>
          </a:xfrm>
        </p:grpSpPr>
        <p:sp>
          <p:nvSpPr>
            <p:cNvPr id="33" name="TextBox 32">
              <a:extLst>
                <a:ext uri="{FF2B5EF4-FFF2-40B4-BE49-F238E27FC236}">
                  <a16:creationId xmlns:a16="http://schemas.microsoft.com/office/drawing/2014/main" id="{63C4F273-F83E-2249-B569-41B396FB592A}"/>
                </a:ext>
              </a:extLst>
            </p:cNvPr>
            <p:cNvSpPr txBox="1"/>
            <p:nvPr/>
          </p:nvSpPr>
          <p:spPr>
            <a:xfrm>
              <a:off x="7404723" y="5594530"/>
              <a:ext cx="2513831"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34" name="TextBox 33">
              <a:extLst>
                <a:ext uri="{FF2B5EF4-FFF2-40B4-BE49-F238E27FC236}">
                  <a16:creationId xmlns:a16="http://schemas.microsoft.com/office/drawing/2014/main" id="{EBE5C6F4-697C-8B45-87B8-52700B5B4A78}"/>
                </a:ext>
              </a:extLst>
            </p:cNvPr>
            <p:cNvSpPr txBox="1"/>
            <p:nvPr/>
          </p:nvSpPr>
          <p:spPr>
            <a:xfrm rot="16200000">
              <a:off x="5578523" y="3469982"/>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35" name="TextBox 34">
              <a:extLst>
                <a:ext uri="{FF2B5EF4-FFF2-40B4-BE49-F238E27FC236}">
                  <a16:creationId xmlns:a16="http://schemas.microsoft.com/office/drawing/2014/main" id="{5DE9D434-9BFD-344E-955B-DA5B526AA257}"/>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36" name="TextBox 35">
              <a:extLst>
                <a:ext uri="{FF2B5EF4-FFF2-40B4-BE49-F238E27FC236}">
                  <a16:creationId xmlns:a16="http://schemas.microsoft.com/office/drawing/2014/main" id="{FF0B2A6E-9674-1D43-9692-46C4F9F71229}"/>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37" name="TextBox 36">
              <a:extLst>
                <a:ext uri="{FF2B5EF4-FFF2-40B4-BE49-F238E27FC236}">
                  <a16:creationId xmlns:a16="http://schemas.microsoft.com/office/drawing/2014/main" id="{286BB0D0-EED6-9743-A098-541ED586734D}"/>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38" name="TextBox 37">
              <a:extLst>
                <a:ext uri="{FF2B5EF4-FFF2-40B4-BE49-F238E27FC236}">
                  <a16:creationId xmlns:a16="http://schemas.microsoft.com/office/drawing/2014/main" id="{E4F1BF84-5FAA-E442-9C87-E949970F1374}"/>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39" name="TextBox 38">
              <a:extLst>
                <a:ext uri="{FF2B5EF4-FFF2-40B4-BE49-F238E27FC236}">
                  <a16:creationId xmlns:a16="http://schemas.microsoft.com/office/drawing/2014/main" id="{A4FAEC63-31C0-7846-8299-8CBDC9803CAB}"/>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40" name="TextBox 39">
              <a:extLst>
                <a:ext uri="{FF2B5EF4-FFF2-40B4-BE49-F238E27FC236}">
                  <a16:creationId xmlns:a16="http://schemas.microsoft.com/office/drawing/2014/main" id="{C5531111-802C-A348-881F-BC56C564CDB8}"/>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41" name="TextBox 40">
              <a:extLst>
                <a:ext uri="{FF2B5EF4-FFF2-40B4-BE49-F238E27FC236}">
                  <a16:creationId xmlns:a16="http://schemas.microsoft.com/office/drawing/2014/main" id="{57CAEB75-4B50-794A-A7F3-5D8725133A4A}"/>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grpSp>
      <p:cxnSp>
        <p:nvCxnSpPr>
          <p:cNvPr id="44" name="Straight Connector 43">
            <a:extLst>
              <a:ext uri="{FF2B5EF4-FFF2-40B4-BE49-F238E27FC236}">
                <a16:creationId xmlns:a16="http://schemas.microsoft.com/office/drawing/2014/main" id="{0335AEFD-390A-FE4A-A729-711D3AFB116B}"/>
              </a:ext>
            </a:extLst>
          </p:cNvPr>
          <p:cNvCxnSpPr>
            <a:endCxn id="35" idx="0"/>
          </p:cNvCxnSpPr>
          <p:nvPr/>
        </p:nvCxnSpPr>
        <p:spPr>
          <a:xfrm>
            <a:off x="6571328" y="1963076"/>
            <a:ext cx="1" cy="258818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A965DB5-712E-8849-9CC2-1DCA946081C6}"/>
              </a:ext>
            </a:extLst>
          </p:cNvPr>
          <p:cNvCxnSpPr>
            <a:stCxn id="35" idx="0"/>
          </p:cNvCxnSpPr>
          <p:nvPr/>
        </p:nvCxnSpPr>
        <p:spPr>
          <a:xfrm>
            <a:off x="6571329" y="4551262"/>
            <a:ext cx="2894108" cy="0"/>
          </a:xfrm>
          <a:prstGeom prst="line">
            <a:avLst/>
          </a:prstGeom>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10BE6229-1608-4B4F-B55A-FEDBB4CAFBEB}"/>
              </a:ext>
            </a:extLst>
          </p:cNvPr>
          <p:cNvSpPr/>
          <p:nvPr/>
        </p:nvSpPr>
        <p:spPr>
          <a:xfrm>
            <a:off x="6571328" y="1963076"/>
            <a:ext cx="99926" cy="258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A5FBF50-E42A-F342-8469-4417047F9EBC}"/>
              </a:ext>
            </a:extLst>
          </p:cNvPr>
          <p:cNvSpPr/>
          <p:nvPr/>
        </p:nvSpPr>
        <p:spPr>
          <a:xfrm>
            <a:off x="6665956" y="3017404"/>
            <a:ext cx="93701" cy="1533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516E0C6-6A03-8C43-A850-3D479BFB216A}"/>
              </a:ext>
            </a:extLst>
          </p:cNvPr>
          <p:cNvSpPr/>
          <p:nvPr/>
        </p:nvSpPr>
        <p:spPr>
          <a:xfrm>
            <a:off x="6769646" y="3421232"/>
            <a:ext cx="84638" cy="113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9882714-43D3-234D-A8F2-6CF7DD9E562A}"/>
              </a:ext>
            </a:extLst>
          </p:cNvPr>
          <p:cNvSpPr txBox="1"/>
          <p:nvPr/>
        </p:nvSpPr>
        <p:spPr>
          <a:xfrm>
            <a:off x="6671254" y="1284931"/>
            <a:ext cx="2728632" cy="400110"/>
          </a:xfrm>
          <a:prstGeom prst="rect">
            <a:avLst/>
          </a:prstGeom>
          <a:noFill/>
        </p:spPr>
        <p:txBody>
          <a:bodyPr wrap="none" rtlCol="0">
            <a:spAutoFit/>
          </a:bodyPr>
          <a:lstStyle/>
          <a:p>
            <a:r>
              <a:rPr lang="en-US" sz="2000" dirty="0">
                <a:latin typeface="Gill Sans MT" panose="020B0502020104020203" pitchFamily="34" charset="77"/>
              </a:rPr>
              <a:t>Actual </a:t>
            </a:r>
            <a:r>
              <a:rPr lang="en-US" sz="2000" dirty="0" err="1">
                <a:latin typeface="Gill Sans MT" panose="020B0502020104020203" pitchFamily="34" charset="77"/>
              </a:rPr>
              <a:t>kmer</a:t>
            </a:r>
            <a:r>
              <a:rPr lang="en-US" sz="2000" dirty="0">
                <a:latin typeface="Gill Sans MT" panose="020B0502020104020203" pitchFamily="34" charset="77"/>
              </a:rPr>
              <a:t> distribution</a:t>
            </a:r>
          </a:p>
        </p:txBody>
      </p:sp>
      <p:sp>
        <p:nvSpPr>
          <p:cNvPr id="51" name="TextBox 50">
            <a:extLst>
              <a:ext uri="{FF2B5EF4-FFF2-40B4-BE49-F238E27FC236}">
                <a16:creationId xmlns:a16="http://schemas.microsoft.com/office/drawing/2014/main" id="{0728296A-0EF5-B840-A96E-062AD5D28C2C}"/>
              </a:ext>
            </a:extLst>
          </p:cNvPr>
          <p:cNvSpPr txBox="1"/>
          <p:nvPr/>
        </p:nvSpPr>
        <p:spPr>
          <a:xfrm>
            <a:off x="8192645" y="2315675"/>
            <a:ext cx="2872133" cy="523220"/>
          </a:xfrm>
          <a:prstGeom prst="rect">
            <a:avLst/>
          </a:prstGeom>
          <a:noFill/>
        </p:spPr>
        <p:txBody>
          <a:bodyPr wrap="none" rtlCol="0">
            <a:spAutoFit/>
          </a:bodyPr>
          <a:lstStyle/>
          <a:p>
            <a:r>
              <a:rPr lang="en-US" sz="2800" dirty="0">
                <a:latin typeface="Gill Sans MT" panose="020B0502020104020203" pitchFamily="34" charset="77"/>
              </a:rPr>
              <a:t>Duplicated region </a:t>
            </a:r>
          </a:p>
        </p:txBody>
      </p:sp>
      <p:sp>
        <p:nvSpPr>
          <p:cNvPr id="42" name="Rectangle 41">
            <a:extLst>
              <a:ext uri="{FF2B5EF4-FFF2-40B4-BE49-F238E27FC236}">
                <a16:creationId xmlns:a16="http://schemas.microsoft.com/office/drawing/2014/main" id="{40178F6A-CAB7-F046-A04B-72388A791F84}"/>
              </a:ext>
            </a:extLst>
          </p:cNvPr>
          <p:cNvSpPr/>
          <p:nvPr/>
        </p:nvSpPr>
        <p:spPr>
          <a:xfrm>
            <a:off x="6854284" y="4125432"/>
            <a:ext cx="82006" cy="425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6200EF4-5509-284A-B926-327D85688522}"/>
              </a:ext>
            </a:extLst>
          </p:cNvPr>
          <p:cNvSpPr/>
          <p:nvPr/>
        </p:nvSpPr>
        <p:spPr>
          <a:xfrm>
            <a:off x="6938922" y="4249001"/>
            <a:ext cx="82006" cy="295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3A4479A-3C49-5E44-8148-6848EAA308D1}"/>
              </a:ext>
            </a:extLst>
          </p:cNvPr>
          <p:cNvSpPr/>
          <p:nvPr/>
        </p:nvSpPr>
        <p:spPr>
          <a:xfrm>
            <a:off x="7020927" y="4402076"/>
            <a:ext cx="99925" cy="15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2D7539A-FC2C-EE45-B5FB-CE0F19EB8E98}"/>
              </a:ext>
            </a:extLst>
          </p:cNvPr>
          <p:cNvSpPr/>
          <p:nvPr/>
        </p:nvSpPr>
        <p:spPr>
          <a:xfrm>
            <a:off x="7120853" y="4331585"/>
            <a:ext cx="99925" cy="223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BB053AD-84C4-2A4A-8D91-9CC91B398049}"/>
              </a:ext>
            </a:extLst>
          </p:cNvPr>
          <p:cNvSpPr/>
          <p:nvPr/>
        </p:nvSpPr>
        <p:spPr>
          <a:xfrm>
            <a:off x="7207020" y="4125432"/>
            <a:ext cx="98396" cy="41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332A456-EEE2-AD44-A4F7-EF370FA928E2}"/>
              </a:ext>
            </a:extLst>
          </p:cNvPr>
          <p:cNvSpPr/>
          <p:nvPr/>
        </p:nvSpPr>
        <p:spPr>
          <a:xfrm>
            <a:off x="7291996" y="4021781"/>
            <a:ext cx="99586" cy="530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B60064F-6B3E-2043-8C7C-6A20755729EE}"/>
              </a:ext>
            </a:extLst>
          </p:cNvPr>
          <p:cNvSpPr/>
          <p:nvPr/>
        </p:nvSpPr>
        <p:spPr>
          <a:xfrm>
            <a:off x="7398222" y="3879669"/>
            <a:ext cx="95522" cy="674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3FEB9B6-FEE9-834F-A2AF-6945E8E70CB2}"/>
              </a:ext>
            </a:extLst>
          </p:cNvPr>
          <p:cNvSpPr/>
          <p:nvPr/>
        </p:nvSpPr>
        <p:spPr>
          <a:xfrm>
            <a:off x="7498589" y="3807823"/>
            <a:ext cx="104059" cy="74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6D83500-DF93-7748-A08C-914E226C0A4C}"/>
              </a:ext>
            </a:extLst>
          </p:cNvPr>
          <p:cNvSpPr/>
          <p:nvPr/>
        </p:nvSpPr>
        <p:spPr>
          <a:xfrm>
            <a:off x="7606461" y="3670664"/>
            <a:ext cx="96114" cy="88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88AE08E-11B3-4447-9736-2FD15DE6CC48}"/>
              </a:ext>
            </a:extLst>
          </p:cNvPr>
          <p:cNvSpPr/>
          <p:nvPr/>
        </p:nvSpPr>
        <p:spPr>
          <a:xfrm>
            <a:off x="7706529" y="3579223"/>
            <a:ext cx="95972" cy="972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D62A71A-BBDD-2841-B814-2D3EA347F60C}"/>
              </a:ext>
            </a:extLst>
          </p:cNvPr>
          <p:cNvSpPr/>
          <p:nvPr/>
        </p:nvSpPr>
        <p:spPr>
          <a:xfrm>
            <a:off x="7814229" y="3421232"/>
            <a:ext cx="72671" cy="1130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205EA9A-6992-9F48-92DF-5BBC499D18A1}"/>
              </a:ext>
            </a:extLst>
          </p:cNvPr>
          <p:cNvSpPr/>
          <p:nvPr/>
        </p:nvSpPr>
        <p:spPr>
          <a:xfrm>
            <a:off x="7886900" y="3519676"/>
            <a:ext cx="84448" cy="10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E3890E5-AE1D-3C42-95BB-BAA47F687968}"/>
              </a:ext>
            </a:extLst>
          </p:cNvPr>
          <p:cNvGrpSpPr/>
          <p:nvPr/>
        </p:nvGrpSpPr>
        <p:grpSpPr>
          <a:xfrm flipH="1">
            <a:off x="7970367" y="3574666"/>
            <a:ext cx="681648" cy="976244"/>
            <a:chOff x="8128359" y="2875409"/>
            <a:chExt cx="681648" cy="976244"/>
          </a:xfrm>
        </p:grpSpPr>
        <p:sp>
          <p:nvSpPr>
            <p:cNvPr id="61" name="Rectangle 60">
              <a:extLst>
                <a:ext uri="{FF2B5EF4-FFF2-40B4-BE49-F238E27FC236}">
                  <a16:creationId xmlns:a16="http://schemas.microsoft.com/office/drawing/2014/main" id="{10FA42C9-5A63-8D4C-9BF9-95162BFAEDDB}"/>
                </a:ext>
              </a:extLst>
            </p:cNvPr>
            <p:cNvSpPr/>
            <p:nvPr/>
          </p:nvSpPr>
          <p:spPr>
            <a:xfrm>
              <a:off x="8128359" y="3627771"/>
              <a:ext cx="99925" cy="223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674C13D-B6AF-674A-A7A3-0BB58F725037}"/>
                </a:ext>
              </a:extLst>
            </p:cNvPr>
            <p:cNvSpPr/>
            <p:nvPr/>
          </p:nvSpPr>
          <p:spPr>
            <a:xfrm>
              <a:off x="8214526" y="3421618"/>
              <a:ext cx="98396" cy="41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13AD4B4-468B-1E44-A22F-07FA1D399E0F}"/>
                </a:ext>
              </a:extLst>
            </p:cNvPr>
            <p:cNvSpPr/>
            <p:nvPr/>
          </p:nvSpPr>
          <p:spPr>
            <a:xfrm>
              <a:off x="8299502" y="3317967"/>
              <a:ext cx="99586" cy="530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808B28E-A30A-DA4B-BD02-8C55D212112E}"/>
                </a:ext>
              </a:extLst>
            </p:cNvPr>
            <p:cNvSpPr/>
            <p:nvPr/>
          </p:nvSpPr>
          <p:spPr>
            <a:xfrm>
              <a:off x="8405728" y="3175855"/>
              <a:ext cx="95522" cy="674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9CA710E-37E6-C845-8E2F-8FBDDAB0AB5B}"/>
                </a:ext>
              </a:extLst>
            </p:cNvPr>
            <p:cNvSpPr/>
            <p:nvPr/>
          </p:nvSpPr>
          <p:spPr>
            <a:xfrm>
              <a:off x="8506095" y="3104009"/>
              <a:ext cx="104059" cy="74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8252F9A-1C63-264C-A34E-32081E4A7344}"/>
                </a:ext>
              </a:extLst>
            </p:cNvPr>
            <p:cNvSpPr/>
            <p:nvPr/>
          </p:nvSpPr>
          <p:spPr>
            <a:xfrm>
              <a:off x="8613967" y="2966850"/>
              <a:ext cx="96114" cy="88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1ADC5E9-00FE-3140-A2A4-C65B35EB9C15}"/>
                </a:ext>
              </a:extLst>
            </p:cNvPr>
            <p:cNvSpPr/>
            <p:nvPr/>
          </p:nvSpPr>
          <p:spPr>
            <a:xfrm>
              <a:off x="8714035" y="2875409"/>
              <a:ext cx="95972" cy="972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17516257-0B24-9D40-8A0C-61DBEB993FE9}"/>
              </a:ext>
            </a:extLst>
          </p:cNvPr>
          <p:cNvSpPr/>
          <p:nvPr/>
        </p:nvSpPr>
        <p:spPr>
          <a:xfrm>
            <a:off x="8659707" y="4396322"/>
            <a:ext cx="99925" cy="15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66C890B-E058-0348-8C0D-E0F16BF3C091}"/>
              </a:ext>
            </a:extLst>
          </p:cNvPr>
          <p:cNvSpPr/>
          <p:nvPr/>
        </p:nvSpPr>
        <p:spPr>
          <a:xfrm>
            <a:off x="8754153" y="4249002"/>
            <a:ext cx="104237" cy="29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27774CC-F099-5D4C-A1EC-9A963AD62F59}"/>
              </a:ext>
            </a:extLst>
          </p:cNvPr>
          <p:cNvSpPr/>
          <p:nvPr/>
        </p:nvSpPr>
        <p:spPr>
          <a:xfrm>
            <a:off x="8860251" y="4017224"/>
            <a:ext cx="62286" cy="528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1600E8E-29AF-0D47-8A54-E5053A094953}"/>
              </a:ext>
            </a:extLst>
          </p:cNvPr>
          <p:cNvSpPr/>
          <p:nvPr/>
        </p:nvSpPr>
        <p:spPr>
          <a:xfrm>
            <a:off x="8937532" y="4167051"/>
            <a:ext cx="55361" cy="38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E85D57F-58F3-C04C-8F16-A39C43B9CBC0}"/>
              </a:ext>
            </a:extLst>
          </p:cNvPr>
          <p:cNvSpPr/>
          <p:nvPr/>
        </p:nvSpPr>
        <p:spPr>
          <a:xfrm>
            <a:off x="8992521" y="4306600"/>
            <a:ext cx="64563" cy="245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2189B08-3910-BD47-AE7D-BAD0120FD037}"/>
              </a:ext>
            </a:extLst>
          </p:cNvPr>
          <p:cNvCxnSpPr/>
          <p:nvPr/>
        </p:nvCxnSpPr>
        <p:spPr>
          <a:xfrm flipH="1">
            <a:off x="9188068" y="2954841"/>
            <a:ext cx="484570" cy="848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F8AFFE9-4B1C-BA4A-902A-3CCBC0798C83}"/>
              </a:ext>
            </a:extLst>
          </p:cNvPr>
          <p:cNvSpPr txBox="1"/>
          <p:nvPr/>
        </p:nvSpPr>
        <p:spPr>
          <a:xfrm>
            <a:off x="159047" y="5417423"/>
            <a:ext cx="6506909" cy="954107"/>
          </a:xfrm>
          <a:prstGeom prst="rect">
            <a:avLst/>
          </a:prstGeom>
          <a:noFill/>
        </p:spPr>
        <p:txBody>
          <a:bodyPr wrap="none" rtlCol="0">
            <a:spAutoFit/>
          </a:bodyPr>
          <a:lstStyle/>
          <a:p>
            <a:r>
              <a:rPr lang="en-US" sz="2800" dirty="0">
                <a:latin typeface="Gill Sans MT" panose="020B0502020104020203" pitchFamily="34" charset="77"/>
              </a:rPr>
              <a:t>How will this curve change as a function of:</a:t>
            </a:r>
          </a:p>
          <a:p>
            <a:r>
              <a:rPr lang="en-US" sz="2800" dirty="0">
                <a:latin typeface="Gill Sans MT" panose="020B0502020104020203" pitchFamily="34" charset="77"/>
              </a:rPr>
              <a:t>- coverage, </a:t>
            </a:r>
            <a:r>
              <a:rPr lang="en-US" sz="2800" dirty="0" err="1">
                <a:latin typeface="Gill Sans MT" panose="020B0502020104020203" pitchFamily="34" charset="77"/>
              </a:rPr>
              <a:t>kmer</a:t>
            </a:r>
            <a:r>
              <a:rPr lang="en-US" sz="2800" dirty="0">
                <a:latin typeface="Gill Sans MT" panose="020B0502020104020203" pitchFamily="34" charset="77"/>
              </a:rPr>
              <a:t> length, ploidy, </a:t>
            </a:r>
            <a:r>
              <a:rPr lang="en-US" sz="2800" dirty="0" err="1">
                <a:latin typeface="Gill Sans MT" panose="020B0502020104020203" pitchFamily="34" charset="77"/>
              </a:rPr>
              <a:t>seq</a:t>
            </a:r>
            <a:r>
              <a:rPr lang="en-US" sz="2800" dirty="0">
                <a:latin typeface="Gill Sans MT" panose="020B0502020104020203" pitchFamily="34" charset="77"/>
              </a:rPr>
              <a:t> error?</a:t>
            </a:r>
          </a:p>
        </p:txBody>
      </p:sp>
    </p:spTree>
    <p:extLst>
      <p:ext uri="{BB962C8B-B14F-4D97-AF65-F5344CB8AC3E}">
        <p14:creationId xmlns:p14="http://schemas.microsoft.com/office/powerpoint/2010/main" val="6353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3"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We can use </a:t>
            </a:r>
            <a:r>
              <a:rPr lang="en-US" sz="3600" dirty="0" err="1">
                <a:latin typeface="Gill Sans MT" panose="020B0502020104020203" pitchFamily="34" charset="0"/>
              </a:rPr>
              <a:t>kmer</a:t>
            </a:r>
            <a:r>
              <a:rPr lang="en-US" sz="3600" dirty="0">
                <a:latin typeface="Gill Sans MT" panose="020B0502020104020203" pitchFamily="34" charset="0"/>
              </a:rPr>
              <a:t> distributions to correct errors in reads</a:t>
            </a:r>
          </a:p>
        </p:txBody>
      </p:sp>
      <p:sp>
        <p:nvSpPr>
          <p:cNvPr id="5" name="Rounded Rectangle 4">
            <a:extLst>
              <a:ext uri="{FF2B5EF4-FFF2-40B4-BE49-F238E27FC236}">
                <a16:creationId xmlns:a16="http://schemas.microsoft.com/office/drawing/2014/main" id="{D25A9948-386C-904A-9525-10A5E547C064}"/>
              </a:ext>
            </a:extLst>
          </p:cNvPr>
          <p:cNvSpPr/>
          <p:nvPr/>
        </p:nvSpPr>
        <p:spPr>
          <a:xfrm>
            <a:off x="396240" y="1456583"/>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ACTGATAGCTACGTAC</a:t>
            </a:r>
            <a:r>
              <a:rPr lang="en-US" dirty="0">
                <a:solidFill>
                  <a:srgbClr val="FF0000"/>
                </a:solidFill>
              </a:rPr>
              <a:t>T</a:t>
            </a:r>
            <a:r>
              <a:rPr lang="en-US" dirty="0">
                <a:solidFill>
                  <a:schemeClr val="bg1"/>
                </a:solidFill>
              </a:rPr>
              <a:t>ATC</a:t>
            </a:r>
            <a:endParaRPr lang="en-US" b="1" dirty="0">
              <a:solidFill>
                <a:srgbClr val="FF0000"/>
              </a:solidFill>
            </a:endParaRPr>
          </a:p>
        </p:txBody>
      </p:sp>
      <p:sp>
        <p:nvSpPr>
          <p:cNvPr id="6" name="Rounded Rectangle 5">
            <a:extLst>
              <a:ext uri="{FF2B5EF4-FFF2-40B4-BE49-F238E27FC236}">
                <a16:creationId xmlns:a16="http://schemas.microsoft.com/office/drawing/2014/main" id="{6491A7E1-5278-5A43-8D12-D9D159646A50}"/>
              </a:ext>
            </a:extLst>
          </p:cNvPr>
          <p:cNvSpPr/>
          <p:nvPr/>
        </p:nvSpPr>
        <p:spPr>
          <a:xfrm>
            <a:off x="1508760" y="1920396"/>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TACGTACGATCGATCGATTA</a:t>
            </a:r>
            <a:endParaRPr lang="en-US" b="1" dirty="0">
              <a:solidFill>
                <a:srgbClr val="FF0000"/>
              </a:solidFill>
            </a:endParaRPr>
          </a:p>
        </p:txBody>
      </p:sp>
      <p:sp>
        <p:nvSpPr>
          <p:cNvPr id="7" name="Rounded Rectangle 6">
            <a:extLst>
              <a:ext uri="{FF2B5EF4-FFF2-40B4-BE49-F238E27FC236}">
                <a16:creationId xmlns:a16="http://schemas.microsoft.com/office/drawing/2014/main" id="{2CD62A76-6E46-CE47-A245-EE6BAF5A7DC3}"/>
              </a:ext>
            </a:extLst>
          </p:cNvPr>
          <p:cNvSpPr/>
          <p:nvPr/>
        </p:nvSpPr>
        <p:spPr>
          <a:xfrm>
            <a:off x="2024663" y="2835629"/>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TACGATCGATCGATTATATA</a:t>
            </a:r>
            <a:endParaRPr lang="en-US" b="1" dirty="0">
              <a:solidFill>
                <a:srgbClr val="FF0000"/>
              </a:solidFill>
            </a:endParaRPr>
          </a:p>
        </p:txBody>
      </p:sp>
      <p:sp>
        <p:nvSpPr>
          <p:cNvPr id="8" name="Rounded Rectangle 7">
            <a:extLst>
              <a:ext uri="{FF2B5EF4-FFF2-40B4-BE49-F238E27FC236}">
                <a16:creationId xmlns:a16="http://schemas.microsoft.com/office/drawing/2014/main" id="{34BF06A8-78CB-EC47-8E3A-3183FFD9B018}"/>
              </a:ext>
            </a:extLst>
          </p:cNvPr>
          <p:cNvSpPr/>
          <p:nvPr/>
        </p:nvSpPr>
        <p:spPr>
          <a:xfrm>
            <a:off x="3555659" y="1420473"/>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TTATATATA</a:t>
            </a:r>
            <a:r>
              <a:rPr lang="en-US" dirty="0">
                <a:solidFill>
                  <a:srgbClr val="FF0000"/>
                </a:solidFill>
              </a:rPr>
              <a:t>T</a:t>
            </a:r>
            <a:r>
              <a:rPr lang="en-US" dirty="0">
                <a:solidFill>
                  <a:schemeClr val="bg1"/>
                </a:solidFill>
              </a:rPr>
              <a:t>CGCGATCAGC</a:t>
            </a:r>
            <a:endParaRPr lang="en-US" b="1" dirty="0">
              <a:solidFill>
                <a:srgbClr val="FF0000"/>
              </a:solidFill>
            </a:endParaRPr>
          </a:p>
        </p:txBody>
      </p:sp>
      <p:sp>
        <p:nvSpPr>
          <p:cNvPr id="9" name="Rounded Rectangle 8">
            <a:extLst>
              <a:ext uri="{FF2B5EF4-FFF2-40B4-BE49-F238E27FC236}">
                <a16:creationId xmlns:a16="http://schemas.microsoft.com/office/drawing/2014/main" id="{318DD497-7B2C-E147-8C00-CBF9313CEDF3}"/>
              </a:ext>
            </a:extLst>
          </p:cNvPr>
          <p:cNvSpPr/>
          <p:nvPr/>
        </p:nvSpPr>
        <p:spPr>
          <a:xfrm>
            <a:off x="4932509" y="1884243"/>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GATCAGCTACTAGCATATAC</a:t>
            </a:r>
            <a:endParaRPr lang="en-US" b="1" dirty="0">
              <a:solidFill>
                <a:srgbClr val="FF0000"/>
              </a:solidFill>
            </a:endParaRPr>
          </a:p>
        </p:txBody>
      </p:sp>
      <p:sp>
        <p:nvSpPr>
          <p:cNvPr id="10" name="Rounded Rectangle 9">
            <a:extLst>
              <a:ext uri="{FF2B5EF4-FFF2-40B4-BE49-F238E27FC236}">
                <a16:creationId xmlns:a16="http://schemas.microsoft.com/office/drawing/2014/main" id="{EF95A6EF-08B8-0D48-9E98-0253CC065471}"/>
              </a:ext>
            </a:extLst>
          </p:cNvPr>
          <p:cNvSpPr/>
          <p:nvPr/>
        </p:nvSpPr>
        <p:spPr>
          <a:xfrm>
            <a:off x="5526869" y="2369048"/>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GCTAC</a:t>
            </a:r>
            <a:r>
              <a:rPr lang="en-US" dirty="0">
                <a:solidFill>
                  <a:srgbClr val="FF0000"/>
                </a:solidFill>
              </a:rPr>
              <a:t>T</a:t>
            </a:r>
            <a:r>
              <a:rPr lang="en-US" dirty="0">
                <a:solidFill>
                  <a:schemeClr val="bg1"/>
                </a:solidFill>
              </a:rPr>
              <a:t>AGCATATACGCGCG</a:t>
            </a:r>
            <a:endParaRPr lang="en-US" b="1" dirty="0">
              <a:solidFill>
                <a:srgbClr val="FF0000"/>
              </a:solidFill>
            </a:endParaRPr>
          </a:p>
        </p:txBody>
      </p:sp>
      <p:sp>
        <p:nvSpPr>
          <p:cNvPr id="11" name="Rounded Rectangle 10">
            <a:extLst>
              <a:ext uri="{FF2B5EF4-FFF2-40B4-BE49-F238E27FC236}">
                <a16:creationId xmlns:a16="http://schemas.microsoft.com/office/drawing/2014/main" id="{3D6EF2CA-CDC1-7C4F-BBA2-ADA04810804A}"/>
              </a:ext>
            </a:extLst>
          </p:cNvPr>
          <p:cNvSpPr/>
          <p:nvPr/>
        </p:nvSpPr>
        <p:spPr>
          <a:xfrm>
            <a:off x="6857999" y="1375455"/>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TATA</a:t>
            </a:r>
            <a:r>
              <a:rPr lang="en-US" dirty="0">
                <a:solidFill>
                  <a:srgbClr val="FF0000"/>
                </a:solidFill>
              </a:rPr>
              <a:t>C</a:t>
            </a:r>
            <a:r>
              <a:rPr lang="en-US" dirty="0">
                <a:solidFill>
                  <a:schemeClr val="bg1"/>
                </a:solidFill>
              </a:rPr>
              <a:t>GCGCGCGCGCGATAT</a:t>
            </a:r>
            <a:endParaRPr lang="en-US" b="1" dirty="0">
              <a:solidFill>
                <a:srgbClr val="FF0000"/>
              </a:solidFill>
            </a:endParaRPr>
          </a:p>
        </p:txBody>
      </p:sp>
      <p:sp>
        <p:nvSpPr>
          <p:cNvPr id="12" name="Rounded Rectangle 11">
            <a:extLst>
              <a:ext uri="{FF2B5EF4-FFF2-40B4-BE49-F238E27FC236}">
                <a16:creationId xmlns:a16="http://schemas.microsoft.com/office/drawing/2014/main" id="{66D1CAE5-5EDE-2243-8064-3380BECF1F68}"/>
              </a:ext>
            </a:extLst>
          </p:cNvPr>
          <p:cNvSpPr/>
          <p:nvPr/>
        </p:nvSpPr>
        <p:spPr>
          <a:xfrm>
            <a:off x="7670970" y="1872203"/>
            <a:ext cx="281466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GCGCGCGCG</a:t>
            </a:r>
            <a:r>
              <a:rPr lang="en-US" dirty="0">
                <a:solidFill>
                  <a:srgbClr val="FF0000"/>
                </a:solidFill>
              </a:rPr>
              <a:t>A</a:t>
            </a:r>
            <a:r>
              <a:rPr lang="en-US" dirty="0">
                <a:solidFill>
                  <a:schemeClr val="bg1"/>
                </a:solidFill>
              </a:rPr>
              <a:t>TATCGACTGA</a:t>
            </a:r>
            <a:endParaRPr lang="en-US" b="1" dirty="0">
              <a:solidFill>
                <a:srgbClr val="FF0000"/>
              </a:solidFill>
            </a:endParaRPr>
          </a:p>
        </p:txBody>
      </p:sp>
      <p:sp>
        <p:nvSpPr>
          <p:cNvPr id="13" name="Rounded Rectangle 12">
            <a:extLst>
              <a:ext uri="{FF2B5EF4-FFF2-40B4-BE49-F238E27FC236}">
                <a16:creationId xmlns:a16="http://schemas.microsoft.com/office/drawing/2014/main" id="{C1622B83-CFD6-3E4C-97A7-C245505466D7}"/>
              </a:ext>
            </a:extLst>
          </p:cNvPr>
          <p:cNvSpPr/>
          <p:nvPr/>
        </p:nvSpPr>
        <p:spPr>
          <a:xfrm>
            <a:off x="1603564" y="2384940"/>
            <a:ext cx="2692741"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ACGTACGATCGATCGATTAT</a:t>
            </a:r>
            <a:endParaRPr lang="en-US" b="1" dirty="0">
              <a:solidFill>
                <a:srgbClr val="FF0000"/>
              </a:solidFill>
            </a:endParaRPr>
          </a:p>
        </p:txBody>
      </p:sp>
      <p:sp>
        <p:nvSpPr>
          <p:cNvPr id="3" name="TextBox 2">
            <a:extLst>
              <a:ext uri="{FF2B5EF4-FFF2-40B4-BE49-F238E27FC236}">
                <a16:creationId xmlns:a16="http://schemas.microsoft.com/office/drawing/2014/main" id="{AC17AED9-ED8B-3242-BD20-F1B561B4F3A1}"/>
              </a:ext>
            </a:extLst>
          </p:cNvPr>
          <p:cNvSpPr txBox="1"/>
          <p:nvPr/>
        </p:nvSpPr>
        <p:spPr>
          <a:xfrm>
            <a:off x="777240" y="3393121"/>
            <a:ext cx="10395346" cy="523220"/>
          </a:xfrm>
          <a:prstGeom prst="rect">
            <a:avLst/>
          </a:prstGeom>
          <a:noFill/>
        </p:spPr>
        <p:txBody>
          <a:bodyPr wrap="none" rtlCol="0">
            <a:spAutoFit/>
          </a:bodyPr>
          <a:lstStyle/>
          <a:p>
            <a:r>
              <a:rPr lang="en-US" sz="2800" dirty="0">
                <a:latin typeface="Gill Sans MT" panose="020B0502020104020203" pitchFamily="34" charset="77"/>
              </a:rPr>
              <a:t>1. Use k-</a:t>
            </a:r>
            <a:r>
              <a:rPr lang="en-US" sz="2800" dirty="0" err="1">
                <a:latin typeface="Gill Sans MT" panose="020B0502020104020203" pitchFamily="34" charset="77"/>
              </a:rPr>
              <a:t>mer</a:t>
            </a:r>
            <a:r>
              <a:rPr lang="en-US" sz="2800" dirty="0">
                <a:latin typeface="Gill Sans MT" panose="020B0502020104020203" pitchFamily="34" charset="77"/>
              </a:rPr>
              <a:t> distribution to identify suspicious (low frequency) k-</a:t>
            </a:r>
            <a:r>
              <a:rPr lang="en-US" sz="2800" dirty="0" err="1">
                <a:latin typeface="Gill Sans MT" panose="020B0502020104020203" pitchFamily="34" charset="77"/>
              </a:rPr>
              <a:t>mers</a:t>
            </a:r>
            <a:endParaRPr lang="en-US" sz="2800" dirty="0">
              <a:latin typeface="Gill Sans MT" panose="020B0502020104020203" pitchFamily="34" charset="77"/>
            </a:endParaRPr>
          </a:p>
        </p:txBody>
      </p:sp>
      <p:sp>
        <p:nvSpPr>
          <p:cNvPr id="15" name="TextBox 14">
            <a:extLst>
              <a:ext uri="{FF2B5EF4-FFF2-40B4-BE49-F238E27FC236}">
                <a16:creationId xmlns:a16="http://schemas.microsoft.com/office/drawing/2014/main" id="{94EB4AF2-4A02-7842-84F4-F6BF60B1BF15}"/>
              </a:ext>
            </a:extLst>
          </p:cNvPr>
          <p:cNvSpPr txBox="1"/>
          <p:nvPr/>
        </p:nvSpPr>
        <p:spPr>
          <a:xfrm>
            <a:off x="777240" y="4672456"/>
            <a:ext cx="10149840" cy="954107"/>
          </a:xfrm>
          <a:prstGeom prst="rect">
            <a:avLst/>
          </a:prstGeom>
          <a:noFill/>
        </p:spPr>
        <p:txBody>
          <a:bodyPr wrap="square" rtlCol="0">
            <a:spAutoFit/>
          </a:bodyPr>
          <a:lstStyle/>
          <a:p>
            <a:r>
              <a:rPr lang="en-US" sz="2800" dirty="0">
                <a:latin typeface="Gill Sans MT" panose="020B0502020104020203" pitchFamily="34" charset="77"/>
              </a:rPr>
              <a:t>2. Identify high confidence (high frequency) k-</a:t>
            </a:r>
            <a:r>
              <a:rPr lang="en-US" sz="2800" dirty="0" err="1">
                <a:latin typeface="Gill Sans MT" panose="020B0502020104020203" pitchFamily="34" charset="77"/>
              </a:rPr>
              <a:t>mers</a:t>
            </a:r>
            <a:r>
              <a:rPr lang="en-US" sz="2800" dirty="0">
                <a:latin typeface="Gill Sans MT" panose="020B0502020104020203" pitchFamily="34" charset="77"/>
              </a:rPr>
              <a:t> that are close (1 or 2bp). Replace the low confidence k-</a:t>
            </a:r>
            <a:r>
              <a:rPr lang="en-US" sz="2800" dirty="0" err="1">
                <a:latin typeface="Gill Sans MT" panose="020B0502020104020203" pitchFamily="34" charset="77"/>
              </a:rPr>
              <a:t>mer</a:t>
            </a:r>
            <a:r>
              <a:rPr lang="en-US" sz="2800" dirty="0">
                <a:latin typeface="Gill Sans MT" panose="020B0502020104020203" pitchFamily="34" charset="77"/>
              </a:rPr>
              <a:t> with this.</a:t>
            </a:r>
          </a:p>
        </p:txBody>
      </p:sp>
      <p:sp>
        <p:nvSpPr>
          <p:cNvPr id="16" name="Rounded Rectangle 15">
            <a:extLst>
              <a:ext uri="{FF2B5EF4-FFF2-40B4-BE49-F238E27FC236}">
                <a16:creationId xmlns:a16="http://schemas.microsoft.com/office/drawing/2014/main" id="{7AB13AC0-7165-E041-AA85-20B6A9FFE234}"/>
              </a:ext>
            </a:extLst>
          </p:cNvPr>
          <p:cNvSpPr/>
          <p:nvPr/>
        </p:nvSpPr>
        <p:spPr>
          <a:xfrm>
            <a:off x="3978771" y="3952106"/>
            <a:ext cx="1160473"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TAC</a:t>
            </a:r>
            <a:r>
              <a:rPr lang="en-US" dirty="0">
                <a:solidFill>
                  <a:srgbClr val="FF0000"/>
                </a:solidFill>
              </a:rPr>
              <a:t>T</a:t>
            </a:r>
            <a:r>
              <a:rPr lang="en-US" dirty="0">
                <a:solidFill>
                  <a:schemeClr val="bg1"/>
                </a:solidFill>
              </a:rPr>
              <a:t>ATC</a:t>
            </a:r>
            <a:endParaRPr lang="en-US" b="1" dirty="0">
              <a:solidFill>
                <a:srgbClr val="FF0000"/>
              </a:solidFill>
            </a:endParaRPr>
          </a:p>
        </p:txBody>
      </p:sp>
      <p:sp>
        <p:nvSpPr>
          <p:cNvPr id="17" name="Rectangle 16">
            <a:extLst>
              <a:ext uri="{FF2B5EF4-FFF2-40B4-BE49-F238E27FC236}">
                <a16:creationId xmlns:a16="http://schemas.microsoft.com/office/drawing/2014/main" id="{6CD729FD-9C2B-964F-A403-19420D939FD8}"/>
              </a:ext>
            </a:extLst>
          </p:cNvPr>
          <p:cNvSpPr/>
          <p:nvPr/>
        </p:nvSpPr>
        <p:spPr>
          <a:xfrm>
            <a:off x="2035483" y="1405233"/>
            <a:ext cx="1099218" cy="4637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FFF0BC8-53AC-2D4A-946B-D7C50D900B03}"/>
              </a:ext>
            </a:extLst>
          </p:cNvPr>
          <p:cNvSpPr txBox="1"/>
          <p:nvPr/>
        </p:nvSpPr>
        <p:spPr>
          <a:xfrm>
            <a:off x="5189219" y="3898306"/>
            <a:ext cx="522900" cy="523220"/>
          </a:xfrm>
          <a:prstGeom prst="rect">
            <a:avLst/>
          </a:prstGeom>
          <a:noFill/>
        </p:spPr>
        <p:txBody>
          <a:bodyPr wrap="none" rtlCol="0">
            <a:spAutoFit/>
          </a:bodyPr>
          <a:lstStyle/>
          <a:p>
            <a:r>
              <a:rPr lang="en-US" sz="2800" dirty="0"/>
              <a:t>1x</a:t>
            </a:r>
          </a:p>
        </p:txBody>
      </p:sp>
      <p:sp>
        <p:nvSpPr>
          <p:cNvPr id="19" name="Rounded Rectangle 18">
            <a:extLst>
              <a:ext uri="{FF2B5EF4-FFF2-40B4-BE49-F238E27FC236}">
                <a16:creationId xmlns:a16="http://schemas.microsoft.com/office/drawing/2014/main" id="{B620DF8C-0C39-3449-A277-68BD689FF210}"/>
              </a:ext>
            </a:extLst>
          </p:cNvPr>
          <p:cNvSpPr/>
          <p:nvPr/>
        </p:nvSpPr>
        <p:spPr>
          <a:xfrm>
            <a:off x="3956854" y="5626563"/>
            <a:ext cx="1160473"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TACGATC</a:t>
            </a:r>
            <a:endParaRPr lang="en-US" b="1" dirty="0">
              <a:solidFill>
                <a:srgbClr val="FF0000"/>
              </a:solidFill>
            </a:endParaRPr>
          </a:p>
        </p:txBody>
      </p:sp>
      <p:sp>
        <p:nvSpPr>
          <p:cNvPr id="20" name="TextBox 19">
            <a:extLst>
              <a:ext uri="{FF2B5EF4-FFF2-40B4-BE49-F238E27FC236}">
                <a16:creationId xmlns:a16="http://schemas.microsoft.com/office/drawing/2014/main" id="{361265E0-F28F-3C47-8E8A-1E84F7682703}"/>
              </a:ext>
            </a:extLst>
          </p:cNvPr>
          <p:cNvSpPr txBox="1"/>
          <p:nvPr/>
        </p:nvSpPr>
        <p:spPr>
          <a:xfrm>
            <a:off x="5189219" y="5572763"/>
            <a:ext cx="522900" cy="523220"/>
          </a:xfrm>
          <a:prstGeom prst="rect">
            <a:avLst/>
          </a:prstGeom>
          <a:noFill/>
        </p:spPr>
        <p:txBody>
          <a:bodyPr wrap="none" rtlCol="0">
            <a:spAutoFit/>
          </a:bodyPr>
          <a:lstStyle/>
          <a:p>
            <a:r>
              <a:rPr lang="en-US" sz="2800" dirty="0"/>
              <a:t>3x</a:t>
            </a:r>
          </a:p>
        </p:txBody>
      </p:sp>
      <p:sp>
        <p:nvSpPr>
          <p:cNvPr id="21" name="Rectangle 20">
            <a:extLst>
              <a:ext uri="{FF2B5EF4-FFF2-40B4-BE49-F238E27FC236}">
                <a16:creationId xmlns:a16="http://schemas.microsoft.com/office/drawing/2014/main" id="{7EB59F22-3F63-ED49-B2E9-B3A2145468E5}"/>
              </a:ext>
            </a:extLst>
          </p:cNvPr>
          <p:cNvSpPr/>
          <p:nvPr/>
        </p:nvSpPr>
        <p:spPr>
          <a:xfrm>
            <a:off x="2056283" y="1953305"/>
            <a:ext cx="1099218" cy="12979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7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P spid="17" grpId="0" animBg="1"/>
      <p:bldP spid="18" grpId="0"/>
      <p:bldP spid="19" grpId="0" animBg="1"/>
      <p:bldP spid="20" grpId="0"/>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513531-1DBD-B541-8F70-E2BC4AD0FA2F}"/>
              </a:ext>
            </a:extLst>
          </p:cNvPr>
          <p:cNvSpPr>
            <a:spLocks noGrp="1"/>
          </p:cNvSpPr>
          <p:nvPr>
            <p:ph type="title"/>
          </p:nvPr>
        </p:nvSpPr>
        <p:spPr>
          <a:xfrm>
            <a:off x="0" y="54574"/>
            <a:ext cx="12192000" cy="1205041"/>
          </a:xfrm>
        </p:spPr>
        <p:txBody>
          <a:bodyPr>
            <a:normAutofit/>
          </a:bodyPr>
          <a:lstStyle/>
          <a:p>
            <a:r>
              <a:rPr lang="en-US" sz="3600" dirty="0" err="1">
                <a:latin typeface="Gill Sans MT" panose="020B0502020104020203" pitchFamily="34" charset="0"/>
              </a:rPr>
              <a:t>kmer</a:t>
            </a:r>
            <a:r>
              <a:rPr lang="en-US" sz="3600" dirty="0">
                <a:latin typeface="Gill Sans MT" panose="020B0502020104020203" pitchFamily="34" charset="0"/>
              </a:rPr>
              <a:t> error correction</a:t>
            </a:r>
          </a:p>
        </p:txBody>
      </p:sp>
      <p:sp>
        <p:nvSpPr>
          <p:cNvPr id="5" name="TextBox 4">
            <a:extLst>
              <a:ext uri="{FF2B5EF4-FFF2-40B4-BE49-F238E27FC236}">
                <a16:creationId xmlns:a16="http://schemas.microsoft.com/office/drawing/2014/main" id="{B7513BC5-6FC6-B946-988F-924CED64A1A7}"/>
              </a:ext>
            </a:extLst>
          </p:cNvPr>
          <p:cNvSpPr txBox="1"/>
          <p:nvPr/>
        </p:nvSpPr>
        <p:spPr>
          <a:xfrm>
            <a:off x="2626996" y="5381497"/>
            <a:ext cx="1426096" cy="646331"/>
          </a:xfrm>
          <a:prstGeom prst="rect">
            <a:avLst/>
          </a:prstGeom>
          <a:noFill/>
        </p:spPr>
        <p:txBody>
          <a:bodyPr wrap="none" rtlCol="0">
            <a:spAutoFit/>
          </a:bodyPr>
          <a:lstStyle/>
          <a:p>
            <a:r>
              <a:rPr lang="en-US" sz="3600" dirty="0">
                <a:latin typeface="Gill Sans MT" panose="020B0502020104020203" pitchFamily="34" charset="77"/>
              </a:rPr>
              <a:t>Before</a:t>
            </a:r>
          </a:p>
        </p:txBody>
      </p:sp>
      <p:sp>
        <p:nvSpPr>
          <p:cNvPr id="6" name="TextBox 5">
            <a:extLst>
              <a:ext uri="{FF2B5EF4-FFF2-40B4-BE49-F238E27FC236}">
                <a16:creationId xmlns:a16="http://schemas.microsoft.com/office/drawing/2014/main" id="{05345617-A868-8948-9CB3-3115BA8BF2E0}"/>
              </a:ext>
            </a:extLst>
          </p:cNvPr>
          <p:cNvSpPr txBox="1"/>
          <p:nvPr/>
        </p:nvSpPr>
        <p:spPr>
          <a:xfrm>
            <a:off x="8350463" y="5330258"/>
            <a:ext cx="1165704" cy="646331"/>
          </a:xfrm>
          <a:prstGeom prst="rect">
            <a:avLst/>
          </a:prstGeom>
          <a:noFill/>
        </p:spPr>
        <p:txBody>
          <a:bodyPr wrap="none" rtlCol="0">
            <a:spAutoFit/>
          </a:bodyPr>
          <a:lstStyle/>
          <a:p>
            <a:r>
              <a:rPr lang="en-US" sz="3600" dirty="0">
                <a:latin typeface="Gill Sans MT" panose="020B0502020104020203" pitchFamily="34" charset="77"/>
              </a:rPr>
              <a:t>After</a:t>
            </a:r>
          </a:p>
        </p:txBody>
      </p:sp>
      <p:pic>
        <p:nvPicPr>
          <p:cNvPr id="7" name="Picture 6">
            <a:extLst>
              <a:ext uri="{FF2B5EF4-FFF2-40B4-BE49-F238E27FC236}">
                <a16:creationId xmlns:a16="http://schemas.microsoft.com/office/drawing/2014/main" id="{2B519C8F-7FB8-DF4C-ABD3-9C566CB514FE}"/>
              </a:ext>
            </a:extLst>
          </p:cNvPr>
          <p:cNvPicPr>
            <a:picLocks noChangeAspect="1"/>
          </p:cNvPicPr>
          <p:nvPr/>
        </p:nvPicPr>
        <p:blipFill>
          <a:blip r:embed="rId2"/>
          <a:stretch>
            <a:fillRect/>
          </a:stretch>
        </p:blipFill>
        <p:spPr>
          <a:xfrm>
            <a:off x="698444" y="2275176"/>
            <a:ext cx="5041956" cy="3223943"/>
          </a:xfrm>
          <a:prstGeom prst="rect">
            <a:avLst/>
          </a:prstGeom>
        </p:spPr>
      </p:pic>
      <p:pic>
        <p:nvPicPr>
          <p:cNvPr id="8" name="Picture 7">
            <a:extLst>
              <a:ext uri="{FF2B5EF4-FFF2-40B4-BE49-F238E27FC236}">
                <a16:creationId xmlns:a16="http://schemas.microsoft.com/office/drawing/2014/main" id="{A1FB43AA-6E13-274F-9261-E2746F068211}"/>
              </a:ext>
            </a:extLst>
          </p:cNvPr>
          <p:cNvPicPr>
            <a:picLocks noChangeAspect="1"/>
          </p:cNvPicPr>
          <p:nvPr/>
        </p:nvPicPr>
        <p:blipFill>
          <a:blip r:embed="rId3"/>
          <a:stretch>
            <a:fillRect/>
          </a:stretch>
        </p:blipFill>
        <p:spPr>
          <a:xfrm>
            <a:off x="6112567" y="2275176"/>
            <a:ext cx="5041956" cy="3223943"/>
          </a:xfrm>
          <a:prstGeom prst="rect">
            <a:avLst/>
          </a:prstGeom>
        </p:spPr>
      </p:pic>
      <p:sp>
        <p:nvSpPr>
          <p:cNvPr id="9" name="TextBox 8">
            <a:extLst>
              <a:ext uri="{FF2B5EF4-FFF2-40B4-BE49-F238E27FC236}">
                <a16:creationId xmlns:a16="http://schemas.microsoft.com/office/drawing/2014/main" id="{E5CA466D-BDC2-F243-A9DE-C3EED40D6B9E}"/>
              </a:ext>
            </a:extLst>
          </p:cNvPr>
          <p:cNvSpPr txBox="1"/>
          <p:nvPr/>
        </p:nvSpPr>
        <p:spPr>
          <a:xfrm>
            <a:off x="372533" y="1070135"/>
            <a:ext cx="4315990" cy="707886"/>
          </a:xfrm>
          <a:prstGeom prst="rect">
            <a:avLst/>
          </a:prstGeom>
          <a:noFill/>
        </p:spPr>
        <p:txBody>
          <a:bodyPr wrap="none" rtlCol="0">
            <a:spAutoFit/>
          </a:bodyPr>
          <a:lstStyle/>
          <a:p>
            <a:r>
              <a:rPr lang="en-US" sz="2000" dirty="0">
                <a:latin typeface="Gill Sans MT" panose="020B0502020104020203" pitchFamily="34" charset="77"/>
              </a:rPr>
              <a:t>K-</a:t>
            </a:r>
            <a:r>
              <a:rPr lang="en-US" sz="2000" dirty="0" err="1">
                <a:latin typeface="Gill Sans MT" panose="020B0502020104020203" pitchFamily="34" charset="77"/>
              </a:rPr>
              <a:t>mer</a:t>
            </a:r>
            <a:r>
              <a:rPr lang="en-US" sz="2000" dirty="0">
                <a:latin typeface="Gill Sans MT" panose="020B0502020104020203" pitchFamily="34" charset="77"/>
              </a:rPr>
              <a:t> error correction with </a:t>
            </a:r>
            <a:r>
              <a:rPr lang="en-US" sz="2000" dirty="0" err="1">
                <a:latin typeface="Gill Sans MT" panose="020B0502020104020203" pitchFamily="34" charset="77"/>
              </a:rPr>
              <a:t>bfc</a:t>
            </a:r>
            <a:r>
              <a:rPr lang="en-US" sz="2000" dirty="0">
                <a:latin typeface="Gill Sans MT" panose="020B0502020104020203" pitchFamily="34" charset="77"/>
              </a:rPr>
              <a:t> tool</a:t>
            </a:r>
          </a:p>
          <a:p>
            <a:r>
              <a:rPr lang="en-US" sz="2000" dirty="0">
                <a:latin typeface="Gill Sans MT" panose="020B0502020104020203" pitchFamily="34" charset="77"/>
              </a:rPr>
              <a:t>K-</a:t>
            </a:r>
            <a:r>
              <a:rPr lang="en-US" sz="2000" dirty="0" err="1">
                <a:latin typeface="Gill Sans MT" panose="020B0502020104020203" pitchFamily="34" charset="77"/>
              </a:rPr>
              <a:t>mer</a:t>
            </a:r>
            <a:r>
              <a:rPr lang="en-US" sz="2000" dirty="0">
                <a:latin typeface="Gill Sans MT" panose="020B0502020104020203" pitchFamily="34" charset="77"/>
              </a:rPr>
              <a:t> histograms created using jellyfish</a:t>
            </a:r>
          </a:p>
        </p:txBody>
      </p:sp>
    </p:spTree>
    <p:extLst>
      <p:ext uri="{BB962C8B-B14F-4D97-AF65-F5344CB8AC3E}">
        <p14:creationId xmlns:p14="http://schemas.microsoft.com/office/powerpoint/2010/main" val="191550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E0EA7E-027C-874F-9D97-C66D3C28473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We can infer genome size from </a:t>
            </a:r>
            <a:r>
              <a:rPr lang="en-US" sz="3600" dirty="0" err="1">
                <a:latin typeface="Gill Sans MT" panose="020B0502020104020203" pitchFamily="34" charset="0"/>
              </a:rPr>
              <a:t>kmer</a:t>
            </a:r>
            <a:r>
              <a:rPr lang="en-US" sz="3600" dirty="0">
                <a:latin typeface="Gill Sans MT" panose="020B0502020104020203" pitchFamily="34" charset="0"/>
              </a:rPr>
              <a:t> distributions</a:t>
            </a:r>
          </a:p>
        </p:txBody>
      </p:sp>
      <p:sp>
        <p:nvSpPr>
          <p:cNvPr id="51" name="Rounded Rectangle 50">
            <a:extLst>
              <a:ext uri="{FF2B5EF4-FFF2-40B4-BE49-F238E27FC236}">
                <a16:creationId xmlns:a16="http://schemas.microsoft.com/office/drawing/2014/main" id="{E8D1D15A-9BF1-FC4D-917A-67986EFF5227}"/>
              </a:ext>
            </a:extLst>
          </p:cNvPr>
          <p:cNvSpPr/>
          <p:nvPr/>
        </p:nvSpPr>
        <p:spPr>
          <a:xfrm>
            <a:off x="3644966" y="2000577"/>
            <a:ext cx="1849640" cy="4156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ACTGATAGCTACG</a:t>
            </a:r>
            <a:endParaRPr lang="en-US" b="1" dirty="0">
              <a:solidFill>
                <a:schemeClr val="bg1"/>
              </a:solidFill>
            </a:endParaRPr>
          </a:p>
        </p:txBody>
      </p:sp>
      <p:sp>
        <p:nvSpPr>
          <p:cNvPr id="6" name="TextBox 5">
            <a:extLst>
              <a:ext uri="{FF2B5EF4-FFF2-40B4-BE49-F238E27FC236}">
                <a16:creationId xmlns:a16="http://schemas.microsoft.com/office/drawing/2014/main" id="{9A98F8D3-D471-F344-89C1-A0E3FCE906DB}"/>
              </a:ext>
            </a:extLst>
          </p:cNvPr>
          <p:cNvSpPr txBox="1"/>
          <p:nvPr/>
        </p:nvSpPr>
        <p:spPr>
          <a:xfrm>
            <a:off x="1204318" y="1954532"/>
            <a:ext cx="1883849" cy="461665"/>
          </a:xfrm>
          <a:prstGeom prst="rect">
            <a:avLst/>
          </a:prstGeom>
          <a:noFill/>
        </p:spPr>
        <p:txBody>
          <a:bodyPr wrap="none" rtlCol="0">
            <a:spAutoFit/>
          </a:bodyPr>
          <a:lstStyle/>
          <a:p>
            <a:r>
              <a:rPr lang="en-US" sz="2400" dirty="0">
                <a:latin typeface="Gill Sans MT" panose="020B0502020104020203" pitchFamily="34" charset="77"/>
              </a:rPr>
              <a:t>Read length L</a:t>
            </a:r>
          </a:p>
        </p:txBody>
      </p:sp>
      <p:sp>
        <p:nvSpPr>
          <p:cNvPr id="52" name="TextBox 51">
            <a:extLst>
              <a:ext uri="{FF2B5EF4-FFF2-40B4-BE49-F238E27FC236}">
                <a16:creationId xmlns:a16="http://schemas.microsoft.com/office/drawing/2014/main" id="{B3E9015B-2B5D-5648-BD9E-B2CE290BBEA8}"/>
              </a:ext>
            </a:extLst>
          </p:cNvPr>
          <p:cNvSpPr txBox="1"/>
          <p:nvPr/>
        </p:nvSpPr>
        <p:spPr>
          <a:xfrm>
            <a:off x="7300318" y="1376360"/>
            <a:ext cx="3012171" cy="461665"/>
          </a:xfrm>
          <a:prstGeom prst="rect">
            <a:avLst/>
          </a:prstGeom>
          <a:noFill/>
        </p:spPr>
        <p:txBody>
          <a:bodyPr wrap="none" rtlCol="0">
            <a:spAutoFit/>
          </a:bodyPr>
          <a:lstStyle/>
          <a:p>
            <a:r>
              <a:rPr lang="en-US" sz="2400" dirty="0">
                <a:latin typeface="Gill Sans MT" panose="020B0502020104020203" pitchFamily="34" charset="77"/>
              </a:rPr>
              <a:t>L-k+1 observed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53" name="TextBox 52">
            <a:extLst>
              <a:ext uri="{FF2B5EF4-FFF2-40B4-BE49-F238E27FC236}">
                <a16:creationId xmlns:a16="http://schemas.microsoft.com/office/drawing/2014/main" id="{FDE3A90C-5C84-4643-89F7-FF5306F3BCC4}"/>
              </a:ext>
            </a:extLst>
          </p:cNvPr>
          <p:cNvSpPr txBox="1"/>
          <p:nvPr/>
        </p:nvSpPr>
        <p:spPr>
          <a:xfrm>
            <a:off x="856655" y="1259617"/>
            <a:ext cx="1324402" cy="461665"/>
          </a:xfrm>
          <a:prstGeom prst="rect">
            <a:avLst/>
          </a:prstGeom>
          <a:noFill/>
        </p:spPr>
        <p:txBody>
          <a:bodyPr wrap="none" rtlCol="0">
            <a:spAutoFit/>
          </a:bodyPr>
          <a:lstStyle/>
          <a:p>
            <a:r>
              <a:rPr lang="en-US" sz="2400" b="1" dirty="0">
                <a:latin typeface="Gill Sans MT" panose="020B0502020104020203" pitchFamily="34" charset="77"/>
              </a:rPr>
              <a:t>Let K=9</a:t>
            </a:r>
          </a:p>
        </p:txBody>
      </p:sp>
      <p:sp>
        <p:nvSpPr>
          <p:cNvPr id="7" name="Rectangle 6">
            <a:extLst>
              <a:ext uri="{FF2B5EF4-FFF2-40B4-BE49-F238E27FC236}">
                <a16:creationId xmlns:a16="http://schemas.microsoft.com/office/drawing/2014/main" id="{ABB7E123-7E33-6741-B11E-A6BF374A53E6}"/>
              </a:ext>
            </a:extLst>
          </p:cNvPr>
          <p:cNvSpPr/>
          <p:nvPr/>
        </p:nvSpPr>
        <p:spPr>
          <a:xfrm>
            <a:off x="3739905" y="1872949"/>
            <a:ext cx="1110560" cy="723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A80E58A-B305-8846-AC5B-42D6E2485218}"/>
              </a:ext>
            </a:extLst>
          </p:cNvPr>
          <p:cNvSpPr/>
          <p:nvPr/>
        </p:nvSpPr>
        <p:spPr>
          <a:xfrm>
            <a:off x="3880775" y="1872949"/>
            <a:ext cx="1110560" cy="723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0EEF2B2-AEAC-554E-9809-8C27574F0E22}"/>
              </a:ext>
            </a:extLst>
          </p:cNvPr>
          <p:cNvSpPr/>
          <p:nvPr/>
        </p:nvSpPr>
        <p:spPr>
          <a:xfrm>
            <a:off x="4035398" y="1872949"/>
            <a:ext cx="1110560" cy="723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D5E62D-AA94-D540-B47E-7EC14AF4C88A}"/>
              </a:ext>
            </a:extLst>
          </p:cNvPr>
          <p:cNvSpPr/>
          <p:nvPr/>
        </p:nvSpPr>
        <p:spPr>
          <a:xfrm>
            <a:off x="7300318" y="1833125"/>
            <a:ext cx="1301959" cy="369332"/>
          </a:xfrm>
          <a:prstGeom prst="rect">
            <a:avLst/>
          </a:prstGeom>
        </p:spPr>
        <p:txBody>
          <a:bodyPr wrap="none">
            <a:spAutoFit/>
          </a:bodyPr>
          <a:lstStyle/>
          <a:p>
            <a:r>
              <a:rPr lang="en-US" dirty="0"/>
              <a:t>ACTGATAGC</a:t>
            </a:r>
            <a:endParaRPr lang="en-US" b="1" dirty="0"/>
          </a:p>
        </p:txBody>
      </p:sp>
      <p:sp>
        <p:nvSpPr>
          <p:cNvPr id="57" name="Rectangle 56">
            <a:extLst>
              <a:ext uri="{FF2B5EF4-FFF2-40B4-BE49-F238E27FC236}">
                <a16:creationId xmlns:a16="http://schemas.microsoft.com/office/drawing/2014/main" id="{E9843440-B2A9-9D4E-9C43-5D991589CCF9}"/>
              </a:ext>
            </a:extLst>
          </p:cNvPr>
          <p:cNvSpPr/>
          <p:nvPr/>
        </p:nvSpPr>
        <p:spPr>
          <a:xfrm>
            <a:off x="7432292" y="2025141"/>
            <a:ext cx="1283941" cy="369332"/>
          </a:xfrm>
          <a:prstGeom prst="rect">
            <a:avLst/>
          </a:prstGeom>
        </p:spPr>
        <p:txBody>
          <a:bodyPr wrap="none">
            <a:spAutoFit/>
          </a:bodyPr>
          <a:lstStyle/>
          <a:p>
            <a:r>
              <a:rPr lang="en-US" dirty="0"/>
              <a:t>CTGATAGCT</a:t>
            </a:r>
            <a:endParaRPr lang="en-US" b="1" dirty="0"/>
          </a:p>
        </p:txBody>
      </p:sp>
      <p:sp>
        <p:nvSpPr>
          <p:cNvPr id="58" name="Rectangle 57">
            <a:extLst>
              <a:ext uri="{FF2B5EF4-FFF2-40B4-BE49-F238E27FC236}">
                <a16:creationId xmlns:a16="http://schemas.microsoft.com/office/drawing/2014/main" id="{FE0CBEC5-861C-9247-93B6-899EE2DDE21D}"/>
              </a:ext>
            </a:extLst>
          </p:cNvPr>
          <p:cNvSpPr/>
          <p:nvPr/>
        </p:nvSpPr>
        <p:spPr>
          <a:xfrm>
            <a:off x="7555965" y="2211884"/>
            <a:ext cx="1274388" cy="369332"/>
          </a:xfrm>
          <a:prstGeom prst="rect">
            <a:avLst/>
          </a:prstGeom>
        </p:spPr>
        <p:txBody>
          <a:bodyPr wrap="none">
            <a:spAutoFit/>
          </a:bodyPr>
          <a:lstStyle/>
          <a:p>
            <a:r>
              <a:rPr lang="en-US" dirty="0"/>
              <a:t>TGATAGCTA</a:t>
            </a:r>
            <a:endParaRPr lang="en-US" b="1" dirty="0"/>
          </a:p>
        </p:txBody>
      </p:sp>
      <p:sp>
        <p:nvSpPr>
          <p:cNvPr id="60" name="Rectangle 59">
            <a:extLst>
              <a:ext uri="{FF2B5EF4-FFF2-40B4-BE49-F238E27FC236}">
                <a16:creationId xmlns:a16="http://schemas.microsoft.com/office/drawing/2014/main" id="{D6A31A33-7C11-CF4E-995C-EA5B092E1604}"/>
              </a:ext>
            </a:extLst>
          </p:cNvPr>
          <p:cNvSpPr/>
          <p:nvPr/>
        </p:nvSpPr>
        <p:spPr>
          <a:xfrm>
            <a:off x="7661507" y="2412179"/>
            <a:ext cx="1290610" cy="369332"/>
          </a:xfrm>
          <a:prstGeom prst="rect">
            <a:avLst/>
          </a:prstGeom>
        </p:spPr>
        <p:txBody>
          <a:bodyPr wrap="none">
            <a:spAutoFit/>
          </a:bodyPr>
          <a:lstStyle/>
          <a:p>
            <a:r>
              <a:rPr lang="en-US" dirty="0"/>
              <a:t>GATAGCTAC</a:t>
            </a:r>
            <a:endParaRPr lang="en-US" b="1" dirty="0"/>
          </a:p>
        </p:txBody>
      </p:sp>
      <p:sp>
        <p:nvSpPr>
          <p:cNvPr id="61" name="Rectangle 60">
            <a:extLst>
              <a:ext uri="{FF2B5EF4-FFF2-40B4-BE49-F238E27FC236}">
                <a16:creationId xmlns:a16="http://schemas.microsoft.com/office/drawing/2014/main" id="{9FD7DD6D-FFFE-0A4E-BFA5-FD8848C31887}"/>
              </a:ext>
            </a:extLst>
          </p:cNvPr>
          <p:cNvSpPr/>
          <p:nvPr/>
        </p:nvSpPr>
        <p:spPr>
          <a:xfrm>
            <a:off x="7807380" y="2599377"/>
            <a:ext cx="1288558" cy="369332"/>
          </a:xfrm>
          <a:prstGeom prst="rect">
            <a:avLst/>
          </a:prstGeom>
        </p:spPr>
        <p:txBody>
          <a:bodyPr wrap="none">
            <a:spAutoFit/>
          </a:bodyPr>
          <a:lstStyle/>
          <a:p>
            <a:r>
              <a:rPr lang="en-US" dirty="0"/>
              <a:t>ATAGCTACG</a:t>
            </a:r>
            <a:endParaRPr lang="en-US" b="1" dirty="0"/>
          </a:p>
        </p:txBody>
      </p:sp>
      <p:sp>
        <p:nvSpPr>
          <p:cNvPr id="9" name="Right Arrow 8">
            <a:extLst>
              <a:ext uri="{FF2B5EF4-FFF2-40B4-BE49-F238E27FC236}">
                <a16:creationId xmlns:a16="http://schemas.microsoft.com/office/drawing/2014/main" id="{B64DAAB1-C767-FD48-AD49-AB68374DF174}"/>
              </a:ext>
            </a:extLst>
          </p:cNvPr>
          <p:cNvSpPr/>
          <p:nvPr/>
        </p:nvSpPr>
        <p:spPr>
          <a:xfrm>
            <a:off x="6004556" y="2093373"/>
            <a:ext cx="785812" cy="2677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EA5006-708E-374A-8572-64846214D3A1}"/>
              </a:ext>
            </a:extLst>
          </p:cNvPr>
          <p:cNvSpPr txBox="1"/>
          <p:nvPr/>
        </p:nvSpPr>
        <p:spPr>
          <a:xfrm>
            <a:off x="9585365" y="1932808"/>
            <a:ext cx="1754006" cy="923330"/>
          </a:xfrm>
          <a:prstGeom prst="rect">
            <a:avLst/>
          </a:prstGeom>
          <a:noFill/>
        </p:spPr>
        <p:txBody>
          <a:bodyPr wrap="none" rtlCol="0">
            <a:spAutoFit/>
          </a:bodyPr>
          <a:lstStyle/>
          <a:p>
            <a:r>
              <a:rPr lang="en-US" dirty="0">
                <a:latin typeface="Gill Sans MT" panose="020B0502020104020203" pitchFamily="34" charset="77"/>
              </a:rPr>
              <a:t>L=13</a:t>
            </a:r>
          </a:p>
          <a:p>
            <a:r>
              <a:rPr lang="en-US" dirty="0">
                <a:latin typeface="Gill Sans MT" panose="020B0502020104020203" pitchFamily="34" charset="77"/>
              </a:rPr>
              <a:t>K=9</a:t>
            </a:r>
          </a:p>
          <a:p>
            <a:r>
              <a:rPr lang="en-US" dirty="0">
                <a:latin typeface="Gill Sans MT" panose="020B0502020104020203" pitchFamily="34" charset="77"/>
              </a:rPr>
              <a:t>5 possible </a:t>
            </a:r>
            <a:r>
              <a:rPr lang="en-US" dirty="0" err="1">
                <a:latin typeface="Gill Sans MT" panose="020B0502020104020203" pitchFamily="34" charset="77"/>
              </a:rPr>
              <a:t>kmers</a:t>
            </a:r>
            <a:endParaRPr lang="en-US" dirty="0">
              <a:latin typeface="Gill Sans MT" panose="020B0502020104020203" pitchFamily="34" charset="77"/>
            </a:endParaRPr>
          </a:p>
        </p:txBody>
      </p:sp>
      <p:sp>
        <p:nvSpPr>
          <p:cNvPr id="62" name="TextBox 61">
            <a:extLst>
              <a:ext uri="{FF2B5EF4-FFF2-40B4-BE49-F238E27FC236}">
                <a16:creationId xmlns:a16="http://schemas.microsoft.com/office/drawing/2014/main" id="{1B8058F3-AAA6-7F44-9143-41AE392E7C14}"/>
              </a:ext>
            </a:extLst>
          </p:cNvPr>
          <p:cNvSpPr txBox="1"/>
          <p:nvPr/>
        </p:nvSpPr>
        <p:spPr>
          <a:xfrm>
            <a:off x="1179307" y="3483746"/>
            <a:ext cx="2505814" cy="461665"/>
          </a:xfrm>
          <a:prstGeom prst="rect">
            <a:avLst/>
          </a:prstGeom>
          <a:noFill/>
        </p:spPr>
        <p:txBody>
          <a:bodyPr wrap="none" rtlCol="0">
            <a:spAutoFit/>
          </a:bodyPr>
          <a:lstStyle/>
          <a:p>
            <a:r>
              <a:rPr lang="en-US" sz="2400" dirty="0">
                <a:latin typeface="Gill Sans MT" panose="020B0502020104020203" pitchFamily="34" charset="77"/>
              </a:rPr>
              <a:t>Genome Length G</a:t>
            </a:r>
          </a:p>
        </p:txBody>
      </p:sp>
      <p:sp>
        <p:nvSpPr>
          <p:cNvPr id="63" name="TextBox 62">
            <a:extLst>
              <a:ext uri="{FF2B5EF4-FFF2-40B4-BE49-F238E27FC236}">
                <a16:creationId xmlns:a16="http://schemas.microsoft.com/office/drawing/2014/main" id="{DEA9F099-E80B-6249-8B37-7F2ED068842B}"/>
              </a:ext>
            </a:extLst>
          </p:cNvPr>
          <p:cNvSpPr txBox="1"/>
          <p:nvPr/>
        </p:nvSpPr>
        <p:spPr>
          <a:xfrm>
            <a:off x="1179307" y="3138195"/>
            <a:ext cx="2141035" cy="400110"/>
          </a:xfrm>
          <a:prstGeom prst="rect">
            <a:avLst/>
          </a:prstGeom>
          <a:noFill/>
        </p:spPr>
        <p:txBody>
          <a:bodyPr wrap="none" rtlCol="0">
            <a:spAutoFit/>
          </a:bodyPr>
          <a:lstStyle/>
          <a:p>
            <a:r>
              <a:rPr lang="en-US" sz="2000" dirty="0">
                <a:latin typeface="Gill Sans MT" panose="020B0502020104020203" pitchFamily="34" charset="77"/>
              </a:rPr>
              <a:t>(by the same logic)</a:t>
            </a:r>
          </a:p>
        </p:txBody>
      </p:sp>
      <p:sp>
        <p:nvSpPr>
          <p:cNvPr id="64" name="Right Arrow 63">
            <a:extLst>
              <a:ext uri="{FF2B5EF4-FFF2-40B4-BE49-F238E27FC236}">
                <a16:creationId xmlns:a16="http://schemas.microsoft.com/office/drawing/2014/main" id="{44815FE6-D34A-4844-9914-4BC1EBA43573}"/>
              </a:ext>
            </a:extLst>
          </p:cNvPr>
          <p:cNvSpPr/>
          <p:nvPr/>
        </p:nvSpPr>
        <p:spPr>
          <a:xfrm>
            <a:off x="3847827" y="3580693"/>
            <a:ext cx="785812" cy="2677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394C94C9-3401-E448-8CC0-2C206E54366C}"/>
              </a:ext>
            </a:extLst>
          </p:cNvPr>
          <p:cNvSpPr txBox="1"/>
          <p:nvPr/>
        </p:nvSpPr>
        <p:spPr>
          <a:xfrm>
            <a:off x="4850156" y="3468586"/>
            <a:ext cx="6184706" cy="461665"/>
          </a:xfrm>
          <a:prstGeom prst="rect">
            <a:avLst/>
          </a:prstGeom>
          <a:noFill/>
        </p:spPr>
        <p:txBody>
          <a:bodyPr wrap="none" rtlCol="0">
            <a:spAutoFit/>
          </a:bodyPr>
          <a:lstStyle/>
          <a:p>
            <a:r>
              <a:rPr lang="en-US" sz="2400" dirty="0">
                <a:latin typeface="Gill Sans MT" panose="020B0502020104020203" pitchFamily="34" charset="77"/>
              </a:rPr>
              <a:t>G-k+1 total </a:t>
            </a:r>
            <a:r>
              <a:rPr lang="en-US" sz="2400" dirty="0" err="1">
                <a:latin typeface="Gill Sans MT" panose="020B0502020104020203" pitchFamily="34" charset="77"/>
              </a:rPr>
              <a:t>kmers</a:t>
            </a:r>
            <a:r>
              <a:rPr lang="en-US" sz="2400" dirty="0">
                <a:latin typeface="Gill Sans MT" panose="020B0502020104020203" pitchFamily="34" charset="77"/>
              </a:rPr>
              <a:t> (usually not all unique. Why?)</a:t>
            </a:r>
          </a:p>
        </p:txBody>
      </p:sp>
      <p:sp>
        <p:nvSpPr>
          <p:cNvPr id="66" name="TextBox 65">
            <a:extLst>
              <a:ext uri="{FF2B5EF4-FFF2-40B4-BE49-F238E27FC236}">
                <a16:creationId xmlns:a16="http://schemas.microsoft.com/office/drawing/2014/main" id="{CADC8797-F29A-1940-93FC-686402F24355}"/>
              </a:ext>
            </a:extLst>
          </p:cNvPr>
          <p:cNvSpPr txBox="1"/>
          <p:nvPr/>
        </p:nvSpPr>
        <p:spPr>
          <a:xfrm>
            <a:off x="1179307" y="4521925"/>
            <a:ext cx="2589427" cy="461665"/>
          </a:xfrm>
          <a:prstGeom prst="rect">
            <a:avLst/>
          </a:prstGeom>
          <a:noFill/>
        </p:spPr>
        <p:txBody>
          <a:bodyPr wrap="none" rtlCol="0">
            <a:spAutoFit/>
          </a:bodyPr>
          <a:lstStyle/>
          <a:p>
            <a:r>
              <a:rPr lang="en-US" sz="2400" dirty="0">
                <a:latin typeface="Gill Sans MT" panose="020B0502020104020203" pitchFamily="34" charset="77"/>
              </a:rPr>
              <a:t>N reads of length L</a:t>
            </a:r>
          </a:p>
        </p:txBody>
      </p:sp>
      <p:sp>
        <p:nvSpPr>
          <p:cNvPr id="67" name="Right Arrow 66">
            <a:extLst>
              <a:ext uri="{FF2B5EF4-FFF2-40B4-BE49-F238E27FC236}">
                <a16:creationId xmlns:a16="http://schemas.microsoft.com/office/drawing/2014/main" id="{9A15AA0D-2879-2B42-899B-6AC3D82E7796}"/>
              </a:ext>
            </a:extLst>
          </p:cNvPr>
          <p:cNvSpPr/>
          <p:nvPr/>
        </p:nvSpPr>
        <p:spPr>
          <a:xfrm>
            <a:off x="4051795" y="4626089"/>
            <a:ext cx="785812" cy="2677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5D53C7C4-A80C-F84E-8997-9CAB573CF76A}"/>
              </a:ext>
            </a:extLst>
          </p:cNvPr>
          <p:cNvSpPr txBox="1"/>
          <p:nvPr/>
        </p:nvSpPr>
        <p:spPr>
          <a:xfrm>
            <a:off x="5166011" y="4534278"/>
            <a:ext cx="4110228" cy="461665"/>
          </a:xfrm>
          <a:prstGeom prst="rect">
            <a:avLst/>
          </a:prstGeom>
          <a:noFill/>
        </p:spPr>
        <p:txBody>
          <a:bodyPr wrap="none" rtlCol="0">
            <a:spAutoFit/>
          </a:bodyPr>
          <a:lstStyle/>
          <a:p>
            <a:r>
              <a:rPr lang="en-US" sz="2400" dirty="0">
                <a:latin typeface="Gill Sans MT" panose="020B0502020104020203" pitchFamily="34" charset="77"/>
              </a:rPr>
              <a:t>N(L-k+1) total observed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69" name="TextBox 68">
            <a:extLst>
              <a:ext uri="{FF2B5EF4-FFF2-40B4-BE49-F238E27FC236}">
                <a16:creationId xmlns:a16="http://schemas.microsoft.com/office/drawing/2014/main" id="{A6127AD3-0050-254E-9064-F9218042CB15}"/>
              </a:ext>
            </a:extLst>
          </p:cNvPr>
          <p:cNvSpPr txBox="1"/>
          <p:nvPr/>
        </p:nvSpPr>
        <p:spPr>
          <a:xfrm>
            <a:off x="224142" y="5760077"/>
            <a:ext cx="10298910" cy="830997"/>
          </a:xfrm>
          <a:prstGeom prst="rect">
            <a:avLst/>
          </a:prstGeom>
          <a:noFill/>
        </p:spPr>
        <p:txBody>
          <a:bodyPr wrap="none" rtlCol="0">
            <a:spAutoFit/>
          </a:bodyPr>
          <a:lstStyle/>
          <a:p>
            <a:r>
              <a:rPr lang="en-US" sz="2400" b="1" dirty="0">
                <a:latin typeface="Gill Sans MT" panose="020B0502020104020203" pitchFamily="34" charset="77"/>
              </a:rPr>
              <a:t>Can use these relationships + </a:t>
            </a:r>
            <a:r>
              <a:rPr lang="en-US" sz="2400" b="1" dirty="0" err="1">
                <a:latin typeface="Gill Sans MT" panose="020B0502020104020203" pitchFamily="34" charset="77"/>
              </a:rPr>
              <a:t>kmer</a:t>
            </a:r>
            <a:r>
              <a:rPr lang="en-US" sz="2400" b="1" dirty="0">
                <a:latin typeface="Gill Sans MT" panose="020B0502020104020203" pitchFamily="34" charset="77"/>
              </a:rPr>
              <a:t> distribution to derive genome size!</a:t>
            </a:r>
            <a:br>
              <a:rPr lang="en-US" sz="2400" b="1" dirty="0">
                <a:latin typeface="Gill Sans MT" panose="020B0502020104020203" pitchFamily="34" charset="77"/>
              </a:rPr>
            </a:br>
            <a:r>
              <a:rPr lang="en-US" sz="2400" b="1" dirty="0">
                <a:latin typeface="Gill Sans MT" panose="020B0502020104020203" pitchFamily="34" charset="77"/>
              </a:rPr>
              <a:t>Exercises walk through how to do this.</a:t>
            </a:r>
          </a:p>
        </p:txBody>
      </p:sp>
    </p:spTree>
    <p:extLst>
      <p:ext uri="{BB962C8B-B14F-4D97-AF65-F5344CB8AC3E}">
        <p14:creationId xmlns:p14="http://schemas.microsoft.com/office/powerpoint/2010/main" val="18223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p:bldP spid="52" grpId="0"/>
      <p:bldP spid="53" grpId="0"/>
      <p:bldP spid="7" grpId="0" animBg="1"/>
      <p:bldP spid="54" grpId="0" animBg="1"/>
      <p:bldP spid="55" grpId="0" animBg="1"/>
      <p:bldP spid="8" grpId="0"/>
      <p:bldP spid="57" grpId="0"/>
      <p:bldP spid="58" grpId="0"/>
      <p:bldP spid="60" grpId="0"/>
      <p:bldP spid="61" grpId="0"/>
      <p:bldP spid="9" grpId="0" animBg="1"/>
      <p:bldP spid="10" grpId="0"/>
      <p:bldP spid="62" grpId="0"/>
      <p:bldP spid="63" grpId="0"/>
      <p:bldP spid="64" grpId="0" animBg="1"/>
      <p:bldP spid="65" grpId="0"/>
      <p:bldP spid="66" grpId="0"/>
      <p:bldP spid="67" grpId="0" animBg="1"/>
      <p:bldP spid="68" grpId="0"/>
      <p:bldP spid="6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98619C-DA67-1249-AF9E-24AEE5BCBFDF}"/>
              </a:ext>
            </a:extLst>
          </p:cNvPr>
          <p:cNvGrpSpPr/>
          <p:nvPr/>
        </p:nvGrpSpPr>
        <p:grpSpPr>
          <a:xfrm>
            <a:off x="2081746" y="1444281"/>
            <a:ext cx="5382546" cy="5091898"/>
            <a:chOff x="6284729" y="905980"/>
            <a:chExt cx="5382547" cy="5091896"/>
          </a:xfrm>
        </p:grpSpPr>
        <p:pic>
          <p:nvPicPr>
            <p:cNvPr id="5" name="Picture 4">
              <a:extLst>
                <a:ext uri="{FF2B5EF4-FFF2-40B4-BE49-F238E27FC236}">
                  <a16:creationId xmlns:a16="http://schemas.microsoft.com/office/drawing/2014/main" id="{D5B5B383-B773-7340-A636-2052509E6DA3}"/>
                </a:ext>
              </a:extLst>
            </p:cNvPr>
            <p:cNvPicPr>
              <a:picLocks noChangeAspect="1"/>
            </p:cNvPicPr>
            <p:nvPr/>
          </p:nvPicPr>
          <p:blipFill rotWithShape="1">
            <a:blip r:embed="rId2"/>
            <a:srcRect l="12210" b="14869"/>
            <a:stretch/>
          </p:blipFill>
          <p:spPr>
            <a:xfrm>
              <a:off x="6918960" y="905980"/>
              <a:ext cx="4748316" cy="4275620"/>
            </a:xfrm>
            <a:prstGeom prst="rect">
              <a:avLst/>
            </a:prstGeom>
          </p:spPr>
        </p:pic>
        <p:sp>
          <p:nvSpPr>
            <p:cNvPr id="6" name="Rectangle 5">
              <a:extLst>
                <a:ext uri="{FF2B5EF4-FFF2-40B4-BE49-F238E27FC236}">
                  <a16:creationId xmlns:a16="http://schemas.microsoft.com/office/drawing/2014/main" id="{96FD7BCD-E9C1-2340-AD0C-C5133E39A598}"/>
                </a:ext>
              </a:extLst>
            </p:cNvPr>
            <p:cNvSpPr/>
            <p:nvPr/>
          </p:nvSpPr>
          <p:spPr>
            <a:xfrm>
              <a:off x="9433560" y="2822810"/>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5A2633-39EF-C240-BA54-45D87DCE5FA2}"/>
                </a:ext>
              </a:extLst>
            </p:cNvPr>
            <p:cNvSpPr txBox="1"/>
            <p:nvPr/>
          </p:nvSpPr>
          <p:spPr>
            <a:xfrm>
              <a:off x="8092638" y="5536211"/>
              <a:ext cx="2513830" cy="461665"/>
            </a:xfrm>
            <a:prstGeom prst="rect">
              <a:avLst/>
            </a:prstGeom>
            <a:noFill/>
          </p:spPr>
          <p:txBody>
            <a:bodyPr wrap="none" rtlCol="0">
              <a:spAutoFit/>
            </a:bodyPr>
            <a:lstStyle/>
            <a:p>
              <a:r>
                <a:rPr lang="en-US" sz="2400" dirty="0">
                  <a:latin typeface="Gill Sans MT" panose="020B0502020104020203" pitchFamily="34" charset="77"/>
                </a:rPr>
                <a:t># times </a:t>
              </a:r>
              <a:r>
                <a:rPr lang="en-US" sz="2400" dirty="0" err="1">
                  <a:latin typeface="Gill Sans MT" panose="020B0502020104020203" pitchFamily="34" charset="77"/>
                </a:rPr>
                <a:t>kmer</a:t>
              </a:r>
              <a:r>
                <a:rPr lang="en-US" sz="2400" dirty="0">
                  <a:latin typeface="Gill Sans MT" panose="020B0502020104020203" pitchFamily="34" charset="77"/>
                </a:rPr>
                <a:t> seen</a:t>
              </a:r>
            </a:p>
          </p:txBody>
        </p:sp>
        <p:sp>
          <p:nvSpPr>
            <p:cNvPr id="8" name="TextBox 7">
              <a:extLst>
                <a:ext uri="{FF2B5EF4-FFF2-40B4-BE49-F238E27FC236}">
                  <a16:creationId xmlns:a16="http://schemas.microsoft.com/office/drawing/2014/main" id="{83C109C3-7587-D84A-AA87-BF5A6C8E78CD}"/>
                </a:ext>
              </a:extLst>
            </p:cNvPr>
            <p:cNvSpPr txBox="1"/>
            <p:nvPr/>
          </p:nvSpPr>
          <p:spPr>
            <a:xfrm rot="16200000">
              <a:off x="5877407" y="2869715"/>
              <a:ext cx="1276310" cy="461665"/>
            </a:xfrm>
            <a:prstGeom prst="rect">
              <a:avLst/>
            </a:prstGeom>
            <a:noFill/>
          </p:spPr>
          <p:txBody>
            <a:bodyPr wrap="none" rtlCol="0">
              <a:spAutoFit/>
            </a:bodyPr>
            <a:lstStyle/>
            <a:p>
              <a:r>
                <a:rPr lang="en-US" sz="2400" dirty="0">
                  <a:latin typeface="Gill Sans MT" panose="020B0502020104020203" pitchFamily="34" charset="77"/>
                </a:rPr>
                <a:t># </a:t>
              </a:r>
              <a:r>
                <a:rPr lang="en-US" sz="2400" dirty="0" err="1">
                  <a:latin typeface="Gill Sans MT" panose="020B0502020104020203" pitchFamily="34" charset="77"/>
                </a:rPr>
                <a:t>Kmers</a:t>
              </a:r>
              <a:endParaRPr lang="en-US" sz="2400" dirty="0">
                <a:latin typeface="Gill Sans MT" panose="020B0502020104020203" pitchFamily="34" charset="77"/>
              </a:endParaRPr>
            </a:p>
          </p:txBody>
        </p:sp>
        <p:sp>
          <p:nvSpPr>
            <p:cNvPr id="9" name="TextBox 8">
              <a:extLst>
                <a:ext uri="{FF2B5EF4-FFF2-40B4-BE49-F238E27FC236}">
                  <a16:creationId xmlns:a16="http://schemas.microsoft.com/office/drawing/2014/main" id="{000FF21C-200B-1E4B-B668-98C1FC693CFF}"/>
                </a:ext>
              </a:extLst>
            </p:cNvPr>
            <p:cNvSpPr txBox="1"/>
            <p:nvPr/>
          </p:nvSpPr>
          <p:spPr>
            <a:xfrm>
              <a:off x="6803665" y="5138249"/>
              <a:ext cx="301686" cy="369332"/>
            </a:xfrm>
            <a:prstGeom prst="rect">
              <a:avLst/>
            </a:prstGeom>
            <a:noFill/>
          </p:spPr>
          <p:txBody>
            <a:bodyPr wrap="none" rtlCol="0">
              <a:spAutoFit/>
            </a:bodyPr>
            <a:lstStyle/>
            <a:p>
              <a:r>
                <a:rPr lang="en-US" dirty="0"/>
                <a:t>0</a:t>
              </a:r>
            </a:p>
          </p:txBody>
        </p:sp>
        <p:sp>
          <p:nvSpPr>
            <p:cNvPr id="10" name="TextBox 9">
              <a:extLst>
                <a:ext uri="{FF2B5EF4-FFF2-40B4-BE49-F238E27FC236}">
                  <a16:creationId xmlns:a16="http://schemas.microsoft.com/office/drawing/2014/main" id="{96AD4F79-8F5B-8640-BFC4-612375F3B252}"/>
                </a:ext>
              </a:extLst>
            </p:cNvPr>
            <p:cNvSpPr txBox="1"/>
            <p:nvPr/>
          </p:nvSpPr>
          <p:spPr>
            <a:xfrm>
              <a:off x="7389643" y="5138249"/>
              <a:ext cx="418704" cy="369332"/>
            </a:xfrm>
            <a:prstGeom prst="rect">
              <a:avLst/>
            </a:prstGeom>
            <a:noFill/>
          </p:spPr>
          <p:txBody>
            <a:bodyPr wrap="none" rtlCol="0">
              <a:spAutoFit/>
            </a:bodyPr>
            <a:lstStyle/>
            <a:p>
              <a:r>
                <a:rPr lang="en-US" dirty="0"/>
                <a:t>10</a:t>
              </a:r>
            </a:p>
          </p:txBody>
        </p:sp>
        <p:sp>
          <p:nvSpPr>
            <p:cNvPr id="11" name="TextBox 10">
              <a:extLst>
                <a:ext uri="{FF2B5EF4-FFF2-40B4-BE49-F238E27FC236}">
                  <a16:creationId xmlns:a16="http://schemas.microsoft.com/office/drawing/2014/main" id="{3850BA2F-F0C3-4746-86D0-671EC91EE885}"/>
                </a:ext>
              </a:extLst>
            </p:cNvPr>
            <p:cNvSpPr txBox="1"/>
            <p:nvPr/>
          </p:nvSpPr>
          <p:spPr>
            <a:xfrm>
              <a:off x="8092638" y="5138249"/>
              <a:ext cx="418704" cy="369332"/>
            </a:xfrm>
            <a:prstGeom prst="rect">
              <a:avLst/>
            </a:prstGeom>
            <a:noFill/>
          </p:spPr>
          <p:txBody>
            <a:bodyPr wrap="none" rtlCol="0">
              <a:spAutoFit/>
            </a:bodyPr>
            <a:lstStyle/>
            <a:p>
              <a:r>
                <a:rPr lang="en-US" dirty="0"/>
                <a:t>20</a:t>
              </a:r>
            </a:p>
          </p:txBody>
        </p:sp>
        <p:sp>
          <p:nvSpPr>
            <p:cNvPr id="12" name="TextBox 11">
              <a:extLst>
                <a:ext uri="{FF2B5EF4-FFF2-40B4-BE49-F238E27FC236}">
                  <a16:creationId xmlns:a16="http://schemas.microsoft.com/office/drawing/2014/main" id="{DBBF4EBA-6EDA-374D-B1D7-04CAC69E78B5}"/>
                </a:ext>
              </a:extLst>
            </p:cNvPr>
            <p:cNvSpPr txBox="1"/>
            <p:nvPr/>
          </p:nvSpPr>
          <p:spPr>
            <a:xfrm>
              <a:off x="8795633" y="5138249"/>
              <a:ext cx="418704" cy="369332"/>
            </a:xfrm>
            <a:prstGeom prst="rect">
              <a:avLst/>
            </a:prstGeom>
            <a:noFill/>
          </p:spPr>
          <p:txBody>
            <a:bodyPr wrap="none" rtlCol="0">
              <a:spAutoFit/>
            </a:bodyPr>
            <a:lstStyle/>
            <a:p>
              <a:r>
                <a:rPr lang="en-US" dirty="0"/>
                <a:t>30</a:t>
              </a:r>
            </a:p>
          </p:txBody>
        </p:sp>
        <p:sp>
          <p:nvSpPr>
            <p:cNvPr id="13" name="TextBox 12">
              <a:extLst>
                <a:ext uri="{FF2B5EF4-FFF2-40B4-BE49-F238E27FC236}">
                  <a16:creationId xmlns:a16="http://schemas.microsoft.com/office/drawing/2014/main" id="{92A1F7BB-4067-9B41-B42D-91FA618DFA9F}"/>
                </a:ext>
              </a:extLst>
            </p:cNvPr>
            <p:cNvSpPr txBox="1"/>
            <p:nvPr/>
          </p:nvSpPr>
          <p:spPr>
            <a:xfrm>
              <a:off x="9498627" y="5138249"/>
              <a:ext cx="418704" cy="369332"/>
            </a:xfrm>
            <a:prstGeom prst="rect">
              <a:avLst/>
            </a:prstGeom>
            <a:noFill/>
          </p:spPr>
          <p:txBody>
            <a:bodyPr wrap="none" rtlCol="0">
              <a:spAutoFit/>
            </a:bodyPr>
            <a:lstStyle/>
            <a:p>
              <a:r>
                <a:rPr lang="en-US" dirty="0"/>
                <a:t>40</a:t>
              </a:r>
            </a:p>
          </p:txBody>
        </p:sp>
        <p:sp>
          <p:nvSpPr>
            <p:cNvPr id="14" name="TextBox 13">
              <a:extLst>
                <a:ext uri="{FF2B5EF4-FFF2-40B4-BE49-F238E27FC236}">
                  <a16:creationId xmlns:a16="http://schemas.microsoft.com/office/drawing/2014/main" id="{5F90CF04-E102-9F4A-82AF-A8D6A6043E16}"/>
                </a:ext>
              </a:extLst>
            </p:cNvPr>
            <p:cNvSpPr txBox="1"/>
            <p:nvPr/>
          </p:nvSpPr>
          <p:spPr>
            <a:xfrm>
              <a:off x="10201622" y="5138249"/>
              <a:ext cx="418704" cy="369332"/>
            </a:xfrm>
            <a:prstGeom prst="rect">
              <a:avLst/>
            </a:prstGeom>
            <a:noFill/>
          </p:spPr>
          <p:txBody>
            <a:bodyPr wrap="none" rtlCol="0">
              <a:spAutoFit/>
            </a:bodyPr>
            <a:lstStyle/>
            <a:p>
              <a:r>
                <a:rPr lang="en-US" dirty="0"/>
                <a:t>50</a:t>
              </a:r>
            </a:p>
          </p:txBody>
        </p:sp>
        <p:sp>
          <p:nvSpPr>
            <p:cNvPr id="15" name="TextBox 14">
              <a:extLst>
                <a:ext uri="{FF2B5EF4-FFF2-40B4-BE49-F238E27FC236}">
                  <a16:creationId xmlns:a16="http://schemas.microsoft.com/office/drawing/2014/main" id="{5949392C-2E8D-D943-9519-771F8880E238}"/>
                </a:ext>
              </a:extLst>
            </p:cNvPr>
            <p:cNvSpPr txBox="1"/>
            <p:nvPr/>
          </p:nvSpPr>
          <p:spPr>
            <a:xfrm>
              <a:off x="10904616" y="5138249"/>
              <a:ext cx="418704" cy="369332"/>
            </a:xfrm>
            <a:prstGeom prst="rect">
              <a:avLst/>
            </a:prstGeom>
            <a:noFill/>
          </p:spPr>
          <p:txBody>
            <a:bodyPr wrap="none" rtlCol="0">
              <a:spAutoFit/>
            </a:bodyPr>
            <a:lstStyle/>
            <a:p>
              <a:r>
                <a:rPr lang="en-US" dirty="0"/>
                <a:t>60</a:t>
              </a:r>
            </a:p>
          </p:txBody>
        </p:sp>
        <p:sp>
          <p:nvSpPr>
            <p:cNvPr id="16" name="Rectangle 15">
              <a:extLst>
                <a:ext uri="{FF2B5EF4-FFF2-40B4-BE49-F238E27FC236}">
                  <a16:creationId xmlns:a16="http://schemas.microsoft.com/office/drawing/2014/main" id="{F098194C-5B39-734C-B20C-498BFA85BFED}"/>
                </a:ext>
              </a:extLst>
            </p:cNvPr>
            <p:cNvSpPr/>
            <p:nvPr/>
          </p:nvSpPr>
          <p:spPr>
            <a:xfrm>
              <a:off x="7324577" y="1411962"/>
              <a:ext cx="188976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3C29A190-0D5F-E240-89E0-CF783246A994}"/>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We can infer genome size from </a:t>
            </a:r>
            <a:r>
              <a:rPr lang="en-US" sz="3600" dirty="0" err="1">
                <a:latin typeface="Gill Sans MT" panose="020B0502020104020203" pitchFamily="34" charset="0"/>
              </a:rPr>
              <a:t>kmer</a:t>
            </a:r>
            <a:r>
              <a:rPr lang="en-US" sz="3600" dirty="0">
                <a:latin typeface="Gill Sans MT" panose="020B0502020104020203" pitchFamily="34" charset="0"/>
              </a:rPr>
              <a:t> distributions</a:t>
            </a:r>
          </a:p>
        </p:txBody>
      </p:sp>
      <p:sp>
        <p:nvSpPr>
          <p:cNvPr id="18" name="Rectangle 17">
            <a:extLst>
              <a:ext uri="{FF2B5EF4-FFF2-40B4-BE49-F238E27FC236}">
                <a16:creationId xmlns:a16="http://schemas.microsoft.com/office/drawing/2014/main" id="{75637D39-0108-B74A-8147-6BA5A3306679}"/>
              </a:ext>
            </a:extLst>
          </p:cNvPr>
          <p:cNvSpPr/>
          <p:nvPr/>
        </p:nvSpPr>
        <p:spPr>
          <a:xfrm>
            <a:off x="396298" y="1259615"/>
            <a:ext cx="5699702" cy="369332"/>
          </a:xfrm>
          <a:prstGeom prst="rect">
            <a:avLst/>
          </a:prstGeom>
        </p:spPr>
        <p:txBody>
          <a:bodyPr wrap="none">
            <a:spAutoFit/>
          </a:bodyPr>
          <a:lstStyle/>
          <a:p>
            <a:r>
              <a:rPr lang="en-US" dirty="0">
                <a:latin typeface="Gill Sans MT" panose="020B0502020104020203" pitchFamily="34" charset="77"/>
              </a:rPr>
              <a:t>Choice of k critical. Examine k-</a:t>
            </a:r>
            <a:r>
              <a:rPr lang="en-US" dirty="0" err="1">
                <a:latin typeface="Gill Sans MT" panose="020B0502020104020203" pitchFamily="34" charset="77"/>
              </a:rPr>
              <a:t>mer</a:t>
            </a:r>
            <a:r>
              <a:rPr lang="en-US" dirty="0">
                <a:latin typeface="Gill Sans MT" panose="020B0502020104020203" pitchFamily="34" charset="77"/>
              </a:rPr>
              <a:t> distribution to evaluate</a:t>
            </a:r>
          </a:p>
        </p:txBody>
      </p:sp>
      <p:sp>
        <p:nvSpPr>
          <p:cNvPr id="20" name="TextBox 19">
            <a:extLst>
              <a:ext uri="{FF2B5EF4-FFF2-40B4-BE49-F238E27FC236}">
                <a16:creationId xmlns:a16="http://schemas.microsoft.com/office/drawing/2014/main" id="{80190B1C-F05E-5D41-8D7E-03A8EDA4D524}"/>
              </a:ext>
            </a:extLst>
          </p:cNvPr>
          <p:cNvSpPr txBox="1"/>
          <p:nvPr/>
        </p:nvSpPr>
        <p:spPr>
          <a:xfrm>
            <a:off x="4444444" y="3198203"/>
            <a:ext cx="2035685" cy="646331"/>
          </a:xfrm>
          <a:prstGeom prst="rect">
            <a:avLst/>
          </a:prstGeom>
          <a:noFill/>
        </p:spPr>
        <p:txBody>
          <a:bodyPr wrap="none" rtlCol="0">
            <a:spAutoFit/>
          </a:bodyPr>
          <a:lstStyle/>
          <a:p>
            <a:r>
              <a:rPr lang="en-US" b="1" dirty="0">
                <a:latin typeface="Gill Sans MT" panose="020B0502020104020203" pitchFamily="34" charset="77"/>
              </a:rPr>
              <a:t>M</a:t>
            </a:r>
            <a:r>
              <a:rPr lang="en-US" dirty="0">
                <a:latin typeface="Gill Sans MT" panose="020B0502020104020203" pitchFamily="34" charset="77"/>
              </a:rPr>
              <a:t> = </a:t>
            </a:r>
            <a:r>
              <a:rPr lang="en-US" dirty="0" err="1">
                <a:latin typeface="Gill Sans MT" panose="020B0502020104020203" pitchFamily="34" charset="77"/>
              </a:rPr>
              <a:t>kmer</a:t>
            </a:r>
            <a:r>
              <a:rPr lang="en-US" dirty="0">
                <a:latin typeface="Gill Sans MT" panose="020B0502020104020203" pitchFamily="34" charset="77"/>
              </a:rPr>
              <a:t> coverage</a:t>
            </a:r>
          </a:p>
          <a:p>
            <a:r>
              <a:rPr lang="en-US" dirty="0">
                <a:latin typeface="Gill Sans MT" panose="020B0502020104020203" pitchFamily="34" charset="77"/>
              </a:rPr>
              <a:t>(value at the peak)</a:t>
            </a:r>
          </a:p>
        </p:txBody>
      </p:sp>
      <p:sp>
        <p:nvSpPr>
          <p:cNvPr id="21" name="TextBox 20">
            <a:extLst>
              <a:ext uri="{FF2B5EF4-FFF2-40B4-BE49-F238E27FC236}">
                <a16:creationId xmlns:a16="http://schemas.microsoft.com/office/drawing/2014/main" id="{7431DCF1-F955-5142-9D34-AD0BC7CB9850}"/>
              </a:ext>
            </a:extLst>
          </p:cNvPr>
          <p:cNvSpPr txBox="1"/>
          <p:nvPr/>
        </p:nvSpPr>
        <p:spPr>
          <a:xfrm>
            <a:off x="7774646" y="3374920"/>
            <a:ext cx="587020" cy="369332"/>
          </a:xfrm>
          <a:prstGeom prst="rect">
            <a:avLst/>
          </a:prstGeom>
          <a:noFill/>
        </p:spPr>
        <p:txBody>
          <a:bodyPr wrap="none" rtlCol="0">
            <a:spAutoFit/>
          </a:bodyPr>
          <a:lstStyle/>
          <a:p>
            <a:r>
              <a:rPr lang="en-US" b="1" dirty="0">
                <a:latin typeface="Gill Sans MT" panose="020B0502020104020203" pitchFamily="34" charset="77"/>
              </a:rPr>
              <a:t>M</a:t>
            </a:r>
            <a:r>
              <a:rPr lang="en-US" dirty="0">
                <a:latin typeface="Gill Sans MT" panose="020B0502020104020203" pitchFamily="34" charset="77"/>
              </a:rPr>
              <a:t> =</a:t>
            </a:r>
            <a:endParaRPr lang="en-US" b="1" dirty="0">
              <a:latin typeface="Gill Sans MT" panose="020B0502020104020203" pitchFamily="34" charset="77"/>
            </a:endParaRPr>
          </a:p>
        </p:txBody>
      </p:sp>
      <p:sp>
        <p:nvSpPr>
          <p:cNvPr id="22" name="Rectangle 21">
            <a:extLst>
              <a:ext uri="{FF2B5EF4-FFF2-40B4-BE49-F238E27FC236}">
                <a16:creationId xmlns:a16="http://schemas.microsoft.com/office/drawing/2014/main" id="{38A86C49-69A9-FA4F-AF19-C80AD39433A7}"/>
              </a:ext>
            </a:extLst>
          </p:cNvPr>
          <p:cNvSpPr/>
          <p:nvPr/>
        </p:nvSpPr>
        <p:spPr>
          <a:xfrm>
            <a:off x="8753925" y="3152037"/>
            <a:ext cx="2246321" cy="369332"/>
          </a:xfrm>
          <a:prstGeom prst="rect">
            <a:avLst/>
          </a:prstGeom>
        </p:spPr>
        <p:txBody>
          <a:bodyPr wrap="none">
            <a:spAutoFit/>
          </a:bodyPr>
          <a:lstStyle/>
          <a:p>
            <a:r>
              <a:rPr lang="en-US" dirty="0">
                <a:latin typeface="Gill Sans MT" panose="020B0502020104020203" pitchFamily="34" charset="77"/>
              </a:rPr>
              <a:t># </a:t>
            </a:r>
            <a:r>
              <a:rPr lang="en-US" dirty="0" err="1">
                <a:latin typeface="Gill Sans MT" panose="020B0502020104020203" pitchFamily="34" charset="77"/>
              </a:rPr>
              <a:t>kmers</a:t>
            </a:r>
            <a:r>
              <a:rPr lang="en-US" dirty="0">
                <a:latin typeface="Gill Sans MT" panose="020B0502020104020203" pitchFamily="34" charset="77"/>
              </a:rPr>
              <a:t> seen in reads</a:t>
            </a:r>
            <a:endParaRPr lang="en-US" dirty="0"/>
          </a:p>
        </p:txBody>
      </p:sp>
      <p:sp>
        <p:nvSpPr>
          <p:cNvPr id="23" name="Rectangle 22">
            <a:extLst>
              <a:ext uri="{FF2B5EF4-FFF2-40B4-BE49-F238E27FC236}">
                <a16:creationId xmlns:a16="http://schemas.microsoft.com/office/drawing/2014/main" id="{A256A96F-4892-6A46-9D08-48A1A86C9F1B}"/>
              </a:ext>
            </a:extLst>
          </p:cNvPr>
          <p:cNvSpPr/>
          <p:nvPr/>
        </p:nvSpPr>
        <p:spPr>
          <a:xfrm>
            <a:off x="8361666" y="3559586"/>
            <a:ext cx="3174267" cy="369332"/>
          </a:xfrm>
          <a:prstGeom prst="rect">
            <a:avLst/>
          </a:prstGeom>
        </p:spPr>
        <p:txBody>
          <a:bodyPr wrap="none">
            <a:spAutoFit/>
          </a:bodyPr>
          <a:lstStyle/>
          <a:p>
            <a:r>
              <a:rPr lang="en-US" dirty="0">
                <a:latin typeface="Gill Sans MT" panose="020B0502020104020203" pitchFamily="34" charset="77"/>
              </a:rPr>
              <a:t># </a:t>
            </a:r>
            <a:r>
              <a:rPr lang="en-US" dirty="0" err="1">
                <a:latin typeface="Gill Sans MT" panose="020B0502020104020203" pitchFamily="34" charset="77"/>
              </a:rPr>
              <a:t>kmers</a:t>
            </a:r>
            <a:r>
              <a:rPr lang="en-US" dirty="0">
                <a:latin typeface="Gill Sans MT" panose="020B0502020104020203" pitchFamily="34" charset="77"/>
              </a:rPr>
              <a:t> possible in the genome</a:t>
            </a:r>
            <a:endParaRPr lang="en-US" dirty="0"/>
          </a:p>
        </p:txBody>
      </p:sp>
      <p:cxnSp>
        <p:nvCxnSpPr>
          <p:cNvPr id="25" name="Straight Connector 24">
            <a:extLst>
              <a:ext uri="{FF2B5EF4-FFF2-40B4-BE49-F238E27FC236}">
                <a16:creationId xmlns:a16="http://schemas.microsoft.com/office/drawing/2014/main" id="{BF82BF73-BF38-1A4A-A722-CE0F4308DB71}"/>
              </a:ext>
            </a:extLst>
          </p:cNvPr>
          <p:cNvCxnSpPr>
            <a:stCxn id="21" idx="3"/>
          </p:cNvCxnSpPr>
          <p:nvPr/>
        </p:nvCxnSpPr>
        <p:spPr>
          <a:xfrm>
            <a:off x="8361666" y="3559586"/>
            <a:ext cx="3027638"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85FE55-6C81-2A4F-A5C5-E1E56431C841}"/>
              </a:ext>
            </a:extLst>
          </p:cNvPr>
          <p:cNvSpPr txBox="1"/>
          <p:nvPr/>
        </p:nvSpPr>
        <p:spPr>
          <a:xfrm>
            <a:off x="7800294" y="2016004"/>
            <a:ext cx="561372" cy="369332"/>
          </a:xfrm>
          <a:prstGeom prst="rect">
            <a:avLst/>
          </a:prstGeom>
          <a:noFill/>
        </p:spPr>
        <p:txBody>
          <a:bodyPr wrap="none" rtlCol="0">
            <a:spAutoFit/>
          </a:bodyPr>
          <a:lstStyle/>
          <a:p>
            <a:r>
              <a:rPr lang="en-US" b="1" dirty="0">
                <a:latin typeface="Gill Sans MT" panose="020B0502020104020203" pitchFamily="34" charset="77"/>
              </a:rPr>
              <a:t>C</a:t>
            </a:r>
            <a:r>
              <a:rPr lang="en-US" dirty="0">
                <a:latin typeface="Gill Sans MT" panose="020B0502020104020203" pitchFamily="34" charset="77"/>
              </a:rPr>
              <a:t> =</a:t>
            </a:r>
            <a:endParaRPr lang="en-US" b="1" dirty="0">
              <a:latin typeface="Gill Sans MT" panose="020B0502020104020203" pitchFamily="34" charset="77"/>
            </a:endParaRPr>
          </a:p>
        </p:txBody>
      </p:sp>
      <p:sp>
        <p:nvSpPr>
          <p:cNvPr id="27" name="Rectangle 26">
            <a:extLst>
              <a:ext uri="{FF2B5EF4-FFF2-40B4-BE49-F238E27FC236}">
                <a16:creationId xmlns:a16="http://schemas.microsoft.com/office/drawing/2014/main" id="{5B2C3D7E-751B-E540-A1A9-8FEC477A3070}"/>
              </a:ext>
            </a:extLst>
          </p:cNvPr>
          <p:cNvSpPr/>
          <p:nvPr/>
        </p:nvSpPr>
        <p:spPr>
          <a:xfrm>
            <a:off x="8779573" y="1793121"/>
            <a:ext cx="1898468" cy="369332"/>
          </a:xfrm>
          <a:prstGeom prst="rect">
            <a:avLst/>
          </a:prstGeom>
        </p:spPr>
        <p:txBody>
          <a:bodyPr wrap="none">
            <a:spAutoFit/>
          </a:bodyPr>
          <a:lstStyle/>
          <a:p>
            <a:r>
              <a:rPr lang="en-US" dirty="0">
                <a:latin typeface="Gill Sans MT" panose="020B0502020104020203" pitchFamily="34" charset="77"/>
              </a:rPr>
              <a:t># </a:t>
            </a:r>
            <a:r>
              <a:rPr lang="en-US" dirty="0" err="1">
                <a:latin typeface="Gill Sans MT" panose="020B0502020104020203" pitchFamily="34" charset="77"/>
              </a:rPr>
              <a:t>bp</a:t>
            </a:r>
            <a:r>
              <a:rPr lang="en-US" dirty="0">
                <a:latin typeface="Gill Sans MT" panose="020B0502020104020203" pitchFamily="34" charset="77"/>
              </a:rPr>
              <a:t> seen in reads</a:t>
            </a:r>
            <a:endParaRPr lang="en-US" dirty="0"/>
          </a:p>
        </p:txBody>
      </p:sp>
      <p:sp>
        <p:nvSpPr>
          <p:cNvPr id="28" name="Rectangle 27">
            <a:extLst>
              <a:ext uri="{FF2B5EF4-FFF2-40B4-BE49-F238E27FC236}">
                <a16:creationId xmlns:a16="http://schemas.microsoft.com/office/drawing/2014/main" id="{199067B1-BC61-4549-8BB6-AE15346CB005}"/>
              </a:ext>
            </a:extLst>
          </p:cNvPr>
          <p:cNvSpPr/>
          <p:nvPr/>
        </p:nvSpPr>
        <p:spPr>
          <a:xfrm>
            <a:off x="8828331" y="2200670"/>
            <a:ext cx="2015295" cy="369332"/>
          </a:xfrm>
          <a:prstGeom prst="rect">
            <a:avLst/>
          </a:prstGeom>
        </p:spPr>
        <p:txBody>
          <a:bodyPr wrap="none">
            <a:spAutoFit/>
          </a:bodyPr>
          <a:lstStyle/>
          <a:p>
            <a:r>
              <a:rPr lang="en-US" dirty="0">
                <a:latin typeface="Gill Sans MT" panose="020B0502020104020203" pitchFamily="34" charset="77"/>
              </a:rPr>
              <a:t># </a:t>
            </a:r>
            <a:r>
              <a:rPr lang="en-US" dirty="0" err="1">
                <a:latin typeface="Gill Sans MT" panose="020B0502020104020203" pitchFamily="34" charset="77"/>
              </a:rPr>
              <a:t>bp</a:t>
            </a:r>
            <a:r>
              <a:rPr lang="en-US" dirty="0">
                <a:latin typeface="Gill Sans MT" panose="020B0502020104020203" pitchFamily="34" charset="77"/>
              </a:rPr>
              <a:t> in the genome</a:t>
            </a:r>
            <a:endParaRPr lang="en-US" dirty="0"/>
          </a:p>
        </p:txBody>
      </p:sp>
      <p:cxnSp>
        <p:nvCxnSpPr>
          <p:cNvPr id="29" name="Straight Connector 28">
            <a:extLst>
              <a:ext uri="{FF2B5EF4-FFF2-40B4-BE49-F238E27FC236}">
                <a16:creationId xmlns:a16="http://schemas.microsoft.com/office/drawing/2014/main" id="{1F75DC4D-070B-4643-A0BA-AAF926DE51B9}"/>
              </a:ext>
            </a:extLst>
          </p:cNvPr>
          <p:cNvCxnSpPr>
            <a:stCxn id="26" idx="3"/>
          </p:cNvCxnSpPr>
          <p:nvPr/>
        </p:nvCxnSpPr>
        <p:spPr>
          <a:xfrm>
            <a:off x="8361666" y="2200670"/>
            <a:ext cx="3053286"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1ED4B3-FA80-494A-8911-DD01D7CD1F28}"/>
              </a:ext>
            </a:extLst>
          </p:cNvPr>
          <p:cNvSpPr txBox="1"/>
          <p:nvPr/>
        </p:nvSpPr>
        <p:spPr>
          <a:xfrm>
            <a:off x="7800294" y="1274440"/>
            <a:ext cx="2639825" cy="369332"/>
          </a:xfrm>
          <a:prstGeom prst="rect">
            <a:avLst/>
          </a:prstGeom>
          <a:noFill/>
        </p:spPr>
        <p:txBody>
          <a:bodyPr wrap="none" rtlCol="0">
            <a:spAutoFit/>
          </a:bodyPr>
          <a:lstStyle/>
          <a:p>
            <a:r>
              <a:rPr lang="en-US" u="sng" dirty="0">
                <a:latin typeface="Gill Sans MT" panose="020B0502020104020203" pitchFamily="34" charset="77"/>
              </a:rPr>
              <a:t>Mean sequence coverage:</a:t>
            </a:r>
          </a:p>
        </p:txBody>
      </p:sp>
      <p:sp>
        <p:nvSpPr>
          <p:cNvPr id="31" name="TextBox 30">
            <a:extLst>
              <a:ext uri="{FF2B5EF4-FFF2-40B4-BE49-F238E27FC236}">
                <a16:creationId xmlns:a16="http://schemas.microsoft.com/office/drawing/2014/main" id="{4AE00F77-EE3B-1B43-88B5-9ACC1B717A55}"/>
              </a:ext>
            </a:extLst>
          </p:cNvPr>
          <p:cNvSpPr txBox="1"/>
          <p:nvPr/>
        </p:nvSpPr>
        <p:spPr>
          <a:xfrm>
            <a:off x="7774646" y="2806097"/>
            <a:ext cx="2187971" cy="369332"/>
          </a:xfrm>
          <a:prstGeom prst="rect">
            <a:avLst/>
          </a:prstGeom>
          <a:noFill/>
        </p:spPr>
        <p:txBody>
          <a:bodyPr wrap="none" rtlCol="0">
            <a:spAutoFit/>
          </a:bodyPr>
          <a:lstStyle/>
          <a:p>
            <a:r>
              <a:rPr lang="en-US" u="sng" dirty="0">
                <a:latin typeface="Gill Sans MT" panose="020B0502020104020203" pitchFamily="34" charset="77"/>
              </a:rPr>
              <a:t>Mean </a:t>
            </a:r>
            <a:r>
              <a:rPr lang="en-US" u="sng" dirty="0" err="1">
                <a:latin typeface="Gill Sans MT" panose="020B0502020104020203" pitchFamily="34" charset="77"/>
              </a:rPr>
              <a:t>kmer</a:t>
            </a:r>
            <a:r>
              <a:rPr lang="en-US" u="sng" dirty="0">
                <a:latin typeface="Gill Sans MT" panose="020B0502020104020203" pitchFamily="34" charset="77"/>
              </a:rPr>
              <a:t> coverage:</a:t>
            </a:r>
          </a:p>
        </p:txBody>
      </p:sp>
      <p:sp>
        <p:nvSpPr>
          <p:cNvPr id="32" name="TextBox 31">
            <a:extLst>
              <a:ext uri="{FF2B5EF4-FFF2-40B4-BE49-F238E27FC236}">
                <a16:creationId xmlns:a16="http://schemas.microsoft.com/office/drawing/2014/main" id="{A48F75E7-9072-9645-ACC7-59D12BC05693}"/>
              </a:ext>
            </a:extLst>
          </p:cNvPr>
          <p:cNvSpPr txBox="1"/>
          <p:nvPr/>
        </p:nvSpPr>
        <p:spPr>
          <a:xfrm>
            <a:off x="7769284" y="4820857"/>
            <a:ext cx="631904" cy="369332"/>
          </a:xfrm>
          <a:prstGeom prst="rect">
            <a:avLst/>
          </a:prstGeom>
          <a:noFill/>
        </p:spPr>
        <p:txBody>
          <a:bodyPr wrap="none" rtlCol="0">
            <a:spAutoFit/>
          </a:bodyPr>
          <a:lstStyle/>
          <a:p>
            <a:r>
              <a:rPr lang="en-US" b="1" dirty="0">
                <a:latin typeface="Gill Sans MT" panose="020B0502020104020203" pitchFamily="34" charset="77"/>
              </a:rPr>
              <a:t>M </a:t>
            </a:r>
            <a:r>
              <a:rPr lang="en-US" dirty="0"/>
              <a:t>≈</a:t>
            </a:r>
            <a:r>
              <a:rPr lang="en-US" dirty="0">
                <a:latin typeface="Gill Sans MT" panose="020B0502020104020203" pitchFamily="34" charset="77"/>
              </a:rPr>
              <a:t> </a:t>
            </a:r>
            <a:endParaRPr lang="en-US" b="1" dirty="0">
              <a:latin typeface="Gill Sans MT" panose="020B0502020104020203" pitchFamily="34" charset="77"/>
            </a:endParaRPr>
          </a:p>
        </p:txBody>
      </p:sp>
      <p:sp>
        <p:nvSpPr>
          <p:cNvPr id="33" name="Rectangle 32">
            <a:extLst>
              <a:ext uri="{FF2B5EF4-FFF2-40B4-BE49-F238E27FC236}">
                <a16:creationId xmlns:a16="http://schemas.microsoft.com/office/drawing/2014/main" id="{335C15C6-C3A2-1747-9765-4EEC3DD2531A}"/>
              </a:ext>
            </a:extLst>
          </p:cNvPr>
          <p:cNvSpPr/>
          <p:nvPr/>
        </p:nvSpPr>
        <p:spPr>
          <a:xfrm>
            <a:off x="8149155" y="4617640"/>
            <a:ext cx="1451038" cy="369332"/>
          </a:xfrm>
          <a:prstGeom prst="rect">
            <a:avLst/>
          </a:prstGeom>
        </p:spPr>
        <p:txBody>
          <a:bodyPr wrap="none">
            <a:spAutoFit/>
          </a:bodyPr>
          <a:lstStyle/>
          <a:p>
            <a:r>
              <a:rPr lang="en-US" dirty="0">
                <a:latin typeface="Gill Sans MT" panose="020B0502020104020203" pitchFamily="34" charset="77"/>
              </a:rPr>
              <a:t># </a:t>
            </a:r>
            <a:r>
              <a:rPr lang="en-US" dirty="0" err="1">
                <a:latin typeface="Gill Sans MT" panose="020B0502020104020203" pitchFamily="34" charset="77"/>
              </a:rPr>
              <a:t>kmers</a:t>
            </a:r>
            <a:r>
              <a:rPr lang="en-US" dirty="0">
                <a:latin typeface="Gill Sans MT" panose="020B0502020104020203" pitchFamily="34" charset="77"/>
              </a:rPr>
              <a:t> seen</a:t>
            </a:r>
            <a:endParaRPr lang="en-US" dirty="0"/>
          </a:p>
        </p:txBody>
      </p:sp>
      <p:sp>
        <p:nvSpPr>
          <p:cNvPr id="34" name="Rectangle 33">
            <a:extLst>
              <a:ext uri="{FF2B5EF4-FFF2-40B4-BE49-F238E27FC236}">
                <a16:creationId xmlns:a16="http://schemas.microsoft.com/office/drawing/2014/main" id="{C434BEC2-8503-C644-B018-A8F7C0E34C8B}"/>
              </a:ext>
            </a:extLst>
          </p:cNvPr>
          <p:cNvSpPr/>
          <p:nvPr/>
        </p:nvSpPr>
        <p:spPr>
          <a:xfrm>
            <a:off x="8696580" y="4964222"/>
            <a:ext cx="356188" cy="369332"/>
          </a:xfrm>
          <a:prstGeom prst="rect">
            <a:avLst/>
          </a:prstGeom>
        </p:spPr>
        <p:txBody>
          <a:bodyPr wrap="none">
            <a:spAutoFit/>
          </a:bodyPr>
          <a:lstStyle/>
          <a:p>
            <a:r>
              <a:rPr lang="en-US" dirty="0">
                <a:latin typeface="Gill Sans MT" panose="020B0502020104020203" pitchFamily="34" charset="77"/>
              </a:rPr>
              <a:t>G</a:t>
            </a:r>
            <a:endParaRPr lang="en-US" dirty="0"/>
          </a:p>
        </p:txBody>
      </p:sp>
      <p:cxnSp>
        <p:nvCxnSpPr>
          <p:cNvPr id="35" name="Straight Connector 34">
            <a:extLst>
              <a:ext uri="{FF2B5EF4-FFF2-40B4-BE49-F238E27FC236}">
                <a16:creationId xmlns:a16="http://schemas.microsoft.com/office/drawing/2014/main" id="{CDAEC7A9-DE90-514F-AB68-AE77A6DC8D30}"/>
              </a:ext>
            </a:extLst>
          </p:cNvPr>
          <p:cNvCxnSpPr>
            <a:cxnSpLocks/>
            <a:stCxn id="32" idx="3"/>
          </p:cNvCxnSpPr>
          <p:nvPr/>
        </p:nvCxnSpPr>
        <p:spPr>
          <a:xfrm>
            <a:off x="8401188" y="5005523"/>
            <a:ext cx="991857"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5EEF8B4-4C2C-EE43-8349-FD19E8724727}"/>
              </a:ext>
            </a:extLst>
          </p:cNvPr>
          <p:cNvSpPr/>
          <p:nvPr/>
        </p:nvSpPr>
        <p:spPr>
          <a:xfrm>
            <a:off x="7793001" y="5640409"/>
            <a:ext cx="619080" cy="369332"/>
          </a:xfrm>
          <a:prstGeom prst="rect">
            <a:avLst/>
          </a:prstGeom>
        </p:spPr>
        <p:txBody>
          <a:bodyPr wrap="none">
            <a:spAutoFit/>
          </a:bodyPr>
          <a:lstStyle/>
          <a:p>
            <a:r>
              <a:rPr lang="en-US" dirty="0">
                <a:latin typeface="Gill Sans MT" panose="020B0502020104020203" pitchFamily="34" charset="77"/>
              </a:rPr>
              <a:t>G = </a:t>
            </a:r>
            <a:endParaRPr lang="en-US" dirty="0"/>
          </a:p>
        </p:txBody>
      </p:sp>
      <p:sp>
        <p:nvSpPr>
          <p:cNvPr id="38" name="Rectangle 37">
            <a:extLst>
              <a:ext uri="{FF2B5EF4-FFF2-40B4-BE49-F238E27FC236}">
                <a16:creationId xmlns:a16="http://schemas.microsoft.com/office/drawing/2014/main" id="{F1541ACF-F970-474C-81DB-5FD3E21D56D7}"/>
              </a:ext>
            </a:extLst>
          </p:cNvPr>
          <p:cNvSpPr/>
          <p:nvPr/>
        </p:nvSpPr>
        <p:spPr>
          <a:xfrm>
            <a:off x="8297023" y="5455743"/>
            <a:ext cx="2131674" cy="369332"/>
          </a:xfrm>
          <a:prstGeom prst="rect">
            <a:avLst/>
          </a:prstGeom>
        </p:spPr>
        <p:txBody>
          <a:bodyPr wrap="none">
            <a:spAutoFit/>
          </a:bodyPr>
          <a:lstStyle/>
          <a:p>
            <a:r>
              <a:rPr lang="en-US" dirty="0">
                <a:latin typeface="Gill Sans MT" panose="020B0502020104020203" pitchFamily="34" charset="77"/>
              </a:rPr>
              <a:t># (good) </a:t>
            </a:r>
            <a:r>
              <a:rPr lang="en-US" dirty="0" err="1">
                <a:latin typeface="Gill Sans MT" panose="020B0502020104020203" pitchFamily="34" charset="77"/>
              </a:rPr>
              <a:t>kmers</a:t>
            </a:r>
            <a:r>
              <a:rPr lang="en-US" dirty="0">
                <a:latin typeface="Gill Sans MT" panose="020B0502020104020203" pitchFamily="34" charset="77"/>
              </a:rPr>
              <a:t> seen</a:t>
            </a:r>
            <a:endParaRPr lang="en-US" dirty="0"/>
          </a:p>
        </p:txBody>
      </p:sp>
      <p:cxnSp>
        <p:nvCxnSpPr>
          <p:cNvPr id="39" name="Straight Connector 38">
            <a:extLst>
              <a:ext uri="{FF2B5EF4-FFF2-40B4-BE49-F238E27FC236}">
                <a16:creationId xmlns:a16="http://schemas.microsoft.com/office/drawing/2014/main" id="{B46B83E2-E20F-484E-8C9F-0E02FA389351}"/>
              </a:ext>
            </a:extLst>
          </p:cNvPr>
          <p:cNvCxnSpPr>
            <a:cxnSpLocks/>
          </p:cNvCxnSpPr>
          <p:nvPr/>
        </p:nvCxnSpPr>
        <p:spPr>
          <a:xfrm>
            <a:off x="8455403" y="5825075"/>
            <a:ext cx="1855028"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113E68B-5D8B-9940-9287-B9802F028FF2}"/>
              </a:ext>
            </a:extLst>
          </p:cNvPr>
          <p:cNvSpPr txBox="1"/>
          <p:nvPr/>
        </p:nvSpPr>
        <p:spPr>
          <a:xfrm>
            <a:off x="9196836" y="5826021"/>
            <a:ext cx="364202" cy="369332"/>
          </a:xfrm>
          <a:prstGeom prst="rect">
            <a:avLst/>
          </a:prstGeom>
          <a:noFill/>
        </p:spPr>
        <p:txBody>
          <a:bodyPr wrap="none" rtlCol="0">
            <a:spAutoFit/>
          </a:bodyPr>
          <a:lstStyle/>
          <a:p>
            <a:r>
              <a:rPr lang="en-US" dirty="0">
                <a:latin typeface="Gill Sans MT" panose="020B0502020104020203" pitchFamily="34" charset="77"/>
              </a:rPr>
              <a:t>M</a:t>
            </a:r>
          </a:p>
        </p:txBody>
      </p:sp>
      <p:sp>
        <p:nvSpPr>
          <p:cNvPr id="41" name="TextBox 40">
            <a:extLst>
              <a:ext uri="{FF2B5EF4-FFF2-40B4-BE49-F238E27FC236}">
                <a16:creationId xmlns:a16="http://schemas.microsoft.com/office/drawing/2014/main" id="{F5E0F239-BDAE-BC4E-92F2-595453EAFC58}"/>
              </a:ext>
            </a:extLst>
          </p:cNvPr>
          <p:cNvSpPr txBox="1"/>
          <p:nvPr/>
        </p:nvSpPr>
        <p:spPr>
          <a:xfrm>
            <a:off x="7764204" y="4288069"/>
            <a:ext cx="3907801" cy="369332"/>
          </a:xfrm>
          <a:prstGeom prst="rect">
            <a:avLst/>
          </a:prstGeom>
          <a:noFill/>
        </p:spPr>
        <p:txBody>
          <a:bodyPr wrap="none" rtlCol="0">
            <a:spAutoFit/>
          </a:bodyPr>
          <a:lstStyle/>
          <a:p>
            <a:r>
              <a:rPr lang="en-US" u="sng" dirty="0">
                <a:latin typeface="Gill Sans MT" panose="020B0502020104020203" pitchFamily="34" charset="77"/>
              </a:rPr>
              <a:t>Rearrange to estimate genome size (G):</a:t>
            </a:r>
          </a:p>
        </p:txBody>
      </p:sp>
      <p:sp>
        <p:nvSpPr>
          <p:cNvPr id="44" name="Rectangle 43">
            <a:extLst>
              <a:ext uri="{FF2B5EF4-FFF2-40B4-BE49-F238E27FC236}">
                <a16:creationId xmlns:a16="http://schemas.microsoft.com/office/drawing/2014/main" id="{2E1064A1-E517-F849-BA52-4AB3EF890D84}"/>
              </a:ext>
            </a:extLst>
          </p:cNvPr>
          <p:cNvSpPr/>
          <p:nvPr/>
        </p:nvSpPr>
        <p:spPr>
          <a:xfrm>
            <a:off x="7764204" y="5333554"/>
            <a:ext cx="2769684" cy="861799"/>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4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7" grpId="0"/>
      <p:bldP spid="28" grpId="0"/>
      <p:bldP spid="30" grpId="0"/>
      <p:bldP spid="31" grpId="0"/>
      <p:bldP spid="32" grpId="0"/>
      <p:bldP spid="33" grpId="0"/>
      <p:bldP spid="34" grpId="0"/>
      <p:bldP spid="37" grpId="0"/>
      <p:bldP spid="38" grpId="0"/>
      <p:bldP spid="40" grpId="0"/>
      <p:bldP spid="41" grpId="0"/>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18511" y="2598003"/>
            <a:ext cx="5394960" cy="830997"/>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Intro to Lab 2</a:t>
            </a:r>
          </a:p>
        </p:txBody>
      </p:sp>
    </p:spTree>
    <p:extLst>
      <p:ext uri="{BB962C8B-B14F-4D97-AF65-F5344CB8AC3E}">
        <p14:creationId xmlns:p14="http://schemas.microsoft.com/office/powerpoint/2010/main" val="1712111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BBCACA-D87C-EA43-969F-D4D1717E804E}"/>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Lab 2 – Assembling an </a:t>
            </a:r>
            <a:r>
              <a:rPr lang="en-US" sz="3600" i="1" dirty="0">
                <a:latin typeface="Gill Sans MT" panose="020B0502020104020203" pitchFamily="34" charset="0"/>
              </a:rPr>
              <a:t>E. coli</a:t>
            </a:r>
            <a:r>
              <a:rPr lang="en-US" sz="3600" dirty="0">
                <a:latin typeface="Gill Sans MT" panose="020B0502020104020203" pitchFamily="34" charset="0"/>
              </a:rPr>
              <a:t> genome</a:t>
            </a:r>
          </a:p>
        </p:txBody>
      </p:sp>
      <p:pic>
        <p:nvPicPr>
          <p:cNvPr id="6" name="Picture 5">
            <a:extLst>
              <a:ext uri="{FF2B5EF4-FFF2-40B4-BE49-F238E27FC236}">
                <a16:creationId xmlns:a16="http://schemas.microsoft.com/office/drawing/2014/main" id="{3AAAA187-AD25-6F4E-9A69-6B12225711A0}"/>
              </a:ext>
            </a:extLst>
          </p:cNvPr>
          <p:cNvPicPr>
            <a:picLocks noChangeAspect="1"/>
          </p:cNvPicPr>
          <p:nvPr/>
        </p:nvPicPr>
        <p:blipFill rotWithShape="1">
          <a:blip r:embed="rId2"/>
          <a:srcRect l="28228" t="1" b="-224"/>
          <a:stretch/>
        </p:blipFill>
        <p:spPr>
          <a:xfrm>
            <a:off x="5579843" y="1259616"/>
            <a:ext cx="5960648" cy="4661125"/>
          </a:xfrm>
          <a:prstGeom prst="rect">
            <a:avLst/>
          </a:prstGeom>
        </p:spPr>
      </p:pic>
      <p:sp>
        <p:nvSpPr>
          <p:cNvPr id="7" name="TextBox 6">
            <a:extLst>
              <a:ext uri="{FF2B5EF4-FFF2-40B4-BE49-F238E27FC236}">
                <a16:creationId xmlns:a16="http://schemas.microsoft.com/office/drawing/2014/main" id="{251601F6-7428-FF4D-99D6-271690C10EEE}"/>
              </a:ext>
            </a:extLst>
          </p:cNvPr>
          <p:cNvSpPr txBox="1"/>
          <p:nvPr/>
        </p:nvSpPr>
        <p:spPr>
          <a:xfrm>
            <a:off x="10529919" y="5582187"/>
            <a:ext cx="890885" cy="338554"/>
          </a:xfrm>
          <a:prstGeom prst="rect">
            <a:avLst/>
          </a:prstGeom>
          <a:noFill/>
        </p:spPr>
        <p:txBody>
          <a:bodyPr wrap="none" rtlCol="0">
            <a:spAutoFit/>
          </a:bodyPr>
          <a:lstStyle/>
          <a:p>
            <a:r>
              <a:rPr lang="en-US" sz="1600" dirty="0" err="1">
                <a:solidFill>
                  <a:schemeClr val="bg1"/>
                </a:solidFill>
                <a:latin typeface="Gill Sans MT" panose="020B0502020104020203" pitchFamily="34" charset="77"/>
              </a:rPr>
              <a:t>bbc.com</a:t>
            </a:r>
            <a:endParaRPr lang="en-US" sz="1600" dirty="0">
              <a:solidFill>
                <a:schemeClr val="bg1"/>
              </a:solidFill>
              <a:latin typeface="Gill Sans MT" panose="020B0502020104020203" pitchFamily="34" charset="77"/>
            </a:endParaRPr>
          </a:p>
        </p:txBody>
      </p:sp>
      <p:sp>
        <p:nvSpPr>
          <p:cNvPr id="10" name="Can 9">
            <a:extLst>
              <a:ext uri="{FF2B5EF4-FFF2-40B4-BE49-F238E27FC236}">
                <a16:creationId xmlns:a16="http://schemas.microsoft.com/office/drawing/2014/main" id="{77F679A2-0316-E648-9F3F-9B09BBDEF9BA}"/>
              </a:ext>
            </a:extLst>
          </p:cNvPr>
          <p:cNvSpPr/>
          <p:nvPr/>
        </p:nvSpPr>
        <p:spPr>
          <a:xfrm>
            <a:off x="1435465" y="2009295"/>
            <a:ext cx="902971" cy="2823211"/>
          </a:xfrm>
          <a:prstGeom prst="ca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19760677-54FC-A943-A225-0744D3F733EE}"/>
              </a:ext>
            </a:extLst>
          </p:cNvPr>
          <p:cNvCxnSpPr/>
          <p:nvPr/>
        </p:nvCxnSpPr>
        <p:spPr>
          <a:xfrm flipV="1">
            <a:off x="2338437" y="2297430"/>
            <a:ext cx="301895" cy="14859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7547414-46E2-7D4D-BC09-60BEE926E1CA}"/>
              </a:ext>
            </a:extLst>
          </p:cNvPr>
          <p:cNvCxnSpPr>
            <a:cxnSpLocks/>
          </p:cNvCxnSpPr>
          <p:nvPr/>
        </p:nvCxnSpPr>
        <p:spPr>
          <a:xfrm>
            <a:off x="2338437" y="3108960"/>
            <a:ext cx="3018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0E716C2-CBBF-7544-B16C-B1FA58E0922D}"/>
              </a:ext>
            </a:extLst>
          </p:cNvPr>
          <p:cNvCxnSpPr>
            <a:cxnSpLocks/>
          </p:cNvCxnSpPr>
          <p:nvPr/>
        </p:nvCxnSpPr>
        <p:spPr>
          <a:xfrm>
            <a:off x="2338437" y="4169708"/>
            <a:ext cx="325755" cy="95857"/>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9F4C60-0D73-4C4F-82E5-776D7DDB33EE}"/>
              </a:ext>
            </a:extLst>
          </p:cNvPr>
          <p:cNvCxnSpPr>
            <a:cxnSpLocks/>
          </p:cNvCxnSpPr>
          <p:nvPr/>
        </p:nvCxnSpPr>
        <p:spPr>
          <a:xfrm>
            <a:off x="2362298" y="3721623"/>
            <a:ext cx="3018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1507D55-533F-2F41-8B0B-1FA0529F4414}"/>
              </a:ext>
            </a:extLst>
          </p:cNvPr>
          <p:cNvCxnSpPr>
            <a:cxnSpLocks/>
          </p:cNvCxnSpPr>
          <p:nvPr/>
        </p:nvCxnSpPr>
        <p:spPr>
          <a:xfrm flipH="1" flipV="1">
            <a:off x="1133573" y="2345358"/>
            <a:ext cx="301895" cy="148591"/>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C769F5E-79A9-344B-BA31-5445AC6C5586}"/>
              </a:ext>
            </a:extLst>
          </p:cNvPr>
          <p:cNvCxnSpPr>
            <a:cxnSpLocks/>
          </p:cNvCxnSpPr>
          <p:nvPr/>
        </p:nvCxnSpPr>
        <p:spPr>
          <a:xfrm flipH="1">
            <a:off x="1133573" y="3156888"/>
            <a:ext cx="3018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46EE3DF-8D95-CB4C-B129-70575678CD1A}"/>
              </a:ext>
            </a:extLst>
          </p:cNvPr>
          <p:cNvCxnSpPr>
            <a:cxnSpLocks/>
          </p:cNvCxnSpPr>
          <p:nvPr/>
        </p:nvCxnSpPr>
        <p:spPr>
          <a:xfrm flipH="1">
            <a:off x="1133573" y="4217636"/>
            <a:ext cx="325755" cy="95857"/>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4BAB999E-2BF0-154E-A192-926110714F3D}"/>
              </a:ext>
            </a:extLst>
          </p:cNvPr>
          <p:cNvCxnSpPr>
            <a:cxnSpLocks/>
          </p:cNvCxnSpPr>
          <p:nvPr/>
        </p:nvCxnSpPr>
        <p:spPr>
          <a:xfrm flipH="1">
            <a:off x="1157434" y="3769551"/>
            <a:ext cx="301895"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765FEA97-E680-4C4A-BFB1-251D363D224E}"/>
              </a:ext>
            </a:extLst>
          </p:cNvPr>
          <p:cNvSpPr/>
          <p:nvPr/>
        </p:nvSpPr>
        <p:spPr>
          <a:xfrm>
            <a:off x="1611631" y="3108961"/>
            <a:ext cx="548640" cy="11566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E6AEE2F6-FDFF-A947-90BC-4EF266B43FF7}"/>
              </a:ext>
            </a:extLst>
          </p:cNvPr>
          <p:cNvSpPr txBox="1"/>
          <p:nvPr/>
        </p:nvSpPr>
        <p:spPr>
          <a:xfrm>
            <a:off x="1613526" y="5512052"/>
            <a:ext cx="3846630" cy="954107"/>
          </a:xfrm>
          <a:prstGeom prst="rect">
            <a:avLst/>
          </a:prstGeom>
          <a:noFill/>
        </p:spPr>
        <p:txBody>
          <a:bodyPr wrap="none" rtlCol="0">
            <a:spAutoFit/>
          </a:bodyPr>
          <a:lstStyle/>
          <a:p>
            <a:r>
              <a:rPr lang="en-US" sz="2800" dirty="0">
                <a:latin typeface="Gill Sans MT" panose="020B0502020104020203" pitchFamily="34" charset="77"/>
              </a:rPr>
              <a:t>1 circular “chromosome”</a:t>
            </a:r>
          </a:p>
          <a:p>
            <a:r>
              <a:rPr lang="en-US" sz="2800" dirty="0">
                <a:latin typeface="Gill Sans MT" panose="020B0502020104020203" pitchFamily="34" charset="77"/>
              </a:rPr>
              <a:t>~5 million </a:t>
            </a:r>
            <a:r>
              <a:rPr lang="en-US" sz="2800" dirty="0" err="1">
                <a:latin typeface="Gill Sans MT" panose="020B0502020104020203" pitchFamily="34" charset="77"/>
              </a:rPr>
              <a:t>bp</a:t>
            </a:r>
            <a:endParaRPr lang="en-US" sz="2800" dirty="0">
              <a:latin typeface="Gill Sans MT" panose="020B0502020104020203" pitchFamily="34" charset="77"/>
            </a:endParaRPr>
          </a:p>
        </p:txBody>
      </p:sp>
      <p:cxnSp>
        <p:nvCxnSpPr>
          <p:cNvPr id="26" name="Straight Arrow Connector 25">
            <a:extLst>
              <a:ext uri="{FF2B5EF4-FFF2-40B4-BE49-F238E27FC236}">
                <a16:creationId xmlns:a16="http://schemas.microsoft.com/office/drawing/2014/main" id="{C60F421F-09D4-0741-AC58-8E39ECB0A1BB}"/>
              </a:ext>
            </a:extLst>
          </p:cNvPr>
          <p:cNvCxnSpPr/>
          <p:nvPr/>
        </p:nvCxnSpPr>
        <p:spPr>
          <a:xfrm flipH="1" flipV="1">
            <a:off x="2068831" y="4265563"/>
            <a:ext cx="775205" cy="11796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1235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BBCACA-D87C-EA43-969F-D4D1717E804E}"/>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Lab 2 – Assembling an </a:t>
            </a:r>
            <a:r>
              <a:rPr lang="en-US" sz="3600" i="1" dirty="0">
                <a:latin typeface="Gill Sans MT" panose="020B0502020104020203" pitchFamily="34" charset="0"/>
              </a:rPr>
              <a:t>E. coli</a:t>
            </a:r>
            <a:r>
              <a:rPr lang="en-US" sz="3600" dirty="0">
                <a:latin typeface="Gill Sans MT" panose="020B0502020104020203" pitchFamily="34" charset="0"/>
              </a:rPr>
              <a:t> genome</a:t>
            </a:r>
          </a:p>
        </p:txBody>
      </p:sp>
      <p:sp>
        <p:nvSpPr>
          <p:cNvPr id="2" name="TextBox 1">
            <a:extLst>
              <a:ext uri="{FF2B5EF4-FFF2-40B4-BE49-F238E27FC236}">
                <a16:creationId xmlns:a16="http://schemas.microsoft.com/office/drawing/2014/main" id="{147CDB4F-6F02-E345-861C-886550550F32}"/>
              </a:ext>
            </a:extLst>
          </p:cNvPr>
          <p:cNvSpPr txBox="1"/>
          <p:nvPr/>
        </p:nvSpPr>
        <p:spPr>
          <a:xfrm>
            <a:off x="731262" y="1085266"/>
            <a:ext cx="5364738" cy="523220"/>
          </a:xfrm>
          <a:prstGeom prst="rect">
            <a:avLst/>
          </a:prstGeom>
          <a:noFill/>
        </p:spPr>
        <p:txBody>
          <a:bodyPr wrap="none" rtlCol="0">
            <a:spAutoFit/>
          </a:bodyPr>
          <a:lstStyle/>
          <a:p>
            <a:r>
              <a:rPr lang="en-US" sz="2800" b="1" dirty="0">
                <a:latin typeface="Gill Sans MT" panose="020B0502020104020203" pitchFamily="34" charset="77"/>
              </a:rPr>
              <a:t>Part 1: Estimating genome size</a:t>
            </a:r>
          </a:p>
        </p:txBody>
      </p:sp>
      <p:sp>
        <p:nvSpPr>
          <p:cNvPr id="18" name="TextBox 17">
            <a:extLst>
              <a:ext uri="{FF2B5EF4-FFF2-40B4-BE49-F238E27FC236}">
                <a16:creationId xmlns:a16="http://schemas.microsoft.com/office/drawing/2014/main" id="{4F110C85-B313-1540-A271-D9D4022A6A5F}"/>
              </a:ext>
            </a:extLst>
          </p:cNvPr>
          <p:cNvSpPr txBox="1"/>
          <p:nvPr/>
        </p:nvSpPr>
        <p:spPr>
          <a:xfrm>
            <a:off x="731262" y="3781425"/>
            <a:ext cx="10809562" cy="523220"/>
          </a:xfrm>
          <a:prstGeom prst="rect">
            <a:avLst/>
          </a:prstGeom>
          <a:noFill/>
        </p:spPr>
        <p:txBody>
          <a:bodyPr wrap="none" rtlCol="0">
            <a:spAutoFit/>
          </a:bodyPr>
          <a:lstStyle/>
          <a:p>
            <a:r>
              <a:rPr lang="en-US" sz="2800" b="1" dirty="0">
                <a:latin typeface="Gill Sans MT" panose="020B0502020104020203" pitchFamily="34" charset="77"/>
              </a:rPr>
              <a:t>Part 2: Performing </a:t>
            </a:r>
            <a:r>
              <a:rPr lang="en-US" sz="2800" b="1" i="1" dirty="0">
                <a:latin typeface="Gill Sans MT" panose="020B0502020104020203" pitchFamily="34" charset="77"/>
              </a:rPr>
              <a:t>de novo</a:t>
            </a:r>
            <a:r>
              <a:rPr lang="en-US" sz="2800" b="1" dirty="0">
                <a:latin typeface="Gill Sans MT" panose="020B0502020104020203" pitchFamily="34" charset="77"/>
              </a:rPr>
              <a:t> assembly (short reads vs. long reads)</a:t>
            </a:r>
          </a:p>
        </p:txBody>
      </p:sp>
      <p:cxnSp>
        <p:nvCxnSpPr>
          <p:cNvPr id="25" name="Straight Connector 24">
            <a:extLst>
              <a:ext uri="{FF2B5EF4-FFF2-40B4-BE49-F238E27FC236}">
                <a16:creationId xmlns:a16="http://schemas.microsoft.com/office/drawing/2014/main" id="{66A3998E-D869-924E-838C-F5964CF515D8}"/>
              </a:ext>
            </a:extLst>
          </p:cNvPr>
          <p:cNvCxnSpPr>
            <a:cxnSpLocks/>
          </p:cNvCxnSpPr>
          <p:nvPr/>
        </p:nvCxnSpPr>
        <p:spPr>
          <a:xfrm>
            <a:off x="2058218" y="47588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7098F7-335F-8449-9E0B-00C99C7CED20}"/>
              </a:ext>
            </a:extLst>
          </p:cNvPr>
          <p:cNvCxnSpPr>
            <a:cxnSpLocks/>
          </p:cNvCxnSpPr>
          <p:nvPr/>
        </p:nvCxnSpPr>
        <p:spPr>
          <a:xfrm>
            <a:off x="2951837" y="561778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4A5E67-123B-E747-84D4-AD237344A574}"/>
              </a:ext>
            </a:extLst>
          </p:cNvPr>
          <p:cNvCxnSpPr>
            <a:cxnSpLocks/>
          </p:cNvCxnSpPr>
          <p:nvPr/>
        </p:nvCxnSpPr>
        <p:spPr>
          <a:xfrm>
            <a:off x="4032492" y="5042821"/>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A2F229-AFE6-F646-BD5F-B4ACFB9DF431}"/>
              </a:ext>
            </a:extLst>
          </p:cNvPr>
          <p:cNvCxnSpPr>
            <a:cxnSpLocks/>
          </p:cNvCxnSpPr>
          <p:nvPr/>
        </p:nvCxnSpPr>
        <p:spPr>
          <a:xfrm>
            <a:off x="4843302" y="454405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C341D4-C4A5-594F-BF54-1141D8B4B56E}"/>
              </a:ext>
            </a:extLst>
          </p:cNvPr>
          <p:cNvCxnSpPr>
            <a:cxnSpLocks/>
          </p:cNvCxnSpPr>
          <p:nvPr/>
        </p:nvCxnSpPr>
        <p:spPr>
          <a:xfrm>
            <a:off x="4995382" y="561778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DBF1-A63A-334F-B4F8-B5ADE911185E}"/>
              </a:ext>
            </a:extLst>
          </p:cNvPr>
          <p:cNvCxnSpPr>
            <a:cxnSpLocks/>
          </p:cNvCxnSpPr>
          <p:nvPr/>
        </p:nvCxnSpPr>
        <p:spPr>
          <a:xfrm>
            <a:off x="6242292" y="523678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0B3C7DD-12A7-6F49-85F3-AAFB3FFE8B19}"/>
              </a:ext>
            </a:extLst>
          </p:cNvPr>
          <p:cNvCxnSpPr>
            <a:cxnSpLocks/>
          </p:cNvCxnSpPr>
          <p:nvPr/>
        </p:nvCxnSpPr>
        <p:spPr>
          <a:xfrm>
            <a:off x="7004296" y="47588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E967A8-4502-AB4C-B567-C372424FD30B}"/>
              </a:ext>
            </a:extLst>
          </p:cNvPr>
          <p:cNvCxnSpPr>
            <a:cxnSpLocks/>
          </p:cNvCxnSpPr>
          <p:nvPr/>
        </p:nvCxnSpPr>
        <p:spPr>
          <a:xfrm>
            <a:off x="7425886" y="561778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6712E3-C116-7344-9B3F-C3BEE283F71F}"/>
              </a:ext>
            </a:extLst>
          </p:cNvPr>
          <p:cNvCxnSpPr>
            <a:cxnSpLocks/>
          </p:cNvCxnSpPr>
          <p:nvPr/>
        </p:nvCxnSpPr>
        <p:spPr>
          <a:xfrm>
            <a:off x="9047509" y="5161001"/>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8BC882-2F61-4445-BCB6-AC8336D0E095}"/>
              </a:ext>
            </a:extLst>
          </p:cNvPr>
          <p:cNvCxnSpPr/>
          <p:nvPr/>
        </p:nvCxnSpPr>
        <p:spPr>
          <a:xfrm>
            <a:off x="1182507" y="6563465"/>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8ECE424-5BAC-3846-BE80-3F2AB1A58523}"/>
              </a:ext>
            </a:extLst>
          </p:cNvPr>
          <p:cNvSpPr txBox="1"/>
          <p:nvPr/>
        </p:nvSpPr>
        <p:spPr>
          <a:xfrm flipH="1">
            <a:off x="917674" y="5999158"/>
            <a:ext cx="4077708" cy="461665"/>
          </a:xfrm>
          <a:prstGeom prst="rect">
            <a:avLst/>
          </a:prstGeom>
          <a:noFill/>
        </p:spPr>
        <p:txBody>
          <a:bodyPr wrap="square" rtlCol="0">
            <a:spAutoFit/>
          </a:bodyPr>
          <a:lstStyle/>
          <a:p>
            <a:r>
              <a:rPr lang="en-US" sz="2400" dirty="0">
                <a:solidFill>
                  <a:schemeClr val="accent2"/>
                </a:solidFill>
                <a:latin typeface="Gill Sans MT" panose="020B0502020104020203" pitchFamily="34" charset="0"/>
              </a:rPr>
              <a:t>Reference genome</a:t>
            </a:r>
          </a:p>
        </p:txBody>
      </p:sp>
      <p:sp>
        <p:nvSpPr>
          <p:cNvPr id="37" name="Down Arrow 36">
            <a:extLst>
              <a:ext uri="{FF2B5EF4-FFF2-40B4-BE49-F238E27FC236}">
                <a16:creationId xmlns:a16="http://schemas.microsoft.com/office/drawing/2014/main" id="{873B1A7C-C42D-5E46-8F08-3948B5BD275D}"/>
              </a:ext>
            </a:extLst>
          </p:cNvPr>
          <p:cNvSpPr/>
          <p:nvPr/>
        </p:nvSpPr>
        <p:spPr>
          <a:xfrm>
            <a:off x="5654113" y="5929512"/>
            <a:ext cx="303775" cy="42427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93369B1-CDB9-C045-AFB6-0EC353274A3C}"/>
              </a:ext>
            </a:extLst>
          </p:cNvPr>
          <p:cNvCxnSpPr>
            <a:cxnSpLocks/>
          </p:cNvCxnSpPr>
          <p:nvPr/>
        </p:nvCxnSpPr>
        <p:spPr>
          <a:xfrm>
            <a:off x="1788376" y="1929592"/>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8564F1-928B-DA4C-B04F-4B429F0D2736}"/>
              </a:ext>
            </a:extLst>
          </p:cNvPr>
          <p:cNvCxnSpPr>
            <a:cxnSpLocks/>
          </p:cNvCxnSpPr>
          <p:nvPr/>
        </p:nvCxnSpPr>
        <p:spPr>
          <a:xfrm>
            <a:off x="2681995" y="235994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418F709-B247-DB4B-8B17-526C70F28949}"/>
              </a:ext>
            </a:extLst>
          </p:cNvPr>
          <p:cNvCxnSpPr>
            <a:cxnSpLocks/>
          </p:cNvCxnSpPr>
          <p:nvPr/>
        </p:nvCxnSpPr>
        <p:spPr>
          <a:xfrm>
            <a:off x="3762650" y="205644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E728A1-37A2-8144-8367-4B691D654A17}"/>
              </a:ext>
            </a:extLst>
          </p:cNvPr>
          <p:cNvCxnSpPr>
            <a:cxnSpLocks/>
          </p:cNvCxnSpPr>
          <p:nvPr/>
        </p:nvCxnSpPr>
        <p:spPr>
          <a:xfrm>
            <a:off x="4573460" y="171484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0B324D-9B4B-534D-89F4-2067160FFF74}"/>
              </a:ext>
            </a:extLst>
          </p:cNvPr>
          <p:cNvCxnSpPr>
            <a:cxnSpLocks/>
          </p:cNvCxnSpPr>
          <p:nvPr/>
        </p:nvCxnSpPr>
        <p:spPr>
          <a:xfrm>
            <a:off x="4725540" y="235994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220C7C-EE17-B34B-ABE2-A45E539565AA}"/>
              </a:ext>
            </a:extLst>
          </p:cNvPr>
          <p:cNvCxnSpPr>
            <a:cxnSpLocks/>
          </p:cNvCxnSpPr>
          <p:nvPr/>
        </p:nvCxnSpPr>
        <p:spPr>
          <a:xfrm>
            <a:off x="5972450" y="2250410"/>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E9B9CC6-1269-F04D-8C7D-20D7CF701520}"/>
              </a:ext>
            </a:extLst>
          </p:cNvPr>
          <p:cNvCxnSpPr>
            <a:cxnSpLocks/>
          </p:cNvCxnSpPr>
          <p:nvPr/>
        </p:nvCxnSpPr>
        <p:spPr>
          <a:xfrm>
            <a:off x="6734454" y="1929592"/>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A165AC-52F9-FA44-9A05-EE7E40586F5F}"/>
              </a:ext>
            </a:extLst>
          </p:cNvPr>
          <p:cNvCxnSpPr>
            <a:cxnSpLocks/>
          </p:cNvCxnSpPr>
          <p:nvPr/>
        </p:nvCxnSpPr>
        <p:spPr>
          <a:xfrm>
            <a:off x="7156044" y="235994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06BEA54-DE22-754E-830D-C5B72B837FFE}"/>
              </a:ext>
            </a:extLst>
          </p:cNvPr>
          <p:cNvCxnSpPr>
            <a:cxnSpLocks/>
          </p:cNvCxnSpPr>
          <p:nvPr/>
        </p:nvCxnSpPr>
        <p:spPr>
          <a:xfrm>
            <a:off x="8777667" y="217462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Down Arrow 47">
            <a:extLst>
              <a:ext uri="{FF2B5EF4-FFF2-40B4-BE49-F238E27FC236}">
                <a16:creationId xmlns:a16="http://schemas.microsoft.com/office/drawing/2014/main" id="{3DE4462B-5F60-7347-9A8F-00B0B2F6DF60}"/>
              </a:ext>
            </a:extLst>
          </p:cNvPr>
          <p:cNvSpPr/>
          <p:nvPr/>
        </p:nvSpPr>
        <p:spPr>
          <a:xfrm>
            <a:off x="5654112" y="2528808"/>
            <a:ext cx="303775" cy="42427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8B17C3-B65F-0441-A237-8D3597311AD7}"/>
              </a:ext>
            </a:extLst>
          </p:cNvPr>
          <p:cNvSpPr txBox="1"/>
          <p:nvPr/>
        </p:nvSpPr>
        <p:spPr>
          <a:xfrm>
            <a:off x="3548414" y="3015388"/>
            <a:ext cx="4807663" cy="646331"/>
          </a:xfrm>
          <a:prstGeom prst="rect">
            <a:avLst/>
          </a:prstGeom>
          <a:noFill/>
        </p:spPr>
        <p:txBody>
          <a:bodyPr wrap="none" rtlCol="0">
            <a:spAutoFit/>
          </a:bodyPr>
          <a:lstStyle/>
          <a:p>
            <a:pPr algn="ctr"/>
            <a:r>
              <a:rPr lang="en-US" dirty="0">
                <a:latin typeface="Gill Sans MT" panose="020B0502020104020203" pitchFamily="34" charset="77"/>
              </a:rPr>
              <a:t>How long is the genome?</a:t>
            </a:r>
          </a:p>
          <a:p>
            <a:pPr algn="ctr"/>
            <a:r>
              <a:rPr lang="en-US" dirty="0">
                <a:latin typeface="Gill Sans MT" panose="020B0502020104020203" pitchFamily="34" charset="77"/>
              </a:rPr>
              <a:t>(we can get this using *only* </a:t>
            </a:r>
            <a:r>
              <a:rPr lang="en-US" dirty="0" err="1">
                <a:latin typeface="Gill Sans MT" panose="020B0502020104020203" pitchFamily="34" charset="77"/>
              </a:rPr>
              <a:t>kmer</a:t>
            </a:r>
            <a:r>
              <a:rPr lang="en-US" dirty="0">
                <a:latin typeface="Gill Sans MT" panose="020B0502020104020203" pitchFamily="34" charset="77"/>
              </a:rPr>
              <a:t> distributions!)</a:t>
            </a:r>
          </a:p>
        </p:txBody>
      </p:sp>
      <p:sp>
        <p:nvSpPr>
          <p:cNvPr id="3" name="TextBox 2">
            <a:extLst>
              <a:ext uri="{FF2B5EF4-FFF2-40B4-BE49-F238E27FC236}">
                <a16:creationId xmlns:a16="http://schemas.microsoft.com/office/drawing/2014/main" id="{14870097-642C-D546-AEDC-D3AA8C11AF5D}"/>
              </a:ext>
            </a:extLst>
          </p:cNvPr>
          <p:cNvSpPr txBox="1"/>
          <p:nvPr/>
        </p:nvSpPr>
        <p:spPr>
          <a:xfrm>
            <a:off x="8853770" y="3501308"/>
            <a:ext cx="3091039" cy="369332"/>
          </a:xfrm>
          <a:prstGeom prst="rect">
            <a:avLst/>
          </a:prstGeom>
          <a:noFill/>
        </p:spPr>
        <p:txBody>
          <a:bodyPr wrap="none" rtlCol="0">
            <a:spAutoFit/>
          </a:bodyPr>
          <a:lstStyle/>
          <a:p>
            <a:r>
              <a:rPr lang="en-US" dirty="0">
                <a:solidFill>
                  <a:srgbClr val="FF0000"/>
                </a:solidFill>
                <a:latin typeface="Gill Sans MT" panose="020B0502020104020203" pitchFamily="34" charset="77"/>
              </a:rPr>
              <a:t>More on long reads </a:t>
            </a:r>
            <a:r>
              <a:rPr lang="en-US" dirty="0" err="1">
                <a:solidFill>
                  <a:srgbClr val="FF0000"/>
                </a:solidFill>
                <a:latin typeface="Gill Sans MT" panose="020B0502020104020203" pitchFamily="34" charset="77"/>
              </a:rPr>
              <a:t>Thursdsay</a:t>
            </a:r>
            <a:r>
              <a:rPr lang="en-US" dirty="0">
                <a:solidFill>
                  <a:srgbClr val="FF0000"/>
                </a:solidFill>
                <a:latin typeface="Gill Sans MT" panose="020B0502020104020203" pitchFamily="34" charset="77"/>
              </a:rPr>
              <a:t>!</a:t>
            </a:r>
          </a:p>
        </p:txBody>
      </p:sp>
    </p:spTree>
    <p:extLst>
      <p:ext uri="{BB962C8B-B14F-4D97-AF65-F5344CB8AC3E}">
        <p14:creationId xmlns:p14="http://schemas.microsoft.com/office/powerpoint/2010/main" val="1136220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2494546" y="2274839"/>
            <a:ext cx="6930808" cy="1569660"/>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see Python tips for Lab 2 in slides below</a:t>
            </a:r>
          </a:p>
        </p:txBody>
      </p:sp>
    </p:spTree>
    <p:extLst>
      <p:ext uri="{BB962C8B-B14F-4D97-AF65-F5344CB8AC3E}">
        <p14:creationId xmlns:p14="http://schemas.microsoft.com/office/powerpoint/2010/main" val="1097185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AE970C-BA94-4F16-BFE0-74A063E843DD}"/>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Helpful Python for Lab 2</a:t>
            </a:r>
          </a:p>
        </p:txBody>
      </p:sp>
      <p:sp>
        <p:nvSpPr>
          <p:cNvPr id="17" name="TextBox 16">
            <a:extLst>
              <a:ext uri="{FF2B5EF4-FFF2-40B4-BE49-F238E27FC236}">
                <a16:creationId xmlns:a16="http://schemas.microsoft.com/office/drawing/2014/main" id="{AF0F11FE-6CD8-3041-B5C1-48F3EDD99CE7}"/>
              </a:ext>
            </a:extLst>
          </p:cNvPr>
          <p:cNvSpPr txBox="1"/>
          <p:nvPr/>
        </p:nvSpPr>
        <p:spPr>
          <a:xfrm>
            <a:off x="1236133" y="1134533"/>
            <a:ext cx="8551334" cy="5016758"/>
          </a:xfrm>
          <a:prstGeom prst="rect">
            <a:avLst/>
          </a:prstGeom>
          <a:noFill/>
        </p:spPr>
        <p:txBody>
          <a:bodyPr wrap="square" rtlCol="0">
            <a:spAutoFit/>
          </a:bodyPr>
          <a:lstStyle/>
          <a:p>
            <a:r>
              <a:rPr lang="en-US" sz="2000" dirty="0">
                <a:latin typeface="Courier New" panose="02070309020205020404" pitchFamily="49" charset="0"/>
                <a:cs typeface="Courier New" panose="02070309020205020404" pitchFamily="49" charset="0"/>
              </a:rPr>
              <a:t># Lists</a:t>
            </a:r>
          </a:p>
          <a:p>
            <a:r>
              <a:rPr lang="en-US" sz="2000" dirty="0">
                <a:latin typeface="Courier New" panose="02070309020205020404" pitchFamily="49" charset="0"/>
                <a:cs typeface="Courier New" panose="02070309020205020404" pitchFamily="49" charset="0"/>
              </a:rPr>
              <a:t>&gt; X = []</a:t>
            </a:r>
          </a:p>
          <a:p>
            <a:r>
              <a:rPr lang="en-US" sz="2000" dirty="0">
                <a:latin typeface="Courier New" panose="02070309020205020404" pitchFamily="49" charset="0"/>
                <a:cs typeface="Courier New" panose="02070309020205020404" pitchFamily="49" charset="0"/>
              </a:rPr>
              <a:t>&gt; </a:t>
            </a:r>
            <a:r>
              <a:rPr lang="en-US" sz="2000" dirty="0" err="1">
                <a:latin typeface="Courier New" panose="02070309020205020404" pitchFamily="49" charset="0"/>
                <a:cs typeface="Courier New" panose="02070309020205020404" pitchFamily="49" charset="0"/>
              </a:rPr>
              <a:t>X.append</a:t>
            </a:r>
            <a:r>
              <a:rPr lang="en-US" sz="2000" dirty="0">
                <a:latin typeface="Courier New" panose="02070309020205020404" pitchFamily="49" charset="0"/>
                <a:cs typeface="Courier New" panose="02070309020205020404" pitchFamily="49" charset="0"/>
              </a:rPr>
              <a:t>(3)</a:t>
            </a:r>
          </a:p>
          <a:p>
            <a:r>
              <a:rPr lang="en-US" sz="2000" dirty="0">
                <a:latin typeface="Courier New" panose="02070309020205020404" pitchFamily="49" charset="0"/>
                <a:cs typeface="Courier New" panose="02070309020205020404" pitchFamily="49" charset="0"/>
              </a:rPr>
              <a:t>&gt; </a:t>
            </a:r>
            <a:r>
              <a:rPr lang="en-US" sz="2000" dirty="0" err="1">
                <a:latin typeface="Courier New" panose="02070309020205020404" pitchFamily="49" charset="0"/>
                <a:cs typeface="Courier New" panose="02070309020205020404" pitchFamily="49" charset="0"/>
              </a:rPr>
              <a:t>X.append</a:t>
            </a:r>
            <a:r>
              <a:rPr lang="en-US" sz="2000" dirty="0">
                <a:latin typeface="Courier New" panose="02070309020205020404" pitchFamily="49" charset="0"/>
                <a:cs typeface="Courier New" panose="02070309020205020404" pitchFamily="49" charset="0"/>
              </a:rPr>
              <a:t>(5)</a:t>
            </a:r>
          </a:p>
          <a:p>
            <a:r>
              <a:rPr lang="en-US" sz="2000" dirty="0">
                <a:latin typeface="Courier New" panose="02070309020205020404" pitchFamily="49" charset="0"/>
                <a:cs typeface="Courier New" panose="02070309020205020404" pitchFamily="49" charset="0"/>
              </a:rPr>
              <a:t>&gt; X</a:t>
            </a:r>
          </a:p>
          <a:p>
            <a:r>
              <a:rPr lang="en-US" sz="2000" dirty="0">
                <a:latin typeface="Courier New" panose="02070309020205020404" pitchFamily="49" charset="0"/>
                <a:cs typeface="Courier New" panose="02070309020205020404" pitchFamily="49" charset="0"/>
              </a:rPr>
              <a:t>[3, 5]</a:t>
            </a:r>
          </a:p>
          <a:p>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 String indexing and slicing (also works for lists)</a:t>
            </a:r>
          </a:p>
          <a:p>
            <a:r>
              <a:rPr lang="en-US" sz="2000" dirty="0">
                <a:latin typeface="Courier New" panose="02070309020205020404" pitchFamily="49" charset="0"/>
                <a:cs typeface="Courier New" panose="02070309020205020404" pitchFamily="49" charset="0"/>
              </a:rPr>
              <a:t>&gt; K = 8</a:t>
            </a:r>
          </a:p>
          <a:p>
            <a:r>
              <a:rPr lang="en-US" sz="2000" dirty="0">
                <a:latin typeface="Courier New" panose="02070309020205020404" pitchFamily="49" charset="0"/>
                <a:cs typeface="Courier New" panose="02070309020205020404" pitchFamily="49" charset="0"/>
              </a:rPr>
              <a:t>&gt; Read = “ATCGCTAGGCACTACACAG”</a:t>
            </a:r>
          </a:p>
          <a:p>
            <a:r>
              <a:rPr lang="en-US" sz="2000" dirty="0">
                <a:latin typeface="Courier New" panose="02070309020205020404" pitchFamily="49" charset="0"/>
                <a:cs typeface="Courier New" panose="02070309020205020404" pitchFamily="49" charset="0"/>
              </a:rPr>
              <a:t>&gt; Read[5]</a:t>
            </a:r>
          </a:p>
          <a:p>
            <a:r>
              <a:rPr lang="en-US" sz="2000" dirty="0">
                <a:latin typeface="Courier New" panose="02070309020205020404" pitchFamily="49" charset="0"/>
                <a:cs typeface="Courier New" panose="02070309020205020404" pitchFamily="49" charset="0"/>
              </a:rPr>
              <a:t>‘T’</a:t>
            </a:r>
          </a:p>
          <a:p>
            <a:r>
              <a:rPr lang="en-US" sz="2000" dirty="0">
                <a:latin typeface="Courier New" panose="02070309020205020404" pitchFamily="49" charset="0"/>
                <a:cs typeface="Courier New" panose="02070309020205020404" pitchFamily="49" charset="0"/>
              </a:rPr>
              <a:t>&gt; Read[3:6]</a:t>
            </a:r>
          </a:p>
          <a:p>
            <a:r>
              <a:rPr lang="en-US" sz="2000" dirty="0">
                <a:latin typeface="Courier New" panose="02070309020205020404" pitchFamily="49" charset="0"/>
                <a:cs typeface="Courier New" panose="02070309020205020404" pitchFamily="49" charset="0"/>
              </a:rPr>
              <a:t>‘GCT’</a:t>
            </a:r>
          </a:p>
          <a:p>
            <a:r>
              <a:rPr lang="en-US" sz="2000" dirty="0">
                <a:latin typeface="Courier New" panose="02070309020205020404" pitchFamily="49" charset="0"/>
                <a:cs typeface="Courier New" panose="02070309020205020404" pitchFamily="49" charset="0"/>
              </a:rPr>
              <a:t>&gt; Read[3:3+K]</a:t>
            </a:r>
          </a:p>
          <a:p>
            <a:r>
              <a:rPr lang="en-US" sz="2000" dirty="0">
                <a:latin typeface="Courier New" panose="02070309020205020404" pitchFamily="49" charset="0"/>
                <a:cs typeface="Courier New" panose="02070309020205020404" pitchFamily="49" charset="0"/>
              </a:rPr>
              <a:t>'GCTAGGCA'</a:t>
            </a:r>
          </a:p>
        </p:txBody>
      </p:sp>
    </p:spTree>
    <p:extLst>
      <p:ext uri="{BB962C8B-B14F-4D97-AF65-F5344CB8AC3E}">
        <p14:creationId xmlns:p14="http://schemas.microsoft.com/office/powerpoint/2010/main" val="353975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What is </a:t>
            </a:r>
            <a:r>
              <a:rPr lang="en-US" sz="3600" i="1" dirty="0">
                <a:latin typeface="Gill Sans MT" panose="020B0502020104020203" pitchFamily="34" charset="0"/>
              </a:rPr>
              <a:t>de novo </a:t>
            </a:r>
            <a:r>
              <a:rPr lang="en-US" sz="3600" dirty="0">
                <a:latin typeface="Gill Sans MT" panose="020B0502020104020203" pitchFamily="34" charset="0"/>
              </a:rPr>
              <a:t>assembly</a:t>
            </a:r>
          </a:p>
        </p:txBody>
      </p:sp>
      <p:cxnSp>
        <p:nvCxnSpPr>
          <p:cNvPr id="6" name="Straight Connector 5">
            <a:extLst>
              <a:ext uri="{FF2B5EF4-FFF2-40B4-BE49-F238E27FC236}">
                <a16:creationId xmlns:a16="http://schemas.microsoft.com/office/drawing/2014/main" id="{A3AF4C35-C130-1845-99FF-020FC8789F72}"/>
              </a:ext>
            </a:extLst>
          </p:cNvPr>
          <p:cNvCxnSpPr/>
          <p:nvPr/>
        </p:nvCxnSpPr>
        <p:spPr>
          <a:xfrm>
            <a:off x="741872" y="1926567"/>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F8D934D-D90F-8B4A-A8E7-0EF64018355B}"/>
              </a:ext>
            </a:extLst>
          </p:cNvPr>
          <p:cNvSpPr txBox="1"/>
          <p:nvPr/>
        </p:nvSpPr>
        <p:spPr>
          <a:xfrm flipH="1">
            <a:off x="477039" y="1362260"/>
            <a:ext cx="4077708" cy="461665"/>
          </a:xfrm>
          <a:prstGeom prst="rect">
            <a:avLst/>
          </a:prstGeom>
          <a:noFill/>
        </p:spPr>
        <p:txBody>
          <a:bodyPr wrap="square" rtlCol="0">
            <a:spAutoFit/>
          </a:bodyPr>
          <a:lstStyle/>
          <a:p>
            <a:r>
              <a:rPr lang="en-US" sz="2400" dirty="0">
                <a:solidFill>
                  <a:schemeClr val="accent2"/>
                </a:solidFill>
                <a:latin typeface="Gill Sans MT" panose="020B0502020104020203" pitchFamily="34" charset="0"/>
              </a:rPr>
              <a:t>Reference genome</a:t>
            </a:r>
          </a:p>
        </p:txBody>
      </p:sp>
      <p:cxnSp>
        <p:nvCxnSpPr>
          <p:cNvPr id="8" name="Straight Connector 7">
            <a:extLst>
              <a:ext uri="{FF2B5EF4-FFF2-40B4-BE49-F238E27FC236}">
                <a16:creationId xmlns:a16="http://schemas.microsoft.com/office/drawing/2014/main" id="{0EF70811-8656-E84F-A593-4BBD014FC32B}"/>
              </a:ext>
            </a:extLst>
          </p:cNvPr>
          <p:cNvCxnSpPr>
            <a:cxnSpLocks/>
          </p:cNvCxnSpPr>
          <p:nvPr/>
        </p:nvCxnSpPr>
        <p:spPr>
          <a:xfrm>
            <a:off x="1472431" y="427969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6BDC66-31D9-494F-8C81-46FF27B162E3}"/>
              </a:ext>
            </a:extLst>
          </p:cNvPr>
          <p:cNvCxnSpPr>
            <a:cxnSpLocks/>
          </p:cNvCxnSpPr>
          <p:nvPr/>
        </p:nvCxnSpPr>
        <p:spPr>
          <a:xfrm>
            <a:off x="2366050" y="5138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C4BE54-1957-4246-B3E9-BE35FECA4C05}"/>
              </a:ext>
            </a:extLst>
          </p:cNvPr>
          <p:cNvCxnSpPr>
            <a:cxnSpLocks/>
          </p:cNvCxnSpPr>
          <p:nvPr/>
        </p:nvCxnSpPr>
        <p:spPr>
          <a:xfrm>
            <a:off x="3446705" y="456371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77A95E-87C0-6541-9B16-72AAEAA0A194}"/>
              </a:ext>
            </a:extLst>
          </p:cNvPr>
          <p:cNvCxnSpPr>
            <a:cxnSpLocks/>
          </p:cNvCxnSpPr>
          <p:nvPr/>
        </p:nvCxnSpPr>
        <p:spPr>
          <a:xfrm>
            <a:off x="4257515" y="4064948"/>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C14B03-6522-1F48-8774-3EBDD40DB0E1}"/>
              </a:ext>
            </a:extLst>
          </p:cNvPr>
          <p:cNvCxnSpPr>
            <a:cxnSpLocks/>
          </p:cNvCxnSpPr>
          <p:nvPr/>
        </p:nvCxnSpPr>
        <p:spPr>
          <a:xfrm>
            <a:off x="4409595" y="5138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756377-404A-9F4B-8D1B-7595D64C6964}"/>
              </a:ext>
            </a:extLst>
          </p:cNvPr>
          <p:cNvCxnSpPr>
            <a:cxnSpLocks/>
          </p:cNvCxnSpPr>
          <p:nvPr/>
        </p:nvCxnSpPr>
        <p:spPr>
          <a:xfrm>
            <a:off x="5656505" y="4757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68E80-AFBE-D041-9FFE-C387F151AB83}"/>
              </a:ext>
            </a:extLst>
          </p:cNvPr>
          <p:cNvCxnSpPr>
            <a:cxnSpLocks/>
          </p:cNvCxnSpPr>
          <p:nvPr/>
        </p:nvCxnSpPr>
        <p:spPr>
          <a:xfrm>
            <a:off x="6418509" y="427969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374692-F475-D148-BA30-538D217FD0E5}"/>
              </a:ext>
            </a:extLst>
          </p:cNvPr>
          <p:cNvCxnSpPr>
            <a:cxnSpLocks/>
          </p:cNvCxnSpPr>
          <p:nvPr/>
        </p:nvCxnSpPr>
        <p:spPr>
          <a:xfrm>
            <a:off x="6840099" y="513867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C6EE5E-B1CD-6742-B2F3-2B4A80EE9028}"/>
              </a:ext>
            </a:extLst>
          </p:cNvPr>
          <p:cNvCxnSpPr>
            <a:cxnSpLocks/>
          </p:cNvCxnSpPr>
          <p:nvPr/>
        </p:nvCxnSpPr>
        <p:spPr>
          <a:xfrm>
            <a:off x="8461722" y="468189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899F50-1DA3-BA41-8EA3-D9DA48DE1332}"/>
              </a:ext>
            </a:extLst>
          </p:cNvPr>
          <p:cNvSpPr txBox="1"/>
          <p:nvPr/>
        </p:nvSpPr>
        <p:spPr>
          <a:xfrm flipH="1">
            <a:off x="418424" y="2705884"/>
            <a:ext cx="6421675" cy="461665"/>
          </a:xfrm>
          <a:prstGeom prst="rect">
            <a:avLst/>
          </a:prstGeom>
          <a:noFill/>
        </p:spPr>
        <p:txBody>
          <a:bodyPr wrap="square" rtlCol="0">
            <a:spAutoFit/>
          </a:bodyPr>
          <a:lstStyle/>
          <a:p>
            <a:r>
              <a:rPr lang="en-US" sz="2400" dirty="0">
                <a:solidFill>
                  <a:schemeClr val="accent1"/>
                </a:solidFill>
                <a:latin typeface="Gill Sans MT" panose="020B0502020104020203" pitchFamily="34" charset="0"/>
              </a:rPr>
              <a:t>Collection of reads from our sample</a:t>
            </a:r>
          </a:p>
        </p:txBody>
      </p:sp>
      <p:sp>
        <p:nvSpPr>
          <p:cNvPr id="2" name="TextBox 1">
            <a:extLst>
              <a:ext uri="{FF2B5EF4-FFF2-40B4-BE49-F238E27FC236}">
                <a16:creationId xmlns:a16="http://schemas.microsoft.com/office/drawing/2014/main" id="{7BF3A005-D73B-1B40-87EB-2907D9DA2046}"/>
              </a:ext>
            </a:extLst>
          </p:cNvPr>
          <p:cNvSpPr txBox="1"/>
          <p:nvPr/>
        </p:nvSpPr>
        <p:spPr>
          <a:xfrm>
            <a:off x="7760971" y="1040129"/>
            <a:ext cx="2781467" cy="369332"/>
          </a:xfrm>
          <a:prstGeom prst="rect">
            <a:avLst/>
          </a:prstGeom>
          <a:noFill/>
        </p:spPr>
        <p:txBody>
          <a:bodyPr wrap="none" rtlCol="0">
            <a:spAutoFit/>
          </a:bodyPr>
          <a:lstStyle/>
          <a:p>
            <a:r>
              <a:rPr lang="en-US" dirty="0">
                <a:latin typeface="Gill Sans MT" panose="020B0502020104020203" pitchFamily="34" charset="77"/>
              </a:rPr>
              <a:t>From FASTA file given to us</a:t>
            </a:r>
          </a:p>
        </p:txBody>
      </p:sp>
      <p:cxnSp>
        <p:nvCxnSpPr>
          <p:cNvPr id="18" name="Straight Arrow Connector 17">
            <a:extLst>
              <a:ext uri="{FF2B5EF4-FFF2-40B4-BE49-F238E27FC236}">
                <a16:creationId xmlns:a16="http://schemas.microsoft.com/office/drawing/2014/main" id="{E04236EC-6D72-F74E-8B73-9BAADF7AD2E5}"/>
              </a:ext>
            </a:extLst>
          </p:cNvPr>
          <p:cNvCxnSpPr/>
          <p:nvPr/>
        </p:nvCxnSpPr>
        <p:spPr>
          <a:xfrm flipH="1">
            <a:off x="8789671" y="1497332"/>
            <a:ext cx="342900" cy="326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3E1E706-29F9-DD46-839C-1488EAD9B35C}"/>
              </a:ext>
            </a:extLst>
          </p:cNvPr>
          <p:cNvSpPr txBox="1"/>
          <p:nvPr/>
        </p:nvSpPr>
        <p:spPr>
          <a:xfrm>
            <a:off x="8541733" y="3042017"/>
            <a:ext cx="3245943" cy="646331"/>
          </a:xfrm>
          <a:prstGeom prst="rect">
            <a:avLst/>
          </a:prstGeom>
          <a:noFill/>
        </p:spPr>
        <p:txBody>
          <a:bodyPr wrap="square" rtlCol="0">
            <a:spAutoFit/>
          </a:bodyPr>
          <a:lstStyle/>
          <a:p>
            <a:r>
              <a:rPr lang="en-US" dirty="0">
                <a:latin typeface="Gill Sans MT" panose="020B0502020104020203" pitchFamily="34" charset="77"/>
              </a:rPr>
              <a:t>FASTQ From the sequencer (Illumina)</a:t>
            </a:r>
          </a:p>
        </p:txBody>
      </p:sp>
      <p:cxnSp>
        <p:nvCxnSpPr>
          <p:cNvPr id="20" name="Straight Arrow Connector 19">
            <a:extLst>
              <a:ext uri="{FF2B5EF4-FFF2-40B4-BE49-F238E27FC236}">
                <a16:creationId xmlns:a16="http://schemas.microsoft.com/office/drawing/2014/main" id="{29DEDA0F-A6A2-A14A-B570-2BB4E9C2F041}"/>
              </a:ext>
            </a:extLst>
          </p:cNvPr>
          <p:cNvCxnSpPr/>
          <p:nvPr/>
        </p:nvCxnSpPr>
        <p:spPr>
          <a:xfrm flipH="1">
            <a:off x="9490422" y="3688349"/>
            <a:ext cx="342900" cy="326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AE970C-BA94-4F16-BFE0-74A063E843DD}"/>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Helpful Python for Lab 2</a:t>
            </a:r>
          </a:p>
        </p:txBody>
      </p:sp>
      <p:sp>
        <p:nvSpPr>
          <p:cNvPr id="17" name="TextBox 16">
            <a:extLst>
              <a:ext uri="{FF2B5EF4-FFF2-40B4-BE49-F238E27FC236}">
                <a16:creationId xmlns:a16="http://schemas.microsoft.com/office/drawing/2014/main" id="{AF0F11FE-6CD8-3041-B5C1-48F3EDD99CE7}"/>
              </a:ext>
            </a:extLst>
          </p:cNvPr>
          <p:cNvSpPr txBox="1"/>
          <p:nvPr/>
        </p:nvSpPr>
        <p:spPr>
          <a:xfrm>
            <a:off x="1236133" y="1134533"/>
            <a:ext cx="8551334" cy="5232202"/>
          </a:xfrm>
          <a:prstGeom prst="rect">
            <a:avLst/>
          </a:prstGeom>
          <a:noFill/>
        </p:spPr>
        <p:txBody>
          <a:bodyPr wrap="square" rtlCol="0">
            <a:spAutoFit/>
          </a:bodyPr>
          <a:lstStyle/>
          <a:p>
            <a:r>
              <a:rPr lang="en-US" sz="2000" dirty="0">
                <a:latin typeface="Courier New" panose="02070309020205020404" pitchFamily="49" charset="0"/>
                <a:cs typeface="Courier New" panose="02070309020205020404" pitchFamily="49" charset="0"/>
              </a:rPr>
              <a:t># String&lt;-&gt;List conversion</a:t>
            </a:r>
          </a:p>
          <a:p>
            <a:r>
              <a:rPr lang="en-US" sz="2000" dirty="0">
                <a:latin typeface="Courier New" panose="02070309020205020404" pitchFamily="49" charset="0"/>
                <a:cs typeface="Courier New" panose="02070309020205020404" pitchFamily="49" charset="0"/>
              </a:rPr>
              <a:t>&gt; Read = “ATCGCTAGGCACTACACAG”</a:t>
            </a:r>
          </a:p>
          <a:p>
            <a:r>
              <a:rPr lang="en-US" sz="2000" dirty="0">
                <a:latin typeface="Courier New" panose="02070309020205020404" pitchFamily="49" charset="0"/>
                <a:cs typeface="Courier New" panose="02070309020205020404" pitchFamily="49" charset="0"/>
              </a:rPr>
              <a:t>&gt; RL = list(Read)</a:t>
            </a:r>
          </a:p>
          <a:p>
            <a:r>
              <a:rPr lang="en-US" sz="2000" dirty="0">
                <a:latin typeface="Courier New" panose="02070309020205020404" pitchFamily="49" charset="0"/>
                <a:cs typeface="Courier New" panose="02070309020205020404" pitchFamily="49" charset="0"/>
              </a:rPr>
              <a:t>&gt; RL</a:t>
            </a:r>
          </a:p>
          <a:p>
            <a:r>
              <a:rPr lang="en-US" dirty="0">
                <a:latin typeface="Courier New" panose="02070309020205020404" pitchFamily="49" charset="0"/>
                <a:cs typeface="Courier New" panose="02070309020205020404" pitchFamily="49" charset="0"/>
              </a:rPr>
              <a:t>['A', 'T', 'C', 'G', 'C', 'T', 'A', 'G', 'G', 'C', 'A', 'C', 'T', 'A', 'C', 'A', 'C', 'A', 'G’]</a:t>
            </a:r>
          </a:p>
          <a:p>
            <a:r>
              <a:rPr lang="en-US" sz="2000" dirty="0">
                <a:latin typeface="Courier New" panose="02070309020205020404" pitchFamily="49" charset="0"/>
                <a:cs typeface="Courier New" panose="02070309020205020404" pitchFamily="49" charset="0"/>
              </a:rPr>
              <a:t>&gt; RL[1] = ‘C’ # change a character</a:t>
            </a:r>
          </a:p>
          <a:p>
            <a:r>
              <a:rPr lang="en-US" sz="2000" dirty="0">
                <a:latin typeface="Courier New" panose="02070309020205020404" pitchFamily="49" charset="0"/>
                <a:cs typeface="Courier New" panose="02070309020205020404" pitchFamily="49" charset="0"/>
              </a:rPr>
              <a:t>&gt; R = ‘’.join(RL) # convert back to a string again</a:t>
            </a:r>
          </a:p>
          <a:p>
            <a:r>
              <a:rPr lang="en-US" sz="2000" dirty="0">
                <a:latin typeface="Courier New" panose="02070309020205020404" pitchFamily="49" charset="0"/>
                <a:cs typeface="Courier New" panose="02070309020205020404" pitchFamily="49" charset="0"/>
              </a:rPr>
              <a:t>&gt; R</a:t>
            </a:r>
          </a:p>
          <a:p>
            <a:r>
              <a:rPr lang="en-US" dirty="0">
                <a:latin typeface="Courier New" panose="02070309020205020404" pitchFamily="49" charset="0"/>
                <a:cs typeface="Courier New" panose="02070309020205020404" pitchFamily="49" charset="0"/>
              </a:rPr>
              <a:t>'ACCGCTAGGCACTACACAG’</a:t>
            </a:r>
          </a:p>
          <a:p>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 Random numbers</a:t>
            </a:r>
          </a:p>
          <a:p>
            <a:r>
              <a:rPr lang="en-US" sz="2000" dirty="0">
                <a:latin typeface="Courier New" panose="02070309020205020404" pitchFamily="49" charset="0"/>
                <a:cs typeface="Courier New" panose="02070309020205020404" pitchFamily="49" charset="0"/>
              </a:rPr>
              <a:t>&gt; </a:t>
            </a:r>
            <a:r>
              <a:rPr lang="en-US" sz="2000" dirty="0" err="1">
                <a:latin typeface="Courier New" panose="02070309020205020404" pitchFamily="49" charset="0"/>
                <a:cs typeface="Courier New" panose="02070309020205020404" pitchFamily="49" charset="0"/>
              </a:rPr>
              <a:t>random.random</a:t>
            </a:r>
            <a:r>
              <a:rPr lang="en-US" sz="2000" dirty="0">
                <a:latin typeface="Courier New" panose="02070309020205020404" pitchFamily="49" charset="0"/>
                <a:cs typeface="Courier New" panose="02070309020205020404" pitchFamily="49" charset="0"/>
              </a:rPr>
              <a:t>() # gives random number between 0 and </a:t>
            </a:r>
          </a:p>
          <a:p>
            <a:r>
              <a:rPr lang="en-US" sz="2000" dirty="0">
                <a:latin typeface="Courier New" panose="02070309020205020404" pitchFamily="49" charset="0"/>
                <a:cs typeface="Courier New" panose="02070309020205020404" pitchFamily="49" charset="0"/>
              </a:rPr>
              <a:t>0.35</a:t>
            </a:r>
          </a:p>
          <a:p>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 With 5% probability, print “hi!”</a:t>
            </a:r>
          </a:p>
          <a:p>
            <a:r>
              <a:rPr lang="en-US" sz="2000" dirty="0">
                <a:latin typeface="Courier New" panose="02070309020205020404" pitchFamily="49" charset="0"/>
                <a:cs typeface="Courier New" panose="02070309020205020404" pitchFamily="49" charset="0"/>
              </a:rPr>
              <a:t>&gt; if </a:t>
            </a:r>
            <a:r>
              <a:rPr lang="en-US" sz="2000" dirty="0" err="1">
                <a:latin typeface="Courier New" panose="02070309020205020404" pitchFamily="49" charset="0"/>
                <a:cs typeface="Courier New" panose="02070309020205020404" pitchFamily="49" charset="0"/>
              </a:rPr>
              <a:t>random.random</a:t>
            </a:r>
            <a:r>
              <a:rPr lang="en-US" sz="2000" dirty="0">
                <a:latin typeface="Courier New" panose="02070309020205020404" pitchFamily="49" charset="0"/>
                <a:cs typeface="Courier New" panose="02070309020205020404" pitchFamily="49" charset="0"/>
              </a:rPr>
              <a:t>() &lt; 0.05: print(“hi!”)</a:t>
            </a:r>
          </a:p>
        </p:txBody>
      </p:sp>
    </p:spTree>
    <p:extLst>
      <p:ext uri="{BB962C8B-B14F-4D97-AF65-F5344CB8AC3E}">
        <p14:creationId xmlns:p14="http://schemas.microsoft.com/office/powerpoint/2010/main" val="395868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What is </a:t>
            </a:r>
            <a:r>
              <a:rPr lang="en-US" sz="3600" i="1" dirty="0">
                <a:latin typeface="Gill Sans MT" panose="020B0502020104020203" pitchFamily="34" charset="0"/>
              </a:rPr>
              <a:t>de novo </a:t>
            </a:r>
            <a:r>
              <a:rPr lang="en-US" sz="3600" dirty="0">
                <a:latin typeface="Gill Sans MT" panose="020B0502020104020203" pitchFamily="34" charset="0"/>
              </a:rPr>
              <a:t>assembly</a:t>
            </a:r>
          </a:p>
        </p:txBody>
      </p:sp>
      <p:cxnSp>
        <p:nvCxnSpPr>
          <p:cNvPr id="6" name="Straight Connector 5">
            <a:extLst>
              <a:ext uri="{FF2B5EF4-FFF2-40B4-BE49-F238E27FC236}">
                <a16:creationId xmlns:a16="http://schemas.microsoft.com/office/drawing/2014/main" id="{A3AF4C35-C130-1845-99FF-020FC8789F72}"/>
              </a:ext>
            </a:extLst>
          </p:cNvPr>
          <p:cNvCxnSpPr/>
          <p:nvPr/>
        </p:nvCxnSpPr>
        <p:spPr>
          <a:xfrm>
            <a:off x="741872" y="1926567"/>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F8D934D-D90F-8B4A-A8E7-0EF64018355B}"/>
              </a:ext>
            </a:extLst>
          </p:cNvPr>
          <p:cNvSpPr txBox="1"/>
          <p:nvPr/>
        </p:nvSpPr>
        <p:spPr>
          <a:xfrm flipH="1">
            <a:off x="477039" y="1362260"/>
            <a:ext cx="4077708" cy="461665"/>
          </a:xfrm>
          <a:prstGeom prst="rect">
            <a:avLst/>
          </a:prstGeom>
          <a:noFill/>
        </p:spPr>
        <p:txBody>
          <a:bodyPr wrap="square" rtlCol="0">
            <a:spAutoFit/>
          </a:bodyPr>
          <a:lstStyle/>
          <a:p>
            <a:r>
              <a:rPr lang="en-US" sz="2400" dirty="0">
                <a:solidFill>
                  <a:schemeClr val="accent2"/>
                </a:solidFill>
                <a:latin typeface="Gill Sans MT" panose="020B0502020104020203" pitchFamily="34" charset="0"/>
              </a:rPr>
              <a:t>Reference genome</a:t>
            </a:r>
          </a:p>
        </p:txBody>
      </p:sp>
      <p:cxnSp>
        <p:nvCxnSpPr>
          <p:cNvPr id="8" name="Straight Connector 7">
            <a:extLst>
              <a:ext uri="{FF2B5EF4-FFF2-40B4-BE49-F238E27FC236}">
                <a16:creationId xmlns:a16="http://schemas.microsoft.com/office/drawing/2014/main" id="{0EF70811-8656-E84F-A593-4BBD014FC32B}"/>
              </a:ext>
            </a:extLst>
          </p:cNvPr>
          <p:cNvCxnSpPr>
            <a:cxnSpLocks/>
          </p:cNvCxnSpPr>
          <p:nvPr/>
        </p:nvCxnSpPr>
        <p:spPr>
          <a:xfrm>
            <a:off x="1380991" y="211942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6BDC66-31D9-494F-8C81-46FF27B162E3}"/>
              </a:ext>
            </a:extLst>
          </p:cNvPr>
          <p:cNvCxnSpPr>
            <a:cxnSpLocks/>
          </p:cNvCxnSpPr>
          <p:nvPr/>
        </p:nvCxnSpPr>
        <p:spPr>
          <a:xfrm>
            <a:off x="8526819" y="24263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C4BE54-1957-4246-B3E9-BE35FECA4C05}"/>
              </a:ext>
            </a:extLst>
          </p:cNvPr>
          <p:cNvCxnSpPr>
            <a:cxnSpLocks/>
          </p:cNvCxnSpPr>
          <p:nvPr/>
        </p:nvCxnSpPr>
        <p:spPr>
          <a:xfrm>
            <a:off x="1903654" y="24263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77A95E-87C0-6541-9B16-72AAEAA0A194}"/>
              </a:ext>
            </a:extLst>
          </p:cNvPr>
          <p:cNvCxnSpPr>
            <a:cxnSpLocks/>
          </p:cNvCxnSpPr>
          <p:nvPr/>
        </p:nvCxnSpPr>
        <p:spPr>
          <a:xfrm>
            <a:off x="1555238" y="2270439"/>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C14B03-6522-1F48-8774-3EBDD40DB0E1}"/>
              </a:ext>
            </a:extLst>
          </p:cNvPr>
          <p:cNvCxnSpPr>
            <a:cxnSpLocks/>
          </p:cNvCxnSpPr>
          <p:nvPr/>
        </p:nvCxnSpPr>
        <p:spPr>
          <a:xfrm>
            <a:off x="7529986" y="226180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756377-404A-9F4B-8D1B-7595D64C6964}"/>
              </a:ext>
            </a:extLst>
          </p:cNvPr>
          <p:cNvCxnSpPr>
            <a:cxnSpLocks/>
          </p:cNvCxnSpPr>
          <p:nvPr/>
        </p:nvCxnSpPr>
        <p:spPr>
          <a:xfrm>
            <a:off x="4684954" y="226180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68E80-AFBE-D041-9FFE-C387F151AB83}"/>
              </a:ext>
            </a:extLst>
          </p:cNvPr>
          <p:cNvCxnSpPr>
            <a:cxnSpLocks/>
          </p:cNvCxnSpPr>
          <p:nvPr/>
        </p:nvCxnSpPr>
        <p:spPr>
          <a:xfrm>
            <a:off x="4409595" y="211942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374692-F475-D148-BA30-538D217FD0E5}"/>
              </a:ext>
            </a:extLst>
          </p:cNvPr>
          <p:cNvCxnSpPr>
            <a:cxnSpLocks/>
          </p:cNvCxnSpPr>
          <p:nvPr/>
        </p:nvCxnSpPr>
        <p:spPr>
          <a:xfrm>
            <a:off x="4885570" y="24263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C6EE5E-B1CD-6742-B2F3-2B4A80EE9028}"/>
              </a:ext>
            </a:extLst>
          </p:cNvPr>
          <p:cNvCxnSpPr>
            <a:cxnSpLocks/>
          </p:cNvCxnSpPr>
          <p:nvPr/>
        </p:nvCxnSpPr>
        <p:spPr>
          <a:xfrm>
            <a:off x="7055831" y="211942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097B49-727F-3142-80DC-2DB3F6DC96E4}"/>
              </a:ext>
            </a:extLst>
          </p:cNvPr>
          <p:cNvSpPr txBox="1"/>
          <p:nvPr/>
        </p:nvSpPr>
        <p:spPr>
          <a:xfrm>
            <a:off x="477039" y="3207860"/>
            <a:ext cx="8849841" cy="1384995"/>
          </a:xfrm>
          <a:prstGeom prst="rect">
            <a:avLst/>
          </a:prstGeom>
          <a:noFill/>
        </p:spPr>
        <p:txBody>
          <a:bodyPr wrap="square" rtlCol="0">
            <a:spAutoFit/>
          </a:bodyPr>
          <a:lstStyle/>
          <a:p>
            <a:r>
              <a:rPr lang="en-US" sz="2800" dirty="0">
                <a:latin typeface="Gill Sans MT" panose="020B0502020104020203" pitchFamily="34" charset="77"/>
              </a:rPr>
              <a:t>In lab 1:</a:t>
            </a:r>
          </a:p>
          <a:p>
            <a:pPr marL="285744" indent="-285744">
              <a:buFontTx/>
              <a:buChar char="-"/>
            </a:pPr>
            <a:r>
              <a:rPr lang="en-US" sz="2800" dirty="0">
                <a:latin typeface="Gill Sans MT" panose="020B0502020104020203" pitchFamily="34" charset="77"/>
              </a:rPr>
              <a:t>Align reads to a reference genome</a:t>
            </a:r>
          </a:p>
          <a:p>
            <a:pPr marL="285744" indent="-285744">
              <a:buFontTx/>
              <a:buChar char="-"/>
            </a:pPr>
            <a:r>
              <a:rPr lang="en-US" sz="2800" dirty="0">
                <a:latin typeface="Gill Sans MT" panose="020B0502020104020203" pitchFamily="34" charset="77"/>
              </a:rPr>
              <a:t>Analyze mutations by comparing to reference</a:t>
            </a:r>
          </a:p>
        </p:txBody>
      </p:sp>
      <p:sp>
        <p:nvSpPr>
          <p:cNvPr id="18" name="TextBox 17">
            <a:extLst>
              <a:ext uri="{FF2B5EF4-FFF2-40B4-BE49-F238E27FC236}">
                <a16:creationId xmlns:a16="http://schemas.microsoft.com/office/drawing/2014/main" id="{5EB2D960-7EFD-2942-A991-1D873B1E759C}"/>
              </a:ext>
            </a:extLst>
          </p:cNvPr>
          <p:cNvSpPr txBox="1"/>
          <p:nvPr/>
        </p:nvSpPr>
        <p:spPr>
          <a:xfrm>
            <a:off x="487789" y="5204235"/>
            <a:ext cx="8849841" cy="954107"/>
          </a:xfrm>
          <a:prstGeom prst="rect">
            <a:avLst/>
          </a:prstGeom>
          <a:noFill/>
        </p:spPr>
        <p:txBody>
          <a:bodyPr wrap="square" rtlCol="0">
            <a:spAutoFit/>
          </a:bodyPr>
          <a:lstStyle/>
          <a:p>
            <a:r>
              <a:rPr lang="en-US" sz="2800" b="1" dirty="0">
                <a:latin typeface="Gill Sans MT" panose="020B0502020104020203" pitchFamily="34" charset="77"/>
              </a:rPr>
              <a:t>But… where did that reference genome come from in the first place?</a:t>
            </a:r>
          </a:p>
        </p:txBody>
      </p:sp>
      <p:sp>
        <p:nvSpPr>
          <p:cNvPr id="3" name="Oval 2">
            <a:extLst>
              <a:ext uri="{FF2B5EF4-FFF2-40B4-BE49-F238E27FC236}">
                <a16:creationId xmlns:a16="http://schemas.microsoft.com/office/drawing/2014/main" id="{F38DB21A-CD54-4725-97D6-8CF601E7CF62}"/>
              </a:ext>
            </a:extLst>
          </p:cNvPr>
          <p:cNvSpPr/>
          <p:nvPr/>
        </p:nvSpPr>
        <p:spPr>
          <a:xfrm>
            <a:off x="5495766" y="2378782"/>
            <a:ext cx="113933" cy="1139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6DD72F-C300-481D-8D1B-5BB741D3C0B8}"/>
              </a:ext>
            </a:extLst>
          </p:cNvPr>
          <p:cNvSpPr/>
          <p:nvPr/>
        </p:nvSpPr>
        <p:spPr>
          <a:xfrm>
            <a:off x="5493162" y="2199792"/>
            <a:ext cx="113933" cy="1139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A81AB5-780B-43CA-B548-C57188D1A385}"/>
              </a:ext>
            </a:extLst>
          </p:cNvPr>
          <p:cNvSpPr/>
          <p:nvPr/>
        </p:nvSpPr>
        <p:spPr>
          <a:xfrm>
            <a:off x="5495764" y="2045671"/>
            <a:ext cx="113933" cy="1139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9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What is </a:t>
            </a:r>
            <a:r>
              <a:rPr lang="en-US" sz="3600" i="1" dirty="0">
                <a:latin typeface="Gill Sans MT" panose="020B0502020104020203" pitchFamily="34" charset="0"/>
              </a:rPr>
              <a:t>de novo </a:t>
            </a:r>
            <a:r>
              <a:rPr lang="en-US" sz="3600" dirty="0">
                <a:latin typeface="Gill Sans MT" panose="020B0502020104020203" pitchFamily="34" charset="0"/>
              </a:rPr>
              <a:t>assembly</a:t>
            </a:r>
          </a:p>
        </p:txBody>
      </p:sp>
      <p:sp>
        <p:nvSpPr>
          <p:cNvPr id="17" name="TextBox 16">
            <a:extLst>
              <a:ext uri="{FF2B5EF4-FFF2-40B4-BE49-F238E27FC236}">
                <a16:creationId xmlns:a16="http://schemas.microsoft.com/office/drawing/2014/main" id="{99EDAB3C-2FAB-2B44-AA65-789D0EEBCFAE}"/>
              </a:ext>
            </a:extLst>
          </p:cNvPr>
          <p:cNvSpPr txBox="1"/>
          <p:nvPr/>
        </p:nvSpPr>
        <p:spPr>
          <a:xfrm>
            <a:off x="521714" y="5242401"/>
            <a:ext cx="10344407" cy="1077218"/>
          </a:xfrm>
          <a:prstGeom prst="rect">
            <a:avLst/>
          </a:prstGeom>
          <a:noFill/>
        </p:spPr>
        <p:txBody>
          <a:bodyPr wrap="square" rtlCol="0">
            <a:spAutoFit/>
          </a:bodyPr>
          <a:lstStyle/>
          <a:p>
            <a:r>
              <a:rPr lang="en-US" sz="3200" b="1" dirty="0">
                <a:latin typeface="Gill Sans MT" panose="020B0502020104020203" pitchFamily="34" charset="77"/>
              </a:rPr>
              <a:t>Assembly goal: </a:t>
            </a:r>
            <a:r>
              <a:rPr lang="en-US" sz="3200" dirty="0">
                <a:latin typeface="Gill Sans MT" panose="020B0502020104020203" pitchFamily="34" charset="77"/>
              </a:rPr>
              <a:t>given a bunch of short sequences, determine the sequence of the genome they came from </a:t>
            </a:r>
            <a:endParaRPr lang="en-US" sz="3200" b="1" dirty="0">
              <a:latin typeface="Gill Sans MT" panose="020B0502020104020203" pitchFamily="34" charset="77"/>
            </a:endParaRPr>
          </a:p>
        </p:txBody>
      </p:sp>
      <p:cxnSp>
        <p:nvCxnSpPr>
          <p:cNvPr id="19" name="Straight Connector 18">
            <a:extLst>
              <a:ext uri="{FF2B5EF4-FFF2-40B4-BE49-F238E27FC236}">
                <a16:creationId xmlns:a16="http://schemas.microsoft.com/office/drawing/2014/main" id="{BE7B02A1-0D1A-C745-B413-575287536484}"/>
              </a:ext>
            </a:extLst>
          </p:cNvPr>
          <p:cNvCxnSpPr>
            <a:cxnSpLocks/>
          </p:cNvCxnSpPr>
          <p:nvPr/>
        </p:nvCxnSpPr>
        <p:spPr>
          <a:xfrm>
            <a:off x="1929631" y="188701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A2B800-B54E-854D-B0EC-081DE43363C8}"/>
              </a:ext>
            </a:extLst>
          </p:cNvPr>
          <p:cNvCxnSpPr>
            <a:cxnSpLocks/>
          </p:cNvCxnSpPr>
          <p:nvPr/>
        </p:nvCxnSpPr>
        <p:spPr>
          <a:xfrm>
            <a:off x="2823250" y="274599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32106-DCFA-DD4A-8F31-5093C36F6226}"/>
              </a:ext>
            </a:extLst>
          </p:cNvPr>
          <p:cNvCxnSpPr>
            <a:cxnSpLocks/>
          </p:cNvCxnSpPr>
          <p:nvPr/>
        </p:nvCxnSpPr>
        <p:spPr>
          <a:xfrm>
            <a:off x="3903905" y="217103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84EF73-FFE5-9640-A8EC-22F6D914E641}"/>
              </a:ext>
            </a:extLst>
          </p:cNvPr>
          <p:cNvCxnSpPr>
            <a:cxnSpLocks/>
          </p:cNvCxnSpPr>
          <p:nvPr/>
        </p:nvCxnSpPr>
        <p:spPr>
          <a:xfrm>
            <a:off x="4714715" y="1672268"/>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0A5E9-9FE4-7A4E-A166-5D9FB9AB1D04}"/>
              </a:ext>
            </a:extLst>
          </p:cNvPr>
          <p:cNvCxnSpPr>
            <a:cxnSpLocks/>
          </p:cNvCxnSpPr>
          <p:nvPr/>
        </p:nvCxnSpPr>
        <p:spPr>
          <a:xfrm>
            <a:off x="4866795" y="274599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906E48-B607-1643-87B6-B9900DF34A9A}"/>
              </a:ext>
            </a:extLst>
          </p:cNvPr>
          <p:cNvCxnSpPr>
            <a:cxnSpLocks/>
          </p:cNvCxnSpPr>
          <p:nvPr/>
        </p:nvCxnSpPr>
        <p:spPr>
          <a:xfrm>
            <a:off x="6113705" y="236499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C1D096-13C2-1946-9D0F-C76122DDE4A1}"/>
              </a:ext>
            </a:extLst>
          </p:cNvPr>
          <p:cNvCxnSpPr>
            <a:cxnSpLocks/>
          </p:cNvCxnSpPr>
          <p:nvPr/>
        </p:nvCxnSpPr>
        <p:spPr>
          <a:xfrm>
            <a:off x="6875709" y="1887015"/>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E7D3A1-3EFD-4846-93E2-FE5FFE674BCE}"/>
              </a:ext>
            </a:extLst>
          </p:cNvPr>
          <p:cNvCxnSpPr>
            <a:cxnSpLocks/>
          </p:cNvCxnSpPr>
          <p:nvPr/>
        </p:nvCxnSpPr>
        <p:spPr>
          <a:xfrm>
            <a:off x="7297299" y="2745996"/>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B46ED7-98B4-B745-A9B5-5C2C442441D4}"/>
              </a:ext>
            </a:extLst>
          </p:cNvPr>
          <p:cNvCxnSpPr>
            <a:cxnSpLocks/>
          </p:cNvCxnSpPr>
          <p:nvPr/>
        </p:nvCxnSpPr>
        <p:spPr>
          <a:xfrm>
            <a:off x="8918922" y="228921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CCD7D0-51BA-EE46-ABF1-B75F553DC75F}"/>
              </a:ext>
            </a:extLst>
          </p:cNvPr>
          <p:cNvCxnSpPr/>
          <p:nvPr/>
        </p:nvCxnSpPr>
        <p:spPr>
          <a:xfrm>
            <a:off x="1053920" y="4320327"/>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D38AACF-FFB1-B84B-87A9-DCF72D4CF31D}"/>
              </a:ext>
            </a:extLst>
          </p:cNvPr>
          <p:cNvSpPr txBox="1"/>
          <p:nvPr/>
        </p:nvSpPr>
        <p:spPr>
          <a:xfrm flipH="1">
            <a:off x="789087" y="3756020"/>
            <a:ext cx="4077708" cy="461665"/>
          </a:xfrm>
          <a:prstGeom prst="rect">
            <a:avLst/>
          </a:prstGeom>
          <a:noFill/>
        </p:spPr>
        <p:txBody>
          <a:bodyPr wrap="square" rtlCol="0">
            <a:spAutoFit/>
          </a:bodyPr>
          <a:lstStyle/>
          <a:p>
            <a:r>
              <a:rPr lang="en-US" sz="2400" dirty="0">
                <a:solidFill>
                  <a:schemeClr val="accent2"/>
                </a:solidFill>
                <a:latin typeface="Gill Sans MT" panose="020B0502020104020203" pitchFamily="34" charset="0"/>
              </a:rPr>
              <a:t>Reference genome</a:t>
            </a:r>
          </a:p>
        </p:txBody>
      </p:sp>
      <p:sp>
        <p:nvSpPr>
          <p:cNvPr id="3" name="Down Arrow 2">
            <a:extLst>
              <a:ext uri="{FF2B5EF4-FFF2-40B4-BE49-F238E27FC236}">
                <a16:creationId xmlns:a16="http://schemas.microsoft.com/office/drawing/2014/main" id="{B8A83A5F-5C0C-D04F-B607-F97135CD0021}"/>
              </a:ext>
            </a:extLst>
          </p:cNvPr>
          <p:cNvSpPr/>
          <p:nvPr/>
        </p:nvSpPr>
        <p:spPr>
          <a:xfrm>
            <a:off x="5525525" y="3169920"/>
            <a:ext cx="588179" cy="8229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20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Why would we need to perform assembly?</a:t>
            </a:r>
          </a:p>
        </p:txBody>
      </p:sp>
      <p:sp>
        <p:nvSpPr>
          <p:cNvPr id="2" name="TextBox 1">
            <a:extLst>
              <a:ext uri="{FF2B5EF4-FFF2-40B4-BE49-F238E27FC236}">
                <a16:creationId xmlns:a16="http://schemas.microsoft.com/office/drawing/2014/main" id="{9C01DA4E-4151-3B40-B950-24728CF20413}"/>
              </a:ext>
            </a:extLst>
          </p:cNvPr>
          <p:cNvSpPr txBox="1"/>
          <p:nvPr/>
        </p:nvSpPr>
        <p:spPr>
          <a:xfrm>
            <a:off x="960121" y="1767840"/>
            <a:ext cx="7949484" cy="523220"/>
          </a:xfrm>
          <a:prstGeom prst="rect">
            <a:avLst/>
          </a:prstGeom>
          <a:noFill/>
        </p:spPr>
        <p:txBody>
          <a:bodyPr wrap="none" rtlCol="0">
            <a:spAutoFit/>
          </a:bodyPr>
          <a:lstStyle/>
          <a:p>
            <a:r>
              <a:rPr lang="en-US" sz="2800" i="1" dirty="0">
                <a:latin typeface="Gill Sans MT" panose="020B0502020104020203" pitchFamily="34" charset="77"/>
              </a:rPr>
              <a:t>When the genome of the organism of interest is unknown</a:t>
            </a:r>
          </a:p>
        </p:txBody>
      </p:sp>
      <p:sp>
        <p:nvSpPr>
          <p:cNvPr id="5" name="TextBox 4">
            <a:extLst>
              <a:ext uri="{FF2B5EF4-FFF2-40B4-BE49-F238E27FC236}">
                <a16:creationId xmlns:a16="http://schemas.microsoft.com/office/drawing/2014/main" id="{A686462D-A3F8-7A46-AE59-2C73DFC3C693}"/>
              </a:ext>
            </a:extLst>
          </p:cNvPr>
          <p:cNvSpPr txBox="1"/>
          <p:nvPr/>
        </p:nvSpPr>
        <p:spPr>
          <a:xfrm>
            <a:off x="1097281" y="2537677"/>
            <a:ext cx="3430363" cy="1384995"/>
          </a:xfrm>
          <a:prstGeom prst="rect">
            <a:avLst/>
          </a:prstGeom>
          <a:noFill/>
        </p:spPr>
        <p:txBody>
          <a:bodyPr wrap="none" rtlCol="0">
            <a:spAutoFit/>
          </a:bodyPr>
          <a:lstStyle/>
          <a:p>
            <a:r>
              <a:rPr lang="en-US" sz="2800" dirty="0">
                <a:latin typeface="Gill Sans MT" panose="020B0502020104020203" pitchFamily="34" charset="77"/>
              </a:rPr>
              <a:t>Non-model species</a:t>
            </a:r>
          </a:p>
          <a:p>
            <a:r>
              <a:rPr lang="en-US" sz="2800" dirty="0">
                <a:latin typeface="Gill Sans MT" panose="020B0502020104020203" pitchFamily="34" charset="77"/>
              </a:rPr>
              <a:t>Conservation biology</a:t>
            </a:r>
          </a:p>
          <a:p>
            <a:r>
              <a:rPr lang="en-US" sz="2800" dirty="0">
                <a:latin typeface="Gill Sans MT" panose="020B0502020104020203" pitchFamily="34" charset="77"/>
              </a:rPr>
              <a:t>Very divergent species</a:t>
            </a:r>
          </a:p>
        </p:txBody>
      </p:sp>
      <p:pic>
        <p:nvPicPr>
          <p:cNvPr id="3" name="Picture 2">
            <a:extLst>
              <a:ext uri="{FF2B5EF4-FFF2-40B4-BE49-F238E27FC236}">
                <a16:creationId xmlns:a16="http://schemas.microsoft.com/office/drawing/2014/main" id="{4EBF52B3-4F3F-DE43-B966-9545535026FB}"/>
              </a:ext>
            </a:extLst>
          </p:cNvPr>
          <p:cNvPicPr>
            <a:picLocks noChangeAspect="1"/>
          </p:cNvPicPr>
          <p:nvPr/>
        </p:nvPicPr>
        <p:blipFill>
          <a:blip r:embed="rId2"/>
          <a:stretch>
            <a:fillRect/>
          </a:stretch>
        </p:blipFill>
        <p:spPr>
          <a:xfrm>
            <a:off x="4897120" y="2291061"/>
            <a:ext cx="4070992" cy="2338071"/>
          </a:xfrm>
          <a:prstGeom prst="rect">
            <a:avLst/>
          </a:prstGeom>
        </p:spPr>
      </p:pic>
      <p:pic>
        <p:nvPicPr>
          <p:cNvPr id="7" name="Picture 6">
            <a:extLst>
              <a:ext uri="{FF2B5EF4-FFF2-40B4-BE49-F238E27FC236}">
                <a16:creationId xmlns:a16="http://schemas.microsoft.com/office/drawing/2014/main" id="{6BEF7FD5-13A0-4E4F-A4E9-C93FBFA89487}"/>
              </a:ext>
            </a:extLst>
          </p:cNvPr>
          <p:cNvPicPr>
            <a:picLocks noChangeAspect="1"/>
          </p:cNvPicPr>
          <p:nvPr/>
        </p:nvPicPr>
        <p:blipFill>
          <a:blip r:embed="rId3"/>
          <a:stretch>
            <a:fillRect/>
          </a:stretch>
        </p:blipFill>
        <p:spPr>
          <a:xfrm>
            <a:off x="8589192" y="3126523"/>
            <a:ext cx="3007572" cy="1997731"/>
          </a:xfrm>
          <a:prstGeom prst="rect">
            <a:avLst/>
          </a:prstGeom>
        </p:spPr>
      </p:pic>
      <p:pic>
        <p:nvPicPr>
          <p:cNvPr id="8" name="Picture 7">
            <a:extLst>
              <a:ext uri="{FF2B5EF4-FFF2-40B4-BE49-F238E27FC236}">
                <a16:creationId xmlns:a16="http://schemas.microsoft.com/office/drawing/2014/main" id="{37981844-B37B-FD43-9ED9-1739FC74AE7E}"/>
              </a:ext>
            </a:extLst>
          </p:cNvPr>
          <p:cNvPicPr>
            <a:picLocks noChangeAspect="1"/>
          </p:cNvPicPr>
          <p:nvPr/>
        </p:nvPicPr>
        <p:blipFill>
          <a:blip r:embed="rId4"/>
          <a:stretch>
            <a:fillRect/>
          </a:stretch>
        </p:blipFill>
        <p:spPr>
          <a:xfrm>
            <a:off x="4637972" y="4502775"/>
            <a:ext cx="3797808" cy="1695451"/>
          </a:xfrm>
          <a:prstGeom prst="rect">
            <a:avLst/>
          </a:prstGeom>
        </p:spPr>
      </p:pic>
      <p:pic>
        <p:nvPicPr>
          <p:cNvPr id="6" name="Picture 5">
            <a:extLst>
              <a:ext uri="{FF2B5EF4-FFF2-40B4-BE49-F238E27FC236}">
                <a16:creationId xmlns:a16="http://schemas.microsoft.com/office/drawing/2014/main" id="{54DCBC16-B13B-D545-9403-83940EBAD193}"/>
              </a:ext>
            </a:extLst>
          </p:cNvPr>
          <p:cNvPicPr>
            <a:picLocks noChangeAspect="1"/>
          </p:cNvPicPr>
          <p:nvPr/>
        </p:nvPicPr>
        <p:blipFill>
          <a:blip r:embed="rId5"/>
          <a:stretch>
            <a:fillRect/>
          </a:stretch>
        </p:blipFill>
        <p:spPr>
          <a:xfrm>
            <a:off x="10083357" y="5460337"/>
            <a:ext cx="1709535" cy="1248232"/>
          </a:xfrm>
          <a:prstGeom prst="rect">
            <a:avLst/>
          </a:prstGeom>
        </p:spPr>
      </p:pic>
      <p:pic>
        <p:nvPicPr>
          <p:cNvPr id="9" name="Picture 8">
            <a:extLst>
              <a:ext uri="{FF2B5EF4-FFF2-40B4-BE49-F238E27FC236}">
                <a16:creationId xmlns:a16="http://schemas.microsoft.com/office/drawing/2014/main" id="{0AF683F4-F648-D046-8E5B-221129C8560A}"/>
              </a:ext>
            </a:extLst>
          </p:cNvPr>
          <p:cNvPicPr>
            <a:picLocks noChangeAspect="1"/>
          </p:cNvPicPr>
          <p:nvPr/>
        </p:nvPicPr>
        <p:blipFill>
          <a:blip r:embed="rId6"/>
          <a:stretch>
            <a:fillRect/>
          </a:stretch>
        </p:blipFill>
        <p:spPr>
          <a:xfrm>
            <a:off x="8256912" y="5460337"/>
            <a:ext cx="1422400" cy="1422400"/>
          </a:xfrm>
          <a:prstGeom prst="rect">
            <a:avLst/>
          </a:prstGeom>
        </p:spPr>
      </p:pic>
      <p:sp>
        <p:nvSpPr>
          <p:cNvPr id="10" name="TextBox 9">
            <a:extLst>
              <a:ext uri="{FF2B5EF4-FFF2-40B4-BE49-F238E27FC236}">
                <a16:creationId xmlns:a16="http://schemas.microsoft.com/office/drawing/2014/main" id="{9CD9AA48-C739-6746-B9AA-4AE9475C494E}"/>
              </a:ext>
            </a:extLst>
          </p:cNvPr>
          <p:cNvSpPr txBox="1"/>
          <p:nvPr/>
        </p:nvSpPr>
        <p:spPr>
          <a:xfrm>
            <a:off x="1130903" y="4502775"/>
            <a:ext cx="3005631" cy="523220"/>
          </a:xfrm>
          <a:prstGeom prst="rect">
            <a:avLst/>
          </a:prstGeom>
          <a:noFill/>
        </p:spPr>
        <p:txBody>
          <a:bodyPr wrap="none" rtlCol="0">
            <a:spAutoFit/>
          </a:bodyPr>
          <a:lstStyle/>
          <a:p>
            <a:r>
              <a:rPr lang="en-US" sz="2800" dirty="0">
                <a:solidFill>
                  <a:srgbClr val="FF0000"/>
                </a:solidFill>
                <a:latin typeface="Gill Sans MT" panose="020B0502020104020203" pitchFamily="34" charset="77"/>
              </a:rPr>
              <a:t>Other applications?</a:t>
            </a:r>
          </a:p>
        </p:txBody>
      </p:sp>
    </p:spTree>
    <p:extLst>
      <p:ext uri="{BB962C8B-B14F-4D97-AF65-F5344CB8AC3E}">
        <p14:creationId xmlns:p14="http://schemas.microsoft.com/office/powerpoint/2010/main" val="400450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6"/>
            <a:ext cx="12192000" cy="1205041"/>
          </a:xfrm>
        </p:spPr>
        <p:txBody>
          <a:bodyPr>
            <a:normAutofit/>
          </a:bodyPr>
          <a:lstStyle/>
          <a:p>
            <a:r>
              <a:rPr lang="en-US" sz="3600" dirty="0">
                <a:latin typeface="Gill Sans MT" panose="020B0502020104020203" pitchFamily="34" charset="0"/>
              </a:rPr>
              <a:t>Assembly overview</a:t>
            </a:r>
          </a:p>
        </p:txBody>
      </p:sp>
      <p:sp>
        <p:nvSpPr>
          <p:cNvPr id="3" name="TextBox 2">
            <a:extLst>
              <a:ext uri="{FF2B5EF4-FFF2-40B4-BE49-F238E27FC236}">
                <a16:creationId xmlns:a16="http://schemas.microsoft.com/office/drawing/2014/main" id="{BCECFE93-12F6-774A-BD48-6CD897660617}"/>
              </a:ext>
            </a:extLst>
          </p:cNvPr>
          <p:cNvSpPr txBox="1"/>
          <p:nvPr/>
        </p:nvSpPr>
        <p:spPr>
          <a:xfrm>
            <a:off x="731520" y="1417320"/>
            <a:ext cx="3566426" cy="892552"/>
          </a:xfrm>
          <a:prstGeom prst="rect">
            <a:avLst/>
          </a:prstGeom>
          <a:noFill/>
        </p:spPr>
        <p:txBody>
          <a:bodyPr wrap="none" rtlCol="0">
            <a:spAutoFit/>
          </a:bodyPr>
          <a:lstStyle/>
          <a:p>
            <a:pPr marL="514338" indent="-514338">
              <a:buAutoNum type="arabicPeriod"/>
            </a:pPr>
            <a:r>
              <a:rPr lang="en-US" sz="3200" b="1" dirty="0" err="1"/>
              <a:t>Contig</a:t>
            </a:r>
            <a:r>
              <a:rPr lang="en-US" sz="3200" b="1" dirty="0"/>
              <a:t> assembly </a:t>
            </a:r>
          </a:p>
          <a:p>
            <a:r>
              <a:rPr lang="en-US" sz="2000" dirty="0">
                <a:latin typeface="Gill Sans MT" panose="020B0502020104020203" pitchFamily="34" charset="77"/>
              </a:rPr>
              <a:t>(de Bruijn graphs + </a:t>
            </a:r>
            <a:r>
              <a:rPr lang="en-US" sz="2000" dirty="0" err="1">
                <a:latin typeface="Gill Sans MT" panose="020B0502020104020203" pitchFamily="34" charset="77"/>
              </a:rPr>
              <a:t>kmers</a:t>
            </a:r>
            <a:r>
              <a:rPr lang="en-US" sz="2000" dirty="0">
                <a:latin typeface="Gill Sans MT" panose="020B0502020104020203" pitchFamily="34" charset="77"/>
              </a:rPr>
              <a:t>)</a:t>
            </a:r>
          </a:p>
        </p:txBody>
      </p:sp>
      <p:sp>
        <p:nvSpPr>
          <p:cNvPr id="5" name="TextBox 4">
            <a:extLst>
              <a:ext uri="{FF2B5EF4-FFF2-40B4-BE49-F238E27FC236}">
                <a16:creationId xmlns:a16="http://schemas.microsoft.com/office/drawing/2014/main" id="{A2715C61-0539-3749-A761-DFCB3DEB36E6}"/>
              </a:ext>
            </a:extLst>
          </p:cNvPr>
          <p:cNvSpPr txBox="1"/>
          <p:nvPr/>
        </p:nvSpPr>
        <p:spPr>
          <a:xfrm>
            <a:off x="731521" y="3110265"/>
            <a:ext cx="2467727" cy="584775"/>
          </a:xfrm>
          <a:prstGeom prst="rect">
            <a:avLst/>
          </a:prstGeom>
          <a:noFill/>
        </p:spPr>
        <p:txBody>
          <a:bodyPr wrap="none" rtlCol="0">
            <a:spAutoFit/>
          </a:bodyPr>
          <a:lstStyle/>
          <a:p>
            <a:r>
              <a:rPr lang="en-US" sz="3200" b="1" dirty="0"/>
              <a:t>2. Scaffolding</a:t>
            </a:r>
          </a:p>
        </p:txBody>
      </p:sp>
      <p:sp>
        <p:nvSpPr>
          <p:cNvPr id="6" name="TextBox 5">
            <a:extLst>
              <a:ext uri="{FF2B5EF4-FFF2-40B4-BE49-F238E27FC236}">
                <a16:creationId xmlns:a16="http://schemas.microsoft.com/office/drawing/2014/main" id="{1106D965-CF87-E94D-8CB1-E3697C2E14B6}"/>
              </a:ext>
            </a:extLst>
          </p:cNvPr>
          <p:cNvSpPr txBox="1"/>
          <p:nvPr/>
        </p:nvSpPr>
        <p:spPr>
          <a:xfrm>
            <a:off x="731521" y="4312921"/>
            <a:ext cx="2318263" cy="584775"/>
          </a:xfrm>
          <a:prstGeom prst="rect">
            <a:avLst/>
          </a:prstGeom>
          <a:noFill/>
        </p:spPr>
        <p:txBody>
          <a:bodyPr wrap="none" rtlCol="0">
            <a:spAutoFit/>
          </a:bodyPr>
          <a:lstStyle/>
          <a:p>
            <a:r>
              <a:rPr lang="en-US" sz="3200" b="1" dirty="0"/>
              <a:t>3. Gap filling</a:t>
            </a:r>
          </a:p>
        </p:txBody>
      </p:sp>
      <p:sp>
        <p:nvSpPr>
          <p:cNvPr id="7" name="TextBox 6">
            <a:extLst>
              <a:ext uri="{FF2B5EF4-FFF2-40B4-BE49-F238E27FC236}">
                <a16:creationId xmlns:a16="http://schemas.microsoft.com/office/drawing/2014/main" id="{E9F9D1D7-6DA2-244E-BFB2-F5FE4BD89BD8}"/>
              </a:ext>
            </a:extLst>
          </p:cNvPr>
          <p:cNvSpPr txBox="1"/>
          <p:nvPr/>
        </p:nvSpPr>
        <p:spPr>
          <a:xfrm>
            <a:off x="731521" y="5532121"/>
            <a:ext cx="2377959" cy="584775"/>
          </a:xfrm>
          <a:prstGeom prst="rect">
            <a:avLst/>
          </a:prstGeom>
          <a:noFill/>
        </p:spPr>
        <p:txBody>
          <a:bodyPr wrap="none" rtlCol="0">
            <a:spAutoFit/>
          </a:bodyPr>
          <a:lstStyle/>
          <a:p>
            <a:r>
              <a:rPr lang="en-US" sz="3200" b="1" dirty="0"/>
              <a:t>4. Evaluation</a:t>
            </a:r>
          </a:p>
        </p:txBody>
      </p:sp>
      <p:sp>
        <p:nvSpPr>
          <p:cNvPr id="8" name="Rounded Rectangle 7">
            <a:extLst>
              <a:ext uri="{FF2B5EF4-FFF2-40B4-BE49-F238E27FC236}">
                <a16:creationId xmlns:a16="http://schemas.microsoft.com/office/drawing/2014/main" id="{3850036E-6763-C840-A95B-E7A913306F0C}"/>
              </a:ext>
            </a:extLst>
          </p:cNvPr>
          <p:cNvSpPr/>
          <p:nvPr/>
        </p:nvSpPr>
        <p:spPr>
          <a:xfrm>
            <a:off x="5318760" y="1411839"/>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657A23-2CEF-EE41-B8F7-57739975A0DB}"/>
              </a:ext>
            </a:extLst>
          </p:cNvPr>
          <p:cNvSpPr txBox="1"/>
          <p:nvPr/>
        </p:nvSpPr>
        <p:spPr>
          <a:xfrm>
            <a:off x="5334000" y="1382103"/>
            <a:ext cx="2468880" cy="369332"/>
          </a:xfrm>
          <a:prstGeom prst="rect">
            <a:avLst/>
          </a:prstGeom>
          <a:noFill/>
          <a:ln>
            <a:noFill/>
          </a:ln>
        </p:spPr>
        <p:txBody>
          <a:bodyPr wrap="square" rtlCol="0">
            <a:spAutoFit/>
          </a:bodyPr>
          <a:lstStyle/>
          <a:p>
            <a:r>
              <a:rPr lang="en-US" dirty="0">
                <a:solidFill>
                  <a:schemeClr val="bg1"/>
                </a:solidFill>
              </a:rPr>
              <a:t>ACAGACATCGATC</a:t>
            </a:r>
            <a:r>
              <a:rPr lang="en-US" b="1" dirty="0">
                <a:solidFill>
                  <a:srgbClr val="FF0000"/>
                </a:solidFill>
              </a:rPr>
              <a:t>GTACG</a:t>
            </a:r>
          </a:p>
        </p:txBody>
      </p:sp>
      <p:sp>
        <p:nvSpPr>
          <p:cNvPr id="12" name="Rounded Rectangle 11">
            <a:extLst>
              <a:ext uri="{FF2B5EF4-FFF2-40B4-BE49-F238E27FC236}">
                <a16:creationId xmlns:a16="http://schemas.microsoft.com/office/drawing/2014/main" id="{93D75C27-B5E2-7845-A89E-F62131328DBD}"/>
              </a:ext>
            </a:extLst>
          </p:cNvPr>
          <p:cNvSpPr/>
          <p:nvPr/>
        </p:nvSpPr>
        <p:spPr>
          <a:xfrm>
            <a:off x="6934200" y="1765931"/>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423440-254E-044B-9B49-8538B341AF26}"/>
              </a:ext>
            </a:extLst>
          </p:cNvPr>
          <p:cNvSpPr txBox="1"/>
          <p:nvPr/>
        </p:nvSpPr>
        <p:spPr>
          <a:xfrm>
            <a:off x="6949440" y="1736195"/>
            <a:ext cx="2468880" cy="369332"/>
          </a:xfrm>
          <a:prstGeom prst="rect">
            <a:avLst/>
          </a:prstGeom>
          <a:noFill/>
          <a:ln>
            <a:noFill/>
          </a:ln>
        </p:spPr>
        <p:txBody>
          <a:bodyPr wrap="square" rtlCol="0">
            <a:spAutoFit/>
          </a:bodyPr>
          <a:lstStyle/>
          <a:p>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6" name="Rounded Rectangle 15">
            <a:extLst>
              <a:ext uri="{FF2B5EF4-FFF2-40B4-BE49-F238E27FC236}">
                <a16:creationId xmlns:a16="http://schemas.microsoft.com/office/drawing/2014/main" id="{0E958A4C-38F6-7D46-BB3B-FD37787B713A}"/>
              </a:ext>
            </a:extLst>
          </p:cNvPr>
          <p:cNvSpPr/>
          <p:nvPr/>
        </p:nvSpPr>
        <p:spPr>
          <a:xfrm>
            <a:off x="5303520" y="2181727"/>
            <a:ext cx="41148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ACAGACATCGATC</a:t>
            </a:r>
            <a:r>
              <a:rPr lang="en-US" b="1" dirty="0">
                <a:solidFill>
                  <a:srgbClr val="FF0000"/>
                </a:solidFill>
              </a:rPr>
              <a:t>GTACG</a:t>
            </a:r>
            <a:r>
              <a:rPr lang="en-US" dirty="0">
                <a:solidFill>
                  <a:schemeClr val="bg1"/>
                </a:solidFill>
              </a:rPr>
              <a:t>ACATCCGGGATGT</a:t>
            </a:r>
            <a:endParaRPr lang="en-US" b="1" dirty="0">
              <a:solidFill>
                <a:srgbClr val="FF0000"/>
              </a:solidFill>
            </a:endParaRPr>
          </a:p>
        </p:txBody>
      </p:sp>
      <p:sp>
        <p:nvSpPr>
          <p:cNvPr id="18" name="TextBox 17">
            <a:extLst>
              <a:ext uri="{FF2B5EF4-FFF2-40B4-BE49-F238E27FC236}">
                <a16:creationId xmlns:a16="http://schemas.microsoft.com/office/drawing/2014/main" id="{94AF950C-891C-0846-A67D-DF358715F5F0}"/>
              </a:ext>
            </a:extLst>
          </p:cNvPr>
          <p:cNvSpPr txBox="1"/>
          <p:nvPr/>
        </p:nvSpPr>
        <p:spPr>
          <a:xfrm>
            <a:off x="9494520" y="1356360"/>
            <a:ext cx="779572" cy="369332"/>
          </a:xfrm>
          <a:prstGeom prst="rect">
            <a:avLst/>
          </a:prstGeom>
          <a:noFill/>
        </p:spPr>
        <p:txBody>
          <a:bodyPr wrap="none" rtlCol="0">
            <a:spAutoFit/>
          </a:bodyPr>
          <a:lstStyle/>
          <a:p>
            <a:r>
              <a:rPr lang="en-US" dirty="0">
                <a:latin typeface="Gill Sans MT" panose="020B0502020104020203" pitchFamily="34" charset="77"/>
              </a:rPr>
              <a:t>read 1</a:t>
            </a:r>
          </a:p>
        </p:txBody>
      </p:sp>
      <p:sp>
        <p:nvSpPr>
          <p:cNvPr id="19" name="TextBox 18">
            <a:extLst>
              <a:ext uri="{FF2B5EF4-FFF2-40B4-BE49-F238E27FC236}">
                <a16:creationId xmlns:a16="http://schemas.microsoft.com/office/drawing/2014/main" id="{6A2DA110-5A27-1741-AB8B-5FE8E8262110}"/>
              </a:ext>
            </a:extLst>
          </p:cNvPr>
          <p:cNvSpPr txBox="1"/>
          <p:nvPr/>
        </p:nvSpPr>
        <p:spPr>
          <a:xfrm>
            <a:off x="9494520" y="1778641"/>
            <a:ext cx="779572" cy="369332"/>
          </a:xfrm>
          <a:prstGeom prst="rect">
            <a:avLst/>
          </a:prstGeom>
          <a:noFill/>
        </p:spPr>
        <p:txBody>
          <a:bodyPr wrap="none" rtlCol="0">
            <a:spAutoFit/>
          </a:bodyPr>
          <a:lstStyle/>
          <a:p>
            <a:r>
              <a:rPr lang="en-US" dirty="0">
                <a:latin typeface="Gill Sans MT" panose="020B0502020104020203" pitchFamily="34" charset="77"/>
              </a:rPr>
              <a:t>read 2</a:t>
            </a:r>
          </a:p>
        </p:txBody>
      </p:sp>
      <p:sp>
        <p:nvSpPr>
          <p:cNvPr id="20" name="TextBox 19">
            <a:extLst>
              <a:ext uri="{FF2B5EF4-FFF2-40B4-BE49-F238E27FC236}">
                <a16:creationId xmlns:a16="http://schemas.microsoft.com/office/drawing/2014/main" id="{C20A57CA-796E-D44F-83BF-3E4401FBFD92}"/>
              </a:ext>
            </a:extLst>
          </p:cNvPr>
          <p:cNvSpPr txBox="1"/>
          <p:nvPr/>
        </p:nvSpPr>
        <p:spPr>
          <a:xfrm>
            <a:off x="9494520" y="2185476"/>
            <a:ext cx="760914" cy="369332"/>
          </a:xfrm>
          <a:prstGeom prst="rect">
            <a:avLst/>
          </a:prstGeom>
          <a:noFill/>
        </p:spPr>
        <p:txBody>
          <a:bodyPr wrap="none" rtlCol="0">
            <a:spAutoFit/>
          </a:bodyPr>
          <a:lstStyle/>
          <a:p>
            <a:r>
              <a:rPr lang="en-US" dirty="0" err="1">
                <a:latin typeface="Gill Sans MT" panose="020B0502020104020203" pitchFamily="34" charset="77"/>
              </a:rPr>
              <a:t>contig</a:t>
            </a:r>
            <a:endParaRPr lang="en-US" dirty="0">
              <a:latin typeface="Gill Sans MT" panose="020B0502020104020203" pitchFamily="34" charset="77"/>
            </a:endParaRPr>
          </a:p>
        </p:txBody>
      </p:sp>
      <p:sp>
        <p:nvSpPr>
          <p:cNvPr id="21" name="Rounded Rectangle 20">
            <a:extLst>
              <a:ext uri="{FF2B5EF4-FFF2-40B4-BE49-F238E27FC236}">
                <a16:creationId xmlns:a16="http://schemas.microsoft.com/office/drawing/2014/main" id="{1C268C41-CC1D-7644-B413-93563FED2042}"/>
              </a:ext>
            </a:extLst>
          </p:cNvPr>
          <p:cNvSpPr/>
          <p:nvPr/>
        </p:nvSpPr>
        <p:spPr>
          <a:xfrm>
            <a:off x="3307080" y="3227247"/>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2" name="Rounded Rectangle 21">
            <a:extLst>
              <a:ext uri="{FF2B5EF4-FFF2-40B4-BE49-F238E27FC236}">
                <a16:creationId xmlns:a16="http://schemas.microsoft.com/office/drawing/2014/main" id="{EDE970E3-B797-E349-B200-AD097000F051}"/>
              </a:ext>
            </a:extLst>
          </p:cNvPr>
          <p:cNvSpPr/>
          <p:nvPr/>
        </p:nvSpPr>
        <p:spPr>
          <a:xfrm>
            <a:off x="8199120" y="3227247"/>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3" name="Arc 22">
            <a:extLst>
              <a:ext uri="{FF2B5EF4-FFF2-40B4-BE49-F238E27FC236}">
                <a16:creationId xmlns:a16="http://schemas.microsoft.com/office/drawing/2014/main" id="{52C7025C-C76A-9B48-9A6F-13BD139DB7F6}"/>
              </a:ext>
            </a:extLst>
          </p:cNvPr>
          <p:cNvSpPr/>
          <p:nvPr/>
        </p:nvSpPr>
        <p:spPr>
          <a:xfrm>
            <a:off x="5410200" y="3024069"/>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9DEAC3FC-C2B9-AF4B-92FA-9BD716AE52AF}"/>
              </a:ext>
            </a:extLst>
          </p:cNvPr>
          <p:cNvSpPr/>
          <p:nvPr/>
        </p:nvSpPr>
        <p:spPr>
          <a:xfrm flipH="1">
            <a:off x="5410200" y="3024069"/>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6D89A8B-CFC4-C043-942E-5B120666CDAA}"/>
              </a:ext>
            </a:extLst>
          </p:cNvPr>
          <p:cNvSpPr/>
          <p:nvPr/>
        </p:nvSpPr>
        <p:spPr>
          <a:xfrm>
            <a:off x="3307080" y="4428739"/>
            <a:ext cx="387096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GACATCGATCGTACGACATCCGGGATGT</a:t>
            </a:r>
            <a:endParaRPr lang="en-US" b="1" dirty="0">
              <a:solidFill>
                <a:srgbClr val="FF0000"/>
              </a:solidFill>
            </a:endParaRPr>
          </a:p>
        </p:txBody>
      </p:sp>
      <p:sp>
        <p:nvSpPr>
          <p:cNvPr id="26" name="Rounded Rectangle 25">
            <a:extLst>
              <a:ext uri="{FF2B5EF4-FFF2-40B4-BE49-F238E27FC236}">
                <a16:creationId xmlns:a16="http://schemas.microsoft.com/office/drawing/2014/main" id="{DF2D2EA4-20A9-EC4F-B532-C3D1CC46228E}"/>
              </a:ext>
            </a:extLst>
          </p:cNvPr>
          <p:cNvSpPr/>
          <p:nvPr/>
        </p:nvSpPr>
        <p:spPr>
          <a:xfrm>
            <a:off x="8199120" y="4428739"/>
            <a:ext cx="3505200" cy="4156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ACGGGTGAGTTTTAGCCTAGCTCTGT</a:t>
            </a:r>
            <a:endParaRPr lang="en-US" b="1" dirty="0">
              <a:solidFill>
                <a:srgbClr val="FF0000"/>
              </a:solidFill>
            </a:endParaRPr>
          </a:p>
        </p:txBody>
      </p:sp>
      <p:sp>
        <p:nvSpPr>
          <p:cNvPr id="27" name="Arc 26">
            <a:extLst>
              <a:ext uri="{FF2B5EF4-FFF2-40B4-BE49-F238E27FC236}">
                <a16:creationId xmlns:a16="http://schemas.microsoft.com/office/drawing/2014/main" id="{D8755E52-7C16-924F-B225-40FFCC00DC5A}"/>
              </a:ext>
            </a:extLst>
          </p:cNvPr>
          <p:cNvSpPr/>
          <p:nvPr/>
        </p:nvSpPr>
        <p:spPr>
          <a:xfrm>
            <a:off x="5410200" y="4225561"/>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B2A07BDE-954F-404F-8ADE-F1923B3ADD31}"/>
              </a:ext>
            </a:extLst>
          </p:cNvPr>
          <p:cNvSpPr/>
          <p:nvPr/>
        </p:nvSpPr>
        <p:spPr>
          <a:xfrm flipH="1">
            <a:off x="5410200" y="4225561"/>
            <a:ext cx="3749040" cy="36763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E482C44-2C6D-3C4D-866F-BB497E600BE4}"/>
              </a:ext>
            </a:extLst>
          </p:cNvPr>
          <p:cNvCxnSpPr>
            <a:stCxn id="25" idx="3"/>
            <a:endCxn id="26" idx="1"/>
          </p:cNvCxnSpPr>
          <p:nvPr/>
        </p:nvCxnSpPr>
        <p:spPr>
          <a:xfrm>
            <a:off x="7178040" y="4636549"/>
            <a:ext cx="102108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CD590EFB-9E1F-B54E-814C-EF90F0244209}"/>
              </a:ext>
            </a:extLst>
          </p:cNvPr>
          <p:cNvSpPr/>
          <p:nvPr/>
        </p:nvSpPr>
        <p:spPr>
          <a:xfrm>
            <a:off x="4872991" y="5610499"/>
            <a:ext cx="5128260" cy="1341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2" name="Rounded Rectangle 31">
            <a:extLst>
              <a:ext uri="{FF2B5EF4-FFF2-40B4-BE49-F238E27FC236}">
                <a16:creationId xmlns:a16="http://schemas.microsoft.com/office/drawing/2014/main" id="{2455266F-2FB8-C948-992B-E288E6D84EAA}"/>
              </a:ext>
            </a:extLst>
          </p:cNvPr>
          <p:cNvSpPr/>
          <p:nvPr/>
        </p:nvSpPr>
        <p:spPr>
          <a:xfrm>
            <a:off x="4872991" y="5815277"/>
            <a:ext cx="144780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3" name="Rounded Rectangle 32">
            <a:extLst>
              <a:ext uri="{FF2B5EF4-FFF2-40B4-BE49-F238E27FC236}">
                <a16:creationId xmlns:a16="http://schemas.microsoft.com/office/drawing/2014/main" id="{0FC5C4FB-78DE-7944-BE83-8B900BBFADE0}"/>
              </a:ext>
            </a:extLst>
          </p:cNvPr>
          <p:cNvSpPr/>
          <p:nvPr/>
        </p:nvSpPr>
        <p:spPr>
          <a:xfrm>
            <a:off x="6381751" y="5815277"/>
            <a:ext cx="85344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4" name="Rounded Rectangle 33">
            <a:extLst>
              <a:ext uri="{FF2B5EF4-FFF2-40B4-BE49-F238E27FC236}">
                <a16:creationId xmlns:a16="http://schemas.microsoft.com/office/drawing/2014/main" id="{EEB7AAB6-8119-FA49-B906-ED2384137F9E}"/>
              </a:ext>
            </a:extLst>
          </p:cNvPr>
          <p:cNvSpPr/>
          <p:nvPr/>
        </p:nvSpPr>
        <p:spPr>
          <a:xfrm>
            <a:off x="7296151" y="5815277"/>
            <a:ext cx="853440" cy="2428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5" name="Rounded Rectangle 34">
            <a:extLst>
              <a:ext uri="{FF2B5EF4-FFF2-40B4-BE49-F238E27FC236}">
                <a16:creationId xmlns:a16="http://schemas.microsoft.com/office/drawing/2014/main" id="{63A5D676-B504-744E-AB38-F0D329A99E7C}"/>
              </a:ext>
            </a:extLst>
          </p:cNvPr>
          <p:cNvSpPr/>
          <p:nvPr/>
        </p:nvSpPr>
        <p:spPr>
          <a:xfrm>
            <a:off x="8202931" y="5820933"/>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6" name="Rounded Rectangle 35">
            <a:extLst>
              <a:ext uri="{FF2B5EF4-FFF2-40B4-BE49-F238E27FC236}">
                <a16:creationId xmlns:a16="http://schemas.microsoft.com/office/drawing/2014/main" id="{7F060A0E-CD99-844B-97C9-B111D95F6542}"/>
              </a:ext>
            </a:extLst>
          </p:cNvPr>
          <p:cNvSpPr/>
          <p:nvPr/>
        </p:nvSpPr>
        <p:spPr>
          <a:xfrm>
            <a:off x="8797291" y="5820933"/>
            <a:ext cx="52578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7" name="Rounded Rectangle 36">
            <a:extLst>
              <a:ext uri="{FF2B5EF4-FFF2-40B4-BE49-F238E27FC236}">
                <a16:creationId xmlns:a16="http://schemas.microsoft.com/office/drawing/2014/main" id="{BBD23234-A902-5C49-8AC6-C5CE34D8D3D2}"/>
              </a:ext>
            </a:extLst>
          </p:cNvPr>
          <p:cNvSpPr/>
          <p:nvPr/>
        </p:nvSpPr>
        <p:spPr>
          <a:xfrm>
            <a:off x="939165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8" name="Rounded Rectangle 37">
            <a:extLst>
              <a:ext uri="{FF2B5EF4-FFF2-40B4-BE49-F238E27FC236}">
                <a16:creationId xmlns:a16="http://schemas.microsoft.com/office/drawing/2014/main" id="{248C7914-5031-E342-BABB-12658D71D31D}"/>
              </a:ext>
            </a:extLst>
          </p:cNvPr>
          <p:cNvSpPr/>
          <p:nvPr/>
        </p:nvSpPr>
        <p:spPr>
          <a:xfrm>
            <a:off x="962025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39" name="Rounded Rectangle 38">
            <a:extLst>
              <a:ext uri="{FF2B5EF4-FFF2-40B4-BE49-F238E27FC236}">
                <a16:creationId xmlns:a16="http://schemas.microsoft.com/office/drawing/2014/main" id="{2293AFC9-58D6-434B-9BE0-8FF9CCF02617}"/>
              </a:ext>
            </a:extLst>
          </p:cNvPr>
          <p:cNvSpPr/>
          <p:nvPr/>
        </p:nvSpPr>
        <p:spPr>
          <a:xfrm>
            <a:off x="9841231" y="5820933"/>
            <a:ext cx="160020" cy="2371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0000"/>
              </a:solidFill>
            </a:endParaRPr>
          </a:p>
        </p:txBody>
      </p:sp>
      <p:sp>
        <p:nvSpPr>
          <p:cNvPr id="2" name="Rectangle 1">
            <a:extLst>
              <a:ext uri="{FF2B5EF4-FFF2-40B4-BE49-F238E27FC236}">
                <a16:creationId xmlns:a16="http://schemas.microsoft.com/office/drawing/2014/main" id="{B527B265-C3A3-3347-8051-B4EE8A1B6A3B}"/>
              </a:ext>
            </a:extLst>
          </p:cNvPr>
          <p:cNvSpPr/>
          <p:nvPr/>
        </p:nvSpPr>
        <p:spPr>
          <a:xfrm>
            <a:off x="344774" y="1356360"/>
            <a:ext cx="10433154" cy="1461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D6F8E9-6A36-7D43-8871-F8C093734E00}"/>
              </a:ext>
            </a:extLst>
          </p:cNvPr>
          <p:cNvSpPr/>
          <p:nvPr/>
        </p:nvSpPr>
        <p:spPr>
          <a:xfrm>
            <a:off x="409867" y="5100874"/>
            <a:ext cx="10433154" cy="1461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9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3263</TotalTime>
  <Words>2455</Words>
  <Application>Microsoft Macintosh PowerPoint</Application>
  <PresentationFormat>Widescreen</PresentationFormat>
  <Paragraphs>622</Paragraphs>
  <Slides>50</Slides>
  <Notes>7</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Courier New</vt:lpstr>
      <vt:lpstr>Gill Sans MT</vt:lpstr>
      <vt:lpstr>Office Theme</vt:lpstr>
      <vt:lpstr>PowerPoint Presentation</vt:lpstr>
      <vt:lpstr>More about Quiz 1</vt:lpstr>
      <vt:lpstr>Quiz 1 – topics to expect</vt:lpstr>
      <vt:lpstr>  Today’s schedule</vt:lpstr>
      <vt:lpstr>What is de novo assembly</vt:lpstr>
      <vt:lpstr>What is de novo assembly</vt:lpstr>
      <vt:lpstr>What is de novo assembly</vt:lpstr>
      <vt:lpstr>Why would we need to perform assembly?</vt:lpstr>
      <vt:lpstr>Assembly overview</vt:lpstr>
      <vt:lpstr>PowerPoint Presentation</vt:lpstr>
      <vt:lpstr>Contig assembly intro</vt:lpstr>
      <vt:lpstr> Contig assembly intro</vt:lpstr>
      <vt:lpstr> Contig assembly intro</vt:lpstr>
      <vt:lpstr>Assembly with De bruijn graphs</vt:lpstr>
      <vt:lpstr>De bruijn graphs for reads</vt:lpstr>
      <vt:lpstr>De bruijn graphs for reads</vt:lpstr>
      <vt:lpstr>De bruijn graphs for reads</vt:lpstr>
      <vt:lpstr>De bruijn graphs for reads</vt:lpstr>
      <vt:lpstr>De bruijn graphs</vt:lpstr>
      <vt:lpstr>What kmer length to use?</vt:lpstr>
      <vt:lpstr>k-mer + coverage considerations</vt:lpstr>
      <vt:lpstr>Assembly overview</vt:lpstr>
      <vt:lpstr>PowerPoint Presentation</vt:lpstr>
      <vt:lpstr>How to make sense of all these contigs?</vt:lpstr>
      <vt:lpstr>Scaffolding</vt:lpstr>
      <vt:lpstr>Scaffolding</vt:lpstr>
      <vt:lpstr> Gap filling</vt:lpstr>
      <vt:lpstr>Other types of sequencing libraries can provide complementary information</vt:lpstr>
      <vt:lpstr>  Assembly overview</vt:lpstr>
      <vt:lpstr>Evaluating assemblies</vt:lpstr>
      <vt:lpstr>What is N50?</vt:lpstr>
      <vt:lpstr>N50 advantages and disadvantages </vt:lpstr>
      <vt:lpstr>What is the N50 of an assembly with the following contig sizes?</vt:lpstr>
      <vt:lpstr>PowerPoint Presentation</vt:lpstr>
      <vt:lpstr>The number + distribution of kmers in our data can tell us a lot!</vt:lpstr>
      <vt:lpstr>Kmer distributions</vt:lpstr>
      <vt:lpstr>Kmer distributions</vt:lpstr>
      <vt:lpstr>PowerPoint Presentation</vt:lpstr>
      <vt:lpstr>PowerPoint Presentation</vt:lpstr>
      <vt:lpstr>PowerPoint Presentation</vt:lpstr>
      <vt:lpstr>We can use kmer distributions to correct errors in reads</vt:lpstr>
      <vt:lpstr>kmer error correction</vt:lpstr>
      <vt:lpstr>We can infer genome size from kmer distributions</vt:lpstr>
      <vt:lpstr>PowerPoint Presentation</vt:lpstr>
      <vt:lpstr>PowerPoint Presentation</vt:lpstr>
      <vt:lpstr>Lab 2 – Assembling an E. coli genome</vt:lpstr>
      <vt:lpstr>Lab 2 – Assembling an E. coli genome</vt:lpstr>
      <vt:lpstr>PowerPoint Presentation</vt:lpstr>
      <vt:lpstr>Helpful Python for Lab 2</vt:lpstr>
      <vt:lpstr>Helpful Python for Lab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97</cp:revision>
  <dcterms:created xsi:type="dcterms:W3CDTF">2019-04-06T15:54:35Z</dcterms:created>
  <dcterms:modified xsi:type="dcterms:W3CDTF">2021-04-12T20:25:12Z</dcterms:modified>
</cp:coreProperties>
</file>