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58" r:id="rId2"/>
    <p:sldId id="437" r:id="rId3"/>
    <p:sldId id="377" r:id="rId4"/>
    <p:sldId id="378" r:id="rId5"/>
    <p:sldId id="444" r:id="rId6"/>
    <p:sldId id="259" r:id="rId7"/>
    <p:sldId id="407" r:id="rId8"/>
    <p:sldId id="411" r:id="rId9"/>
    <p:sldId id="412" r:id="rId10"/>
    <p:sldId id="433" r:id="rId11"/>
    <p:sldId id="434" r:id="rId12"/>
    <p:sldId id="435" r:id="rId13"/>
    <p:sldId id="413" r:id="rId14"/>
    <p:sldId id="414" r:id="rId15"/>
    <p:sldId id="415" r:id="rId16"/>
    <p:sldId id="445" r:id="rId17"/>
    <p:sldId id="416" r:id="rId18"/>
    <p:sldId id="431" r:id="rId19"/>
    <p:sldId id="428" r:id="rId20"/>
    <p:sldId id="417" r:id="rId21"/>
    <p:sldId id="418" r:id="rId22"/>
    <p:sldId id="446" r:id="rId23"/>
    <p:sldId id="419" r:id="rId24"/>
    <p:sldId id="438" r:id="rId25"/>
    <p:sldId id="420" r:id="rId26"/>
    <p:sldId id="427" r:id="rId27"/>
    <p:sldId id="421" r:id="rId28"/>
    <p:sldId id="409" r:id="rId29"/>
    <p:sldId id="410" r:id="rId30"/>
    <p:sldId id="429" r:id="rId31"/>
    <p:sldId id="424" r:id="rId32"/>
    <p:sldId id="439" r:id="rId33"/>
    <p:sldId id="436" r:id="rId34"/>
    <p:sldId id="440" r:id="rId35"/>
    <p:sldId id="441" r:id="rId36"/>
    <p:sldId id="426" r:id="rId37"/>
    <p:sldId id="442" r:id="rId38"/>
    <p:sldId id="430" r:id="rId39"/>
    <p:sldId id="408" r:id="rId40"/>
    <p:sldId id="379" r:id="rId41"/>
    <p:sldId id="380" r:id="rId42"/>
    <p:sldId id="381" r:id="rId43"/>
    <p:sldId id="423" r:id="rId44"/>
    <p:sldId id="382" r:id="rId45"/>
    <p:sldId id="443" r:id="rId46"/>
    <p:sldId id="44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73"/>
    <p:restoredTop sz="77330"/>
  </p:normalViewPr>
  <p:slideViewPr>
    <p:cSldViewPr snapToGrid="0" snapToObjects="1">
      <p:cViewPr varScale="1">
        <p:scale>
          <a:sx n="83" d="100"/>
          <a:sy n="83" d="100"/>
        </p:scale>
        <p:origin x="38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BD1422-1884-3E41-B37C-485805B7E86A}" type="datetimeFigureOut">
              <a:rPr lang="en-US" smtClean="0"/>
              <a:t>4/7/21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499B7D-D210-6A44-8F5D-9083C63CED6F}" type="slidenum">
              <a:rPr lang="en-US" smtClean="0"/>
              <a:t>‹#›</a:t>
            </a:fld>
            <a:endParaRPr lang="en-US"/>
          </a:p>
        </p:txBody>
      </p:sp>
    </p:spTree>
    <p:extLst>
      <p:ext uri="{BB962C8B-B14F-4D97-AF65-F5344CB8AC3E}">
        <p14:creationId xmlns:p14="http://schemas.microsoft.com/office/powerpoint/2010/main" val="832438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1</a:t>
            </a:fld>
            <a:endParaRPr lang="en-US"/>
          </a:p>
        </p:txBody>
      </p:sp>
    </p:spTree>
    <p:extLst>
      <p:ext uri="{BB962C8B-B14F-4D97-AF65-F5344CB8AC3E}">
        <p14:creationId xmlns:p14="http://schemas.microsoft.com/office/powerpoint/2010/main" val="3723206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12</a:t>
            </a:fld>
            <a:endParaRPr lang="en-US"/>
          </a:p>
        </p:txBody>
      </p:sp>
    </p:spTree>
    <p:extLst>
      <p:ext uri="{BB962C8B-B14F-4D97-AF65-F5344CB8AC3E}">
        <p14:creationId xmlns:p14="http://schemas.microsoft.com/office/powerpoint/2010/main" val="1856006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13</a:t>
            </a:fld>
            <a:endParaRPr lang="en-US"/>
          </a:p>
        </p:txBody>
      </p:sp>
    </p:spTree>
    <p:extLst>
      <p:ext uri="{BB962C8B-B14F-4D97-AF65-F5344CB8AC3E}">
        <p14:creationId xmlns:p14="http://schemas.microsoft.com/office/powerpoint/2010/main" val="1484643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a:t>
            </a:r>
          </a:p>
          <a:p>
            <a:pPr marL="285750" indent="-285750">
              <a:buFontTx/>
              <a:buChar char="-"/>
            </a:pPr>
            <a:r>
              <a:rPr lang="en-US" dirty="0"/>
              <a:t>Compare measurements to see reproducibility</a:t>
            </a:r>
          </a:p>
          <a:p>
            <a:pPr marL="285750" indent="-285750">
              <a:buFontTx/>
              <a:buChar char="-"/>
            </a:pPr>
            <a:r>
              <a:rPr lang="en-US" dirty="0"/>
              <a:t>See relationship of variables</a:t>
            </a:r>
          </a:p>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14</a:t>
            </a:fld>
            <a:endParaRPr lang="en-US"/>
          </a:p>
        </p:txBody>
      </p:sp>
    </p:spTree>
    <p:extLst>
      <p:ext uri="{BB962C8B-B14F-4D97-AF65-F5344CB8AC3E}">
        <p14:creationId xmlns:p14="http://schemas.microsoft.com/office/powerpoint/2010/main" val="3337110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15</a:t>
            </a:fld>
            <a:endParaRPr lang="en-US"/>
          </a:p>
        </p:txBody>
      </p:sp>
    </p:spTree>
    <p:extLst>
      <p:ext uri="{BB962C8B-B14F-4D97-AF65-F5344CB8AC3E}">
        <p14:creationId xmlns:p14="http://schemas.microsoft.com/office/powerpoint/2010/main" val="1739388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16</a:t>
            </a:fld>
            <a:endParaRPr lang="en-US"/>
          </a:p>
        </p:txBody>
      </p:sp>
    </p:spTree>
    <p:extLst>
      <p:ext uri="{BB962C8B-B14F-4D97-AF65-F5344CB8AC3E}">
        <p14:creationId xmlns:p14="http://schemas.microsoft.com/office/powerpoint/2010/main" val="2714512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17</a:t>
            </a:fld>
            <a:endParaRPr lang="en-US"/>
          </a:p>
        </p:txBody>
      </p:sp>
    </p:spTree>
    <p:extLst>
      <p:ext uri="{BB962C8B-B14F-4D97-AF65-F5344CB8AC3E}">
        <p14:creationId xmlns:p14="http://schemas.microsoft.com/office/powerpoint/2010/main" val="2387521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a:t>
            </a:r>
          </a:p>
          <a:p>
            <a:r>
              <a:rPr lang="en-US" dirty="0"/>
              <a:t>Example</a:t>
            </a:r>
          </a:p>
          <a:p>
            <a:r>
              <a:rPr lang="en-US" dirty="0"/>
              <a:t>https://</a:t>
            </a:r>
            <a:r>
              <a:rPr lang="en-US" dirty="0" err="1"/>
              <a:t>journals.plos.org</a:t>
            </a:r>
            <a:r>
              <a:rPr lang="en-US" dirty="0"/>
              <a:t>/</a:t>
            </a:r>
            <a:r>
              <a:rPr lang="en-US" dirty="0" err="1"/>
              <a:t>plosbiology</a:t>
            </a:r>
            <a:r>
              <a:rPr lang="en-US" dirty="0"/>
              <a:t>/</a:t>
            </a:r>
            <a:r>
              <a:rPr lang="en-US" dirty="0" err="1"/>
              <a:t>article?id</a:t>
            </a:r>
            <a:r>
              <a:rPr lang="en-US" dirty="0"/>
              <a:t>=10.1371/journal.pbio.1002128</a:t>
            </a:r>
          </a:p>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18</a:t>
            </a:fld>
            <a:endParaRPr lang="en-US"/>
          </a:p>
        </p:txBody>
      </p:sp>
    </p:spTree>
    <p:extLst>
      <p:ext uri="{BB962C8B-B14F-4D97-AF65-F5344CB8AC3E}">
        <p14:creationId xmlns:p14="http://schemas.microsoft.com/office/powerpoint/2010/main" val="2961167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19</a:t>
            </a:fld>
            <a:endParaRPr lang="en-US"/>
          </a:p>
        </p:txBody>
      </p:sp>
    </p:spTree>
    <p:extLst>
      <p:ext uri="{BB962C8B-B14F-4D97-AF65-F5344CB8AC3E}">
        <p14:creationId xmlns:p14="http://schemas.microsoft.com/office/powerpoint/2010/main" val="52161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20</a:t>
            </a:fld>
            <a:endParaRPr lang="en-US"/>
          </a:p>
        </p:txBody>
      </p:sp>
    </p:spTree>
    <p:extLst>
      <p:ext uri="{BB962C8B-B14F-4D97-AF65-F5344CB8AC3E}">
        <p14:creationId xmlns:p14="http://schemas.microsoft.com/office/powerpoint/2010/main" val="2668785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21</a:t>
            </a:fld>
            <a:endParaRPr lang="en-US"/>
          </a:p>
        </p:txBody>
      </p:sp>
    </p:spTree>
    <p:extLst>
      <p:ext uri="{BB962C8B-B14F-4D97-AF65-F5344CB8AC3E}">
        <p14:creationId xmlns:p14="http://schemas.microsoft.com/office/powerpoint/2010/main" val="3300669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3</a:t>
            </a:fld>
            <a:endParaRPr lang="en-US"/>
          </a:p>
        </p:txBody>
      </p:sp>
    </p:spTree>
    <p:extLst>
      <p:ext uri="{BB962C8B-B14F-4D97-AF65-F5344CB8AC3E}">
        <p14:creationId xmlns:p14="http://schemas.microsoft.com/office/powerpoint/2010/main" val="3180600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22</a:t>
            </a:fld>
            <a:endParaRPr lang="en-US"/>
          </a:p>
        </p:txBody>
      </p:sp>
    </p:spTree>
    <p:extLst>
      <p:ext uri="{BB962C8B-B14F-4D97-AF65-F5344CB8AC3E}">
        <p14:creationId xmlns:p14="http://schemas.microsoft.com/office/powerpoint/2010/main" val="3712371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23</a:t>
            </a:fld>
            <a:endParaRPr lang="en-US"/>
          </a:p>
        </p:txBody>
      </p:sp>
    </p:spTree>
    <p:extLst>
      <p:ext uri="{BB962C8B-B14F-4D97-AF65-F5344CB8AC3E}">
        <p14:creationId xmlns:p14="http://schemas.microsoft.com/office/powerpoint/2010/main" val="343330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24</a:t>
            </a:fld>
            <a:endParaRPr lang="en-US"/>
          </a:p>
        </p:txBody>
      </p:sp>
    </p:spTree>
    <p:extLst>
      <p:ext uri="{BB962C8B-B14F-4D97-AF65-F5344CB8AC3E}">
        <p14:creationId xmlns:p14="http://schemas.microsoft.com/office/powerpoint/2010/main" val="1228733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25</a:t>
            </a:fld>
            <a:endParaRPr lang="en-US"/>
          </a:p>
        </p:txBody>
      </p:sp>
    </p:spTree>
    <p:extLst>
      <p:ext uri="{BB962C8B-B14F-4D97-AF65-F5344CB8AC3E}">
        <p14:creationId xmlns:p14="http://schemas.microsoft.com/office/powerpoint/2010/main" val="31435786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26</a:t>
            </a:fld>
            <a:endParaRPr lang="en-US"/>
          </a:p>
        </p:txBody>
      </p:sp>
    </p:spTree>
    <p:extLst>
      <p:ext uri="{BB962C8B-B14F-4D97-AF65-F5344CB8AC3E}">
        <p14:creationId xmlns:p14="http://schemas.microsoft.com/office/powerpoint/2010/main" val="400781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27</a:t>
            </a:fld>
            <a:endParaRPr lang="en-US"/>
          </a:p>
        </p:txBody>
      </p:sp>
    </p:spTree>
    <p:extLst>
      <p:ext uri="{BB962C8B-B14F-4D97-AF65-F5344CB8AC3E}">
        <p14:creationId xmlns:p14="http://schemas.microsoft.com/office/powerpoint/2010/main" val="5412164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4A154-59F4-4969-B1EB-E83DD9ADD5C8}" type="slidenum">
              <a:rPr lang="en-US" smtClean="0"/>
              <a:t>28</a:t>
            </a:fld>
            <a:endParaRPr lang="en-US"/>
          </a:p>
        </p:txBody>
      </p:sp>
    </p:spTree>
    <p:extLst>
      <p:ext uri="{BB962C8B-B14F-4D97-AF65-F5344CB8AC3E}">
        <p14:creationId xmlns:p14="http://schemas.microsoft.com/office/powerpoint/2010/main" val="5821382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29</a:t>
            </a:fld>
            <a:endParaRPr lang="en-US"/>
          </a:p>
        </p:txBody>
      </p:sp>
    </p:spTree>
    <p:extLst>
      <p:ext uri="{BB962C8B-B14F-4D97-AF65-F5344CB8AC3E}">
        <p14:creationId xmlns:p14="http://schemas.microsoft.com/office/powerpoint/2010/main" val="32273358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a:t>
            </a:r>
          </a:p>
          <a:p>
            <a:r>
              <a:rPr lang="en-US" dirty="0"/>
              <a:t>Example</a:t>
            </a:r>
          </a:p>
          <a:p>
            <a:endParaRPr lang="en-US" dirty="0"/>
          </a:p>
          <a:p>
            <a:r>
              <a:rPr lang="en-US" dirty="0"/>
              <a:t>Scatter plot with super high correlation</a:t>
            </a:r>
          </a:p>
          <a:p>
            <a:r>
              <a:rPr lang="en-US" dirty="0"/>
              <a:t>But driven by outlier point</a:t>
            </a:r>
          </a:p>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31</a:t>
            </a:fld>
            <a:endParaRPr lang="en-US"/>
          </a:p>
        </p:txBody>
      </p:sp>
    </p:spTree>
    <p:extLst>
      <p:ext uri="{BB962C8B-B14F-4D97-AF65-F5344CB8AC3E}">
        <p14:creationId xmlns:p14="http://schemas.microsoft.com/office/powerpoint/2010/main" val="2253939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a:t>
            </a:r>
          </a:p>
          <a:p>
            <a:r>
              <a:rPr lang="en-US" dirty="0"/>
              <a:t>Example</a:t>
            </a:r>
          </a:p>
          <a:p>
            <a:endParaRPr lang="en-US" dirty="0"/>
          </a:p>
          <a:p>
            <a:r>
              <a:rPr lang="en-US" dirty="0"/>
              <a:t>Scatter plot with super high correlation</a:t>
            </a:r>
          </a:p>
          <a:p>
            <a:r>
              <a:rPr lang="en-US" dirty="0"/>
              <a:t>But driven by outlier point</a:t>
            </a:r>
          </a:p>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32</a:t>
            </a:fld>
            <a:endParaRPr lang="en-US"/>
          </a:p>
        </p:txBody>
      </p:sp>
    </p:spTree>
    <p:extLst>
      <p:ext uri="{BB962C8B-B14F-4D97-AF65-F5344CB8AC3E}">
        <p14:creationId xmlns:p14="http://schemas.microsoft.com/office/powerpoint/2010/main" val="1690689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Figures arguably the most important thing in a paper</a:t>
            </a:r>
          </a:p>
          <a:p>
            <a:r>
              <a:rPr lang="en-US" dirty="0"/>
              <a:t>it's what people look at first</a:t>
            </a:r>
          </a:p>
          <a:p>
            <a:r>
              <a:rPr lang="en-US" dirty="0"/>
              <a:t>want to make them beautiful</a:t>
            </a:r>
          </a:p>
          <a:p>
            <a:r>
              <a:rPr lang="en-US" dirty="0"/>
              <a:t>I'm not an artist</a:t>
            </a:r>
          </a:p>
          <a:p>
            <a:r>
              <a:rPr lang="en-US" dirty="0"/>
              <a:t>But when we're writing a paper, we spend days deciding on color schemes, tweaking fonts and rearrangements, drawing and redrawing</a:t>
            </a:r>
          </a:p>
          <a:p>
            <a:r>
              <a:rPr lang="en-US" dirty="0"/>
              <a:t>want to go through a couple lessons I've learned</a:t>
            </a:r>
          </a:p>
        </p:txBody>
      </p:sp>
      <p:sp>
        <p:nvSpPr>
          <p:cNvPr id="4" name="Slide Number Placeholder 3"/>
          <p:cNvSpPr>
            <a:spLocks noGrp="1"/>
          </p:cNvSpPr>
          <p:nvPr>
            <p:ph type="sldNum" sz="quarter" idx="5"/>
          </p:nvPr>
        </p:nvSpPr>
        <p:spPr/>
        <p:txBody>
          <a:bodyPr/>
          <a:lstStyle/>
          <a:p>
            <a:fld id="{B9499B7D-D210-6A44-8F5D-9083C63CED6F}" type="slidenum">
              <a:rPr lang="en-US" smtClean="0"/>
              <a:t>4</a:t>
            </a:fld>
            <a:endParaRPr lang="en-US"/>
          </a:p>
        </p:txBody>
      </p:sp>
    </p:spTree>
    <p:extLst>
      <p:ext uri="{BB962C8B-B14F-4D97-AF65-F5344CB8AC3E}">
        <p14:creationId xmlns:p14="http://schemas.microsoft.com/office/powerpoint/2010/main" val="15248868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33</a:t>
            </a:fld>
            <a:endParaRPr lang="en-US"/>
          </a:p>
        </p:txBody>
      </p:sp>
    </p:spTree>
    <p:extLst>
      <p:ext uri="{BB962C8B-B14F-4D97-AF65-F5344CB8AC3E}">
        <p14:creationId xmlns:p14="http://schemas.microsoft.com/office/powerpoint/2010/main" val="10604408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34</a:t>
            </a:fld>
            <a:endParaRPr lang="en-US"/>
          </a:p>
        </p:txBody>
      </p:sp>
    </p:spTree>
    <p:extLst>
      <p:ext uri="{BB962C8B-B14F-4D97-AF65-F5344CB8AC3E}">
        <p14:creationId xmlns:p14="http://schemas.microsoft.com/office/powerpoint/2010/main" val="1902063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36</a:t>
            </a:fld>
            <a:endParaRPr lang="en-US"/>
          </a:p>
        </p:txBody>
      </p:sp>
    </p:spTree>
    <p:extLst>
      <p:ext uri="{BB962C8B-B14F-4D97-AF65-F5344CB8AC3E}">
        <p14:creationId xmlns:p14="http://schemas.microsoft.com/office/powerpoint/2010/main" val="25173843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37</a:t>
            </a:fld>
            <a:endParaRPr lang="en-US"/>
          </a:p>
        </p:txBody>
      </p:sp>
    </p:spTree>
    <p:extLst>
      <p:ext uri="{BB962C8B-B14F-4D97-AF65-F5344CB8AC3E}">
        <p14:creationId xmlns:p14="http://schemas.microsoft.com/office/powerpoint/2010/main" val="19323480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38</a:t>
            </a:fld>
            <a:endParaRPr lang="en-US"/>
          </a:p>
        </p:txBody>
      </p:sp>
    </p:spTree>
    <p:extLst>
      <p:ext uri="{BB962C8B-B14F-4D97-AF65-F5344CB8AC3E}">
        <p14:creationId xmlns:p14="http://schemas.microsoft.com/office/powerpoint/2010/main" val="20194936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4A154-59F4-4969-B1EB-E83DD9ADD5C8}" type="slidenum">
              <a:rPr lang="en-US" smtClean="0"/>
              <a:t>39</a:t>
            </a:fld>
            <a:endParaRPr lang="en-US"/>
          </a:p>
        </p:txBody>
      </p:sp>
    </p:spTree>
    <p:extLst>
      <p:ext uri="{BB962C8B-B14F-4D97-AF65-F5344CB8AC3E}">
        <p14:creationId xmlns:p14="http://schemas.microsoft.com/office/powerpoint/2010/main" val="3960606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40</a:t>
            </a:fld>
            <a:endParaRPr lang="en-US"/>
          </a:p>
        </p:txBody>
      </p:sp>
    </p:spTree>
    <p:extLst>
      <p:ext uri="{BB962C8B-B14F-4D97-AF65-F5344CB8AC3E}">
        <p14:creationId xmlns:p14="http://schemas.microsoft.com/office/powerpoint/2010/main" val="16225478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a:t>
            </a:r>
          </a:p>
          <a:p>
            <a:r>
              <a:rPr lang="en-US" dirty="0"/>
              <a:t>Example using same color scheme throughout the paper</a:t>
            </a:r>
          </a:p>
          <a:p>
            <a:endParaRPr lang="en-US" dirty="0"/>
          </a:p>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41</a:t>
            </a:fld>
            <a:endParaRPr lang="en-US"/>
          </a:p>
        </p:txBody>
      </p:sp>
    </p:spTree>
    <p:extLst>
      <p:ext uri="{BB962C8B-B14F-4D97-AF65-F5344CB8AC3E}">
        <p14:creationId xmlns:p14="http://schemas.microsoft.com/office/powerpoint/2010/main" val="17560944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42</a:t>
            </a:fld>
            <a:endParaRPr lang="en-US"/>
          </a:p>
        </p:txBody>
      </p:sp>
    </p:spTree>
    <p:extLst>
      <p:ext uri="{BB962C8B-B14F-4D97-AF65-F5344CB8AC3E}">
        <p14:creationId xmlns:p14="http://schemas.microsoft.com/office/powerpoint/2010/main" val="38000799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43</a:t>
            </a:fld>
            <a:endParaRPr lang="en-US"/>
          </a:p>
        </p:txBody>
      </p:sp>
    </p:spTree>
    <p:extLst>
      <p:ext uri="{BB962C8B-B14F-4D97-AF65-F5344CB8AC3E}">
        <p14:creationId xmlns:p14="http://schemas.microsoft.com/office/powerpoint/2010/main" val="3127152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5</a:t>
            </a:fld>
            <a:endParaRPr lang="en-US"/>
          </a:p>
        </p:txBody>
      </p:sp>
    </p:spTree>
    <p:extLst>
      <p:ext uri="{BB962C8B-B14F-4D97-AF65-F5344CB8AC3E}">
        <p14:creationId xmlns:p14="http://schemas.microsoft.com/office/powerpoint/2010/main" val="738695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44</a:t>
            </a:fld>
            <a:endParaRPr lang="en-US"/>
          </a:p>
        </p:txBody>
      </p:sp>
    </p:spTree>
    <p:extLst>
      <p:ext uri="{BB962C8B-B14F-4D97-AF65-F5344CB8AC3E}">
        <p14:creationId xmlns:p14="http://schemas.microsoft.com/office/powerpoint/2010/main" val="1673311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45</a:t>
            </a:fld>
            <a:endParaRPr lang="en-US"/>
          </a:p>
        </p:txBody>
      </p:sp>
    </p:spTree>
    <p:extLst>
      <p:ext uri="{BB962C8B-B14F-4D97-AF65-F5344CB8AC3E}">
        <p14:creationId xmlns:p14="http://schemas.microsoft.com/office/powerpoint/2010/main" val="38538060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46</a:t>
            </a:fld>
            <a:endParaRPr lang="en-US"/>
          </a:p>
        </p:txBody>
      </p:sp>
    </p:spTree>
    <p:extLst>
      <p:ext uri="{BB962C8B-B14F-4D97-AF65-F5344CB8AC3E}">
        <p14:creationId xmlns:p14="http://schemas.microsoft.com/office/powerpoint/2010/main" val="2773269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6</a:t>
            </a:fld>
            <a:endParaRPr lang="en-US"/>
          </a:p>
        </p:txBody>
      </p:sp>
    </p:spTree>
    <p:extLst>
      <p:ext uri="{BB962C8B-B14F-4D97-AF65-F5344CB8AC3E}">
        <p14:creationId xmlns:p14="http://schemas.microsoft.com/office/powerpoint/2010/main" val="183185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Pandas</a:t>
            </a:r>
          </a:p>
          <a:p>
            <a:r>
              <a:rPr lang="en-US" dirty="0" err="1"/>
              <a:t>numpy</a:t>
            </a:r>
            <a:endParaRPr lang="en-US" dirty="0"/>
          </a:p>
          <a:p>
            <a:r>
              <a:rPr lang="en-US" dirty="0"/>
              <a:t>Matplotlib</a:t>
            </a:r>
          </a:p>
          <a:p>
            <a:endParaRPr lang="en-US" dirty="0"/>
          </a:p>
          <a:p>
            <a:r>
              <a:rPr lang="en-US" dirty="0"/>
              <a:t>Others built on top of this (e.g. seaborn, bokeh, </a:t>
            </a:r>
            <a:r>
              <a:rPr lang="en-US" dirty="0" err="1"/>
              <a:t>plotly</a:t>
            </a:r>
            <a:r>
              <a:rPr lang="en-US" dirty="0"/>
              <a:t>)</a:t>
            </a:r>
          </a:p>
          <a:p>
            <a:endParaRPr lang="en-US" dirty="0"/>
          </a:p>
          <a:p>
            <a:r>
              <a:rPr lang="en-US" dirty="0"/>
              <a:t>Others to make interactive plots (</a:t>
            </a:r>
            <a:r>
              <a:rPr lang="en-US" dirty="0" err="1"/>
              <a:t>plotly</a:t>
            </a:r>
            <a:r>
              <a:rPr lang="en-US" dirty="0"/>
              <a:t>)</a:t>
            </a:r>
          </a:p>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8</a:t>
            </a:fld>
            <a:endParaRPr lang="en-US"/>
          </a:p>
        </p:txBody>
      </p:sp>
    </p:spTree>
    <p:extLst>
      <p:ext uri="{BB962C8B-B14F-4D97-AF65-F5344CB8AC3E}">
        <p14:creationId xmlns:p14="http://schemas.microsoft.com/office/powerpoint/2010/main" val="21700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9</a:t>
            </a:fld>
            <a:endParaRPr lang="en-US"/>
          </a:p>
        </p:txBody>
      </p:sp>
    </p:spTree>
    <p:extLst>
      <p:ext uri="{BB962C8B-B14F-4D97-AF65-F5344CB8AC3E}">
        <p14:creationId xmlns:p14="http://schemas.microsoft.com/office/powerpoint/2010/main" val="1654463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10</a:t>
            </a:fld>
            <a:endParaRPr lang="en-US"/>
          </a:p>
        </p:txBody>
      </p:sp>
    </p:spTree>
    <p:extLst>
      <p:ext uri="{BB962C8B-B14F-4D97-AF65-F5344CB8AC3E}">
        <p14:creationId xmlns:p14="http://schemas.microsoft.com/office/powerpoint/2010/main" val="3302820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99B7D-D210-6A44-8F5D-9083C63CED6F}" type="slidenum">
              <a:rPr lang="en-US" smtClean="0"/>
              <a:t>11</a:t>
            </a:fld>
            <a:endParaRPr lang="en-US"/>
          </a:p>
        </p:txBody>
      </p:sp>
    </p:spTree>
    <p:extLst>
      <p:ext uri="{BB962C8B-B14F-4D97-AF65-F5344CB8AC3E}">
        <p14:creationId xmlns:p14="http://schemas.microsoft.com/office/powerpoint/2010/main" val="2948572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AC5AA-D037-5A4D-9E1E-70060C8C0D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0B526-E608-174F-B5FF-1AFFAD7DCB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9C1523-07DE-E648-8DAA-8674B34C9B91}"/>
              </a:ext>
            </a:extLst>
          </p:cNvPr>
          <p:cNvSpPr>
            <a:spLocks noGrp="1"/>
          </p:cNvSpPr>
          <p:nvPr>
            <p:ph type="dt" sz="half" idx="10"/>
          </p:nvPr>
        </p:nvSpPr>
        <p:spPr/>
        <p:txBody>
          <a:bodyPr/>
          <a:lstStyle/>
          <a:p>
            <a:fld id="{688D2B39-DEED-2446-B3BE-A856D89F1C03}" type="datetimeFigureOut">
              <a:rPr lang="en-US" smtClean="0"/>
              <a:t>4/7/21</a:t>
            </a:fld>
            <a:endParaRPr lang="en-US"/>
          </a:p>
        </p:txBody>
      </p:sp>
      <p:sp>
        <p:nvSpPr>
          <p:cNvPr id="5" name="Footer Placeholder 4">
            <a:extLst>
              <a:ext uri="{FF2B5EF4-FFF2-40B4-BE49-F238E27FC236}">
                <a16:creationId xmlns:a16="http://schemas.microsoft.com/office/drawing/2014/main" id="{00646568-24B6-0645-8CCF-F3737A4A87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042D93-4BA3-B243-AEB2-A92758E8C275}"/>
              </a:ext>
            </a:extLst>
          </p:cNvPr>
          <p:cNvSpPr>
            <a:spLocks noGrp="1"/>
          </p:cNvSpPr>
          <p:nvPr>
            <p:ph type="sldNum" sz="quarter" idx="12"/>
          </p:nvPr>
        </p:nvSpPr>
        <p:spPr/>
        <p:txBody>
          <a:bodyPr/>
          <a:lstStyle/>
          <a:p>
            <a:fld id="{30821F13-0891-7346-B32C-8D2CB308BF67}" type="slidenum">
              <a:rPr lang="en-US" smtClean="0"/>
              <a:t>‹#›</a:t>
            </a:fld>
            <a:endParaRPr lang="en-US"/>
          </a:p>
        </p:txBody>
      </p:sp>
    </p:spTree>
    <p:extLst>
      <p:ext uri="{BB962C8B-B14F-4D97-AF65-F5344CB8AC3E}">
        <p14:creationId xmlns:p14="http://schemas.microsoft.com/office/powerpoint/2010/main" val="2423043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E6461-8EB5-2D4F-BA86-532F662729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4F162E-75BC-0F4A-A23E-C65FFE0984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92B569-EA17-A447-9908-0D0284EB8535}"/>
              </a:ext>
            </a:extLst>
          </p:cNvPr>
          <p:cNvSpPr>
            <a:spLocks noGrp="1"/>
          </p:cNvSpPr>
          <p:nvPr>
            <p:ph type="dt" sz="half" idx="10"/>
          </p:nvPr>
        </p:nvSpPr>
        <p:spPr/>
        <p:txBody>
          <a:bodyPr/>
          <a:lstStyle/>
          <a:p>
            <a:fld id="{688D2B39-DEED-2446-B3BE-A856D89F1C03}" type="datetimeFigureOut">
              <a:rPr lang="en-US" smtClean="0"/>
              <a:t>4/7/21</a:t>
            </a:fld>
            <a:endParaRPr lang="en-US"/>
          </a:p>
        </p:txBody>
      </p:sp>
      <p:sp>
        <p:nvSpPr>
          <p:cNvPr id="5" name="Footer Placeholder 4">
            <a:extLst>
              <a:ext uri="{FF2B5EF4-FFF2-40B4-BE49-F238E27FC236}">
                <a16:creationId xmlns:a16="http://schemas.microsoft.com/office/drawing/2014/main" id="{4B7F50EA-6879-8640-9104-806A2A6DE2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F17BDA-081F-9949-B6E9-E54B4803E72C}"/>
              </a:ext>
            </a:extLst>
          </p:cNvPr>
          <p:cNvSpPr>
            <a:spLocks noGrp="1"/>
          </p:cNvSpPr>
          <p:nvPr>
            <p:ph type="sldNum" sz="quarter" idx="12"/>
          </p:nvPr>
        </p:nvSpPr>
        <p:spPr/>
        <p:txBody>
          <a:bodyPr/>
          <a:lstStyle/>
          <a:p>
            <a:fld id="{30821F13-0891-7346-B32C-8D2CB308BF67}" type="slidenum">
              <a:rPr lang="en-US" smtClean="0"/>
              <a:t>‹#›</a:t>
            </a:fld>
            <a:endParaRPr lang="en-US"/>
          </a:p>
        </p:txBody>
      </p:sp>
    </p:spTree>
    <p:extLst>
      <p:ext uri="{BB962C8B-B14F-4D97-AF65-F5344CB8AC3E}">
        <p14:creationId xmlns:p14="http://schemas.microsoft.com/office/powerpoint/2010/main" val="2301458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C16E99-3F32-ED4B-BBE2-5D368A3A0A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B458A9-0216-CB47-848F-C58492AFF73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309432-9A7B-CE45-9510-B7F2F64B4F0E}"/>
              </a:ext>
            </a:extLst>
          </p:cNvPr>
          <p:cNvSpPr>
            <a:spLocks noGrp="1"/>
          </p:cNvSpPr>
          <p:nvPr>
            <p:ph type="dt" sz="half" idx="10"/>
          </p:nvPr>
        </p:nvSpPr>
        <p:spPr/>
        <p:txBody>
          <a:bodyPr/>
          <a:lstStyle/>
          <a:p>
            <a:fld id="{688D2B39-DEED-2446-B3BE-A856D89F1C03}" type="datetimeFigureOut">
              <a:rPr lang="en-US" smtClean="0"/>
              <a:t>4/7/21</a:t>
            </a:fld>
            <a:endParaRPr lang="en-US"/>
          </a:p>
        </p:txBody>
      </p:sp>
      <p:sp>
        <p:nvSpPr>
          <p:cNvPr id="5" name="Footer Placeholder 4">
            <a:extLst>
              <a:ext uri="{FF2B5EF4-FFF2-40B4-BE49-F238E27FC236}">
                <a16:creationId xmlns:a16="http://schemas.microsoft.com/office/drawing/2014/main" id="{40555331-64A2-B748-B5FA-A77D071462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05564C-2999-3340-9032-09E73D540346}"/>
              </a:ext>
            </a:extLst>
          </p:cNvPr>
          <p:cNvSpPr>
            <a:spLocks noGrp="1"/>
          </p:cNvSpPr>
          <p:nvPr>
            <p:ph type="sldNum" sz="quarter" idx="12"/>
          </p:nvPr>
        </p:nvSpPr>
        <p:spPr/>
        <p:txBody>
          <a:bodyPr/>
          <a:lstStyle/>
          <a:p>
            <a:fld id="{30821F13-0891-7346-B32C-8D2CB308BF67}" type="slidenum">
              <a:rPr lang="en-US" smtClean="0"/>
              <a:t>‹#›</a:t>
            </a:fld>
            <a:endParaRPr lang="en-US"/>
          </a:p>
        </p:txBody>
      </p:sp>
    </p:spTree>
    <p:extLst>
      <p:ext uri="{BB962C8B-B14F-4D97-AF65-F5344CB8AC3E}">
        <p14:creationId xmlns:p14="http://schemas.microsoft.com/office/powerpoint/2010/main" val="2154231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1A161-6FAF-BE4B-8826-82E2DB30C2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D9E60E-22C8-FB41-9B06-59F887C598F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26C49C-E6E5-C447-A6D4-74285C879C4D}"/>
              </a:ext>
            </a:extLst>
          </p:cNvPr>
          <p:cNvSpPr>
            <a:spLocks noGrp="1"/>
          </p:cNvSpPr>
          <p:nvPr>
            <p:ph type="dt" sz="half" idx="10"/>
          </p:nvPr>
        </p:nvSpPr>
        <p:spPr/>
        <p:txBody>
          <a:bodyPr/>
          <a:lstStyle/>
          <a:p>
            <a:fld id="{688D2B39-DEED-2446-B3BE-A856D89F1C03}" type="datetimeFigureOut">
              <a:rPr lang="en-US" smtClean="0"/>
              <a:t>4/7/21</a:t>
            </a:fld>
            <a:endParaRPr lang="en-US"/>
          </a:p>
        </p:txBody>
      </p:sp>
      <p:sp>
        <p:nvSpPr>
          <p:cNvPr id="5" name="Footer Placeholder 4">
            <a:extLst>
              <a:ext uri="{FF2B5EF4-FFF2-40B4-BE49-F238E27FC236}">
                <a16:creationId xmlns:a16="http://schemas.microsoft.com/office/drawing/2014/main" id="{C583B598-BAE1-EB42-9E88-BBE32C3436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F73CA4-2A4D-D240-8F6F-C57AFBE51EC0}"/>
              </a:ext>
            </a:extLst>
          </p:cNvPr>
          <p:cNvSpPr>
            <a:spLocks noGrp="1"/>
          </p:cNvSpPr>
          <p:nvPr>
            <p:ph type="sldNum" sz="quarter" idx="12"/>
          </p:nvPr>
        </p:nvSpPr>
        <p:spPr/>
        <p:txBody>
          <a:bodyPr/>
          <a:lstStyle/>
          <a:p>
            <a:fld id="{30821F13-0891-7346-B32C-8D2CB308BF67}" type="slidenum">
              <a:rPr lang="en-US" smtClean="0"/>
              <a:t>‹#›</a:t>
            </a:fld>
            <a:endParaRPr lang="en-US"/>
          </a:p>
        </p:txBody>
      </p:sp>
    </p:spTree>
    <p:extLst>
      <p:ext uri="{BB962C8B-B14F-4D97-AF65-F5344CB8AC3E}">
        <p14:creationId xmlns:p14="http://schemas.microsoft.com/office/powerpoint/2010/main" val="1995026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F3719-1BDF-1840-87B2-5727516BE2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A3D5BF-1C54-5046-809A-DCD5EE4467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0589E35-0775-2E42-9F65-8E1C5DF11D08}"/>
              </a:ext>
            </a:extLst>
          </p:cNvPr>
          <p:cNvSpPr>
            <a:spLocks noGrp="1"/>
          </p:cNvSpPr>
          <p:nvPr>
            <p:ph type="dt" sz="half" idx="10"/>
          </p:nvPr>
        </p:nvSpPr>
        <p:spPr/>
        <p:txBody>
          <a:bodyPr/>
          <a:lstStyle/>
          <a:p>
            <a:fld id="{688D2B39-DEED-2446-B3BE-A856D89F1C03}" type="datetimeFigureOut">
              <a:rPr lang="en-US" smtClean="0"/>
              <a:t>4/7/21</a:t>
            </a:fld>
            <a:endParaRPr lang="en-US"/>
          </a:p>
        </p:txBody>
      </p:sp>
      <p:sp>
        <p:nvSpPr>
          <p:cNvPr id="5" name="Footer Placeholder 4">
            <a:extLst>
              <a:ext uri="{FF2B5EF4-FFF2-40B4-BE49-F238E27FC236}">
                <a16:creationId xmlns:a16="http://schemas.microsoft.com/office/drawing/2014/main" id="{373E5759-4746-224D-B386-C8F38089B8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0E9EEC-4D3A-D64F-99C4-FE1B3AA5B101}"/>
              </a:ext>
            </a:extLst>
          </p:cNvPr>
          <p:cNvSpPr>
            <a:spLocks noGrp="1"/>
          </p:cNvSpPr>
          <p:nvPr>
            <p:ph type="sldNum" sz="quarter" idx="12"/>
          </p:nvPr>
        </p:nvSpPr>
        <p:spPr/>
        <p:txBody>
          <a:bodyPr/>
          <a:lstStyle/>
          <a:p>
            <a:fld id="{30821F13-0891-7346-B32C-8D2CB308BF67}" type="slidenum">
              <a:rPr lang="en-US" smtClean="0"/>
              <a:t>‹#›</a:t>
            </a:fld>
            <a:endParaRPr lang="en-US"/>
          </a:p>
        </p:txBody>
      </p:sp>
    </p:spTree>
    <p:extLst>
      <p:ext uri="{BB962C8B-B14F-4D97-AF65-F5344CB8AC3E}">
        <p14:creationId xmlns:p14="http://schemas.microsoft.com/office/powerpoint/2010/main" val="481023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402A2-C5C4-B348-A1F1-A27F4EFA76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D6DC0A-52C2-BA4A-BCE7-9A4961A72A4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7B1244-4935-184F-B7B8-914E242C34D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6C1D2A-82B6-D548-B9DF-34097FD3FFB0}"/>
              </a:ext>
            </a:extLst>
          </p:cNvPr>
          <p:cNvSpPr>
            <a:spLocks noGrp="1"/>
          </p:cNvSpPr>
          <p:nvPr>
            <p:ph type="dt" sz="half" idx="10"/>
          </p:nvPr>
        </p:nvSpPr>
        <p:spPr/>
        <p:txBody>
          <a:bodyPr/>
          <a:lstStyle/>
          <a:p>
            <a:fld id="{688D2B39-DEED-2446-B3BE-A856D89F1C03}" type="datetimeFigureOut">
              <a:rPr lang="en-US" smtClean="0"/>
              <a:t>4/7/21</a:t>
            </a:fld>
            <a:endParaRPr lang="en-US"/>
          </a:p>
        </p:txBody>
      </p:sp>
      <p:sp>
        <p:nvSpPr>
          <p:cNvPr id="6" name="Footer Placeholder 5">
            <a:extLst>
              <a:ext uri="{FF2B5EF4-FFF2-40B4-BE49-F238E27FC236}">
                <a16:creationId xmlns:a16="http://schemas.microsoft.com/office/drawing/2014/main" id="{D1BC98C7-4ED4-584A-88F8-755E5B08D2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88E07C-F018-F840-AEDC-C3E00A6551EB}"/>
              </a:ext>
            </a:extLst>
          </p:cNvPr>
          <p:cNvSpPr>
            <a:spLocks noGrp="1"/>
          </p:cNvSpPr>
          <p:nvPr>
            <p:ph type="sldNum" sz="quarter" idx="12"/>
          </p:nvPr>
        </p:nvSpPr>
        <p:spPr/>
        <p:txBody>
          <a:bodyPr/>
          <a:lstStyle/>
          <a:p>
            <a:fld id="{30821F13-0891-7346-B32C-8D2CB308BF67}" type="slidenum">
              <a:rPr lang="en-US" smtClean="0"/>
              <a:t>‹#›</a:t>
            </a:fld>
            <a:endParaRPr lang="en-US"/>
          </a:p>
        </p:txBody>
      </p:sp>
    </p:spTree>
    <p:extLst>
      <p:ext uri="{BB962C8B-B14F-4D97-AF65-F5344CB8AC3E}">
        <p14:creationId xmlns:p14="http://schemas.microsoft.com/office/powerpoint/2010/main" val="2943462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F81EE-B364-A746-A89C-A40846411B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9080AC-1623-B142-A0FA-FBE5C3A09A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2DF4D35-9FEF-8349-BCAB-77169BA47DB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F32A05-FF60-7B4A-A766-B7954F7931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8656CFF-95D9-554E-BCE1-63553172D74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9E3076-6136-6B46-8245-0633D3E5184C}"/>
              </a:ext>
            </a:extLst>
          </p:cNvPr>
          <p:cNvSpPr>
            <a:spLocks noGrp="1"/>
          </p:cNvSpPr>
          <p:nvPr>
            <p:ph type="dt" sz="half" idx="10"/>
          </p:nvPr>
        </p:nvSpPr>
        <p:spPr/>
        <p:txBody>
          <a:bodyPr/>
          <a:lstStyle/>
          <a:p>
            <a:fld id="{688D2B39-DEED-2446-B3BE-A856D89F1C03}" type="datetimeFigureOut">
              <a:rPr lang="en-US" smtClean="0"/>
              <a:t>4/7/21</a:t>
            </a:fld>
            <a:endParaRPr lang="en-US"/>
          </a:p>
        </p:txBody>
      </p:sp>
      <p:sp>
        <p:nvSpPr>
          <p:cNvPr id="8" name="Footer Placeholder 7">
            <a:extLst>
              <a:ext uri="{FF2B5EF4-FFF2-40B4-BE49-F238E27FC236}">
                <a16:creationId xmlns:a16="http://schemas.microsoft.com/office/drawing/2014/main" id="{A941A121-4431-6A4E-8433-89E8DEB441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B78630-3385-4747-88C4-78FB8E2BB4D0}"/>
              </a:ext>
            </a:extLst>
          </p:cNvPr>
          <p:cNvSpPr>
            <a:spLocks noGrp="1"/>
          </p:cNvSpPr>
          <p:nvPr>
            <p:ph type="sldNum" sz="quarter" idx="12"/>
          </p:nvPr>
        </p:nvSpPr>
        <p:spPr/>
        <p:txBody>
          <a:bodyPr/>
          <a:lstStyle/>
          <a:p>
            <a:fld id="{30821F13-0891-7346-B32C-8D2CB308BF67}" type="slidenum">
              <a:rPr lang="en-US" smtClean="0"/>
              <a:t>‹#›</a:t>
            </a:fld>
            <a:endParaRPr lang="en-US"/>
          </a:p>
        </p:txBody>
      </p:sp>
    </p:spTree>
    <p:extLst>
      <p:ext uri="{BB962C8B-B14F-4D97-AF65-F5344CB8AC3E}">
        <p14:creationId xmlns:p14="http://schemas.microsoft.com/office/powerpoint/2010/main" val="1192894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9469A-AE1C-A342-BE43-678F0ED988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9D5C90-CA72-3541-AB78-F252A1EBAB5F}"/>
              </a:ext>
            </a:extLst>
          </p:cNvPr>
          <p:cNvSpPr>
            <a:spLocks noGrp="1"/>
          </p:cNvSpPr>
          <p:nvPr>
            <p:ph type="dt" sz="half" idx="10"/>
          </p:nvPr>
        </p:nvSpPr>
        <p:spPr/>
        <p:txBody>
          <a:bodyPr/>
          <a:lstStyle/>
          <a:p>
            <a:fld id="{688D2B39-DEED-2446-B3BE-A856D89F1C03}" type="datetimeFigureOut">
              <a:rPr lang="en-US" smtClean="0"/>
              <a:t>4/7/21</a:t>
            </a:fld>
            <a:endParaRPr lang="en-US"/>
          </a:p>
        </p:txBody>
      </p:sp>
      <p:sp>
        <p:nvSpPr>
          <p:cNvPr id="4" name="Footer Placeholder 3">
            <a:extLst>
              <a:ext uri="{FF2B5EF4-FFF2-40B4-BE49-F238E27FC236}">
                <a16:creationId xmlns:a16="http://schemas.microsoft.com/office/drawing/2014/main" id="{2B381D76-7091-6842-94F1-9D799DCE95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2C37E1-4A71-5F43-AF24-45FB85D3D1BE}"/>
              </a:ext>
            </a:extLst>
          </p:cNvPr>
          <p:cNvSpPr>
            <a:spLocks noGrp="1"/>
          </p:cNvSpPr>
          <p:nvPr>
            <p:ph type="sldNum" sz="quarter" idx="12"/>
          </p:nvPr>
        </p:nvSpPr>
        <p:spPr/>
        <p:txBody>
          <a:bodyPr/>
          <a:lstStyle/>
          <a:p>
            <a:fld id="{30821F13-0891-7346-B32C-8D2CB308BF67}" type="slidenum">
              <a:rPr lang="en-US" smtClean="0"/>
              <a:t>‹#›</a:t>
            </a:fld>
            <a:endParaRPr lang="en-US"/>
          </a:p>
        </p:txBody>
      </p:sp>
    </p:spTree>
    <p:extLst>
      <p:ext uri="{BB962C8B-B14F-4D97-AF65-F5344CB8AC3E}">
        <p14:creationId xmlns:p14="http://schemas.microsoft.com/office/powerpoint/2010/main" val="3206358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05C4F1-8B6D-114B-A5B3-EDF2D40D7ECF}"/>
              </a:ext>
            </a:extLst>
          </p:cNvPr>
          <p:cNvSpPr>
            <a:spLocks noGrp="1"/>
          </p:cNvSpPr>
          <p:nvPr>
            <p:ph type="dt" sz="half" idx="10"/>
          </p:nvPr>
        </p:nvSpPr>
        <p:spPr/>
        <p:txBody>
          <a:bodyPr/>
          <a:lstStyle/>
          <a:p>
            <a:fld id="{688D2B39-DEED-2446-B3BE-A856D89F1C03}" type="datetimeFigureOut">
              <a:rPr lang="en-US" smtClean="0"/>
              <a:t>4/7/21</a:t>
            </a:fld>
            <a:endParaRPr lang="en-US"/>
          </a:p>
        </p:txBody>
      </p:sp>
      <p:sp>
        <p:nvSpPr>
          <p:cNvPr id="3" name="Footer Placeholder 2">
            <a:extLst>
              <a:ext uri="{FF2B5EF4-FFF2-40B4-BE49-F238E27FC236}">
                <a16:creationId xmlns:a16="http://schemas.microsoft.com/office/drawing/2014/main" id="{D756C6D2-EF10-7D49-987B-1F64385438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96DA2B-F997-434F-B695-18BC7FC16CF8}"/>
              </a:ext>
            </a:extLst>
          </p:cNvPr>
          <p:cNvSpPr>
            <a:spLocks noGrp="1"/>
          </p:cNvSpPr>
          <p:nvPr>
            <p:ph type="sldNum" sz="quarter" idx="12"/>
          </p:nvPr>
        </p:nvSpPr>
        <p:spPr/>
        <p:txBody>
          <a:bodyPr/>
          <a:lstStyle/>
          <a:p>
            <a:fld id="{30821F13-0891-7346-B32C-8D2CB308BF67}" type="slidenum">
              <a:rPr lang="en-US" smtClean="0"/>
              <a:t>‹#›</a:t>
            </a:fld>
            <a:endParaRPr lang="en-US"/>
          </a:p>
        </p:txBody>
      </p:sp>
    </p:spTree>
    <p:extLst>
      <p:ext uri="{BB962C8B-B14F-4D97-AF65-F5344CB8AC3E}">
        <p14:creationId xmlns:p14="http://schemas.microsoft.com/office/powerpoint/2010/main" val="517500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5F923-C896-E741-884A-953218B17F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56252E-E337-CC44-9459-522E7C929D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3630B9-0030-7D47-8EDB-880B4CF254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8278B1D-E9DB-2441-8C95-276F7D29ECEB}"/>
              </a:ext>
            </a:extLst>
          </p:cNvPr>
          <p:cNvSpPr>
            <a:spLocks noGrp="1"/>
          </p:cNvSpPr>
          <p:nvPr>
            <p:ph type="dt" sz="half" idx="10"/>
          </p:nvPr>
        </p:nvSpPr>
        <p:spPr/>
        <p:txBody>
          <a:bodyPr/>
          <a:lstStyle/>
          <a:p>
            <a:fld id="{688D2B39-DEED-2446-B3BE-A856D89F1C03}" type="datetimeFigureOut">
              <a:rPr lang="en-US" smtClean="0"/>
              <a:t>4/7/21</a:t>
            </a:fld>
            <a:endParaRPr lang="en-US"/>
          </a:p>
        </p:txBody>
      </p:sp>
      <p:sp>
        <p:nvSpPr>
          <p:cNvPr id="6" name="Footer Placeholder 5">
            <a:extLst>
              <a:ext uri="{FF2B5EF4-FFF2-40B4-BE49-F238E27FC236}">
                <a16:creationId xmlns:a16="http://schemas.microsoft.com/office/drawing/2014/main" id="{70D744B2-4CE7-8B4A-BCE7-A1FD0434D6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4307BF-17EF-7E4A-AF2E-875422F748C1}"/>
              </a:ext>
            </a:extLst>
          </p:cNvPr>
          <p:cNvSpPr>
            <a:spLocks noGrp="1"/>
          </p:cNvSpPr>
          <p:nvPr>
            <p:ph type="sldNum" sz="quarter" idx="12"/>
          </p:nvPr>
        </p:nvSpPr>
        <p:spPr/>
        <p:txBody>
          <a:bodyPr/>
          <a:lstStyle/>
          <a:p>
            <a:fld id="{30821F13-0891-7346-B32C-8D2CB308BF67}" type="slidenum">
              <a:rPr lang="en-US" smtClean="0"/>
              <a:t>‹#›</a:t>
            </a:fld>
            <a:endParaRPr lang="en-US"/>
          </a:p>
        </p:txBody>
      </p:sp>
    </p:spTree>
    <p:extLst>
      <p:ext uri="{BB962C8B-B14F-4D97-AF65-F5344CB8AC3E}">
        <p14:creationId xmlns:p14="http://schemas.microsoft.com/office/powerpoint/2010/main" val="129895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1DAB9-867A-6648-9691-75A6423C74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2317FE-7D49-A14D-9118-73DBABFF2F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4B7C30-CB9A-034E-A8E0-DA629021E3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E97370-A365-2B49-92AD-0EC8CE2A4534}"/>
              </a:ext>
            </a:extLst>
          </p:cNvPr>
          <p:cNvSpPr>
            <a:spLocks noGrp="1"/>
          </p:cNvSpPr>
          <p:nvPr>
            <p:ph type="dt" sz="half" idx="10"/>
          </p:nvPr>
        </p:nvSpPr>
        <p:spPr/>
        <p:txBody>
          <a:bodyPr/>
          <a:lstStyle/>
          <a:p>
            <a:fld id="{688D2B39-DEED-2446-B3BE-A856D89F1C03}" type="datetimeFigureOut">
              <a:rPr lang="en-US" smtClean="0"/>
              <a:t>4/7/21</a:t>
            </a:fld>
            <a:endParaRPr lang="en-US"/>
          </a:p>
        </p:txBody>
      </p:sp>
      <p:sp>
        <p:nvSpPr>
          <p:cNvPr id="6" name="Footer Placeholder 5">
            <a:extLst>
              <a:ext uri="{FF2B5EF4-FFF2-40B4-BE49-F238E27FC236}">
                <a16:creationId xmlns:a16="http://schemas.microsoft.com/office/drawing/2014/main" id="{DECE18D4-4CF7-594A-89DD-B78CDA9F74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461986-9384-CC45-B874-086E4C2CC71A}"/>
              </a:ext>
            </a:extLst>
          </p:cNvPr>
          <p:cNvSpPr>
            <a:spLocks noGrp="1"/>
          </p:cNvSpPr>
          <p:nvPr>
            <p:ph type="sldNum" sz="quarter" idx="12"/>
          </p:nvPr>
        </p:nvSpPr>
        <p:spPr/>
        <p:txBody>
          <a:bodyPr/>
          <a:lstStyle/>
          <a:p>
            <a:fld id="{30821F13-0891-7346-B32C-8D2CB308BF67}" type="slidenum">
              <a:rPr lang="en-US" smtClean="0"/>
              <a:t>‹#›</a:t>
            </a:fld>
            <a:endParaRPr lang="en-US"/>
          </a:p>
        </p:txBody>
      </p:sp>
    </p:spTree>
    <p:extLst>
      <p:ext uri="{BB962C8B-B14F-4D97-AF65-F5344CB8AC3E}">
        <p14:creationId xmlns:p14="http://schemas.microsoft.com/office/powerpoint/2010/main" val="4232570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6FF1D2-C44E-8B4E-9ACE-9D228CBD17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BD2902-02BF-CC4E-97D8-524A7FEEB0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82F461-9B9E-5748-89B4-5138F4966D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8D2B39-DEED-2446-B3BE-A856D89F1C03}" type="datetimeFigureOut">
              <a:rPr lang="en-US" smtClean="0"/>
              <a:t>4/7/21</a:t>
            </a:fld>
            <a:endParaRPr lang="en-US"/>
          </a:p>
        </p:txBody>
      </p:sp>
      <p:sp>
        <p:nvSpPr>
          <p:cNvPr id="5" name="Footer Placeholder 4">
            <a:extLst>
              <a:ext uri="{FF2B5EF4-FFF2-40B4-BE49-F238E27FC236}">
                <a16:creationId xmlns:a16="http://schemas.microsoft.com/office/drawing/2014/main" id="{79DE1718-F0BE-5849-AC13-AC3B2BA5A6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4013E8-E3F3-FF46-8E6E-41D480C9E8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821F13-0891-7346-B32C-8D2CB308BF67}" type="slidenum">
              <a:rPr lang="en-US" smtClean="0"/>
              <a:t>‹#›</a:t>
            </a:fld>
            <a:endParaRPr lang="en-US"/>
          </a:p>
        </p:txBody>
      </p:sp>
    </p:spTree>
    <p:extLst>
      <p:ext uri="{BB962C8B-B14F-4D97-AF65-F5344CB8AC3E}">
        <p14:creationId xmlns:p14="http://schemas.microsoft.com/office/powerpoint/2010/main" val="2117049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35.tiff"/></Relationships>
</file>

<file path=ppt/slides/_rels/slide17.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github.com/matplotlib/cheatsheets#cheatsheets" TargetMode="External"/><Relationship Id="rId7"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seaborn.pydata.org/examples/index.html"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tiff"/><Relationship Id="rId13" Type="http://schemas.openxmlformats.org/officeDocument/2006/relationships/image" Target="../media/image13.tiff"/><Relationship Id="rId18" Type="http://schemas.openxmlformats.org/officeDocument/2006/relationships/image" Target="../media/image18.tiff"/><Relationship Id="rId3" Type="http://schemas.openxmlformats.org/officeDocument/2006/relationships/image" Target="../media/image3.tiff"/><Relationship Id="rId21" Type="http://schemas.openxmlformats.org/officeDocument/2006/relationships/image" Target="../media/image21.tiff"/><Relationship Id="rId7" Type="http://schemas.openxmlformats.org/officeDocument/2006/relationships/image" Target="../media/image7.tiff"/><Relationship Id="rId12" Type="http://schemas.openxmlformats.org/officeDocument/2006/relationships/image" Target="../media/image12.tiff"/><Relationship Id="rId17" Type="http://schemas.openxmlformats.org/officeDocument/2006/relationships/image" Target="../media/image17.tiff"/><Relationship Id="rId2" Type="http://schemas.openxmlformats.org/officeDocument/2006/relationships/notesSlide" Target="../notesSlides/notesSlide2.xml"/><Relationship Id="rId16" Type="http://schemas.openxmlformats.org/officeDocument/2006/relationships/image" Target="../media/image16.tiff"/><Relationship Id="rId20" Type="http://schemas.openxmlformats.org/officeDocument/2006/relationships/image" Target="../media/image20.tiff"/><Relationship Id="rId1" Type="http://schemas.openxmlformats.org/officeDocument/2006/relationships/slideLayout" Target="../slideLayouts/slideLayout2.xml"/><Relationship Id="rId6" Type="http://schemas.openxmlformats.org/officeDocument/2006/relationships/image" Target="../media/image6.tiff"/><Relationship Id="rId11" Type="http://schemas.openxmlformats.org/officeDocument/2006/relationships/image" Target="../media/image11.tiff"/><Relationship Id="rId5" Type="http://schemas.openxmlformats.org/officeDocument/2006/relationships/image" Target="../media/image5.tiff"/><Relationship Id="rId15" Type="http://schemas.openxmlformats.org/officeDocument/2006/relationships/image" Target="../media/image15.tiff"/><Relationship Id="rId10" Type="http://schemas.openxmlformats.org/officeDocument/2006/relationships/image" Target="../media/image10.tiff"/><Relationship Id="rId19" Type="http://schemas.openxmlformats.org/officeDocument/2006/relationships/image" Target="../media/image19.tiff"/><Relationship Id="rId4" Type="http://schemas.openxmlformats.org/officeDocument/2006/relationships/image" Target="../media/image4.tiff"/><Relationship Id="rId9" Type="http://schemas.openxmlformats.org/officeDocument/2006/relationships/image" Target="../media/image9.tiff"/><Relationship Id="rId14" Type="http://schemas.openxmlformats.org/officeDocument/2006/relationships/image" Target="../media/image14.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plotly.com/"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1.tiff"/><Relationship Id="rId5" Type="http://schemas.openxmlformats.org/officeDocument/2006/relationships/hyperlink" Target="https://shiny.rstudio.com/" TargetMode="External"/><Relationship Id="rId4" Type="http://schemas.openxmlformats.org/officeDocument/2006/relationships/hyperlink" Target="https://docs.bokeh.or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image" Target="../media/image22.tiff"/><Relationship Id="rId7" Type="http://schemas.openxmlformats.org/officeDocument/2006/relationships/image" Target="../media/image26.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f"/></Relationships>
</file>

<file path=ppt/slides/_rels/slide40.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5.tiff"/><Relationship Id="rId5" Type="http://schemas.openxmlformats.org/officeDocument/2006/relationships/image" Target="../media/image64.tiff"/><Relationship Id="rId4" Type="http://schemas.openxmlformats.org/officeDocument/2006/relationships/image" Target="../media/image63.tiff"/></Relationships>
</file>

<file path=ppt/slides/_rels/slide41.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9.tiff"/><Relationship Id="rId5" Type="http://schemas.openxmlformats.org/officeDocument/2006/relationships/image" Target="../media/image68.tiff"/><Relationship Id="rId4" Type="http://schemas.openxmlformats.org/officeDocument/2006/relationships/image" Target="../media/image67.tiff"/></Relationships>
</file>

<file path=ppt/slides/_rels/slide42.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www.cell.com/trends/molecular-medicine/fulltext/S1471-4914(20)30065-4"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2.gif"/></Relationships>
</file>

<file path=ppt/slides/_rels/slide44.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4.tiff"/></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stackoverflow.com/questions/20961287/what-is-pylab"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1F1BC06-553A-E94E-A4D1-644721148536}"/>
              </a:ext>
            </a:extLst>
          </p:cNvPr>
          <p:cNvPicPr>
            <a:picLocks noChangeAspect="1"/>
          </p:cNvPicPr>
          <p:nvPr/>
        </p:nvPicPr>
        <p:blipFill rotWithShape="1">
          <a:blip r:embed="rId3"/>
          <a:srcRect l="4233" t="7736" r="30751" b="1"/>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A24FFF8-B29B-5B44-83DD-3CF4DDDC5385}"/>
              </a:ext>
            </a:extLst>
          </p:cNvPr>
          <p:cNvSpPr txBox="1"/>
          <p:nvPr/>
        </p:nvSpPr>
        <p:spPr>
          <a:xfrm>
            <a:off x="1" y="453481"/>
            <a:ext cx="4184542" cy="2452687"/>
          </a:xfrm>
          <a:prstGeom prst="rect">
            <a:avLst/>
          </a:prstGeom>
          <a:solidFill>
            <a:schemeClr val="bg1"/>
          </a:solidFill>
        </p:spPr>
        <p:txBody>
          <a:bodyPr vert="horz" lIns="91440" tIns="45720" rIns="91440" bIns="45720" rtlCol="0" anchor="ctr">
            <a:normAutofit/>
          </a:bodyPr>
          <a:lstStyle/>
          <a:p>
            <a:pPr>
              <a:lnSpc>
                <a:spcPct val="90000"/>
              </a:lnSpc>
              <a:spcBef>
                <a:spcPct val="0"/>
              </a:spcBef>
              <a:spcAft>
                <a:spcPts val="600"/>
              </a:spcAft>
            </a:pPr>
            <a:r>
              <a:rPr lang="en-US" sz="2800" dirty="0">
                <a:latin typeface="Gill Sans MT" panose="020B0502020104020203" pitchFamily="34" charset="77"/>
                <a:ea typeface="+mj-ea"/>
                <a:cs typeface="+mj-cs"/>
              </a:rPr>
              <a:t> CSE185 – Week 2 Part 2</a:t>
            </a:r>
            <a:br>
              <a:rPr lang="en-US" sz="2800" dirty="0">
                <a:latin typeface="Gill Sans MT" panose="020B0502020104020203" pitchFamily="34" charset="77"/>
                <a:ea typeface="+mj-ea"/>
                <a:cs typeface="+mj-cs"/>
              </a:rPr>
            </a:br>
            <a:r>
              <a:rPr lang="en-US" sz="2800" i="1" dirty="0">
                <a:latin typeface="Gill Sans MT" panose="020B0502020104020203" pitchFamily="34" charset="77"/>
                <a:ea typeface="+mj-ea"/>
                <a:cs typeface="+mj-cs"/>
              </a:rPr>
              <a:t> Data Visualization</a:t>
            </a:r>
            <a:br>
              <a:rPr lang="en-US" sz="2800" dirty="0">
                <a:latin typeface="Gill Sans MT" panose="020B0502020104020203" pitchFamily="34" charset="77"/>
                <a:ea typeface="+mj-ea"/>
                <a:cs typeface="+mj-cs"/>
              </a:rPr>
            </a:br>
            <a:r>
              <a:rPr lang="en-US" sz="2800" dirty="0">
                <a:latin typeface="Gill Sans MT" panose="020B0502020104020203" pitchFamily="34" charset="77"/>
                <a:ea typeface="+mj-ea"/>
                <a:cs typeface="+mj-cs"/>
              </a:rPr>
              <a:t> April 8, 2021</a:t>
            </a:r>
          </a:p>
        </p:txBody>
      </p:sp>
      <p:sp>
        <p:nvSpPr>
          <p:cNvPr id="14" name="TextBox 13">
            <a:extLst>
              <a:ext uri="{FF2B5EF4-FFF2-40B4-BE49-F238E27FC236}">
                <a16:creationId xmlns:a16="http://schemas.microsoft.com/office/drawing/2014/main" id="{7D8C555D-E180-B342-B472-097DBA16C691}"/>
              </a:ext>
            </a:extLst>
          </p:cNvPr>
          <p:cNvSpPr txBox="1"/>
          <p:nvPr/>
        </p:nvSpPr>
        <p:spPr>
          <a:xfrm>
            <a:off x="1" y="3206617"/>
            <a:ext cx="4184542" cy="2452687"/>
          </a:xfrm>
          <a:prstGeom prst="rect">
            <a:avLst/>
          </a:prstGeom>
          <a:solidFill>
            <a:schemeClr val="bg1"/>
          </a:solidFill>
        </p:spPr>
        <p:txBody>
          <a:bodyPr vert="horz" lIns="91440" tIns="45720" rIns="91440" bIns="45720" rtlCol="0" anchor="ctr">
            <a:normAutofit/>
          </a:bodyPr>
          <a:lstStyle/>
          <a:p>
            <a:pPr>
              <a:lnSpc>
                <a:spcPct val="90000"/>
              </a:lnSpc>
              <a:spcBef>
                <a:spcPct val="0"/>
              </a:spcBef>
              <a:spcAft>
                <a:spcPts val="600"/>
              </a:spcAft>
            </a:pPr>
            <a:r>
              <a:rPr lang="en-US" sz="2800" dirty="0">
                <a:latin typeface="Gill Sans MT" panose="020B0502020104020203" pitchFamily="34" charset="77"/>
                <a:ea typeface="+mj-ea"/>
                <a:cs typeface="+mj-cs"/>
              </a:rPr>
              <a:t>Announcements:</a:t>
            </a:r>
          </a:p>
          <a:p>
            <a:pPr marL="457200" indent="-457200">
              <a:lnSpc>
                <a:spcPct val="90000"/>
              </a:lnSpc>
              <a:spcBef>
                <a:spcPct val="0"/>
              </a:spcBef>
              <a:spcAft>
                <a:spcPts val="600"/>
              </a:spcAft>
              <a:buFont typeface="Arial" panose="020B0604020202020204" pitchFamily="34" charset="0"/>
              <a:buChar char="•"/>
            </a:pPr>
            <a:r>
              <a:rPr lang="en-US" sz="2800" dirty="0">
                <a:latin typeface="Gill Sans MT" panose="020B0502020104020203" pitchFamily="34" charset="77"/>
                <a:ea typeface="+mj-ea"/>
                <a:cs typeface="+mj-cs"/>
              </a:rPr>
              <a:t>Lab 1 due Sunday!</a:t>
            </a:r>
          </a:p>
          <a:p>
            <a:pPr marL="457200" indent="-457200">
              <a:lnSpc>
                <a:spcPct val="90000"/>
              </a:lnSpc>
              <a:spcBef>
                <a:spcPct val="0"/>
              </a:spcBef>
              <a:spcAft>
                <a:spcPts val="600"/>
              </a:spcAft>
              <a:buFont typeface="Arial" panose="020B0604020202020204" pitchFamily="34" charset="0"/>
              <a:buChar char="•"/>
            </a:pPr>
            <a:r>
              <a:rPr lang="en-US" sz="2800" dirty="0">
                <a:latin typeface="Gill Sans MT" panose="020B0502020104020203" pitchFamily="34" charset="77"/>
                <a:ea typeface="+mj-ea"/>
                <a:cs typeface="+mj-cs"/>
              </a:rPr>
              <a:t>Planning to post lab 2 tomorrow</a:t>
            </a:r>
          </a:p>
        </p:txBody>
      </p:sp>
    </p:spTree>
    <p:extLst>
      <p:ext uri="{BB962C8B-B14F-4D97-AF65-F5344CB8AC3E}">
        <p14:creationId xmlns:p14="http://schemas.microsoft.com/office/powerpoint/2010/main" val="4148679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The anatomy of a plot</a:t>
            </a:r>
          </a:p>
        </p:txBody>
      </p:sp>
      <p:sp>
        <p:nvSpPr>
          <p:cNvPr id="2" name="Rectangle 1">
            <a:extLst>
              <a:ext uri="{FF2B5EF4-FFF2-40B4-BE49-F238E27FC236}">
                <a16:creationId xmlns:a16="http://schemas.microsoft.com/office/drawing/2014/main" id="{48A0303C-3941-4A4E-B2F9-4247E2F273E3}"/>
              </a:ext>
            </a:extLst>
          </p:cNvPr>
          <p:cNvSpPr/>
          <p:nvPr/>
        </p:nvSpPr>
        <p:spPr>
          <a:xfrm>
            <a:off x="356461" y="1518834"/>
            <a:ext cx="5951349" cy="438602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C78259C-DBB8-934B-9DE2-ADA167D29668}"/>
              </a:ext>
            </a:extLst>
          </p:cNvPr>
          <p:cNvSpPr/>
          <p:nvPr/>
        </p:nvSpPr>
        <p:spPr>
          <a:xfrm>
            <a:off x="849824" y="1981200"/>
            <a:ext cx="4884549" cy="335796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D7ED8F2-D332-DF44-B1F3-D2D66E3CE105}"/>
              </a:ext>
            </a:extLst>
          </p:cNvPr>
          <p:cNvSpPr txBox="1"/>
          <p:nvPr/>
        </p:nvSpPr>
        <p:spPr>
          <a:xfrm>
            <a:off x="356461" y="5535522"/>
            <a:ext cx="1011815" cy="369332"/>
          </a:xfrm>
          <a:prstGeom prst="rect">
            <a:avLst/>
          </a:prstGeom>
          <a:noFill/>
        </p:spPr>
        <p:txBody>
          <a:bodyPr wrap="none" rtlCol="0">
            <a:spAutoFit/>
          </a:bodyPr>
          <a:lstStyle/>
          <a:p>
            <a:r>
              <a:rPr lang="en-US" dirty="0">
                <a:latin typeface="Courier" pitchFamily="2" charset="0"/>
              </a:rPr>
              <a:t>Figure</a:t>
            </a:r>
          </a:p>
        </p:txBody>
      </p:sp>
      <p:sp>
        <p:nvSpPr>
          <p:cNvPr id="9" name="TextBox 8">
            <a:extLst>
              <a:ext uri="{FF2B5EF4-FFF2-40B4-BE49-F238E27FC236}">
                <a16:creationId xmlns:a16="http://schemas.microsoft.com/office/drawing/2014/main" id="{F94EA6C2-F304-584F-A62E-B4887E1AF6F8}"/>
              </a:ext>
            </a:extLst>
          </p:cNvPr>
          <p:cNvSpPr txBox="1"/>
          <p:nvPr/>
        </p:nvSpPr>
        <p:spPr>
          <a:xfrm>
            <a:off x="6431012" y="1518834"/>
            <a:ext cx="5698996" cy="646331"/>
          </a:xfrm>
          <a:prstGeom prst="rect">
            <a:avLst/>
          </a:prstGeom>
          <a:noFill/>
        </p:spPr>
        <p:txBody>
          <a:bodyPr wrap="none" rtlCol="0">
            <a:spAutoFit/>
          </a:bodyPr>
          <a:lstStyle/>
          <a:p>
            <a:r>
              <a:rPr lang="en-US" dirty="0">
                <a:latin typeface="Courier" pitchFamily="2" charset="0"/>
              </a:rPr>
              <a:t>fig = </a:t>
            </a:r>
            <a:r>
              <a:rPr lang="en-US" dirty="0" err="1">
                <a:latin typeface="Courier" pitchFamily="2" charset="0"/>
              </a:rPr>
              <a:t>plt.figure</a:t>
            </a:r>
            <a:r>
              <a:rPr lang="en-US" dirty="0">
                <a:latin typeface="Courier" pitchFamily="2" charset="0"/>
              </a:rPr>
              <a:t>() # keeps track of the </a:t>
            </a:r>
          </a:p>
          <a:p>
            <a:r>
              <a:rPr lang="en-US" dirty="0">
                <a:latin typeface="Courier" pitchFamily="2" charset="0"/>
              </a:rPr>
              <a:t>                   # whole figure</a:t>
            </a:r>
          </a:p>
        </p:txBody>
      </p:sp>
      <p:sp>
        <p:nvSpPr>
          <p:cNvPr id="10" name="TextBox 9">
            <a:extLst>
              <a:ext uri="{FF2B5EF4-FFF2-40B4-BE49-F238E27FC236}">
                <a16:creationId xmlns:a16="http://schemas.microsoft.com/office/drawing/2014/main" id="{0D27A425-5079-A14E-A1F5-22483280CBCB}"/>
              </a:ext>
            </a:extLst>
          </p:cNvPr>
          <p:cNvSpPr txBox="1"/>
          <p:nvPr/>
        </p:nvSpPr>
        <p:spPr>
          <a:xfrm>
            <a:off x="6431012" y="2239718"/>
            <a:ext cx="5836854" cy="369332"/>
          </a:xfrm>
          <a:prstGeom prst="rect">
            <a:avLst/>
          </a:prstGeom>
          <a:noFill/>
        </p:spPr>
        <p:txBody>
          <a:bodyPr wrap="none" rtlCol="0">
            <a:spAutoFit/>
          </a:bodyPr>
          <a:lstStyle/>
          <a:p>
            <a:r>
              <a:rPr lang="en-US" dirty="0">
                <a:latin typeface="Courier" pitchFamily="2" charset="0"/>
              </a:rPr>
              <a:t>ax = </a:t>
            </a:r>
            <a:r>
              <a:rPr lang="en-US" dirty="0" err="1">
                <a:latin typeface="Courier" pitchFamily="2" charset="0"/>
              </a:rPr>
              <a:t>fig.add_subplot</a:t>
            </a:r>
            <a:r>
              <a:rPr lang="en-US" dirty="0">
                <a:latin typeface="Courier" pitchFamily="2" charset="0"/>
              </a:rPr>
              <a:t>(111) # add an “axis”</a:t>
            </a:r>
          </a:p>
        </p:txBody>
      </p:sp>
      <p:sp>
        <p:nvSpPr>
          <p:cNvPr id="11" name="TextBox 10">
            <a:extLst>
              <a:ext uri="{FF2B5EF4-FFF2-40B4-BE49-F238E27FC236}">
                <a16:creationId xmlns:a16="http://schemas.microsoft.com/office/drawing/2014/main" id="{5607F1F4-6CCF-114D-A73E-C71E339A2D3C}"/>
              </a:ext>
            </a:extLst>
          </p:cNvPr>
          <p:cNvSpPr txBox="1"/>
          <p:nvPr/>
        </p:nvSpPr>
        <p:spPr>
          <a:xfrm>
            <a:off x="931741" y="4928527"/>
            <a:ext cx="736099" cy="369332"/>
          </a:xfrm>
          <a:prstGeom prst="rect">
            <a:avLst/>
          </a:prstGeom>
          <a:noFill/>
        </p:spPr>
        <p:txBody>
          <a:bodyPr wrap="none" rtlCol="0">
            <a:spAutoFit/>
          </a:bodyPr>
          <a:lstStyle/>
          <a:p>
            <a:r>
              <a:rPr lang="en-US" dirty="0">
                <a:latin typeface="Courier" pitchFamily="2" charset="0"/>
              </a:rPr>
              <a:t>Axis</a:t>
            </a:r>
          </a:p>
        </p:txBody>
      </p:sp>
      <p:sp>
        <p:nvSpPr>
          <p:cNvPr id="12" name="TextBox 11">
            <a:extLst>
              <a:ext uri="{FF2B5EF4-FFF2-40B4-BE49-F238E27FC236}">
                <a16:creationId xmlns:a16="http://schemas.microsoft.com/office/drawing/2014/main" id="{5B81FE35-C8DD-6346-84FC-1D04C8332A78}"/>
              </a:ext>
            </a:extLst>
          </p:cNvPr>
          <p:cNvSpPr txBox="1"/>
          <p:nvPr/>
        </p:nvSpPr>
        <p:spPr>
          <a:xfrm>
            <a:off x="6477506" y="3589153"/>
            <a:ext cx="3493264" cy="646331"/>
          </a:xfrm>
          <a:prstGeom prst="rect">
            <a:avLst/>
          </a:prstGeom>
          <a:noFill/>
        </p:spPr>
        <p:txBody>
          <a:bodyPr wrap="none" rtlCol="0">
            <a:spAutoFit/>
          </a:bodyPr>
          <a:lstStyle/>
          <a:p>
            <a:r>
              <a:rPr lang="en-US" dirty="0">
                <a:latin typeface="Courier" pitchFamily="2" charset="0"/>
              </a:rPr>
              <a:t># Alternatively:</a:t>
            </a:r>
          </a:p>
          <a:p>
            <a:r>
              <a:rPr lang="en-US" dirty="0">
                <a:latin typeface="Courier" pitchFamily="2" charset="0"/>
              </a:rPr>
              <a:t>fig, ax = </a:t>
            </a:r>
            <a:r>
              <a:rPr lang="en-US" dirty="0" err="1">
                <a:latin typeface="Courier" pitchFamily="2" charset="0"/>
              </a:rPr>
              <a:t>plt.subplots</a:t>
            </a:r>
            <a:r>
              <a:rPr lang="en-US" dirty="0">
                <a:latin typeface="Courier" pitchFamily="2" charset="0"/>
              </a:rPr>
              <a:t>()</a:t>
            </a:r>
          </a:p>
        </p:txBody>
      </p:sp>
    </p:spTree>
    <p:extLst>
      <p:ext uri="{BB962C8B-B14F-4D97-AF65-F5344CB8AC3E}">
        <p14:creationId xmlns:p14="http://schemas.microsoft.com/office/powerpoint/2010/main" val="269040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p:bldP spid="9"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The anatomy of a plot – can have multiple subplots</a:t>
            </a:r>
          </a:p>
        </p:txBody>
      </p:sp>
      <p:sp>
        <p:nvSpPr>
          <p:cNvPr id="2" name="Rectangle 1">
            <a:extLst>
              <a:ext uri="{FF2B5EF4-FFF2-40B4-BE49-F238E27FC236}">
                <a16:creationId xmlns:a16="http://schemas.microsoft.com/office/drawing/2014/main" id="{48A0303C-3941-4A4E-B2F9-4247E2F273E3}"/>
              </a:ext>
            </a:extLst>
          </p:cNvPr>
          <p:cNvSpPr/>
          <p:nvPr/>
        </p:nvSpPr>
        <p:spPr>
          <a:xfrm>
            <a:off x="356461" y="1518834"/>
            <a:ext cx="5951349" cy="438602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C78259C-DBB8-934B-9DE2-ADA167D29668}"/>
              </a:ext>
            </a:extLst>
          </p:cNvPr>
          <p:cNvSpPr/>
          <p:nvPr/>
        </p:nvSpPr>
        <p:spPr>
          <a:xfrm>
            <a:off x="849824" y="1981200"/>
            <a:ext cx="2231757" cy="1607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D7ED8F2-D332-DF44-B1F3-D2D66E3CE105}"/>
              </a:ext>
            </a:extLst>
          </p:cNvPr>
          <p:cNvSpPr txBox="1"/>
          <p:nvPr/>
        </p:nvSpPr>
        <p:spPr>
          <a:xfrm>
            <a:off x="356461" y="5535522"/>
            <a:ext cx="1011815" cy="369332"/>
          </a:xfrm>
          <a:prstGeom prst="rect">
            <a:avLst/>
          </a:prstGeom>
          <a:noFill/>
        </p:spPr>
        <p:txBody>
          <a:bodyPr wrap="none" rtlCol="0">
            <a:spAutoFit/>
          </a:bodyPr>
          <a:lstStyle/>
          <a:p>
            <a:r>
              <a:rPr lang="en-US" dirty="0">
                <a:latin typeface="Courier" pitchFamily="2" charset="0"/>
              </a:rPr>
              <a:t>Figure</a:t>
            </a:r>
          </a:p>
        </p:txBody>
      </p:sp>
      <p:sp>
        <p:nvSpPr>
          <p:cNvPr id="9" name="TextBox 8">
            <a:extLst>
              <a:ext uri="{FF2B5EF4-FFF2-40B4-BE49-F238E27FC236}">
                <a16:creationId xmlns:a16="http://schemas.microsoft.com/office/drawing/2014/main" id="{F94EA6C2-F304-584F-A62E-B4887E1AF6F8}"/>
              </a:ext>
            </a:extLst>
          </p:cNvPr>
          <p:cNvSpPr txBox="1"/>
          <p:nvPr/>
        </p:nvSpPr>
        <p:spPr>
          <a:xfrm>
            <a:off x="6431012" y="1518834"/>
            <a:ext cx="4044697" cy="1754326"/>
          </a:xfrm>
          <a:prstGeom prst="rect">
            <a:avLst/>
          </a:prstGeom>
          <a:noFill/>
        </p:spPr>
        <p:txBody>
          <a:bodyPr wrap="none" rtlCol="0">
            <a:spAutoFit/>
          </a:bodyPr>
          <a:lstStyle/>
          <a:p>
            <a:r>
              <a:rPr lang="en-US" dirty="0">
                <a:latin typeface="Courier" pitchFamily="2" charset="0"/>
              </a:rPr>
              <a:t># Create a 2x2 grid of plots</a:t>
            </a:r>
          </a:p>
          <a:p>
            <a:r>
              <a:rPr lang="en-US" dirty="0">
                <a:latin typeface="Courier" pitchFamily="2" charset="0"/>
              </a:rPr>
              <a:t>fig = </a:t>
            </a:r>
            <a:r>
              <a:rPr lang="en-US" dirty="0" err="1">
                <a:latin typeface="Courier" pitchFamily="2" charset="0"/>
              </a:rPr>
              <a:t>plt.figure</a:t>
            </a:r>
            <a:r>
              <a:rPr lang="en-US" dirty="0">
                <a:latin typeface="Courier" pitchFamily="2" charset="0"/>
              </a:rPr>
              <a:t>()</a:t>
            </a:r>
          </a:p>
          <a:p>
            <a:r>
              <a:rPr lang="en-US" dirty="0">
                <a:latin typeface="Courier" pitchFamily="2" charset="0"/>
              </a:rPr>
              <a:t>ax1 = </a:t>
            </a:r>
            <a:r>
              <a:rPr lang="en-US" dirty="0" err="1">
                <a:latin typeface="Courier" pitchFamily="2" charset="0"/>
              </a:rPr>
              <a:t>fig.add_subplot</a:t>
            </a:r>
            <a:r>
              <a:rPr lang="en-US" dirty="0">
                <a:latin typeface="Courier" pitchFamily="2" charset="0"/>
              </a:rPr>
              <a:t>(221)</a:t>
            </a:r>
          </a:p>
          <a:p>
            <a:r>
              <a:rPr lang="en-US" dirty="0">
                <a:latin typeface="Courier" pitchFamily="2" charset="0"/>
              </a:rPr>
              <a:t>ax2 = </a:t>
            </a:r>
            <a:r>
              <a:rPr lang="en-US" dirty="0" err="1">
                <a:latin typeface="Courier" pitchFamily="2" charset="0"/>
              </a:rPr>
              <a:t>fig.add_subplot</a:t>
            </a:r>
            <a:r>
              <a:rPr lang="en-US" dirty="0">
                <a:latin typeface="Courier" pitchFamily="2" charset="0"/>
              </a:rPr>
              <a:t>(222)</a:t>
            </a:r>
          </a:p>
          <a:p>
            <a:r>
              <a:rPr lang="en-US" dirty="0">
                <a:latin typeface="Courier" pitchFamily="2" charset="0"/>
              </a:rPr>
              <a:t>ax3 = </a:t>
            </a:r>
            <a:r>
              <a:rPr lang="en-US" dirty="0" err="1">
                <a:latin typeface="Courier" pitchFamily="2" charset="0"/>
              </a:rPr>
              <a:t>fig.add_subplot</a:t>
            </a:r>
            <a:r>
              <a:rPr lang="en-US" dirty="0">
                <a:latin typeface="Courier" pitchFamily="2" charset="0"/>
              </a:rPr>
              <a:t>(223)</a:t>
            </a:r>
          </a:p>
          <a:p>
            <a:r>
              <a:rPr lang="en-US" dirty="0">
                <a:latin typeface="Courier" pitchFamily="2" charset="0"/>
              </a:rPr>
              <a:t>ax4 = </a:t>
            </a:r>
            <a:r>
              <a:rPr lang="en-US" dirty="0" err="1">
                <a:latin typeface="Courier" pitchFamily="2" charset="0"/>
              </a:rPr>
              <a:t>fig.add_subplot</a:t>
            </a:r>
            <a:r>
              <a:rPr lang="en-US" dirty="0">
                <a:latin typeface="Courier" pitchFamily="2" charset="0"/>
              </a:rPr>
              <a:t>(224)</a:t>
            </a:r>
          </a:p>
        </p:txBody>
      </p:sp>
      <p:sp>
        <p:nvSpPr>
          <p:cNvPr id="11" name="TextBox 10">
            <a:extLst>
              <a:ext uri="{FF2B5EF4-FFF2-40B4-BE49-F238E27FC236}">
                <a16:creationId xmlns:a16="http://schemas.microsoft.com/office/drawing/2014/main" id="{5607F1F4-6CCF-114D-A73E-C71E339A2D3C}"/>
              </a:ext>
            </a:extLst>
          </p:cNvPr>
          <p:cNvSpPr txBox="1"/>
          <p:nvPr/>
        </p:nvSpPr>
        <p:spPr>
          <a:xfrm>
            <a:off x="849824" y="3205984"/>
            <a:ext cx="598241" cy="369332"/>
          </a:xfrm>
          <a:prstGeom prst="rect">
            <a:avLst/>
          </a:prstGeom>
          <a:noFill/>
        </p:spPr>
        <p:txBody>
          <a:bodyPr wrap="none" rtlCol="0">
            <a:spAutoFit/>
          </a:bodyPr>
          <a:lstStyle/>
          <a:p>
            <a:r>
              <a:rPr lang="en-US" dirty="0">
                <a:latin typeface="Courier" pitchFamily="2" charset="0"/>
              </a:rPr>
              <a:t>ax1</a:t>
            </a:r>
          </a:p>
        </p:txBody>
      </p:sp>
      <p:sp>
        <p:nvSpPr>
          <p:cNvPr id="12" name="TextBox 11">
            <a:extLst>
              <a:ext uri="{FF2B5EF4-FFF2-40B4-BE49-F238E27FC236}">
                <a16:creationId xmlns:a16="http://schemas.microsoft.com/office/drawing/2014/main" id="{5B81FE35-C8DD-6346-84FC-1D04C8332A78}"/>
              </a:ext>
            </a:extLst>
          </p:cNvPr>
          <p:cNvSpPr txBox="1"/>
          <p:nvPr/>
        </p:nvSpPr>
        <p:spPr>
          <a:xfrm>
            <a:off x="6431012" y="3589153"/>
            <a:ext cx="4182555" cy="646331"/>
          </a:xfrm>
          <a:prstGeom prst="rect">
            <a:avLst/>
          </a:prstGeom>
          <a:noFill/>
        </p:spPr>
        <p:txBody>
          <a:bodyPr wrap="none" rtlCol="0">
            <a:spAutoFit/>
          </a:bodyPr>
          <a:lstStyle/>
          <a:p>
            <a:r>
              <a:rPr lang="en-US" dirty="0">
                <a:latin typeface="Courier" pitchFamily="2" charset="0"/>
              </a:rPr>
              <a:t># Alternatively:</a:t>
            </a:r>
          </a:p>
          <a:p>
            <a:r>
              <a:rPr lang="en-US" dirty="0">
                <a:latin typeface="Courier" pitchFamily="2" charset="0"/>
              </a:rPr>
              <a:t>fig, </a:t>
            </a:r>
            <a:r>
              <a:rPr lang="en-US" dirty="0" err="1">
                <a:latin typeface="Courier" pitchFamily="2" charset="0"/>
              </a:rPr>
              <a:t>axs</a:t>
            </a:r>
            <a:r>
              <a:rPr lang="en-US" dirty="0">
                <a:latin typeface="Courier" pitchFamily="2" charset="0"/>
              </a:rPr>
              <a:t> = </a:t>
            </a:r>
            <a:r>
              <a:rPr lang="en-US" dirty="0" err="1">
                <a:latin typeface="Courier" pitchFamily="2" charset="0"/>
              </a:rPr>
              <a:t>plt.subplots</a:t>
            </a:r>
            <a:r>
              <a:rPr lang="en-US" dirty="0">
                <a:latin typeface="Courier" pitchFamily="2" charset="0"/>
              </a:rPr>
              <a:t>(2, 2)</a:t>
            </a:r>
          </a:p>
        </p:txBody>
      </p:sp>
      <p:sp>
        <p:nvSpPr>
          <p:cNvPr id="13" name="TextBox 12">
            <a:extLst>
              <a:ext uri="{FF2B5EF4-FFF2-40B4-BE49-F238E27FC236}">
                <a16:creationId xmlns:a16="http://schemas.microsoft.com/office/drawing/2014/main" id="{0F901B0F-5210-B247-9602-26D8BFD3CEEC}"/>
              </a:ext>
            </a:extLst>
          </p:cNvPr>
          <p:cNvSpPr txBox="1"/>
          <p:nvPr/>
        </p:nvSpPr>
        <p:spPr>
          <a:xfrm>
            <a:off x="10569844" y="6865749"/>
            <a:ext cx="184731" cy="369332"/>
          </a:xfrm>
          <a:prstGeom prst="rect">
            <a:avLst/>
          </a:prstGeom>
          <a:noFill/>
        </p:spPr>
        <p:txBody>
          <a:bodyPr wrap="none" rtlCol="0">
            <a:spAutoFit/>
          </a:bodyPr>
          <a:lstStyle/>
          <a:p>
            <a:endParaRPr lang="en-US"/>
          </a:p>
        </p:txBody>
      </p:sp>
      <p:sp>
        <p:nvSpPr>
          <p:cNvPr id="16" name="Rectangle 15">
            <a:extLst>
              <a:ext uri="{FF2B5EF4-FFF2-40B4-BE49-F238E27FC236}">
                <a16:creationId xmlns:a16="http://schemas.microsoft.com/office/drawing/2014/main" id="{B8CEAE57-2A0C-4046-9E65-85CDB6B4EB43}"/>
              </a:ext>
            </a:extLst>
          </p:cNvPr>
          <p:cNvSpPr/>
          <p:nvPr/>
        </p:nvSpPr>
        <p:spPr>
          <a:xfrm>
            <a:off x="849824" y="3797959"/>
            <a:ext cx="2231757" cy="1607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28C2DDA-7E90-774A-9F83-2E74F0B3E3E4}"/>
              </a:ext>
            </a:extLst>
          </p:cNvPr>
          <p:cNvSpPr txBox="1"/>
          <p:nvPr/>
        </p:nvSpPr>
        <p:spPr>
          <a:xfrm>
            <a:off x="849824" y="5022743"/>
            <a:ext cx="598241" cy="369332"/>
          </a:xfrm>
          <a:prstGeom prst="rect">
            <a:avLst/>
          </a:prstGeom>
          <a:noFill/>
        </p:spPr>
        <p:txBody>
          <a:bodyPr wrap="none" rtlCol="0">
            <a:spAutoFit/>
          </a:bodyPr>
          <a:lstStyle/>
          <a:p>
            <a:r>
              <a:rPr lang="en-US" dirty="0">
                <a:latin typeface="Courier" pitchFamily="2" charset="0"/>
              </a:rPr>
              <a:t>ax3</a:t>
            </a:r>
          </a:p>
        </p:txBody>
      </p:sp>
      <p:sp>
        <p:nvSpPr>
          <p:cNvPr id="18" name="Rectangle 17">
            <a:extLst>
              <a:ext uri="{FF2B5EF4-FFF2-40B4-BE49-F238E27FC236}">
                <a16:creationId xmlns:a16="http://schemas.microsoft.com/office/drawing/2014/main" id="{DDE082A9-2CB9-1E4C-B268-308FFB54D232}"/>
              </a:ext>
            </a:extLst>
          </p:cNvPr>
          <p:cNvSpPr/>
          <p:nvPr/>
        </p:nvSpPr>
        <p:spPr>
          <a:xfrm>
            <a:off x="3574944" y="1982053"/>
            <a:ext cx="2231757" cy="1607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690AFE5-1E3C-5540-8C10-68579BE1EE6A}"/>
              </a:ext>
            </a:extLst>
          </p:cNvPr>
          <p:cNvSpPr txBox="1"/>
          <p:nvPr/>
        </p:nvSpPr>
        <p:spPr>
          <a:xfrm>
            <a:off x="3574944" y="3206837"/>
            <a:ext cx="598241" cy="369332"/>
          </a:xfrm>
          <a:prstGeom prst="rect">
            <a:avLst/>
          </a:prstGeom>
          <a:noFill/>
        </p:spPr>
        <p:txBody>
          <a:bodyPr wrap="none" rtlCol="0">
            <a:spAutoFit/>
          </a:bodyPr>
          <a:lstStyle/>
          <a:p>
            <a:r>
              <a:rPr lang="en-US" dirty="0">
                <a:latin typeface="Courier" pitchFamily="2" charset="0"/>
              </a:rPr>
              <a:t>ax2</a:t>
            </a:r>
          </a:p>
        </p:txBody>
      </p:sp>
      <p:sp>
        <p:nvSpPr>
          <p:cNvPr id="20" name="Rectangle 19">
            <a:extLst>
              <a:ext uri="{FF2B5EF4-FFF2-40B4-BE49-F238E27FC236}">
                <a16:creationId xmlns:a16="http://schemas.microsoft.com/office/drawing/2014/main" id="{EEC67F1A-28A0-7B49-BA58-C109499196EA}"/>
              </a:ext>
            </a:extLst>
          </p:cNvPr>
          <p:cNvSpPr/>
          <p:nvPr/>
        </p:nvSpPr>
        <p:spPr>
          <a:xfrm>
            <a:off x="3574944" y="3802731"/>
            <a:ext cx="2231757" cy="16079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0D019A5-D561-0C43-A24F-98CF29A7C0BF}"/>
              </a:ext>
            </a:extLst>
          </p:cNvPr>
          <p:cNvSpPr txBox="1"/>
          <p:nvPr/>
        </p:nvSpPr>
        <p:spPr>
          <a:xfrm>
            <a:off x="3574944" y="5027515"/>
            <a:ext cx="598241" cy="369332"/>
          </a:xfrm>
          <a:prstGeom prst="rect">
            <a:avLst/>
          </a:prstGeom>
          <a:noFill/>
        </p:spPr>
        <p:txBody>
          <a:bodyPr wrap="none" rtlCol="0">
            <a:spAutoFit/>
          </a:bodyPr>
          <a:lstStyle/>
          <a:p>
            <a:r>
              <a:rPr lang="en-US" dirty="0">
                <a:latin typeface="Courier" pitchFamily="2" charset="0"/>
              </a:rPr>
              <a:t>ax4</a:t>
            </a:r>
          </a:p>
        </p:txBody>
      </p:sp>
    </p:spTree>
    <p:extLst>
      <p:ext uri="{BB962C8B-B14F-4D97-AF65-F5344CB8AC3E}">
        <p14:creationId xmlns:p14="http://schemas.microsoft.com/office/powerpoint/2010/main" val="4244098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The anatomy of a plot - we can customize all of this!</a:t>
            </a:r>
          </a:p>
        </p:txBody>
      </p:sp>
      <p:pic>
        <p:nvPicPr>
          <p:cNvPr id="3074" name="Picture 2" descr="Simple Plot">
            <a:extLst>
              <a:ext uri="{FF2B5EF4-FFF2-40B4-BE49-F238E27FC236}">
                <a16:creationId xmlns:a16="http://schemas.microsoft.com/office/drawing/2014/main" id="{18B807D1-627D-5447-A86E-CA25963F2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376" y="1495586"/>
            <a:ext cx="5980624" cy="448546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C314CE7-EEE7-6645-B493-1023DD1E9269}"/>
              </a:ext>
            </a:extLst>
          </p:cNvPr>
          <p:cNvSpPr txBox="1"/>
          <p:nvPr/>
        </p:nvSpPr>
        <p:spPr>
          <a:xfrm>
            <a:off x="5803713" y="1778053"/>
            <a:ext cx="6388287" cy="923330"/>
          </a:xfrm>
          <a:prstGeom prst="rect">
            <a:avLst/>
          </a:prstGeom>
          <a:noFill/>
        </p:spPr>
        <p:txBody>
          <a:bodyPr wrap="none" rtlCol="0">
            <a:spAutoFit/>
          </a:bodyPr>
          <a:lstStyle/>
          <a:p>
            <a:r>
              <a:rPr lang="en-US" dirty="0">
                <a:latin typeface="Courier" pitchFamily="2" charset="0"/>
              </a:rPr>
              <a:t>fig = </a:t>
            </a:r>
            <a:r>
              <a:rPr lang="en-US" dirty="0" err="1">
                <a:latin typeface="Courier" pitchFamily="2" charset="0"/>
              </a:rPr>
              <a:t>plt.figure</a:t>
            </a:r>
            <a:r>
              <a:rPr lang="en-US" dirty="0">
                <a:latin typeface="Courier" pitchFamily="2" charset="0"/>
              </a:rPr>
              <a:t>() </a:t>
            </a:r>
          </a:p>
          <a:p>
            <a:r>
              <a:rPr lang="en-US" dirty="0">
                <a:latin typeface="Courier" pitchFamily="2" charset="0"/>
              </a:rPr>
              <a:t>ax = </a:t>
            </a:r>
            <a:r>
              <a:rPr lang="en-US" dirty="0" err="1">
                <a:latin typeface="Courier" pitchFamily="2" charset="0"/>
              </a:rPr>
              <a:t>fig.add_subplot</a:t>
            </a:r>
            <a:r>
              <a:rPr lang="en-US" dirty="0">
                <a:latin typeface="Courier" pitchFamily="2" charset="0"/>
              </a:rPr>
              <a:t>(111) # add an “axis”</a:t>
            </a:r>
          </a:p>
          <a:p>
            <a:r>
              <a:rPr lang="en-US" dirty="0" err="1">
                <a:latin typeface="Courier" pitchFamily="2" charset="0"/>
              </a:rPr>
              <a:t>ax.plot</a:t>
            </a:r>
            <a:r>
              <a:rPr lang="en-US" dirty="0">
                <a:latin typeface="Courier" pitchFamily="2" charset="0"/>
              </a:rPr>
              <a:t>(…) # plotting commands in next slides</a:t>
            </a:r>
          </a:p>
        </p:txBody>
      </p:sp>
      <p:sp>
        <p:nvSpPr>
          <p:cNvPr id="15" name="Rectangle 14">
            <a:extLst>
              <a:ext uri="{FF2B5EF4-FFF2-40B4-BE49-F238E27FC236}">
                <a16:creationId xmlns:a16="http://schemas.microsoft.com/office/drawing/2014/main" id="{59545956-8B73-374B-A51B-E979C09A6183}"/>
              </a:ext>
            </a:extLst>
          </p:cNvPr>
          <p:cNvSpPr/>
          <p:nvPr/>
        </p:nvSpPr>
        <p:spPr>
          <a:xfrm>
            <a:off x="2743201" y="5678082"/>
            <a:ext cx="960894" cy="3029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870CC47-2AE7-6449-8B25-6706EDF02516}"/>
              </a:ext>
            </a:extLst>
          </p:cNvPr>
          <p:cNvSpPr txBox="1"/>
          <p:nvPr/>
        </p:nvSpPr>
        <p:spPr>
          <a:xfrm>
            <a:off x="2743201" y="6078855"/>
            <a:ext cx="3493264" cy="369332"/>
          </a:xfrm>
          <a:prstGeom prst="rect">
            <a:avLst/>
          </a:prstGeom>
          <a:noFill/>
          <a:ln>
            <a:solidFill>
              <a:schemeClr val="tx1"/>
            </a:solidFill>
          </a:ln>
        </p:spPr>
        <p:txBody>
          <a:bodyPr wrap="none" rtlCol="0">
            <a:spAutoFit/>
          </a:bodyPr>
          <a:lstStyle/>
          <a:p>
            <a:r>
              <a:rPr lang="en-US" dirty="0" err="1">
                <a:latin typeface="Courier" pitchFamily="2" charset="0"/>
              </a:rPr>
              <a:t>ax.set_xlabel</a:t>
            </a:r>
            <a:r>
              <a:rPr lang="en-US" dirty="0">
                <a:latin typeface="Courier" pitchFamily="2" charset="0"/>
              </a:rPr>
              <a:t>(“x label”)</a:t>
            </a:r>
          </a:p>
        </p:txBody>
      </p:sp>
      <p:sp>
        <p:nvSpPr>
          <p:cNvPr id="17" name="Rectangle 16">
            <a:extLst>
              <a:ext uri="{FF2B5EF4-FFF2-40B4-BE49-F238E27FC236}">
                <a16:creationId xmlns:a16="http://schemas.microsoft.com/office/drawing/2014/main" id="{7BEC10EE-749D-D44B-BAB6-43C2DD05A85B}"/>
              </a:ext>
            </a:extLst>
          </p:cNvPr>
          <p:cNvSpPr/>
          <p:nvPr/>
        </p:nvSpPr>
        <p:spPr>
          <a:xfrm>
            <a:off x="446869" y="3429000"/>
            <a:ext cx="235056" cy="6764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BFD2C2F-82E8-144D-9F2F-B9875127D912}"/>
              </a:ext>
            </a:extLst>
          </p:cNvPr>
          <p:cNvSpPr txBox="1"/>
          <p:nvPr/>
        </p:nvSpPr>
        <p:spPr>
          <a:xfrm>
            <a:off x="996569" y="3836121"/>
            <a:ext cx="3493264" cy="369332"/>
          </a:xfrm>
          <a:prstGeom prst="rect">
            <a:avLst/>
          </a:prstGeom>
          <a:noFill/>
          <a:ln>
            <a:solidFill>
              <a:schemeClr val="tx1"/>
            </a:solidFill>
          </a:ln>
        </p:spPr>
        <p:txBody>
          <a:bodyPr wrap="none" rtlCol="0">
            <a:spAutoFit/>
          </a:bodyPr>
          <a:lstStyle/>
          <a:p>
            <a:r>
              <a:rPr lang="en-US" dirty="0" err="1">
                <a:latin typeface="Courier" pitchFamily="2" charset="0"/>
              </a:rPr>
              <a:t>ax.set_ylabel</a:t>
            </a:r>
            <a:r>
              <a:rPr lang="en-US" dirty="0">
                <a:latin typeface="Courier" pitchFamily="2" charset="0"/>
              </a:rPr>
              <a:t>(“y label”)</a:t>
            </a:r>
          </a:p>
        </p:txBody>
      </p:sp>
      <p:sp>
        <p:nvSpPr>
          <p:cNvPr id="19" name="Rectangle 18">
            <a:extLst>
              <a:ext uri="{FF2B5EF4-FFF2-40B4-BE49-F238E27FC236}">
                <a16:creationId xmlns:a16="http://schemas.microsoft.com/office/drawing/2014/main" id="{21EC7972-1B43-3347-8AE7-0432536F1CA8}"/>
              </a:ext>
            </a:extLst>
          </p:cNvPr>
          <p:cNvSpPr/>
          <p:nvPr/>
        </p:nvSpPr>
        <p:spPr>
          <a:xfrm>
            <a:off x="2625241" y="1691188"/>
            <a:ext cx="1078854" cy="3693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3F91573-A7D4-2F43-961E-A2E478EB25DD}"/>
              </a:ext>
            </a:extLst>
          </p:cNvPr>
          <p:cNvSpPr txBox="1"/>
          <p:nvPr/>
        </p:nvSpPr>
        <p:spPr>
          <a:xfrm>
            <a:off x="2467484" y="1224055"/>
            <a:ext cx="4044697" cy="369332"/>
          </a:xfrm>
          <a:prstGeom prst="rect">
            <a:avLst/>
          </a:prstGeom>
          <a:noFill/>
          <a:ln>
            <a:solidFill>
              <a:schemeClr val="tx1"/>
            </a:solidFill>
          </a:ln>
        </p:spPr>
        <p:txBody>
          <a:bodyPr wrap="none" rtlCol="0">
            <a:spAutoFit/>
          </a:bodyPr>
          <a:lstStyle/>
          <a:p>
            <a:r>
              <a:rPr lang="en-US" dirty="0" err="1">
                <a:latin typeface="Courier" pitchFamily="2" charset="0"/>
              </a:rPr>
              <a:t>ax.set_title</a:t>
            </a:r>
            <a:r>
              <a:rPr lang="en-US" dirty="0">
                <a:latin typeface="Courier" pitchFamily="2" charset="0"/>
              </a:rPr>
              <a:t>(“Simplot plot”)</a:t>
            </a:r>
          </a:p>
        </p:txBody>
      </p:sp>
      <p:sp>
        <p:nvSpPr>
          <p:cNvPr id="21" name="Rectangle 20">
            <a:extLst>
              <a:ext uri="{FF2B5EF4-FFF2-40B4-BE49-F238E27FC236}">
                <a16:creationId xmlns:a16="http://schemas.microsoft.com/office/drawing/2014/main" id="{46361AFB-750D-B846-873C-5BC346C575FE}"/>
              </a:ext>
            </a:extLst>
          </p:cNvPr>
          <p:cNvSpPr/>
          <p:nvPr/>
        </p:nvSpPr>
        <p:spPr>
          <a:xfrm>
            <a:off x="897708" y="2055052"/>
            <a:ext cx="1311352" cy="7656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805A0E8-1434-0648-BDCD-CA087D67ED28}"/>
              </a:ext>
            </a:extLst>
          </p:cNvPr>
          <p:cNvSpPr txBox="1"/>
          <p:nvPr/>
        </p:nvSpPr>
        <p:spPr>
          <a:xfrm>
            <a:off x="1358086" y="2928224"/>
            <a:ext cx="1701107" cy="369332"/>
          </a:xfrm>
          <a:prstGeom prst="rect">
            <a:avLst/>
          </a:prstGeom>
          <a:noFill/>
          <a:ln>
            <a:solidFill>
              <a:schemeClr val="tx1"/>
            </a:solidFill>
          </a:ln>
        </p:spPr>
        <p:txBody>
          <a:bodyPr wrap="none" rtlCol="0">
            <a:spAutoFit/>
          </a:bodyPr>
          <a:lstStyle/>
          <a:p>
            <a:r>
              <a:rPr lang="en-US" dirty="0" err="1">
                <a:latin typeface="Courier" pitchFamily="2" charset="0"/>
              </a:rPr>
              <a:t>ax.legend</a:t>
            </a:r>
            <a:r>
              <a:rPr lang="en-US" dirty="0">
                <a:latin typeface="Courier" pitchFamily="2" charset="0"/>
              </a:rPr>
              <a:t>()</a:t>
            </a:r>
          </a:p>
        </p:txBody>
      </p:sp>
      <p:sp>
        <p:nvSpPr>
          <p:cNvPr id="5" name="Rectangle 4">
            <a:extLst>
              <a:ext uri="{FF2B5EF4-FFF2-40B4-BE49-F238E27FC236}">
                <a16:creationId xmlns:a16="http://schemas.microsoft.com/office/drawing/2014/main" id="{F9840B93-3209-C546-A128-5641966AE53E}"/>
              </a:ext>
            </a:extLst>
          </p:cNvPr>
          <p:cNvSpPr/>
          <p:nvPr/>
        </p:nvSpPr>
        <p:spPr>
          <a:xfrm>
            <a:off x="11193" y="6577070"/>
            <a:ext cx="6096000" cy="261610"/>
          </a:xfrm>
          <a:prstGeom prst="rect">
            <a:avLst/>
          </a:prstGeom>
        </p:spPr>
        <p:txBody>
          <a:bodyPr>
            <a:spAutoFit/>
          </a:bodyPr>
          <a:lstStyle/>
          <a:p>
            <a:r>
              <a:rPr lang="en-US" sz="1100" dirty="0">
                <a:latin typeface="Gill Sans MT" panose="020B0502020104020203" pitchFamily="34" charset="77"/>
              </a:rPr>
              <a:t>https://</a:t>
            </a:r>
            <a:r>
              <a:rPr lang="en-US" sz="1100" dirty="0" err="1">
                <a:latin typeface="Gill Sans MT" panose="020B0502020104020203" pitchFamily="34" charset="77"/>
              </a:rPr>
              <a:t>matplotlib.org</a:t>
            </a:r>
            <a:r>
              <a:rPr lang="en-US" sz="1100" dirty="0">
                <a:latin typeface="Gill Sans MT" panose="020B0502020104020203" pitchFamily="34" charset="77"/>
              </a:rPr>
              <a:t>/stable/tutorials/introductory/</a:t>
            </a:r>
            <a:r>
              <a:rPr lang="en-US" sz="1100" dirty="0" err="1">
                <a:latin typeface="Gill Sans MT" panose="020B0502020104020203" pitchFamily="34" charset="77"/>
              </a:rPr>
              <a:t>usage.html#sphx-glr-tutorials-introductory-usage-py</a:t>
            </a:r>
            <a:endParaRPr lang="en-US" sz="1100" dirty="0">
              <a:latin typeface="Gill Sans MT" panose="020B0502020104020203" pitchFamily="34" charset="77"/>
            </a:endParaRPr>
          </a:p>
        </p:txBody>
      </p:sp>
      <p:sp>
        <p:nvSpPr>
          <p:cNvPr id="23" name="Rectangle 22">
            <a:extLst>
              <a:ext uri="{FF2B5EF4-FFF2-40B4-BE49-F238E27FC236}">
                <a16:creationId xmlns:a16="http://schemas.microsoft.com/office/drawing/2014/main" id="{93AFAA7C-681C-0E4A-A646-4E26EA3C7568}"/>
              </a:ext>
            </a:extLst>
          </p:cNvPr>
          <p:cNvSpPr/>
          <p:nvPr/>
        </p:nvSpPr>
        <p:spPr>
          <a:xfrm>
            <a:off x="4489832" y="5526596"/>
            <a:ext cx="960894" cy="3029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2A2C21F-D6CF-5A43-AE62-1DBB62BE414F}"/>
              </a:ext>
            </a:extLst>
          </p:cNvPr>
          <p:cNvSpPr txBox="1"/>
          <p:nvPr/>
        </p:nvSpPr>
        <p:spPr>
          <a:xfrm>
            <a:off x="5644136" y="5303641"/>
            <a:ext cx="3079689" cy="646331"/>
          </a:xfrm>
          <a:prstGeom prst="rect">
            <a:avLst/>
          </a:prstGeom>
          <a:noFill/>
          <a:ln>
            <a:solidFill>
              <a:schemeClr val="tx1"/>
            </a:solidFill>
          </a:ln>
        </p:spPr>
        <p:txBody>
          <a:bodyPr wrap="none" rtlCol="0">
            <a:spAutoFit/>
          </a:bodyPr>
          <a:lstStyle/>
          <a:p>
            <a:r>
              <a:rPr lang="en-US" dirty="0" err="1">
                <a:latin typeface="Courier" pitchFamily="2" charset="0"/>
              </a:rPr>
              <a:t>ax.set_xticks</a:t>
            </a:r>
            <a:r>
              <a:rPr lang="en-US" dirty="0">
                <a:latin typeface="Courier" pitchFamily="2" charset="0"/>
              </a:rPr>
              <a:t>(…)</a:t>
            </a:r>
          </a:p>
          <a:p>
            <a:r>
              <a:rPr lang="en-US" dirty="0" err="1">
                <a:latin typeface="Courier" pitchFamily="2" charset="0"/>
              </a:rPr>
              <a:t>ax.set_xticklabels</a:t>
            </a:r>
            <a:r>
              <a:rPr lang="en-US" dirty="0">
                <a:latin typeface="Courier" pitchFamily="2" charset="0"/>
              </a:rPr>
              <a:t>(…)</a:t>
            </a:r>
          </a:p>
        </p:txBody>
      </p:sp>
      <p:sp>
        <p:nvSpPr>
          <p:cNvPr id="8" name="TextBox 7">
            <a:extLst>
              <a:ext uri="{FF2B5EF4-FFF2-40B4-BE49-F238E27FC236}">
                <a16:creationId xmlns:a16="http://schemas.microsoft.com/office/drawing/2014/main" id="{58C48B11-6065-1141-8ABE-CEE91CA4B911}"/>
              </a:ext>
            </a:extLst>
          </p:cNvPr>
          <p:cNvSpPr txBox="1"/>
          <p:nvPr/>
        </p:nvSpPr>
        <p:spPr>
          <a:xfrm>
            <a:off x="6716913" y="3051291"/>
            <a:ext cx="2682594" cy="1938992"/>
          </a:xfrm>
          <a:prstGeom prst="rect">
            <a:avLst/>
          </a:prstGeom>
          <a:noFill/>
        </p:spPr>
        <p:txBody>
          <a:bodyPr wrap="none" rtlCol="0">
            <a:spAutoFit/>
          </a:bodyPr>
          <a:lstStyle/>
          <a:p>
            <a:r>
              <a:rPr lang="en-US" sz="2400" dirty="0">
                <a:latin typeface="Gill Sans MT" panose="020B0502020104020203" pitchFamily="34" charset="77"/>
              </a:rPr>
              <a:t>Can also:</a:t>
            </a:r>
          </a:p>
          <a:p>
            <a:pPr marL="285750" indent="-285750">
              <a:buFont typeface="Arial" panose="020B0604020202020204" pitchFamily="34" charset="0"/>
              <a:buChar char="•"/>
            </a:pPr>
            <a:r>
              <a:rPr lang="en-US" sz="2400" dirty="0">
                <a:latin typeface="Gill Sans MT" panose="020B0502020104020203" pitchFamily="34" charset="77"/>
              </a:rPr>
              <a:t>Add a grid</a:t>
            </a:r>
          </a:p>
          <a:p>
            <a:pPr marL="285750" indent="-285750">
              <a:buFont typeface="Arial" panose="020B0604020202020204" pitchFamily="34" charset="0"/>
              <a:buChar char="•"/>
            </a:pPr>
            <a:r>
              <a:rPr lang="en-US" sz="2400" dirty="0">
                <a:latin typeface="Gill Sans MT" panose="020B0502020104020203" pitchFamily="34" charset="77"/>
              </a:rPr>
              <a:t>Remove axis lines</a:t>
            </a:r>
          </a:p>
          <a:p>
            <a:pPr marL="285750" indent="-285750">
              <a:buFont typeface="Arial" panose="020B0604020202020204" pitchFamily="34" charset="0"/>
              <a:buChar char="•"/>
            </a:pPr>
            <a:r>
              <a:rPr lang="en-US" sz="2400" dirty="0">
                <a:latin typeface="Gill Sans MT" panose="020B0502020104020203" pitchFamily="34" charset="77"/>
              </a:rPr>
              <a:t>Resize the figure</a:t>
            </a:r>
          </a:p>
          <a:p>
            <a:pPr marL="285750" indent="-285750">
              <a:buFont typeface="Arial" panose="020B0604020202020204" pitchFamily="34" charset="0"/>
              <a:buChar char="•"/>
            </a:pPr>
            <a:r>
              <a:rPr lang="en-US" sz="2400" dirty="0">
                <a:latin typeface="Gill Sans MT" panose="020B0502020104020203" pitchFamily="34" charset="77"/>
              </a:rPr>
              <a:t>And more…</a:t>
            </a:r>
          </a:p>
        </p:txBody>
      </p:sp>
    </p:spTree>
    <p:extLst>
      <p:ext uri="{BB962C8B-B14F-4D97-AF65-F5344CB8AC3E}">
        <p14:creationId xmlns:p14="http://schemas.microsoft.com/office/powerpoint/2010/main" val="20720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Simple plots – line plot</a:t>
            </a:r>
          </a:p>
        </p:txBody>
      </p:sp>
      <p:pic>
        <p:nvPicPr>
          <p:cNvPr id="6146" name="Picture 2">
            <a:extLst>
              <a:ext uri="{FF2B5EF4-FFF2-40B4-BE49-F238E27FC236}">
                <a16:creationId xmlns:a16="http://schemas.microsoft.com/office/drawing/2014/main" id="{EE96FE95-33B9-BC42-8FB8-758FDBE38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45" y="1544233"/>
            <a:ext cx="6240324" cy="398866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F51D5A0-CB3B-4341-A9E2-B8C811A0C56B}"/>
              </a:ext>
            </a:extLst>
          </p:cNvPr>
          <p:cNvSpPr/>
          <p:nvPr/>
        </p:nvSpPr>
        <p:spPr>
          <a:xfrm>
            <a:off x="7201546" y="1259615"/>
            <a:ext cx="4251702" cy="2031325"/>
          </a:xfrm>
          <a:prstGeom prst="rect">
            <a:avLst/>
          </a:prstGeom>
          <a:ln>
            <a:solidFill>
              <a:schemeClr val="tx1"/>
            </a:solidFill>
          </a:ln>
        </p:spPr>
        <p:txBody>
          <a:bodyPr wrap="square">
            <a:spAutoFit/>
          </a:bodyPr>
          <a:lstStyle/>
          <a:p>
            <a:r>
              <a:rPr lang="en-US" dirty="0">
                <a:latin typeface="Courier" pitchFamily="2" charset="0"/>
              </a:rPr>
              <a:t># Simple line plot</a:t>
            </a:r>
          </a:p>
          <a:p>
            <a:r>
              <a:rPr lang="en-US" dirty="0" err="1">
                <a:latin typeface="Courier" pitchFamily="2" charset="0"/>
              </a:rPr>
              <a:t>xvals</a:t>
            </a:r>
            <a:r>
              <a:rPr lang="en-US" dirty="0">
                <a:latin typeface="Courier" pitchFamily="2" charset="0"/>
              </a:rPr>
              <a:t> = range(100)</a:t>
            </a:r>
          </a:p>
          <a:p>
            <a:r>
              <a:rPr lang="en-US" dirty="0" err="1">
                <a:latin typeface="Courier" pitchFamily="2" charset="0"/>
              </a:rPr>
              <a:t>yvals</a:t>
            </a:r>
            <a:r>
              <a:rPr lang="en-US" dirty="0">
                <a:latin typeface="Courier" pitchFamily="2" charset="0"/>
              </a:rPr>
              <a:t> = [</a:t>
            </a:r>
            <a:r>
              <a:rPr lang="en-US" dirty="0" err="1">
                <a:latin typeface="Courier" pitchFamily="2" charset="0"/>
              </a:rPr>
              <a:t>i</a:t>
            </a:r>
            <a:r>
              <a:rPr lang="en-US" dirty="0">
                <a:latin typeface="Courier" pitchFamily="2" charset="0"/>
              </a:rPr>
              <a:t>**2 for </a:t>
            </a:r>
            <a:r>
              <a:rPr lang="en-US" dirty="0" err="1">
                <a:latin typeface="Courier" pitchFamily="2" charset="0"/>
              </a:rPr>
              <a:t>i</a:t>
            </a:r>
            <a:r>
              <a:rPr lang="en-US" dirty="0">
                <a:latin typeface="Courier" pitchFamily="2" charset="0"/>
              </a:rPr>
              <a:t> in </a:t>
            </a:r>
            <a:r>
              <a:rPr lang="en-US" dirty="0" err="1">
                <a:latin typeface="Courier" pitchFamily="2" charset="0"/>
              </a:rPr>
              <a:t>xvals</a:t>
            </a:r>
            <a:r>
              <a:rPr lang="en-US" dirty="0">
                <a:latin typeface="Courier" pitchFamily="2" charset="0"/>
              </a:rPr>
              <a:t>]</a:t>
            </a:r>
          </a:p>
          <a:p>
            <a:endParaRPr lang="en-US" dirty="0">
              <a:latin typeface="Courier" pitchFamily="2" charset="0"/>
            </a:endParaRPr>
          </a:p>
          <a:p>
            <a:r>
              <a:rPr lang="en-US" dirty="0">
                <a:latin typeface="Courier" pitchFamily="2" charset="0"/>
              </a:rPr>
              <a:t>fig = </a:t>
            </a:r>
            <a:r>
              <a:rPr lang="en-US" dirty="0" err="1">
                <a:latin typeface="Courier" pitchFamily="2" charset="0"/>
              </a:rPr>
              <a:t>plt.figure</a:t>
            </a:r>
            <a:r>
              <a:rPr lang="en-US" dirty="0">
                <a:latin typeface="Courier" pitchFamily="2" charset="0"/>
              </a:rPr>
              <a:t>()</a:t>
            </a:r>
          </a:p>
          <a:p>
            <a:r>
              <a:rPr lang="en-US" dirty="0">
                <a:latin typeface="Courier" pitchFamily="2" charset="0"/>
              </a:rPr>
              <a:t>ax = </a:t>
            </a:r>
            <a:r>
              <a:rPr lang="en-US" dirty="0" err="1">
                <a:latin typeface="Courier" pitchFamily="2" charset="0"/>
              </a:rPr>
              <a:t>fig.add_subplot</a:t>
            </a:r>
            <a:r>
              <a:rPr lang="en-US" dirty="0">
                <a:latin typeface="Courier" pitchFamily="2" charset="0"/>
              </a:rPr>
              <a:t>(111)</a:t>
            </a:r>
          </a:p>
          <a:p>
            <a:r>
              <a:rPr lang="en-US" dirty="0" err="1">
                <a:latin typeface="Courier" pitchFamily="2" charset="0"/>
              </a:rPr>
              <a:t>ax.</a:t>
            </a:r>
            <a:r>
              <a:rPr lang="en-US" b="1" dirty="0" err="1">
                <a:latin typeface="Courier" pitchFamily="2" charset="0"/>
              </a:rPr>
              <a:t>plot</a:t>
            </a:r>
            <a:r>
              <a:rPr lang="en-US" dirty="0">
                <a:latin typeface="Courier" pitchFamily="2" charset="0"/>
              </a:rPr>
              <a:t>(</a:t>
            </a:r>
            <a:r>
              <a:rPr lang="en-US" dirty="0" err="1">
                <a:solidFill>
                  <a:srgbClr val="FF0000"/>
                </a:solidFill>
                <a:latin typeface="Courier" pitchFamily="2" charset="0"/>
              </a:rPr>
              <a:t>xvals</a:t>
            </a:r>
            <a:r>
              <a:rPr lang="en-US" dirty="0">
                <a:latin typeface="Courier" pitchFamily="2" charset="0"/>
              </a:rPr>
              <a:t>, </a:t>
            </a:r>
            <a:r>
              <a:rPr lang="en-US" dirty="0" err="1">
                <a:solidFill>
                  <a:srgbClr val="FF0000"/>
                </a:solidFill>
                <a:latin typeface="Courier" pitchFamily="2" charset="0"/>
              </a:rPr>
              <a:t>yvals</a:t>
            </a:r>
            <a:r>
              <a:rPr lang="en-US" dirty="0">
                <a:latin typeface="Courier" pitchFamily="2" charset="0"/>
              </a:rPr>
              <a:t>)</a:t>
            </a:r>
          </a:p>
        </p:txBody>
      </p:sp>
      <p:sp>
        <p:nvSpPr>
          <p:cNvPr id="9" name="TextBox 8">
            <a:extLst>
              <a:ext uri="{FF2B5EF4-FFF2-40B4-BE49-F238E27FC236}">
                <a16:creationId xmlns:a16="http://schemas.microsoft.com/office/drawing/2014/main" id="{68572D92-6BF5-074F-B9B2-CE9DC7CE79E9}"/>
              </a:ext>
            </a:extLst>
          </p:cNvPr>
          <p:cNvSpPr txBox="1"/>
          <p:nvPr/>
        </p:nvSpPr>
        <p:spPr>
          <a:xfrm>
            <a:off x="7408190" y="3747239"/>
            <a:ext cx="3936569"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err="1">
                <a:solidFill>
                  <a:srgbClr val="FF0000"/>
                </a:solidFill>
                <a:latin typeface="Courier" pitchFamily="2" charset="0"/>
              </a:rPr>
              <a:t>xvals</a:t>
            </a:r>
            <a:r>
              <a:rPr lang="en-US" sz="2400" dirty="0">
                <a:latin typeface="Gill Sans MT" panose="020B0502020104020203" pitchFamily="34" charset="77"/>
              </a:rPr>
              <a:t> and </a:t>
            </a:r>
            <a:r>
              <a:rPr lang="en-US" sz="2400" dirty="0" err="1">
                <a:solidFill>
                  <a:srgbClr val="FF0000"/>
                </a:solidFill>
                <a:latin typeface="Courier" pitchFamily="2" charset="0"/>
              </a:rPr>
              <a:t>yvals</a:t>
            </a:r>
            <a:r>
              <a:rPr lang="en-US" sz="2400" dirty="0">
                <a:latin typeface="Gill Sans MT" panose="020B0502020104020203" pitchFamily="34" charset="77"/>
              </a:rPr>
              <a:t> must be equal length</a:t>
            </a:r>
          </a:p>
          <a:p>
            <a:pPr marL="285750" indent="-285750">
              <a:buFont typeface="Arial" panose="020B0604020202020204" pitchFamily="34" charset="0"/>
              <a:buChar char="•"/>
            </a:pPr>
            <a:r>
              <a:rPr lang="en-US" sz="2400" dirty="0">
                <a:latin typeface="Gill Sans MT" panose="020B0502020104020203" pitchFamily="34" charset="77"/>
              </a:rPr>
              <a:t>Can be any array-like object: lists, </a:t>
            </a:r>
            <a:r>
              <a:rPr lang="en-US" sz="2400" dirty="0" err="1">
                <a:latin typeface="Gill Sans MT" panose="020B0502020104020203" pitchFamily="34" charset="77"/>
              </a:rPr>
              <a:t>numpy</a:t>
            </a:r>
            <a:r>
              <a:rPr lang="en-US" sz="2400" dirty="0">
                <a:latin typeface="Gill Sans MT" panose="020B0502020104020203" pitchFamily="34" charset="77"/>
              </a:rPr>
              <a:t> arrays, pandas series</a:t>
            </a:r>
          </a:p>
        </p:txBody>
      </p:sp>
    </p:spTree>
    <p:extLst>
      <p:ext uri="{BB962C8B-B14F-4D97-AF65-F5344CB8AC3E}">
        <p14:creationId xmlns:p14="http://schemas.microsoft.com/office/powerpoint/2010/main" val="2000961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Simple plots – scatter plots</a:t>
            </a:r>
          </a:p>
        </p:txBody>
      </p:sp>
      <p:pic>
        <p:nvPicPr>
          <p:cNvPr id="7170" name="Picture 2">
            <a:extLst>
              <a:ext uri="{FF2B5EF4-FFF2-40B4-BE49-F238E27FC236}">
                <a16:creationId xmlns:a16="http://schemas.microsoft.com/office/drawing/2014/main" id="{EA15055A-6C70-C44D-BEFC-E308D949E6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989" y="2894362"/>
            <a:ext cx="4673600" cy="31496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969CB766-D83D-614D-B685-FB79E31CA1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4663" y="2894362"/>
            <a:ext cx="4724400" cy="3149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EAC0C8E-3C9D-CE4E-9551-0FD35385C3C4}"/>
              </a:ext>
            </a:extLst>
          </p:cNvPr>
          <p:cNvSpPr/>
          <p:nvPr/>
        </p:nvSpPr>
        <p:spPr>
          <a:xfrm>
            <a:off x="1211450" y="1259615"/>
            <a:ext cx="4468678" cy="1477328"/>
          </a:xfrm>
          <a:prstGeom prst="rect">
            <a:avLst/>
          </a:prstGeom>
          <a:ln>
            <a:solidFill>
              <a:schemeClr val="tx1"/>
            </a:solidFill>
          </a:ln>
        </p:spPr>
        <p:txBody>
          <a:bodyPr wrap="square">
            <a:spAutoFit/>
          </a:bodyPr>
          <a:lstStyle/>
          <a:p>
            <a:r>
              <a:rPr lang="en-US" dirty="0" err="1">
                <a:latin typeface="Courier" pitchFamily="2" charset="0"/>
              </a:rPr>
              <a:t>xvals</a:t>
            </a:r>
            <a:r>
              <a:rPr lang="en-US" dirty="0">
                <a:latin typeface="Courier" pitchFamily="2" charset="0"/>
              </a:rPr>
              <a:t> = range(10)</a:t>
            </a:r>
          </a:p>
          <a:p>
            <a:r>
              <a:rPr lang="en-US" dirty="0" err="1">
                <a:latin typeface="Courier" pitchFamily="2" charset="0"/>
              </a:rPr>
              <a:t>yvals</a:t>
            </a:r>
            <a:r>
              <a:rPr lang="en-US" dirty="0">
                <a:latin typeface="Courier" pitchFamily="2" charset="0"/>
              </a:rPr>
              <a:t> = [</a:t>
            </a:r>
            <a:r>
              <a:rPr lang="en-US" dirty="0" err="1">
                <a:latin typeface="Courier" pitchFamily="2" charset="0"/>
              </a:rPr>
              <a:t>i</a:t>
            </a:r>
            <a:r>
              <a:rPr lang="en-US" dirty="0">
                <a:latin typeface="Courier" pitchFamily="2" charset="0"/>
              </a:rPr>
              <a:t>**2 for </a:t>
            </a:r>
            <a:r>
              <a:rPr lang="en-US" dirty="0" err="1">
                <a:latin typeface="Courier" pitchFamily="2" charset="0"/>
              </a:rPr>
              <a:t>i</a:t>
            </a:r>
            <a:r>
              <a:rPr lang="en-US" dirty="0">
                <a:latin typeface="Courier" pitchFamily="2" charset="0"/>
              </a:rPr>
              <a:t> in </a:t>
            </a:r>
            <a:r>
              <a:rPr lang="en-US" dirty="0" err="1">
                <a:latin typeface="Courier" pitchFamily="2" charset="0"/>
              </a:rPr>
              <a:t>xvals</a:t>
            </a:r>
            <a:r>
              <a:rPr lang="en-US" dirty="0">
                <a:latin typeface="Courier" pitchFamily="2" charset="0"/>
              </a:rPr>
              <a:t>]</a:t>
            </a:r>
          </a:p>
          <a:p>
            <a:r>
              <a:rPr lang="en-US" dirty="0">
                <a:latin typeface="Courier" pitchFamily="2" charset="0"/>
              </a:rPr>
              <a:t>fig = </a:t>
            </a:r>
            <a:r>
              <a:rPr lang="en-US" dirty="0" err="1">
                <a:latin typeface="Courier" pitchFamily="2" charset="0"/>
              </a:rPr>
              <a:t>plt.figure</a:t>
            </a:r>
            <a:r>
              <a:rPr lang="en-US" dirty="0">
                <a:latin typeface="Courier" pitchFamily="2" charset="0"/>
              </a:rPr>
              <a:t>()</a:t>
            </a:r>
          </a:p>
          <a:p>
            <a:r>
              <a:rPr lang="en-US" dirty="0">
                <a:latin typeface="Courier" pitchFamily="2" charset="0"/>
              </a:rPr>
              <a:t>ax = </a:t>
            </a:r>
            <a:r>
              <a:rPr lang="en-US" dirty="0" err="1">
                <a:latin typeface="Courier" pitchFamily="2" charset="0"/>
              </a:rPr>
              <a:t>fig.add_subplot</a:t>
            </a:r>
            <a:r>
              <a:rPr lang="en-US" dirty="0">
                <a:latin typeface="Courier" pitchFamily="2" charset="0"/>
              </a:rPr>
              <a:t>(111)</a:t>
            </a:r>
          </a:p>
          <a:p>
            <a:r>
              <a:rPr lang="en-US" dirty="0" err="1">
                <a:latin typeface="Courier" pitchFamily="2" charset="0"/>
              </a:rPr>
              <a:t>ax.</a:t>
            </a:r>
            <a:r>
              <a:rPr lang="en-US" b="1" dirty="0" err="1">
                <a:latin typeface="Courier" pitchFamily="2" charset="0"/>
              </a:rPr>
              <a:t>scatter</a:t>
            </a:r>
            <a:r>
              <a:rPr lang="en-US" dirty="0">
                <a:latin typeface="Courier" pitchFamily="2" charset="0"/>
              </a:rPr>
              <a:t>(</a:t>
            </a:r>
            <a:r>
              <a:rPr lang="en-US" dirty="0" err="1">
                <a:latin typeface="Courier" pitchFamily="2" charset="0"/>
              </a:rPr>
              <a:t>xvals</a:t>
            </a:r>
            <a:r>
              <a:rPr lang="en-US" dirty="0">
                <a:latin typeface="Courier" pitchFamily="2" charset="0"/>
              </a:rPr>
              <a:t>, </a:t>
            </a:r>
            <a:r>
              <a:rPr lang="en-US" dirty="0" err="1">
                <a:latin typeface="Courier" pitchFamily="2" charset="0"/>
              </a:rPr>
              <a:t>yvals</a:t>
            </a:r>
            <a:r>
              <a:rPr lang="en-US" dirty="0">
                <a:latin typeface="Courier" pitchFamily="2" charset="0"/>
              </a:rPr>
              <a:t>)</a:t>
            </a:r>
          </a:p>
        </p:txBody>
      </p:sp>
      <p:sp>
        <p:nvSpPr>
          <p:cNvPr id="7" name="Rectangle 6">
            <a:extLst>
              <a:ext uri="{FF2B5EF4-FFF2-40B4-BE49-F238E27FC236}">
                <a16:creationId xmlns:a16="http://schemas.microsoft.com/office/drawing/2014/main" id="{38102B0C-229D-1F43-820B-0D4613075DCE}"/>
              </a:ext>
            </a:extLst>
          </p:cNvPr>
          <p:cNvSpPr/>
          <p:nvPr/>
        </p:nvSpPr>
        <p:spPr>
          <a:xfrm>
            <a:off x="6145507" y="921061"/>
            <a:ext cx="5682712" cy="1815882"/>
          </a:xfrm>
          <a:prstGeom prst="rect">
            <a:avLst/>
          </a:prstGeom>
          <a:ln>
            <a:solidFill>
              <a:schemeClr val="tx1"/>
            </a:solidFill>
          </a:ln>
        </p:spPr>
        <p:txBody>
          <a:bodyPr wrap="square">
            <a:spAutoFit/>
          </a:bodyPr>
          <a:lstStyle/>
          <a:p>
            <a:r>
              <a:rPr lang="en-US" sz="1600" dirty="0">
                <a:latin typeface="Courier" pitchFamily="2" charset="0"/>
              </a:rPr>
              <a:t>import random</a:t>
            </a:r>
          </a:p>
          <a:p>
            <a:r>
              <a:rPr lang="en-US" sz="1600" dirty="0" err="1">
                <a:latin typeface="Courier" pitchFamily="2" charset="0"/>
              </a:rPr>
              <a:t>xvals</a:t>
            </a:r>
            <a:r>
              <a:rPr lang="en-US" sz="1600" dirty="0">
                <a:latin typeface="Courier" pitchFamily="2" charset="0"/>
              </a:rPr>
              <a:t> = [</a:t>
            </a:r>
            <a:r>
              <a:rPr lang="en-US" sz="1600" dirty="0" err="1">
                <a:latin typeface="Courier" pitchFamily="2" charset="0"/>
              </a:rPr>
              <a:t>random.random</a:t>
            </a:r>
            <a:r>
              <a:rPr lang="en-US" sz="1600" dirty="0">
                <a:latin typeface="Courier" pitchFamily="2" charset="0"/>
              </a:rPr>
              <a:t>() for </a:t>
            </a:r>
            <a:r>
              <a:rPr lang="en-US" sz="1600" dirty="0" err="1">
                <a:latin typeface="Courier" pitchFamily="2" charset="0"/>
              </a:rPr>
              <a:t>i</a:t>
            </a:r>
            <a:r>
              <a:rPr lang="en-US" sz="1600" dirty="0">
                <a:latin typeface="Courier" pitchFamily="2" charset="0"/>
              </a:rPr>
              <a:t> in range(50)]</a:t>
            </a:r>
          </a:p>
          <a:p>
            <a:r>
              <a:rPr lang="en-US" sz="1600" dirty="0" err="1">
                <a:latin typeface="Courier" pitchFamily="2" charset="0"/>
              </a:rPr>
              <a:t>yvals</a:t>
            </a:r>
            <a:r>
              <a:rPr lang="en-US" sz="1600" dirty="0">
                <a:latin typeface="Courier" pitchFamily="2" charset="0"/>
              </a:rPr>
              <a:t> = [item + 0.5*</a:t>
            </a:r>
            <a:r>
              <a:rPr lang="en-US" sz="1600" dirty="0" err="1">
                <a:latin typeface="Courier" pitchFamily="2" charset="0"/>
              </a:rPr>
              <a:t>random.random</a:t>
            </a:r>
            <a:r>
              <a:rPr lang="en-US" sz="1600" dirty="0">
                <a:latin typeface="Courier" pitchFamily="2" charset="0"/>
              </a:rPr>
              <a:t>() for item in </a:t>
            </a:r>
            <a:r>
              <a:rPr lang="en-US" sz="1600" dirty="0" err="1">
                <a:latin typeface="Courier" pitchFamily="2" charset="0"/>
              </a:rPr>
              <a:t>xvals</a:t>
            </a:r>
            <a:r>
              <a:rPr lang="en-US" sz="1600" dirty="0">
                <a:latin typeface="Courier" pitchFamily="2" charset="0"/>
              </a:rPr>
              <a:t>]</a:t>
            </a:r>
          </a:p>
          <a:p>
            <a:r>
              <a:rPr lang="en-US" sz="1600" dirty="0">
                <a:latin typeface="Courier" pitchFamily="2" charset="0"/>
              </a:rPr>
              <a:t>fig = </a:t>
            </a:r>
            <a:r>
              <a:rPr lang="en-US" sz="1600" dirty="0" err="1">
                <a:latin typeface="Courier" pitchFamily="2" charset="0"/>
              </a:rPr>
              <a:t>plt.figure</a:t>
            </a:r>
            <a:r>
              <a:rPr lang="en-US" sz="1600" dirty="0">
                <a:latin typeface="Courier" pitchFamily="2" charset="0"/>
              </a:rPr>
              <a:t>()</a:t>
            </a:r>
          </a:p>
          <a:p>
            <a:r>
              <a:rPr lang="en-US" sz="1600" dirty="0">
                <a:latin typeface="Courier" pitchFamily="2" charset="0"/>
              </a:rPr>
              <a:t>ax = </a:t>
            </a:r>
            <a:r>
              <a:rPr lang="en-US" sz="1600" dirty="0" err="1">
                <a:latin typeface="Courier" pitchFamily="2" charset="0"/>
              </a:rPr>
              <a:t>fig.add_subplot</a:t>
            </a:r>
            <a:r>
              <a:rPr lang="en-US" sz="1600" dirty="0">
                <a:latin typeface="Courier" pitchFamily="2" charset="0"/>
              </a:rPr>
              <a:t>(111)</a:t>
            </a:r>
          </a:p>
          <a:p>
            <a:r>
              <a:rPr lang="en-US" sz="1600" dirty="0" err="1">
                <a:latin typeface="Courier" pitchFamily="2" charset="0"/>
              </a:rPr>
              <a:t>ax.</a:t>
            </a:r>
            <a:r>
              <a:rPr lang="en-US" sz="1600" b="1" dirty="0" err="1">
                <a:latin typeface="Courier" pitchFamily="2" charset="0"/>
              </a:rPr>
              <a:t>scatter</a:t>
            </a:r>
            <a:r>
              <a:rPr lang="en-US" sz="1600" dirty="0">
                <a:latin typeface="Courier" pitchFamily="2" charset="0"/>
              </a:rPr>
              <a:t>(</a:t>
            </a:r>
            <a:r>
              <a:rPr lang="en-US" sz="1600" dirty="0" err="1">
                <a:latin typeface="Courier" pitchFamily="2" charset="0"/>
              </a:rPr>
              <a:t>xvals</a:t>
            </a:r>
            <a:r>
              <a:rPr lang="en-US" sz="1600" dirty="0">
                <a:latin typeface="Courier" pitchFamily="2" charset="0"/>
              </a:rPr>
              <a:t>, </a:t>
            </a:r>
            <a:r>
              <a:rPr lang="en-US" sz="1600" dirty="0" err="1">
                <a:latin typeface="Courier" pitchFamily="2" charset="0"/>
              </a:rPr>
              <a:t>yvals</a:t>
            </a:r>
            <a:r>
              <a:rPr lang="en-US" sz="1600" dirty="0">
                <a:latin typeface="Courier" pitchFamily="2" charset="0"/>
              </a:rPr>
              <a:t>)</a:t>
            </a:r>
          </a:p>
        </p:txBody>
      </p:sp>
      <p:sp>
        <p:nvSpPr>
          <p:cNvPr id="2" name="TextBox 1">
            <a:extLst>
              <a:ext uri="{FF2B5EF4-FFF2-40B4-BE49-F238E27FC236}">
                <a16:creationId xmlns:a16="http://schemas.microsoft.com/office/drawing/2014/main" id="{EC224C0B-52A9-5543-AF5C-7CB44B6F1875}"/>
              </a:ext>
            </a:extLst>
          </p:cNvPr>
          <p:cNvSpPr txBox="1"/>
          <p:nvPr/>
        </p:nvSpPr>
        <p:spPr>
          <a:xfrm>
            <a:off x="235919" y="4563240"/>
            <a:ext cx="7573996" cy="1938992"/>
          </a:xfrm>
          <a:prstGeom prst="rect">
            <a:avLst/>
          </a:prstGeom>
          <a:solidFill>
            <a:schemeClr val="bg1"/>
          </a:solidFill>
          <a:ln>
            <a:solidFill>
              <a:schemeClr val="tx1"/>
            </a:solidFill>
          </a:ln>
        </p:spPr>
        <p:txBody>
          <a:bodyPr wrap="none" rtlCol="0">
            <a:spAutoFit/>
          </a:bodyPr>
          <a:lstStyle/>
          <a:p>
            <a:r>
              <a:rPr lang="en-US" sz="2400" dirty="0">
                <a:latin typeface="Gill Sans MT" panose="020B0502020104020203" pitchFamily="34" charset="77"/>
              </a:rPr>
              <a:t>Example use cases:</a:t>
            </a:r>
          </a:p>
          <a:p>
            <a:pPr marL="342900" indent="-342900">
              <a:buFont typeface="Arial" panose="020B0604020202020204" pitchFamily="34" charset="0"/>
              <a:buChar char="•"/>
            </a:pPr>
            <a:r>
              <a:rPr lang="en-US" sz="2400" dirty="0">
                <a:latin typeface="Gill Sans MT" panose="020B0502020104020203" pitchFamily="34" charset="77"/>
              </a:rPr>
              <a:t>Checking reproducibility of replicates of a measurement.</a:t>
            </a:r>
          </a:p>
          <a:p>
            <a:pPr marL="800100" lvl="1" indent="-342900">
              <a:buFont typeface="Arial" panose="020B0604020202020204" pitchFamily="34" charset="0"/>
              <a:buChar char="•"/>
            </a:pPr>
            <a:r>
              <a:rPr lang="en-US" sz="2400" dirty="0">
                <a:latin typeface="Gill Sans MT" panose="020B0502020104020203" pitchFamily="34" charset="77"/>
              </a:rPr>
              <a:t>E.g. two replicates of a gene expression dataset.</a:t>
            </a:r>
          </a:p>
          <a:p>
            <a:pPr marL="342900" indent="-342900">
              <a:buFont typeface="Arial" panose="020B0604020202020204" pitchFamily="34" charset="0"/>
              <a:buChar char="•"/>
            </a:pPr>
            <a:r>
              <a:rPr lang="en-US" sz="2400" dirty="0">
                <a:latin typeface="Gill Sans MT" panose="020B0502020104020203" pitchFamily="34" charset="77"/>
              </a:rPr>
              <a:t>Checking whether two variables are correlated</a:t>
            </a:r>
          </a:p>
          <a:p>
            <a:pPr marL="800100" lvl="1" indent="-342900">
              <a:buFont typeface="Arial" panose="020B0604020202020204" pitchFamily="34" charset="0"/>
              <a:buChar char="•"/>
            </a:pPr>
            <a:r>
              <a:rPr lang="en-US" sz="2400" dirty="0">
                <a:latin typeface="Gill Sans MT" panose="020B0502020104020203" pitchFamily="34" charset="77"/>
              </a:rPr>
              <a:t>e.g. height vs. weight</a:t>
            </a:r>
          </a:p>
        </p:txBody>
      </p:sp>
    </p:spTree>
    <p:extLst>
      <p:ext uri="{BB962C8B-B14F-4D97-AF65-F5344CB8AC3E}">
        <p14:creationId xmlns:p14="http://schemas.microsoft.com/office/powerpoint/2010/main" val="405834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Simple plots – combining and customizing plot types</a:t>
            </a:r>
          </a:p>
        </p:txBody>
      </p:sp>
      <p:pic>
        <p:nvPicPr>
          <p:cNvPr id="5" name="Picture 4">
            <a:extLst>
              <a:ext uri="{FF2B5EF4-FFF2-40B4-BE49-F238E27FC236}">
                <a16:creationId xmlns:a16="http://schemas.microsoft.com/office/drawing/2014/main" id="{7FC82A32-F4BB-C346-BB1F-F2843D641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750" y="1228114"/>
            <a:ext cx="2666572" cy="177771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6D853D4D-D50F-444C-858E-4C6F2610F6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9448" y="3709329"/>
            <a:ext cx="4492464" cy="30677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8CE251F-894F-4349-970C-B3A917EB95E2}"/>
              </a:ext>
            </a:extLst>
          </p:cNvPr>
          <p:cNvSpPr txBox="1"/>
          <p:nvPr/>
        </p:nvSpPr>
        <p:spPr>
          <a:xfrm>
            <a:off x="6762624" y="1525899"/>
            <a:ext cx="1508746" cy="584775"/>
          </a:xfrm>
          <a:prstGeom prst="rect">
            <a:avLst/>
          </a:prstGeom>
          <a:noFill/>
        </p:spPr>
        <p:txBody>
          <a:bodyPr wrap="none" rtlCol="0">
            <a:spAutoFit/>
          </a:bodyPr>
          <a:lstStyle/>
          <a:p>
            <a:r>
              <a:rPr lang="en-US" sz="3200" dirty="0">
                <a:latin typeface="Gill Sans MT" panose="020B0502020104020203" pitchFamily="34" charset="77"/>
              </a:rPr>
              <a:t>Original</a:t>
            </a:r>
          </a:p>
        </p:txBody>
      </p:sp>
      <p:sp>
        <p:nvSpPr>
          <p:cNvPr id="8" name="TextBox 7">
            <a:extLst>
              <a:ext uri="{FF2B5EF4-FFF2-40B4-BE49-F238E27FC236}">
                <a16:creationId xmlns:a16="http://schemas.microsoft.com/office/drawing/2014/main" id="{6A965375-459D-CC4E-A381-AE56B5400AEC}"/>
              </a:ext>
            </a:extLst>
          </p:cNvPr>
          <p:cNvSpPr txBox="1"/>
          <p:nvPr/>
        </p:nvSpPr>
        <p:spPr>
          <a:xfrm>
            <a:off x="6361214" y="3221506"/>
            <a:ext cx="2185214" cy="584775"/>
          </a:xfrm>
          <a:prstGeom prst="rect">
            <a:avLst/>
          </a:prstGeom>
          <a:noFill/>
        </p:spPr>
        <p:txBody>
          <a:bodyPr wrap="none" rtlCol="0">
            <a:spAutoFit/>
          </a:bodyPr>
          <a:lstStyle/>
          <a:p>
            <a:r>
              <a:rPr lang="en-US" sz="3200" dirty="0">
                <a:latin typeface="Gill Sans MT" panose="020B0502020104020203" pitchFamily="34" charset="77"/>
              </a:rPr>
              <a:t>Customized</a:t>
            </a:r>
          </a:p>
        </p:txBody>
      </p:sp>
      <p:sp>
        <p:nvSpPr>
          <p:cNvPr id="9" name="Rectangle 8">
            <a:extLst>
              <a:ext uri="{FF2B5EF4-FFF2-40B4-BE49-F238E27FC236}">
                <a16:creationId xmlns:a16="http://schemas.microsoft.com/office/drawing/2014/main" id="{23F47EF3-6473-B144-AF0F-C825041188BE}"/>
              </a:ext>
            </a:extLst>
          </p:cNvPr>
          <p:cNvSpPr/>
          <p:nvPr/>
        </p:nvSpPr>
        <p:spPr>
          <a:xfrm>
            <a:off x="325064" y="1048004"/>
            <a:ext cx="5682712" cy="5755422"/>
          </a:xfrm>
          <a:prstGeom prst="rect">
            <a:avLst/>
          </a:prstGeom>
          <a:ln>
            <a:solidFill>
              <a:schemeClr val="tx1"/>
            </a:solidFill>
          </a:ln>
        </p:spPr>
        <p:txBody>
          <a:bodyPr wrap="square">
            <a:spAutoFit/>
          </a:bodyPr>
          <a:lstStyle/>
          <a:p>
            <a:r>
              <a:rPr lang="en-US" sz="1600" dirty="0">
                <a:latin typeface="Courier" pitchFamily="2" charset="0"/>
              </a:rPr>
              <a:t>import </a:t>
            </a:r>
            <a:r>
              <a:rPr lang="en-US" sz="1600" dirty="0" err="1">
                <a:latin typeface="Courier" pitchFamily="2" charset="0"/>
              </a:rPr>
              <a:t>numpy</a:t>
            </a:r>
            <a:r>
              <a:rPr lang="en-US" sz="1600" dirty="0">
                <a:latin typeface="Courier" pitchFamily="2" charset="0"/>
              </a:rPr>
              <a:t> as np</a:t>
            </a:r>
          </a:p>
          <a:p>
            <a:r>
              <a:rPr lang="en-US" sz="1600" dirty="0">
                <a:latin typeface="Courier" pitchFamily="2" charset="0"/>
              </a:rPr>
              <a:t>import </a:t>
            </a:r>
            <a:r>
              <a:rPr lang="en-US" sz="1600" dirty="0" err="1">
                <a:latin typeface="Courier" pitchFamily="2" charset="0"/>
              </a:rPr>
              <a:t>scipy.stats</a:t>
            </a:r>
            <a:endParaRPr lang="en-US" sz="1600" dirty="0">
              <a:latin typeface="Courier" pitchFamily="2" charset="0"/>
            </a:endParaRPr>
          </a:p>
          <a:p>
            <a:endParaRPr lang="en-US" sz="1600" dirty="0">
              <a:latin typeface="Courier" pitchFamily="2" charset="0"/>
            </a:endParaRPr>
          </a:p>
          <a:p>
            <a:r>
              <a:rPr lang="en-US" sz="1600" dirty="0">
                <a:latin typeface="Courier" pitchFamily="2" charset="0"/>
              </a:rPr>
              <a:t>fig = </a:t>
            </a:r>
            <a:r>
              <a:rPr lang="en-US" sz="1600" dirty="0" err="1">
                <a:latin typeface="Courier" pitchFamily="2" charset="0"/>
              </a:rPr>
              <a:t>plt.figure</a:t>
            </a:r>
            <a:r>
              <a:rPr lang="en-US" sz="1600" dirty="0">
                <a:latin typeface="Courier" pitchFamily="2" charset="0"/>
              </a:rPr>
              <a:t>()</a:t>
            </a:r>
          </a:p>
          <a:p>
            <a:r>
              <a:rPr lang="en-US" sz="1600" dirty="0">
                <a:latin typeface="Courier" pitchFamily="2" charset="0"/>
              </a:rPr>
              <a:t>ax = </a:t>
            </a:r>
            <a:r>
              <a:rPr lang="en-US" sz="1600" dirty="0" err="1">
                <a:latin typeface="Courier" pitchFamily="2" charset="0"/>
              </a:rPr>
              <a:t>fig.add_subplot</a:t>
            </a:r>
            <a:r>
              <a:rPr lang="en-US" sz="1600" dirty="0">
                <a:latin typeface="Courier" pitchFamily="2" charset="0"/>
              </a:rPr>
              <a:t>(111)</a:t>
            </a:r>
          </a:p>
          <a:p>
            <a:r>
              <a:rPr lang="en-US" sz="1600" dirty="0" err="1">
                <a:latin typeface="Courier" pitchFamily="2" charset="0"/>
              </a:rPr>
              <a:t>ax.scatter</a:t>
            </a:r>
            <a:r>
              <a:rPr lang="en-US" sz="1600" dirty="0">
                <a:latin typeface="Courier" pitchFamily="2" charset="0"/>
              </a:rPr>
              <a:t>(</a:t>
            </a:r>
            <a:r>
              <a:rPr lang="en-US" sz="1600" dirty="0" err="1">
                <a:latin typeface="Courier" pitchFamily="2" charset="0"/>
              </a:rPr>
              <a:t>xvals</a:t>
            </a:r>
            <a:r>
              <a:rPr lang="en-US" sz="1600" dirty="0">
                <a:latin typeface="Courier" pitchFamily="2" charset="0"/>
              </a:rPr>
              <a:t>, </a:t>
            </a:r>
            <a:r>
              <a:rPr lang="en-US" sz="1600" dirty="0" err="1">
                <a:latin typeface="Courier" pitchFamily="2" charset="0"/>
              </a:rPr>
              <a:t>yvals</a:t>
            </a:r>
            <a:r>
              <a:rPr lang="en-US" sz="1600" dirty="0">
                <a:latin typeface="Courier" pitchFamily="2" charset="0"/>
              </a:rPr>
              <a:t>, color="gray",</a:t>
            </a:r>
          </a:p>
          <a:p>
            <a:r>
              <a:rPr lang="en-US" sz="1600" dirty="0">
                <a:latin typeface="Courier" pitchFamily="2" charset="0"/>
              </a:rPr>
              <a:t>          label="points")</a:t>
            </a:r>
          </a:p>
          <a:p>
            <a:endParaRPr lang="en-US" sz="1600" dirty="0">
              <a:latin typeface="Courier" pitchFamily="2" charset="0"/>
            </a:endParaRPr>
          </a:p>
          <a:p>
            <a:r>
              <a:rPr lang="en-US" sz="1600" dirty="0">
                <a:latin typeface="Courier" pitchFamily="2" charset="0"/>
              </a:rPr>
              <a:t># Best fit line</a:t>
            </a:r>
          </a:p>
          <a:p>
            <a:r>
              <a:rPr lang="en-US" sz="1600" dirty="0">
                <a:latin typeface="Courier" pitchFamily="2" charset="0"/>
              </a:rPr>
              <a:t>m, b = </a:t>
            </a:r>
            <a:r>
              <a:rPr lang="en-US" sz="1600" dirty="0" err="1">
                <a:latin typeface="Courier" pitchFamily="2" charset="0"/>
              </a:rPr>
              <a:t>np.polyfit</a:t>
            </a:r>
            <a:r>
              <a:rPr lang="en-US" sz="1600" dirty="0">
                <a:latin typeface="Courier" pitchFamily="2" charset="0"/>
              </a:rPr>
              <a:t>(</a:t>
            </a:r>
            <a:r>
              <a:rPr lang="en-US" sz="1600" dirty="0" err="1">
                <a:latin typeface="Courier" pitchFamily="2" charset="0"/>
              </a:rPr>
              <a:t>xvals</a:t>
            </a:r>
            <a:r>
              <a:rPr lang="en-US" sz="1600" dirty="0">
                <a:latin typeface="Courier" pitchFamily="2" charset="0"/>
              </a:rPr>
              <a:t>, </a:t>
            </a:r>
            <a:r>
              <a:rPr lang="en-US" sz="1600" dirty="0" err="1">
                <a:latin typeface="Courier" pitchFamily="2" charset="0"/>
              </a:rPr>
              <a:t>yvals</a:t>
            </a:r>
            <a:r>
              <a:rPr lang="en-US" sz="1600" dirty="0">
                <a:latin typeface="Courier" pitchFamily="2" charset="0"/>
              </a:rPr>
              <a:t>, 1)</a:t>
            </a:r>
          </a:p>
          <a:p>
            <a:r>
              <a:rPr lang="en-US" sz="1600" dirty="0" err="1">
                <a:latin typeface="Courier" pitchFamily="2" charset="0"/>
              </a:rPr>
              <a:t>ax.plot</a:t>
            </a:r>
            <a:r>
              <a:rPr lang="en-US" sz="1600" dirty="0">
                <a:latin typeface="Courier" pitchFamily="2" charset="0"/>
              </a:rPr>
              <a:t>(</a:t>
            </a:r>
            <a:r>
              <a:rPr lang="en-US" sz="1600" dirty="0" err="1">
                <a:latin typeface="Courier" pitchFamily="2" charset="0"/>
              </a:rPr>
              <a:t>xvals</a:t>
            </a:r>
            <a:r>
              <a:rPr lang="en-US" sz="1600" dirty="0">
                <a:latin typeface="Courier" pitchFamily="2" charset="0"/>
              </a:rPr>
              <a:t>, [m*</a:t>
            </a:r>
            <a:r>
              <a:rPr lang="en-US" sz="1600" dirty="0" err="1">
                <a:latin typeface="Courier" pitchFamily="2" charset="0"/>
              </a:rPr>
              <a:t>item+b</a:t>
            </a:r>
            <a:r>
              <a:rPr lang="en-US" sz="1600" dirty="0">
                <a:latin typeface="Courier" pitchFamily="2" charset="0"/>
              </a:rPr>
              <a:t> for item in </a:t>
            </a:r>
            <a:r>
              <a:rPr lang="en-US" sz="1600" dirty="0" err="1">
                <a:latin typeface="Courier" pitchFamily="2" charset="0"/>
              </a:rPr>
              <a:t>xvals</a:t>
            </a:r>
            <a:r>
              <a:rPr lang="en-US" sz="1600" dirty="0">
                <a:latin typeface="Courier" pitchFamily="2" charset="0"/>
              </a:rPr>
              <a:t>], </a:t>
            </a:r>
          </a:p>
          <a:p>
            <a:r>
              <a:rPr lang="en-US" sz="1600" dirty="0">
                <a:latin typeface="Courier" pitchFamily="2" charset="0"/>
              </a:rPr>
              <a:t>        color="black", linewidth=0.5,</a:t>
            </a:r>
          </a:p>
          <a:p>
            <a:r>
              <a:rPr lang="en-US" sz="1600" dirty="0">
                <a:latin typeface="Courier" pitchFamily="2" charset="0"/>
              </a:rPr>
              <a:t>        label="</a:t>
            </a:r>
            <a:r>
              <a:rPr lang="en-US" sz="1600" dirty="0" err="1">
                <a:latin typeface="Courier" pitchFamily="2" charset="0"/>
              </a:rPr>
              <a:t>bestfit</a:t>
            </a:r>
            <a:r>
              <a:rPr lang="en-US" sz="1600" dirty="0">
                <a:latin typeface="Courier" pitchFamily="2" charset="0"/>
              </a:rPr>
              <a:t>")</a:t>
            </a:r>
          </a:p>
          <a:p>
            <a:endParaRPr lang="en-US" sz="1600" dirty="0">
              <a:latin typeface="Courier" pitchFamily="2" charset="0"/>
            </a:endParaRPr>
          </a:p>
          <a:p>
            <a:r>
              <a:rPr lang="en-US" sz="1600" dirty="0">
                <a:latin typeface="Courier" pitchFamily="2" charset="0"/>
              </a:rPr>
              <a:t># Labels</a:t>
            </a:r>
          </a:p>
          <a:p>
            <a:r>
              <a:rPr lang="en-US" sz="1600" dirty="0" err="1">
                <a:latin typeface="Courier" pitchFamily="2" charset="0"/>
              </a:rPr>
              <a:t>ax.legend</a:t>
            </a:r>
            <a:r>
              <a:rPr lang="en-US" sz="1600" dirty="0">
                <a:latin typeface="Courier" pitchFamily="2" charset="0"/>
              </a:rPr>
              <a:t>(</a:t>
            </a:r>
            <a:r>
              <a:rPr lang="en-US" sz="1600" dirty="0" err="1">
                <a:latin typeface="Courier" pitchFamily="2" charset="0"/>
              </a:rPr>
              <a:t>fontsize</a:t>
            </a:r>
            <a:r>
              <a:rPr lang="en-US" sz="1600" dirty="0">
                <a:latin typeface="Courier" pitchFamily="2" charset="0"/>
              </a:rPr>
              <a:t>=15)</a:t>
            </a:r>
          </a:p>
          <a:p>
            <a:r>
              <a:rPr lang="en-US" sz="1600" dirty="0" err="1">
                <a:latin typeface="Courier" pitchFamily="2" charset="0"/>
              </a:rPr>
              <a:t>ax.set_xlabel</a:t>
            </a:r>
            <a:r>
              <a:rPr lang="en-US" sz="1600" dirty="0">
                <a:latin typeface="Courier" pitchFamily="2" charset="0"/>
              </a:rPr>
              <a:t>("X </a:t>
            </a:r>
            <a:r>
              <a:rPr lang="en-US" sz="1600" dirty="0" err="1">
                <a:latin typeface="Courier" pitchFamily="2" charset="0"/>
              </a:rPr>
              <a:t>vals</a:t>
            </a:r>
            <a:r>
              <a:rPr lang="en-US" sz="1600" dirty="0">
                <a:latin typeface="Courier" pitchFamily="2" charset="0"/>
              </a:rPr>
              <a:t>", size=15)</a:t>
            </a:r>
          </a:p>
          <a:p>
            <a:r>
              <a:rPr lang="en-US" sz="1600" dirty="0" err="1">
                <a:latin typeface="Courier" pitchFamily="2" charset="0"/>
              </a:rPr>
              <a:t>ax.set_ylabel</a:t>
            </a:r>
            <a:r>
              <a:rPr lang="en-US" sz="1600" dirty="0">
                <a:latin typeface="Courier" pitchFamily="2" charset="0"/>
              </a:rPr>
              <a:t>("Y </a:t>
            </a:r>
            <a:r>
              <a:rPr lang="en-US" sz="1600" dirty="0" err="1">
                <a:latin typeface="Courier" pitchFamily="2" charset="0"/>
              </a:rPr>
              <a:t>vals</a:t>
            </a:r>
            <a:r>
              <a:rPr lang="en-US" sz="1600" dirty="0">
                <a:latin typeface="Courier" pitchFamily="2" charset="0"/>
              </a:rPr>
              <a:t>", size=15)</a:t>
            </a:r>
          </a:p>
          <a:p>
            <a:endParaRPr lang="en-US" sz="1600" dirty="0">
              <a:latin typeface="Courier" pitchFamily="2" charset="0"/>
            </a:endParaRPr>
          </a:p>
          <a:p>
            <a:r>
              <a:rPr lang="en-US" sz="1600" dirty="0">
                <a:latin typeface="Courier" pitchFamily="2" charset="0"/>
              </a:rPr>
              <a:t># Annotate with correlation</a:t>
            </a:r>
          </a:p>
          <a:p>
            <a:r>
              <a:rPr lang="en-US" sz="1600" dirty="0">
                <a:latin typeface="Courier" pitchFamily="2" charset="0"/>
              </a:rPr>
              <a:t>r, p = </a:t>
            </a:r>
            <a:r>
              <a:rPr lang="en-US" sz="1600" dirty="0" err="1">
                <a:latin typeface="Courier" pitchFamily="2" charset="0"/>
              </a:rPr>
              <a:t>scipy.stats.pearsonr</a:t>
            </a:r>
            <a:r>
              <a:rPr lang="en-US" sz="1600" dirty="0">
                <a:latin typeface="Courier" pitchFamily="2" charset="0"/>
              </a:rPr>
              <a:t>(</a:t>
            </a:r>
            <a:r>
              <a:rPr lang="en-US" sz="1600" dirty="0" err="1">
                <a:latin typeface="Courier" pitchFamily="2" charset="0"/>
              </a:rPr>
              <a:t>xvals</a:t>
            </a:r>
            <a:r>
              <a:rPr lang="en-US" sz="1600" dirty="0">
                <a:latin typeface="Courier" pitchFamily="2" charset="0"/>
              </a:rPr>
              <a:t>, </a:t>
            </a:r>
            <a:r>
              <a:rPr lang="en-US" sz="1600" dirty="0" err="1">
                <a:latin typeface="Courier" pitchFamily="2" charset="0"/>
              </a:rPr>
              <a:t>yvals</a:t>
            </a:r>
            <a:r>
              <a:rPr lang="en-US" sz="1600" dirty="0">
                <a:latin typeface="Courier" pitchFamily="2" charset="0"/>
              </a:rPr>
              <a:t>)</a:t>
            </a:r>
          </a:p>
          <a:p>
            <a:r>
              <a:rPr lang="en-US" sz="1600" dirty="0" err="1">
                <a:latin typeface="Courier" pitchFamily="2" charset="0"/>
              </a:rPr>
              <a:t>ax.annotate</a:t>
            </a:r>
            <a:r>
              <a:rPr lang="en-US" sz="1600" dirty="0">
                <a:latin typeface="Courier" pitchFamily="2" charset="0"/>
              </a:rPr>
              <a:t>("r=%.2f"%r, (0.8, 0.2), </a:t>
            </a:r>
            <a:r>
              <a:rPr lang="en-US" sz="1600" dirty="0" err="1">
                <a:latin typeface="Courier" pitchFamily="2" charset="0"/>
              </a:rPr>
              <a:t>fontsize</a:t>
            </a:r>
            <a:r>
              <a:rPr lang="en-US" sz="1600" dirty="0">
                <a:latin typeface="Courier" pitchFamily="2" charset="0"/>
              </a:rPr>
              <a:t>="x-large")</a:t>
            </a:r>
          </a:p>
        </p:txBody>
      </p:sp>
      <p:sp>
        <p:nvSpPr>
          <p:cNvPr id="6" name="TextBox 5">
            <a:extLst>
              <a:ext uri="{FF2B5EF4-FFF2-40B4-BE49-F238E27FC236}">
                <a16:creationId xmlns:a16="http://schemas.microsoft.com/office/drawing/2014/main" id="{958FE199-BA1E-0C48-8526-976CB6FF2F8F}"/>
              </a:ext>
            </a:extLst>
          </p:cNvPr>
          <p:cNvSpPr txBox="1"/>
          <p:nvPr/>
        </p:nvSpPr>
        <p:spPr>
          <a:xfrm>
            <a:off x="3235637" y="1048004"/>
            <a:ext cx="3258824" cy="1200329"/>
          </a:xfrm>
          <a:prstGeom prst="rect">
            <a:avLst/>
          </a:prstGeom>
          <a:solidFill>
            <a:schemeClr val="bg1"/>
          </a:solidFill>
          <a:ln w="28575">
            <a:solidFill>
              <a:srgbClr val="FF0000"/>
            </a:solidFill>
          </a:ln>
        </p:spPr>
        <p:txBody>
          <a:bodyPr wrap="square" rtlCol="0">
            <a:spAutoFit/>
          </a:bodyPr>
          <a:lstStyle/>
          <a:p>
            <a:r>
              <a:rPr lang="en-US" dirty="0">
                <a:solidFill>
                  <a:srgbClr val="FF0000"/>
                </a:solidFill>
                <a:latin typeface="Gill Sans MT" panose="020B0502020104020203" pitchFamily="34" charset="77"/>
              </a:rPr>
              <a:t>Can run multiple plot commands sequentially e.g.:</a:t>
            </a:r>
          </a:p>
          <a:p>
            <a:r>
              <a:rPr lang="en-US" dirty="0" err="1">
                <a:solidFill>
                  <a:srgbClr val="FF0000"/>
                </a:solidFill>
                <a:latin typeface="Courier" pitchFamily="2" charset="0"/>
              </a:rPr>
              <a:t>ax.scatter</a:t>
            </a:r>
            <a:r>
              <a:rPr lang="en-US" dirty="0">
                <a:solidFill>
                  <a:srgbClr val="FF0000"/>
                </a:solidFill>
                <a:latin typeface="Courier" pitchFamily="2" charset="0"/>
              </a:rPr>
              <a:t>(…)</a:t>
            </a:r>
          </a:p>
          <a:p>
            <a:r>
              <a:rPr lang="en-US" dirty="0" err="1">
                <a:solidFill>
                  <a:srgbClr val="FF0000"/>
                </a:solidFill>
                <a:latin typeface="Courier" pitchFamily="2" charset="0"/>
              </a:rPr>
              <a:t>ax.plot</a:t>
            </a:r>
            <a:r>
              <a:rPr lang="en-US" dirty="0">
                <a:solidFill>
                  <a:srgbClr val="FF0000"/>
                </a:solidFill>
                <a:latin typeface="Courier" pitchFamily="2" charset="0"/>
              </a:rPr>
              <a:t>(…) </a:t>
            </a:r>
          </a:p>
        </p:txBody>
      </p:sp>
      <p:sp>
        <p:nvSpPr>
          <p:cNvPr id="11" name="TextBox 10">
            <a:extLst>
              <a:ext uri="{FF2B5EF4-FFF2-40B4-BE49-F238E27FC236}">
                <a16:creationId xmlns:a16="http://schemas.microsoft.com/office/drawing/2014/main" id="{B4E07ADD-4CF4-1046-BDDA-2739052889C1}"/>
              </a:ext>
            </a:extLst>
          </p:cNvPr>
          <p:cNvSpPr txBox="1"/>
          <p:nvPr/>
        </p:nvSpPr>
        <p:spPr>
          <a:xfrm>
            <a:off x="3682463" y="3992482"/>
            <a:ext cx="3258824" cy="1477328"/>
          </a:xfrm>
          <a:prstGeom prst="rect">
            <a:avLst/>
          </a:prstGeom>
          <a:solidFill>
            <a:schemeClr val="bg1"/>
          </a:solidFill>
          <a:ln w="28575">
            <a:solidFill>
              <a:srgbClr val="FF0000"/>
            </a:solidFill>
          </a:ln>
        </p:spPr>
        <p:txBody>
          <a:bodyPr wrap="square" rtlCol="0">
            <a:spAutoFit/>
          </a:bodyPr>
          <a:lstStyle/>
          <a:p>
            <a:r>
              <a:rPr lang="en-US" dirty="0">
                <a:solidFill>
                  <a:srgbClr val="FF0000"/>
                </a:solidFill>
                <a:latin typeface="Gill Sans MT" panose="020B0502020104020203" pitchFamily="34" charset="77"/>
              </a:rPr>
              <a:t>Can customize:</a:t>
            </a:r>
          </a:p>
          <a:p>
            <a:pPr marL="285750" indent="-285750">
              <a:buFont typeface="Arial" panose="020B0604020202020204" pitchFamily="34" charset="0"/>
              <a:buChar char="•"/>
            </a:pPr>
            <a:r>
              <a:rPr lang="en-US" dirty="0">
                <a:solidFill>
                  <a:srgbClr val="FF0000"/>
                </a:solidFill>
                <a:latin typeface="Gill Sans MT" panose="020B0502020104020203" pitchFamily="34" charset="77"/>
              </a:rPr>
              <a:t>Color</a:t>
            </a:r>
          </a:p>
          <a:p>
            <a:pPr marL="285750" indent="-285750">
              <a:buFont typeface="Arial" panose="020B0604020202020204" pitchFamily="34" charset="0"/>
              <a:buChar char="•"/>
            </a:pPr>
            <a:r>
              <a:rPr lang="en-US" dirty="0">
                <a:solidFill>
                  <a:srgbClr val="FF0000"/>
                </a:solidFill>
                <a:latin typeface="Gill Sans MT" panose="020B0502020104020203" pitchFamily="34" charset="77"/>
              </a:rPr>
              <a:t>Linewidth</a:t>
            </a:r>
          </a:p>
          <a:p>
            <a:pPr marL="285750" indent="-285750">
              <a:buFont typeface="Arial" panose="020B0604020202020204" pitchFamily="34" charset="0"/>
              <a:buChar char="•"/>
            </a:pPr>
            <a:r>
              <a:rPr lang="en-US" dirty="0" err="1">
                <a:solidFill>
                  <a:srgbClr val="FF0000"/>
                </a:solidFill>
                <a:latin typeface="Gill Sans MT" panose="020B0502020104020203" pitchFamily="34" charset="77"/>
              </a:rPr>
              <a:t>Linestyle</a:t>
            </a:r>
            <a:endParaRPr lang="en-US" dirty="0">
              <a:solidFill>
                <a:srgbClr val="FF0000"/>
              </a:solidFill>
              <a:latin typeface="Gill Sans MT" panose="020B0502020104020203" pitchFamily="34" charset="77"/>
            </a:endParaRPr>
          </a:p>
          <a:p>
            <a:pPr marL="285750" indent="-285750">
              <a:buFont typeface="Arial" panose="020B0604020202020204" pitchFamily="34" charset="0"/>
              <a:buChar char="•"/>
            </a:pPr>
            <a:r>
              <a:rPr lang="en-US" dirty="0">
                <a:solidFill>
                  <a:srgbClr val="FF0000"/>
                </a:solidFill>
                <a:latin typeface="Gill Sans MT" panose="020B0502020104020203" pitchFamily="34" charset="77"/>
              </a:rPr>
              <a:t>And more</a:t>
            </a:r>
            <a:endParaRPr lang="en-US" dirty="0">
              <a:solidFill>
                <a:srgbClr val="FF0000"/>
              </a:solidFill>
              <a:latin typeface="Courier" pitchFamily="2" charset="0"/>
            </a:endParaRPr>
          </a:p>
        </p:txBody>
      </p:sp>
      <p:sp>
        <p:nvSpPr>
          <p:cNvPr id="12" name="TextBox 11">
            <a:extLst>
              <a:ext uri="{FF2B5EF4-FFF2-40B4-BE49-F238E27FC236}">
                <a16:creationId xmlns:a16="http://schemas.microsoft.com/office/drawing/2014/main" id="{B2168C12-207D-C14B-9A9E-7588674666C9}"/>
              </a:ext>
            </a:extLst>
          </p:cNvPr>
          <p:cNvSpPr txBox="1"/>
          <p:nvPr/>
        </p:nvSpPr>
        <p:spPr>
          <a:xfrm>
            <a:off x="3062698" y="5595544"/>
            <a:ext cx="3258824" cy="646331"/>
          </a:xfrm>
          <a:prstGeom prst="rect">
            <a:avLst/>
          </a:prstGeom>
          <a:solidFill>
            <a:schemeClr val="bg1"/>
          </a:solidFill>
          <a:ln w="28575">
            <a:solidFill>
              <a:srgbClr val="FF0000"/>
            </a:solidFill>
          </a:ln>
        </p:spPr>
        <p:txBody>
          <a:bodyPr wrap="square" rtlCol="0">
            <a:spAutoFit/>
          </a:bodyPr>
          <a:lstStyle/>
          <a:p>
            <a:r>
              <a:rPr lang="en-US" dirty="0">
                <a:solidFill>
                  <a:srgbClr val="FF0000"/>
                </a:solidFill>
                <a:latin typeface="Gill Sans MT" panose="020B0502020104020203" pitchFamily="34" charset="77"/>
              </a:rPr>
              <a:t>Can annotate with text or legend</a:t>
            </a:r>
            <a:endParaRPr lang="en-US" dirty="0">
              <a:solidFill>
                <a:srgbClr val="FF0000"/>
              </a:solidFill>
              <a:latin typeface="Courier" pitchFamily="2" charset="0"/>
            </a:endParaRPr>
          </a:p>
        </p:txBody>
      </p:sp>
    </p:spTree>
    <p:extLst>
      <p:ext uri="{BB962C8B-B14F-4D97-AF65-F5344CB8AC3E}">
        <p14:creationId xmlns:p14="http://schemas.microsoft.com/office/powerpoint/2010/main" val="90872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6"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Variations on scatter plots</a:t>
            </a:r>
          </a:p>
        </p:txBody>
      </p:sp>
      <p:grpSp>
        <p:nvGrpSpPr>
          <p:cNvPr id="26" name="Group 25">
            <a:extLst>
              <a:ext uri="{FF2B5EF4-FFF2-40B4-BE49-F238E27FC236}">
                <a16:creationId xmlns:a16="http://schemas.microsoft.com/office/drawing/2014/main" id="{69E19533-A9FE-1046-8D0F-6E3C17047FC5}"/>
              </a:ext>
            </a:extLst>
          </p:cNvPr>
          <p:cNvGrpSpPr/>
          <p:nvPr/>
        </p:nvGrpSpPr>
        <p:grpSpPr>
          <a:xfrm>
            <a:off x="8006244" y="1520744"/>
            <a:ext cx="4032113" cy="4979728"/>
            <a:chOff x="8006244" y="1520744"/>
            <a:chExt cx="4032113" cy="4979728"/>
          </a:xfrm>
        </p:grpSpPr>
        <p:pic>
          <p:nvPicPr>
            <p:cNvPr id="16" name="Picture 15">
              <a:extLst>
                <a:ext uri="{FF2B5EF4-FFF2-40B4-BE49-F238E27FC236}">
                  <a16:creationId xmlns:a16="http://schemas.microsoft.com/office/drawing/2014/main" id="{23D024FC-D6DC-8240-94A5-61B171EF87B7}"/>
                </a:ext>
              </a:extLst>
            </p:cNvPr>
            <p:cNvPicPr>
              <a:picLocks noChangeAspect="1"/>
            </p:cNvPicPr>
            <p:nvPr/>
          </p:nvPicPr>
          <p:blipFill rotWithShape="1">
            <a:blip r:embed="rId3"/>
            <a:srcRect l="5387" t="16355" r="27058" b="7912"/>
            <a:stretch/>
          </p:blipFill>
          <p:spPr>
            <a:xfrm>
              <a:off x="8701259" y="1520744"/>
              <a:ext cx="3068664" cy="3111586"/>
            </a:xfrm>
            <a:prstGeom prst="rect">
              <a:avLst/>
            </a:prstGeom>
          </p:spPr>
        </p:pic>
        <p:sp>
          <p:nvSpPr>
            <p:cNvPr id="17" name="TextBox 16">
              <a:extLst>
                <a:ext uri="{FF2B5EF4-FFF2-40B4-BE49-F238E27FC236}">
                  <a16:creationId xmlns:a16="http://schemas.microsoft.com/office/drawing/2014/main" id="{4DA7EDDA-DD43-BD4C-806C-31C70A5D9C43}"/>
                </a:ext>
              </a:extLst>
            </p:cNvPr>
            <p:cNvSpPr txBox="1"/>
            <p:nvPr/>
          </p:nvSpPr>
          <p:spPr>
            <a:xfrm>
              <a:off x="9378049" y="4557456"/>
              <a:ext cx="1946046" cy="400110"/>
            </a:xfrm>
            <a:prstGeom prst="rect">
              <a:avLst/>
            </a:prstGeom>
            <a:noFill/>
          </p:spPr>
          <p:txBody>
            <a:bodyPr wrap="none" rtlCol="0">
              <a:spAutoFit/>
            </a:bodyPr>
            <a:lstStyle/>
            <a:p>
              <a:r>
                <a:rPr lang="en-US" sz="2000" dirty="0">
                  <a:latin typeface="Gill Sans MT" panose="020B0502020104020203" pitchFamily="34" charset="77"/>
                </a:rPr>
                <a:t>Measurement #1</a:t>
              </a:r>
            </a:p>
          </p:txBody>
        </p:sp>
        <p:sp>
          <p:nvSpPr>
            <p:cNvPr id="18" name="TextBox 17">
              <a:extLst>
                <a:ext uri="{FF2B5EF4-FFF2-40B4-BE49-F238E27FC236}">
                  <a16:creationId xmlns:a16="http://schemas.microsoft.com/office/drawing/2014/main" id="{027DF30F-89BB-A54E-9DC0-34653F133A23}"/>
                </a:ext>
              </a:extLst>
            </p:cNvPr>
            <p:cNvSpPr txBox="1"/>
            <p:nvPr/>
          </p:nvSpPr>
          <p:spPr>
            <a:xfrm rot="16200000">
              <a:off x="7506067" y="2631631"/>
              <a:ext cx="1946046" cy="400110"/>
            </a:xfrm>
            <a:prstGeom prst="rect">
              <a:avLst/>
            </a:prstGeom>
            <a:noFill/>
          </p:spPr>
          <p:txBody>
            <a:bodyPr wrap="none" rtlCol="0">
              <a:spAutoFit/>
            </a:bodyPr>
            <a:lstStyle/>
            <a:p>
              <a:r>
                <a:rPr lang="en-US" sz="2000" dirty="0">
                  <a:latin typeface="Gill Sans MT" panose="020B0502020104020203" pitchFamily="34" charset="77"/>
                </a:rPr>
                <a:t>Measurement #2</a:t>
              </a:r>
            </a:p>
          </p:txBody>
        </p:sp>
        <p:sp>
          <p:nvSpPr>
            <p:cNvPr id="19" name="Rectangle 18">
              <a:extLst>
                <a:ext uri="{FF2B5EF4-FFF2-40B4-BE49-F238E27FC236}">
                  <a16:creationId xmlns:a16="http://schemas.microsoft.com/office/drawing/2014/main" id="{8883941B-EF57-9543-871A-31AC1F7F8AFD}"/>
                </a:ext>
              </a:extLst>
            </p:cNvPr>
            <p:cNvSpPr/>
            <p:nvPr/>
          </p:nvSpPr>
          <p:spPr>
            <a:xfrm>
              <a:off x="8006244" y="5116783"/>
              <a:ext cx="4032113" cy="646331"/>
            </a:xfrm>
            <a:prstGeom prst="rect">
              <a:avLst/>
            </a:prstGeom>
            <a:solidFill>
              <a:schemeClr val="bg1"/>
            </a:solidFill>
            <a:ln>
              <a:solidFill>
                <a:schemeClr val="tx1"/>
              </a:solidFill>
            </a:ln>
          </p:spPr>
          <p:txBody>
            <a:bodyPr wrap="square">
              <a:spAutoFit/>
            </a:bodyPr>
            <a:lstStyle/>
            <a:p>
              <a:r>
                <a:rPr lang="en-US" dirty="0">
                  <a:latin typeface="Courier" pitchFamily="2" charset="0"/>
                </a:rPr>
                <a:t>import seaborn as </a:t>
              </a:r>
              <a:r>
                <a:rPr lang="en-US" dirty="0" err="1">
                  <a:latin typeface="Courier" pitchFamily="2" charset="0"/>
                </a:rPr>
                <a:t>sns</a:t>
              </a:r>
              <a:endParaRPr lang="en-US" dirty="0">
                <a:latin typeface="Courier" pitchFamily="2" charset="0"/>
              </a:endParaRPr>
            </a:p>
            <a:p>
              <a:r>
                <a:rPr lang="en-US" dirty="0" err="1">
                  <a:latin typeface="Courier" pitchFamily="2" charset="0"/>
                </a:rPr>
                <a:t>sns.jointplot</a:t>
              </a:r>
              <a:r>
                <a:rPr lang="en-US" dirty="0">
                  <a:latin typeface="Courier" pitchFamily="2" charset="0"/>
                </a:rPr>
                <a:t>(… kind=“</a:t>
              </a:r>
              <a:r>
                <a:rPr lang="en-US" dirty="0" err="1">
                  <a:latin typeface="Courier" pitchFamily="2" charset="0"/>
                </a:rPr>
                <a:t>kde</a:t>
              </a:r>
              <a:r>
                <a:rPr lang="en-US" dirty="0">
                  <a:latin typeface="Courier" pitchFamily="2" charset="0"/>
                </a:rPr>
                <a:t>”)</a:t>
              </a:r>
            </a:p>
          </p:txBody>
        </p:sp>
        <p:sp>
          <p:nvSpPr>
            <p:cNvPr id="20" name="TextBox 19">
              <a:extLst>
                <a:ext uri="{FF2B5EF4-FFF2-40B4-BE49-F238E27FC236}">
                  <a16:creationId xmlns:a16="http://schemas.microsoft.com/office/drawing/2014/main" id="{34F8B95D-035B-944E-8DE2-973309058330}"/>
                </a:ext>
              </a:extLst>
            </p:cNvPr>
            <p:cNvSpPr txBox="1"/>
            <p:nvPr/>
          </p:nvSpPr>
          <p:spPr>
            <a:xfrm>
              <a:off x="9378049" y="6038807"/>
              <a:ext cx="1532792" cy="461665"/>
            </a:xfrm>
            <a:prstGeom prst="rect">
              <a:avLst/>
            </a:prstGeom>
            <a:noFill/>
          </p:spPr>
          <p:txBody>
            <a:bodyPr wrap="none" rtlCol="0">
              <a:spAutoFit/>
            </a:bodyPr>
            <a:lstStyle/>
            <a:p>
              <a:r>
                <a:rPr lang="en-US" sz="2400" dirty="0">
                  <a:latin typeface="Gill Sans MT" panose="020B0502020104020203" pitchFamily="34" charset="77"/>
                </a:rPr>
                <a:t>“</a:t>
              </a:r>
              <a:r>
                <a:rPr lang="en-US" sz="2400" dirty="0" err="1">
                  <a:latin typeface="Gill Sans MT" panose="020B0502020104020203" pitchFamily="34" charset="77"/>
                </a:rPr>
                <a:t>Kde</a:t>
              </a:r>
              <a:r>
                <a:rPr lang="en-US" sz="2400" dirty="0">
                  <a:latin typeface="Gill Sans MT" panose="020B0502020104020203" pitchFamily="34" charset="77"/>
                </a:rPr>
                <a:t> plot”</a:t>
              </a:r>
            </a:p>
          </p:txBody>
        </p:sp>
      </p:grpSp>
      <p:grpSp>
        <p:nvGrpSpPr>
          <p:cNvPr id="25" name="Group 24">
            <a:extLst>
              <a:ext uri="{FF2B5EF4-FFF2-40B4-BE49-F238E27FC236}">
                <a16:creationId xmlns:a16="http://schemas.microsoft.com/office/drawing/2014/main" id="{D8B9CBFF-F689-8743-A9B2-55ED9A271430}"/>
              </a:ext>
            </a:extLst>
          </p:cNvPr>
          <p:cNvGrpSpPr/>
          <p:nvPr/>
        </p:nvGrpSpPr>
        <p:grpSpPr>
          <a:xfrm>
            <a:off x="4382946" y="2116135"/>
            <a:ext cx="3896089" cy="4437514"/>
            <a:chOff x="4382946" y="2116135"/>
            <a:chExt cx="3896089" cy="4437514"/>
          </a:xfrm>
        </p:grpSpPr>
        <p:pic>
          <p:nvPicPr>
            <p:cNvPr id="10" name="Picture 9">
              <a:extLst>
                <a:ext uri="{FF2B5EF4-FFF2-40B4-BE49-F238E27FC236}">
                  <a16:creationId xmlns:a16="http://schemas.microsoft.com/office/drawing/2014/main" id="{5967F6FF-AE0F-2E45-A994-BB9C1462ACED}"/>
                </a:ext>
              </a:extLst>
            </p:cNvPr>
            <p:cNvPicPr>
              <a:picLocks noChangeAspect="1"/>
            </p:cNvPicPr>
            <p:nvPr/>
          </p:nvPicPr>
          <p:blipFill>
            <a:blip r:embed="rId4"/>
            <a:stretch>
              <a:fillRect/>
            </a:stretch>
          </p:blipFill>
          <p:spPr>
            <a:xfrm>
              <a:off x="4382946" y="2116135"/>
              <a:ext cx="3635284" cy="2536771"/>
            </a:xfrm>
            <a:prstGeom prst="rect">
              <a:avLst/>
            </a:prstGeom>
          </p:spPr>
        </p:pic>
        <p:sp>
          <p:nvSpPr>
            <p:cNvPr id="21" name="Rectangle 20">
              <a:extLst>
                <a:ext uri="{FF2B5EF4-FFF2-40B4-BE49-F238E27FC236}">
                  <a16:creationId xmlns:a16="http://schemas.microsoft.com/office/drawing/2014/main" id="{7EB716E1-4A96-9B42-8783-9B9D19DD580F}"/>
                </a:ext>
              </a:extLst>
            </p:cNvPr>
            <p:cNvSpPr/>
            <p:nvPr/>
          </p:nvSpPr>
          <p:spPr>
            <a:xfrm>
              <a:off x="4525597" y="4667843"/>
              <a:ext cx="3753438" cy="369332"/>
            </a:xfrm>
            <a:prstGeom prst="rect">
              <a:avLst/>
            </a:prstGeom>
            <a:solidFill>
              <a:schemeClr val="bg1"/>
            </a:solidFill>
            <a:ln>
              <a:solidFill>
                <a:schemeClr val="tx1"/>
              </a:solidFill>
            </a:ln>
          </p:spPr>
          <p:txBody>
            <a:bodyPr wrap="square">
              <a:spAutoFit/>
            </a:bodyPr>
            <a:lstStyle/>
            <a:p>
              <a:r>
                <a:rPr lang="en-US" dirty="0" err="1">
                  <a:latin typeface="Courier" pitchFamily="2" charset="0"/>
                </a:rPr>
                <a:t>ax.scatter</a:t>
              </a:r>
              <a:r>
                <a:rPr lang="en-US" dirty="0">
                  <a:latin typeface="Courier" pitchFamily="2" charset="0"/>
                </a:rPr>
                <a:t>(x, y, s=counts)</a:t>
              </a:r>
            </a:p>
          </p:txBody>
        </p:sp>
        <p:sp>
          <p:nvSpPr>
            <p:cNvPr id="23" name="TextBox 22">
              <a:extLst>
                <a:ext uri="{FF2B5EF4-FFF2-40B4-BE49-F238E27FC236}">
                  <a16:creationId xmlns:a16="http://schemas.microsoft.com/office/drawing/2014/main" id="{338914B9-07E6-6E4C-9595-5857860B6292}"/>
                </a:ext>
              </a:extLst>
            </p:cNvPr>
            <p:cNvSpPr txBox="1"/>
            <p:nvPr/>
          </p:nvSpPr>
          <p:spPr>
            <a:xfrm>
              <a:off x="5697913" y="6091984"/>
              <a:ext cx="1875835" cy="461665"/>
            </a:xfrm>
            <a:prstGeom prst="rect">
              <a:avLst/>
            </a:prstGeom>
            <a:noFill/>
          </p:spPr>
          <p:txBody>
            <a:bodyPr wrap="none" rtlCol="0">
              <a:spAutoFit/>
            </a:bodyPr>
            <a:lstStyle/>
            <a:p>
              <a:r>
                <a:rPr lang="en-US" sz="2400" dirty="0">
                  <a:latin typeface="Gill Sans MT" panose="020B0502020104020203" pitchFamily="34" charset="77"/>
                </a:rPr>
                <a:t>“Bubble plot”</a:t>
              </a:r>
            </a:p>
          </p:txBody>
        </p:sp>
      </p:grpSp>
      <p:grpSp>
        <p:nvGrpSpPr>
          <p:cNvPr id="22" name="Group 21">
            <a:extLst>
              <a:ext uri="{FF2B5EF4-FFF2-40B4-BE49-F238E27FC236}">
                <a16:creationId xmlns:a16="http://schemas.microsoft.com/office/drawing/2014/main" id="{130478CD-0CDE-2749-A625-A5ACCFE0FDE2}"/>
              </a:ext>
            </a:extLst>
          </p:cNvPr>
          <p:cNvGrpSpPr/>
          <p:nvPr/>
        </p:nvGrpSpPr>
        <p:grpSpPr>
          <a:xfrm>
            <a:off x="350833" y="1504166"/>
            <a:ext cx="4335742" cy="5049482"/>
            <a:chOff x="350833" y="1504166"/>
            <a:chExt cx="4335742" cy="5049482"/>
          </a:xfrm>
        </p:grpSpPr>
        <p:pic>
          <p:nvPicPr>
            <p:cNvPr id="13" name="Picture 12">
              <a:extLst>
                <a:ext uri="{FF2B5EF4-FFF2-40B4-BE49-F238E27FC236}">
                  <a16:creationId xmlns:a16="http://schemas.microsoft.com/office/drawing/2014/main" id="{4EB8315F-F484-8643-B8D6-32244F33E255}"/>
                </a:ext>
              </a:extLst>
            </p:cNvPr>
            <p:cNvPicPr>
              <a:picLocks noChangeAspect="1"/>
            </p:cNvPicPr>
            <p:nvPr/>
          </p:nvPicPr>
          <p:blipFill rotWithShape="1">
            <a:blip r:embed="rId5"/>
            <a:srcRect l="53072" t="15377" b="4441"/>
            <a:stretch/>
          </p:blipFill>
          <p:spPr>
            <a:xfrm>
              <a:off x="867905" y="1952786"/>
              <a:ext cx="3635284" cy="2483452"/>
            </a:xfrm>
            <a:prstGeom prst="rect">
              <a:avLst/>
            </a:prstGeom>
          </p:spPr>
        </p:pic>
        <p:sp>
          <p:nvSpPr>
            <p:cNvPr id="2" name="TextBox 1">
              <a:extLst>
                <a:ext uri="{FF2B5EF4-FFF2-40B4-BE49-F238E27FC236}">
                  <a16:creationId xmlns:a16="http://schemas.microsoft.com/office/drawing/2014/main" id="{68E077F2-24F3-0A44-A840-A05650983864}"/>
                </a:ext>
              </a:extLst>
            </p:cNvPr>
            <p:cNvSpPr txBox="1"/>
            <p:nvPr/>
          </p:nvSpPr>
          <p:spPr>
            <a:xfrm>
              <a:off x="1561037" y="4375679"/>
              <a:ext cx="1946046" cy="400110"/>
            </a:xfrm>
            <a:prstGeom prst="rect">
              <a:avLst/>
            </a:prstGeom>
            <a:noFill/>
          </p:spPr>
          <p:txBody>
            <a:bodyPr wrap="none" rtlCol="0">
              <a:spAutoFit/>
            </a:bodyPr>
            <a:lstStyle/>
            <a:p>
              <a:r>
                <a:rPr lang="en-US" sz="2000" dirty="0">
                  <a:latin typeface="Gill Sans MT" panose="020B0502020104020203" pitchFamily="34" charset="77"/>
                </a:rPr>
                <a:t>Measurement #1</a:t>
              </a:r>
            </a:p>
          </p:txBody>
        </p:sp>
        <p:sp>
          <p:nvSpPr>
            <p:cNvPr id="14" name="TextBox 13">
              <a:extLst>
                <a:ext uri="{FF2B5EF4-FFF2-40B4-BE49-F238E27FC236}">
                  <a16:creationId xmlns:a16="http://schemas.microsoft.com/office/drawing/2014/main" id="{988E1EFE-5F05-044E-ACF1-9C2C5B456CD6}"/>
                </a:ext>
              </a:extLst>
            </p:cNvPr>
            <p:cNvSpPr txBox="1"/>
            <p:nvPr/>
          </p:nvSpPr>
          <p:spPr>
            <a:xfrm rot="16200000">
              <a:off x="-295446" y="2837281"/>
              <a:ext cx="1946046" cy="400110"/>
            </a:xfrm>
            <a:prstGeom prst="rect">
              <a:avLst/>
            </a:prstGeom>
            <a:noFill/>
          </p:spPr>
          <p:txBody>
            <a:bodyPr wrap="none" rtlCol="0">
              <a:spAutoFit/>
            </a:bodyPr>
            <a:lstStyle/>
            <a:p>
              <a:r>
                <a:rPr lang="en-US" sz="2000" dirty="0">
                  <a:latin typeface="Gill Sans MT" panose="020B0502020104020203" pitchFamily="34" charset="77"/>
                </a:rPr>
                <a:t>Measurement #2</a:t>
              </a:r>
            </a:p>
          </p:txBody>
        </p:sp>
        <p:sp>
          <p:nvSpPr>
            <p:cNvPr id="15" name="TextBox 14">
              <a:extLst>
                <a:ext uri="{FF2B5EF4-FFF2-40B4-BE49-F238E27FC236}">
                  <a16:creationId xmlns:a16="http://schemas.microsoft.com/office/drawing/2014/main" id="{346FCFF0-E93E-214C-A468-784A7C5DBDA4}"/>
                </a:ext>
              </a:extLst>
            </p:cNvPr>
            <p:cNvSpPr txBox="1"/>
            <p:nvPr/>
          </p:nvSpPr>
          <p:spPr>
            <a:xfrm>
              <a:off x="3139357" y="1504166"/>
              <a:ext cx="1547218" cy="400110"/>
            </a:xfrm>
            <a:prstGeom prst="rect">
              <a:avLst/>
            </a:prstGeom>
            <a:noFill/>
          </p:spPr>
          <p:txBody>
            <a:bodyPr wrap="none" rtlCol="0">
              <a:spAutoFit/>
            </a:bodyPr>
            <a:lstStyle/>
            <a:p>
              <a:r>
                <a:rPr lang="en-US" sz="2000" dirty="0">
                  <a:latin typeface="Gill Sans MT" panose="020B0502020104020203" pitchFamily="34" charset="77"/>
                </a:rPr>
                <a:t># data points</a:t>
              </a:r>
            </a:p>
          </p:txBody>
        </p:sp>
        <p:sp>
          <p:nvSpPr>
            <p:cNvPr id="7" name="Rectangle 6">
              <a:extLst>
                <a:ext uri="{FF2B5EF4-FFF2-40B4-BE49-F238E27FC236}">
                  <a16:creationId xmlns:a16="http://schemas.microsoft.com/office/drawing/2014/main" id="{CAC5C332-91D0-7E40-9785-24383A504FDF}"/>
                </a:ext>
              </a:extLst>
            </p:cNvPr>
            <p:cNvSpPr/>
            <p:nvPr/>
          </p:nvSpPr>
          <p:spPr>
            <a:xfrm>
              <a:off x="350833" y="4957566"/>
              <a:ext cx="4032113" cy="923330"/>
            </a:xfrm>
            <a:prstGeom prst="rect">
              <a:avLst/>
            </a:prstGeom>
            <a:solidFill>
              <a:schemeClr val="bg1"/>
            </a:solidFill>
            <a:ln>
              <a:solidFill>
                <a:schemeClr val="tx1"/>
              </a:solidFill>
            </a:ln>
          </p:spPr>
          <p:txBody>
            <a:bodyPr wrap="square">
              <a:spAutoFit/>
            </a:bodyPr>
            <a:lstStyle/>
            <a:p>
              <a:r>
                <a:rPr lang="en-US" dirty="0">
                  <a:latin typeface="Courier" pitchFamily="2" charset="0"/>
                </a:rPr>
                <a:t>ax</a:t>
              </a:r>
              <a:r>
                <a:rPr lang="en-US" dirty="0">
                  <a:solidFill>
                    <a:srgbClr val="666666"/>
                  </a:solidFill>
                  <a:latin typeface="Courier" pitchFamily="2" charset="0"/>
                </a:rPr>
                <a:t>.</a:t>
              </a:r>
              <a:r>
                <a:rPr lang="en-US" dirty="0">
                  <a:latin typeface="Courier" pitchFamily="2" charset="0"/>
                </a:rPr>
                <a:t>hist2d(x, y, bins</a:t>
              </a:r>
              <a:r>
                <a:rPr lang="en-US" dirty="0">
                  <a:solidFill>
                    <a:srgbClr val="666666"/>
                  </a:solidFill>
                  <a:latin typeface="Courier" pitchFamily="2" charset="0"/>
                </a:rPr>
                <a:t>=50</a:t>
              </a:r>
              <a:r>
                <a:rPr lang="en-US" dirty="0">
                  <a:latin typeface="Courier" pitchFamily="2" charset="0"/>
                </a:rPr>
                <a:t>, norm</a:t>
              </a:r>
              <a:r>
                <a:rPr lang="en-US" dirty="0">
                  <a:solidFill>
                    <a:srgbClr val="666666"/>
                  </a:solidFill>
                  <a:latin typeface="Courier" pitchFamily="2" charset="0"/>
                </a:rPr>
                <a:t>=</a:t>
              </a:r>
              <a:r>
                <a:rPr lang="en-US" dirty="0" err="1">
                  <a:latin typeface="Courier" pitchFamily="2" charset="0"/>
                </a:rPr>
                <a:t>LogNorm</a:t>
              </a:r>
              <a:r>
                <a:rPr lang="en-US" dirty="0">
                  <a:latin typeface="Courier" pitchFamily="2" charset="0"/>
                </a:rPr>
                <a:t>(), </a:t>
              </a:r>
              <a:r>
                <a:rPr lang="en-US" dirty="0" err="1">
                  <a:latin typeface="Courier" pitchFamily="2" charset="0"/>
                </a:rPr>
                <a:t>cmap</a:t>
              </a:r>
              <a:r>
                <a:rPr lang="en-US" dirty="0">
                  <a:solidFill>
                    <a:srgbClr val="666666"/>
                  </a:solidFill>
                  <a:latin typeface="Courier" pitchFamily="2" charset="0"/>
                </a:rPr>
                <a:t>=</a:t>
              </a:r>
              <a:r>
                <a:rPr lang="en-US" dirty="0" err="1">
                  <a:latin typeface="Courier" pitchFamily="2" charset="0"/>
                </a:rPr>
                <a:t>plt</a:t>
              </a:r>
              <a:r>
                <a:rPr lang="en-US" dirty="0" err="1">
                  <a:solidFill>
                    <a:srgbClr val="666666"/>
                  </a:solidFill>
                  <a:latin typeface="Courier" pitchFamily="2" charset="0"/>
                </a:rPr>
                <a:t>.</a:t>
              </a:r>
              <a:r>
                <a:rPr lang="en-US" dirty="0" err="1">
                  <a:latin typeface="Courier" pitchFamily="2" charset="0"/>
                </a:rPr>
                <a:t>cm</a:t>
              </a:r>
              <a:r>
                <a:rPr lang="en-US" dirty="0" err="1">
                  <a:solidFill>
                    <a:srgbClr val="666666"/>
                  </a:solidFill>
                  <a:latin typeface="Courier" pitchFamily="2" charset="0"/>
                </a:rPr>
                <a:t>.</a:t>
              </a:r>
              <a:r>
                <a:rPr lang="en-US" dirty="0" err="1">
                  <a:latin typeface="Courier" pitchFamily="2" charset="0"/>
                </a:rPr>
                <a:t>jet</a:t>
              </a:r>
              <a:r>
                <a:rPr lang="en-US" dirty="0">
                  <a:latin typeface="Courier" pitchFamily="2" charset="0"/>
                </a:rPr>
                <a:t>) </a:t>
              </a:r>
            </a:p>
          </p:txBody>
        </p:sp>
        <p:sp>
          <p:nvSpPr>
            <p:cNvPr id="24" name="TextBox 23">
              <a:extLst>
                <a:ext uri="{FF2B5EF4-FFF2-40B4-BE49-F238E27FC236}">
                  <a16:creationId xmlns:a16="http://schemas.microsoft.com/office/drawing/2014/main" id="{8A24A8A4-DC92-C344-8595-783509B229EE}"/>
                </a:ext>
              </a:extLst>
            </p:cNvPr>
            <p:cNvSpPr txBox="1"/>
            <p:nvPr/>
          </p:nvSpPr>
          <p:spPr>
            <a:xfrm>
              <a:off x="1429270" y="6091983"/>
              <a:ext cx="2077813" cy="461665"/>
            </a:xfrm>
            <a:prstGeom prst="rect">
              <a:avLst/>
            </a:prstGeom>
            <a:noFill/>
          </p:spPr>
          <p:txBody>
            <a:bodyPr wrap="none" rtlCol="0">
              <a:spAutoFit/>
            </a:bodyPr>
            <a:lstStyle/>
            <a:p>
              <a:r>
                <a:rPr lang="en-US" sz="2400" dirty="0">
                  <a:latin typeface="Gill Sans MT" panose="020B0502020104020203" pitchFamily="34" charset="77"/>
                </a:rPr>
                <a:t>“2d histogram”</a:t>
              </a:r>
            </a:p>
          </p:txBody>
        </p:sp>
      </p:grpSp>
    </p:spTree>
    <p:extLst>
      <p:ext uri="{BB962C8B-B14F-4D97-AF65-F5344CB8AC3E}">
        <p14:creationId xmlns:p14="http://schemas.microsoft.com/office/powerpoint/2010/main" val="85004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Visualizing distributions</a:t>
            </a:r>
          </a:p>
        </p:txBody>
      </p:sp>
      <p:pic>
        <p:nvPicPr>
          <p:cNvPr id="12" name="Picture 11">
            <a:extLst>
              <a:ext uri="{FF2B5EF4-FFF2-40B4-BE49-F238E27FC236}">
                <a16:creationId xmlns:a16="http://schemas.microsoft.com/office/drawing/2014/main" id="{3058402A-CC0A-7D48-84C7-96502306A21A}"/>
              </a:ext>
            </a:extLst>
          </p:cNvPr>
          <p:cNvPicPr>
            <a:picLocks noChangeAspect="1"/>
          </p:cNvPicPr>
          <p:nvPr/>
        </p:nvPicPr>
        <p:blipFill>
          <a:blip r:embed="rId3"/>
          <a:stretch>
            <a:fillRect/>
          </a:stretch>
        </p:blipFill>
        <p:spPr>
          <a:xfrm>
            <a:off x="2356388" y="1585778"/>
            <a:ext cx="990600" cy="4089400"/>
          </a:xfrm>
          <a:prstGeom prst="rect">
            <a:avLst/>
          </a:prstGeom>
          <a:ln>
            <a:solidFill>
              <a:schemeClr val="tx1"/>
            </a:solidFill>
          </a:ln>
        </p:spPr>
      </p:pic>
      <p:sp>
        <p:nvSpPr>
          <p:cNvPr id="13" name="Right Arrow 12">
            <a:extLst>
              <a:ext uri="{FF2B5EF4-FFF2-40B4-BE49-F238E27FC236}">
                <a16:creationId xmlns:a16="http://schemas.microsoft.com/office/drawing/2014/main" id="{F4486D02-4174-164C-AF3C-E82DA0869165}"/>
              </a:ext>
            </a:extLst>
          </p:cNvPr>
          <p:cNvSpPr/>
          <p:nvPr/>
        </p:nvSpPr>
        <p:spPr>
          <a:xfrm>
            <a:off x="3626603" y="3115159"/>
            <a:ext cx="650929" cy="17048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B16972D-0B1E-4D49-B652-DFDB5C14485D}"/>
              </a:ext>
            </a:extLst>
          </p:cNvPr>
          <p:cNvSpPr txBox="1"/>
          <p:nvPr/>
        </p:nvSpPr>
        <p:spPr>
          <a:xfrm>
            <a:off x="5377912" y="1259615"/>
            <a:ext cx="3254417" cy="2677656"/>
          </a:xfrm>
          <a:prstGeom prst="rect">
            <a:avLst/>
          </a:prstGeom>
          <a:noFill/>
        </p:spPr>
        <p:txBody>
          <a:bodyPr wrap="none" rtlCol="0">
            <a:spAutoFit/>
          </a:bodyPr>
          <a:lstStyle/>
          <a:p>
            <a:r>
              <a:rPr lang="en-US" sz="2800" dirty="0">
                <a:latin typeface="Gill Sans MT" panose="020B0502020104020203" pitchFamily="34" charset="77"/>
              </a:rPr>
              <a:t>Can summarize with:</a:t>
            </a:r>
          </a:p>
          <a:p>
            <a:pPr marL="285750" indent="-285750">
              <a:buFont typeface="Arial" panose="020B0604020202020204" pitchFamily="34" charset="0"/>
              <a:buChar char="•"/>
            </a:pPr>
            <a:r>
              <a:rPr lang="en-US" sz="2800" dirty="0">
                <a:latin typeface="Gill Sans MT" panose="020B0502020104020203" pitchFamily="34" charset="77"/>
              </a:rPr>
              <a:t>Mean</a:t>
            </a:r>
          </a:p>
          <a:p>
            <a:pPr marL="285750" indent="-285750">
              <a:buFont typeface="Arial" panose="020B0604020202020204" pitchFamily="34" charset="0"/>
              <a:buChar char="•"/>
            </a:pPr>
            <a:r>
              <a:rPr lang="en-US" sz="2800" dirty="0">
                <a:latin typeface="Gill Sans MT" panose="020B0502020104020203" pitchFamily="34" charset="77"/>
              </a:rPr>
              <a:t>Variance</a:t>
            </a:r>
          </a:p>
          <a:p>
            <a:pPr marL="285750" indent="-285750">
              <a:buFont typeface="Arial" panose="020B0604020202020204" pitchFamily="34" charset="0"/>
              <a:buChar char="•"/>
            </a:pPr>
            <a:r>
              <a:rPr lang="en-US" sz="2800" dirty="0">
                <a:latin typeface="Gill Sans MT" panose="020B0502020104020203" pitchFamily="34" charset="77"/>
              </a:rPr>
              <a:t>Mode</a:t>
            </a:r>
          </a:p>
          <a:p>
            <a:pPr marL="285750" indent="-285750">
              <a:buFont typeface="Arial" panose="020B0604020202020204" pitchFamily="34" charset="0"/>
              <a:buChar char="•"/>
            </a:pPr>
            <a:r>
              <a:rPr lang="en-US" sz="2800" dirty="0">
                <a:latin typeface="Gill Sans MT" panose="020B0502020104020203" pitchFamily="34" charset="77"/>
              </a:rPr>
              <a:t>Min</a:t>
            </a:r>
          </a:p>
          <a:p>
            <a:pPr marL="285750" indent="-285750">
              <a:buFont typeface="Arial" panose="020B0604020202020204" pitchFamily="34" charset="0"/>
              <a:buChar char="•"/>
            </a:pPr>
            <a:r>
              <a:rPr lang="en-US" sz="2800" dirty="0">
                <a:latin typeface="Gill Sans MT" panose="020B0502020104020203" pitchFamily="34" charset="77"/>
              </a:rPr>
              <a:t>Max</a:t>
            </a:r>
          </a:p>
        </p:txBody>
      </p:sp>
      <p:sp>
        <p:nvSpPr>
          <p:cNvPr id="15" name="TextBox 14">
            <a:extLst>
              <a:ext uri="{FF2B5EF4-FFF2-40B4-BE49-F238E27FC236}">
                <a16:creationId xmlns:a16="http://schemas.microsoft.com/office/drawing/2014/main" id="{25DFA45A-838D-544C-85A1-C50C4865757E}"/>
              </a:ext>
            </a:extLst>
          </p:cNvPr>
          <p:cNvSpPr txBox="1"/>
          <p:nvPr/>
        </p:nvSpPr>
        <p:spPr>
          <a:xfrm>
            <a:off x="4164884" y="4722201"/>
            <a:ext cx="7703584" cy="523220"/>
          </a:xfrm>
          <a:prstGeom prst="rect">
            <a:avLst/>
          </a:prstGeom>
          <a:noFill/>
        </p:spPr>
        <p:txBody>
          <a:bodyPr wrap="none" rtlCol="0">
            <a:spAutoFit/>
          </a:bodyPr>
          <a:lstStyle/>
          <a:p>
            <a:r>
              <a:rPr lang="en-US" sz="2800" dirty="0">
                <a:solidFill>
                  <a:srgbClr val="FF0000"/>
                </a:solidFill>
                <a:latin typeface="Gill Sans MT" panose="020B0502020104020203" pitchFamily="34" charset="77"/>
              </a:rPr>
              <a:t>But these numbers often don’t tell the whole story!</a:t>
            </a:r>
          </a:p>
        </p:txBody>
      </p:sp>
      <p:sp>
        <p:nvSpPr>
          <p:cNvPr id="2" name="TextBox 1">
            <a:extLst>
              <a:ext uri="{FF2B5EF4-FFF2-40B4-BE49-F238E27FC236}">
                <a16:creationId xmlns:a16="http://schemas.microsoft.com/office/drawing/2014/main" id="{8B42145F-D577-7E4C-A483-71D62AE54CFB}"/>
              </a:ext>
            </a:extLst>
          </p:cNvPr>
          <p:cNvSpPr txBox="1"/>
          <p:nvPr/>
        </p:nvSpPr>
        <p:spPr>
          <a:xfrm>
            <a:off x="3585233" y="2598443"/>
            <a:ext cx="623889"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F926B240-3A11-5C45-8A58-C5EB6E0D06CE}"/>
              </a:ext>
            </a:extLst>
          </p:cNvPr>
          <p:cNvSpPr txBox="1"/>
          <p:nvPr/>
        </p:nvSpPr>
        <p:spPr>
          <a:xfrm>
            <a:off x="1798583" y="1087319"/>
            <a:ext cx="2449388" cy="523220"/>
          </a:xfrm>
          <a:prstGeom prst="rect">
            <a:avLst/>
          </a:prstGeom>
          <a:noFill/>
        </p:spPr>
        <p:txBody>
          <a:bodyPr wrap="none" rtlCol="0">
            <a:spAutoFit/>
          </a:bodyPr>
          <a:lstStyle/>
          <a:p>
            <a:r>
              <a:rPr lang="en-US" sz="2800" dirty="0">
                <a:latin typeface="Gill Sans MT" panose="020B0502020104020203" pitchFamily="34" charset="77"/>
                <a:cs typeface="Arial" panose="020B0604020202020204" pitchFamily="34" charset="0"/>
              </a:rPr>
              <a:t>List of numbers</a:t>
            </a:r>
          </a:p>
        </p:txBody>
      </p:sp>
      <p:sp>
        <p:nvSpPr>
          <p:cNvPr id="9" name="TextBox 8">
            <a:extLst>
              <a:ext uri="{FF2B5EF4-FFF2-40B4-BE49-F238E27FC236}">
                <a16:creationId xmlns:a16="http://schemas.microsoft.com/office/drawing/2014/main" id="{5DFFEA13-EFE9-5443-84F3-016049FEE4C1}"/>
              </a:ext>
            </a:extLst>
          </p:cNvPr>
          <p:cNvSpPr txBox="1"/>
          <p:nvPr/>
        </p:nvSpPr>
        <p:spPr>
          <a:xfrm>
            <a:off x="246170" y="6000348"/>
            <a:ext cx="9552295" cy="523220"/>
          </a:xfrm>
          <a:prstGeom prst="rect">
            <a:avLst/>
          </a:prstGeom>
          <a:noFill/>
        </p:spPr>
        <p:txBody>
          <a:bodyPr wrap="none" rtlCol="0">
            <a:spAutoFit/>
          </a:bodyPr>
          <a:lstStyle/>
          <a:p>
            <a:r>
              <a:rPr lang="en-US" sz="2800" dirty="0">
                <a:latin typeface="Gill Sans MT" panose="020B0502020104020203" pitchFamily="34" charset="77"/>
                <a:cs typeface="Arial" panose="020B0604020202020204" pitchFamily="34" charset="0"/>
              </a:rPr>
              <a:t>e.g. fragment lengths for each read pair, or coverage at each base</a:t>
            </a:r>
          </a:p>
        </p:txBody>
      </p:sp>
    </p:spTree>
    <p:extLst>
      <p:ext uri="{BB962C8B-B14F-4D97-AF65-F5344CB8AC3E}">
        <p14:creationId xmlns:p14="http://schemas.microsoft.com/office/powerpoint/2010/main" val="412133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2"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Some visualizations can be misleading</a:t>
            </a:r>
          </a:p>
        </p:txBody>
      </p:sp>
      <p:pic>
        <p:nvPicPr>
          <p:cNvPr id="1026" name="Picture 2">
            <a:extLst>
              <a:ext uri="{FF2B5EF4-FFF2-40B4-BE49-F238E27FC236}">
                <a16:creationId xmlns:a16="http://schemas.microsoft.com/office/drawing/2014/main" id="{8FDF233A-C300-E04B-8E68-2D90D5CEBE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451"/>
          <a:stretch/>
        </p:blipFill>
        <p:spPr bwMode="auto">
          <a:xfrm>
            <a:off x="1526583" y="1664523"/>
            <a:ext cx="9138834" cy="46277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175D11F-F706-D74D-A360-B50192B05BC4}"/>
              </a:ext>
            </a:extLst>
          </p:cNvPr>
          <p:cNvSpPr txBox="1"/>
          <p:nvPr/>
        </p:nvSpPr>
        <p:spPr>
          <a:xfrm>
            <a:off x="387457" y="1000404"/>
            <a:ext cx="7070462" cy="461665"/>
          </a:xfrm>
          <a:prstGeom prst="rect">
            <a:avLst/>
          </a:prstGeom>
          <a:noFill/>
        </p:spPr>
        <p:txBody>
          <a:bodyPr wrap="none" rtlCol="0">
            <a:spAutoFit/>
          </a:bodyPr>
          <a:lstStyle/>
          <a:p>
            <a:r>
              <a:rPr lang="en-US" sz="2400" dirty="0">
                <a:latin typeface="Gill Sans MT" panose="020B0502020104020203" pitchFamily="34" charset="77"/>
              </a:rPr>
              <a:t>Many different datasets can lead to the same bar graph!</a:t>
            </a:r>
          </a:p>
        </p:txBody>
      </p:sp>
      <p:sp>
        <p:nvSpPr>
          <p:cNvPr id="6" name="Rectangle 5">
            <a:extLst>
              <a:ext uri="{FF2B5EF4-FFF2-40B4-BE49-F238E27FC236}">
                <a16:creationId xmlns:a16="http://schemas.microsoft.com/office/drawing/2014/main" id="{9D065AFC-0785-AD45-963D-AE0E9B6F0F3A}"/>
              </a:ext>
            </a:extLst>
          </p:cNvPr>
          <p:cNvSpPr/>
          <p:nvPr/>
        </p:nvSpPr>
        <p:spPr>
          <a:xfrm>
            <a:off x="-13881" y="6480260"/>
            <a:ext cx="9138834" cy="369332"/>
          </a:xfrm>
          <a:prstGeom prst="rect">
            <a:avLst/>
          </a:prstGeom>
        </p:spPr>
        <p:txBody>
          <a:bodyPr wrap="square">
            <a:spAutoFit/>
          </a:bodyPr>
          <a:lstStyle/>
          <a:p>
            <a:r>
              <a:rPr lang="en-US" dirty="0">
                <a:latin typeface="Gill Sans MT" panose="020B0502020104020203" pitchFamily="34" charset="77"/>
              </a:rPr>
              <a:t>Beyond Bar and Line Graphs: Time for a New Data Presentation Paradigm (</a:t>
            </a:r>
            <a:r>
              <a:rPr lang="en-US" dirty="0" err="1">
                <a:latin typeface="Gill Sans MT" panose="020B0502020104020203" pitchFamily="34" charset="77"/>
              </a:rPr>
              <a:t>Weissgerber</a:t>
            </a:r>
            <a:r>
              <a:rPr lang="en-US" dirty="0">
                <a:latin typeface="Gill Sans MT" panose="020B0502020104020203" pitchFamily="34" charset="77"/>
              </a:rPr>
              <a:t>, </a:t>
            </a:r>
            <a:r>
              <a:rPr lang="en-US" i="1" dirty="0">
                <a:latin typeface="Gill Sans MT" panose="020B0502020104020203" pitchFamily="34" charset="77"/>
              </a:rPr>
              <a:t>et al.</a:t>
            </a:r>
            <a:r>
              <a:rPr lang="en-US" dirty="0">
                <a:latin typeface="Gill Sans MT" panose="020B0502020104020203" pitchFamily="34" charset="77"/>
              </a:rPr>
              <a:t>)</a:t>
            </a:r>
          </a:p>
        </p:txBody>
      </p:sp>
    </p:spTree>
    <p:extLst>
      <p:ext uri="{BB962C8B-B14F-4D97-AF65-F5344CB8AC3E}">
        <p14:creationId xmlns:p14="http://schemas.microsoft.com/office/powerpoint/2010/main" val="2200346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“Same stats, different graphs”</a:t>
            </a:r>
          </a:p>
        </p:txBody>
      </p:sp>
      <p:sp>
        <p:nvSpPr>
          <p:cNvPr id="2" name="TextBox 1">
            <a:extLst>
              <a:ext uri="{FF2B5EF4-FFF2-40B4-BE49-F238E27FC236}">
                <a16:creationId xmlns:a16="http://schemas.microsoft.com/office/drawing/2014/main" id="{77225015-5A91-7E45-8289-E81FF8E2B2C6}"/>
              </a:ext>
            </a:extLst>
          </p:cNvPr>
          <p:cNvSpPr txBox="1"/>
          <p:nvPr/>
        </p:nvSpPr>
        <p:spPr>
          <a:xfrm>
            <a:off x="191146" y="1259614"/>
            <a:ext cx="8100447" cy="954107"/>
          </a:xfrm>
          <a:prstGeom prst="rect">
            <a:avLst/>
          </a:prstGeom>
          <a:noFill/>
        </p:spPr>
        <p:txBody>
          <a:bodyPr wrap="square" rtlCol="0">
            <a:spAutoFit/>
          </a:bodyPr>
          <a:lstStyle/>
          <a:p>
            <a:r>
              <a:rPr lang="en-US" sz="2800" dirty="0">
                <a:latin typeface="Gill Sans MT" panose="020B0502020104020203" pitchFamily="34" charset="77"/>
              </a:rPr>
              <a:t>All of these datasets have the same: mean (x), mean(y), var(x), var(y), and Pearson correlation(</a:t>
            </a:r>
            <a:r>
              <a:rPr lang="en-US" sz="2800" dirty="0" err="1">
                <a:latin typeface="Gill Sans MT" panose="020B0502020104020203" pitchFamily="34" charset="77"/>
              </a:rPr>
              <a:t>x,y</a:t>
            </a:r>
            <a:r>
              <a:rPr lang="en-US" sz="2800" dirty="0">
                <a:latin typeface="Gill Sans MT" panose="020B0502020104020203" pitchFamily="34" charset="77"/>
              </a:rPr>
              <a:t>):</a:t>
            </a:r>
          </a:p>
        </p:txBody>
      </p:sp>
      <p:pic>
        <p:nvPicPr>
          <p:cNvPr id="3" name="Picture 2">
            <a:extLst>
              <a:ext uri="{FF2B5EF4-FFF2-40B4-BE49-F238E27FC236}">
                <a16:creationId xmlns:a16="http://schemas.microsoft.com/office/drawing/2014/main" id="{2C2CFDBF-97A0-0B46-BBB6-5E0B5B2FC970}"/>
              </a:ext>
            </a:extLst>
          </p:cNvPr>
          <p:cNvPicPr>
            <a:picLocks noChangeAspect="1"/>
          </p:cNvPicPr>
          <p:nvPr/>
        </p:nvPicPr>
        <p:blipFill>
          <a:blip r:embed="rId3"/>
          <a:stretch>
            <a:fillRect/>
          </a:stretch>
        </p:blipFill>
        <p:spPr>
          <a:xfrm>
            <a:off x="191146" y="2391786"/>
            <a:ext cx="11809708" cy="3066319"/>
          </a:xfrm>
          <a:prstGeom prst="rect">
            <a:avLst/>
          </a:prstGeom>
          <a:ln>
            <a:solidFill>
              <a:schemeClr val="tx1"/>
            </a:solidFill>
          </a:ln>
        </p:spPr>
      </p:pic>
      <p:sp>
        <p:nvSpPr>
          <p:cNvPr id="14" name="TextBox 13">
            <a:extLst>
              <a:ext uri="{FF2B5EF4-FFF2-40B4-BE49-F238E27FC236}">
                <a16:creationId xmlns:a16="http://schemas.microsoft.com/office/drawing/2014/main" id="{1A1B1E1F-9209-8B4D-8A72-B1C9F0206109}"/>
              </a:ext>
            </a:extLst>
          </p:cNvPr>
          <p:cNvSpPr txBox="1"/>
          <p:nvPr/>
        </p:nvSpPr>
        <p:spPr>
          <a:xfrm>
            <a:off x="214395" y="5665426"/>
            <a:ext cx="5881606" cy="523220"/>
          </a:xfrm>
          <a:prstGeom prst="rect">
            <a:avLst/>
          </a:prstGeom>
          <a:noFill/>
        </p:spPr>
        <p:txBody>
          <a:bodyPr wrap="square" rtlCol="0">
            <a:spAutoFit/>
          </a:bodyPr>
          <a:lstStyle/>
          <a:p>
            <a:r>
              <a:rPr lang="en-US" sz="2800" dirty="0">
                <a:latin typeface="Gill Sans MT" panose="020B0502020104020203" pitchFamily="34" charset="77"/>
              </a:rPr>
              <a:t>But clearly, they are all very different!</a:t>
            </a:r>
          </a:p>
        </p:txBody>
      </p:sp>
      <p:sp>
        <p:nvSpPr>
          <p:cNvPr id="9" name="Rectangle 8">
            <a:extLst>
              <a:ext uri="{FF2B5EF4-FFF2-40B4-BE49-F238E27FC236}">
                <a16:creationId xmlns:a16="http://schemas.microsoft.com/office/drawing/2014/main" id="{08585CD8-48C5-C345-8A0E-35D93D46F68B}"/>
              </a:ext>
            </a:extLst>
          </p:cNvPr>
          <p:cNvSpPr/>
          <p:nvPr/>
        </p:nvSpPr>
        <p:spPr>
          <a:xfrm>
            <a:off x="2749094" y="6253581"/>
            <a:ext cx="9442906" cy="523220"/>
          </a:xfrm>
          <a:prstGeom prst="rect">
            <a:avLst/>
          </a:prstGeom>
        </p:spPr>
        <p:txBody>
          <a:bodyPr wrap="none">
            <a:spAutoFit/>
          </a:bodyPr>
          <a:lstStyle/>
          <a:p>
            <a:pPr algn="r"/>
            <a:r>
              <a:rPr lang="en-US" sz="1400" dirty="0">
                <a:latin typeface="Gill Sans MT" panose="020B0502020104020203" pitchFamily="34" charset="77"/>
              </a:rPr>
              <a:t>Justin </a:t>
            </a:r>
            <a:r>
              <a:rPr lang="en-US" sz="1400" dirty="0" err="1">
                <a:latin typeface="Gill Sans MT" panose="020B0502020104020203" pitchFamily="34" charset="77"/>
              </a:rPr>
              <a:t>Matejka</a:t>
            </a:r>
            <a:r>
              <a:rPr lang="en-US" sz="1400" dirty="0">
                <a:latin typeface="Gill Sans MT" panose="020B0502020104020203" pitchFamily="34" charset="77"/>
              </a:rPr>
              <a:t> and George Fitzmaurice</a:t>
            </a:r>
          </a:p>
          <a:p>
            <a:pPr algn="r"/>
            <a:r>
              <a:rPr lang="en-US" sz="1400" dirty="0">
                <a:latin typeface="Gill Sans MT" panose="020B0502020104020203" pitchFamily="34" charset="77"/>
              </a:rPr>
              <a:t>https://</a:t>
            </a:r>
            <a:r>
              <a:rPr lang="en-US" sz="1400" dirty="0" err="1">
                <a:latin typeface="Gill Sans MT" panose="020B0502020104020203" pitchFamily="34" charset="77"/>
              </a:rPr>
              <a:t>damassets.autodesk.net</a:t>
            </a:r>
            <a:r>
              <a:rPr lang="en-US" sz="1400" dirty="0">
                <a:latin typeface="Gill Sans MT" panose="020B0502020104020203" pitchFamily="34" charset="77"/>
              </a:rPr>
              <a:t>/content/dam/</a:t>
            </a:r>
            <a:r>
              <a:rPr lang="en-US" sz="1400" dirty="0" err="1">
                <a:latin typeface="Gill Sans MT" panose="020B0502020104020203" pitchFamily="34" charset="77"/>
              </a:rPr>
              <a:t>autodesk</a:t>
            </a:r>
            <a:r>
              <a:rPr lang="en-US" sz="1400" dirty="0">
                <a:latin typeface="Gill Sans MT" panose="020B0502020104020203" pitchFamily="34" charset="77"/>
              </a:rPr>
              <a:t>/www/</a:t>
            </a:r>
            <a:r>
              <a:rPr lang="en-US" sz="1400" dirty="0" err="1">
                <a:latin typeface="Gill Sans MT" panose="020B0502020104020203" pitchFamily="34" charset="77"/>
              </a:rPr>
              <a:t>autodesk-reasearch</a:t>
            </a:r>
            <a:r>
              <a:rPr lang="en-US" sz="1400" dirty="0">
                <a:latin typeface="Gill Sans MT" panose="020B0502020104020203" pitchFamily="34" charset="77"/>
              </a:rPr>
              <a:t>/Publications/pdf/same-stats-different-</a:t>
            </a:r>
            <a:r>
              <a:rPr lang="en-US" sz="1400" dirty="0" err="1">
                <a:latin typeface="Gill Sans MT" panose="020B0502020104020203" pitchFamily="34" charset="77"/>
              </a:rPr>
              <a:t>graphs.pdf</a:t>
            </a:r>
            <a:endParaRPr lang="en-US" sz="1400" dirty="0">
              <a:latin typeface="Gill Sans MT" panose="020B0502020104020203" pitchFamily="34" charset="77"/>
            </a:endParaRPr>
          </a:p>
        </p:txBody>
      </p:sp>
    </p:spTree>
    <p:extLst>
      <p:ext uri="{BB962C8B-B14F-4D97-AF65-F5344CB8AC3E}">
        <p14:creationId xmlns:p14="http://schemas.microsoft.com/office/powerpoint/2010/main" val="894923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F0306E-763A-AC49-B5AB-42A9F12BD0FE}"/>
              </a:ext>
            </a:extLst>
          </p:cNvPr>
          <p:cNvPicPr>
            <a:picLocks noChangeAspect="1"/>
          </p:cNvPicPr>
          <p:nvPr/>
        </p:nvPicPr>
        <p:blipFill>
          <a:blip r:embed="rId2"/>
          <a:stretch>
            <a:fillRect/>
          </a:stretch>
        </p:blipFill>
        <p:spPr>
          <a:xfrm>
            <a:off x="1372515" y="898902"/>
            <a:ext cx="6815002" cy="5406648"/>
          </a:xfrm>
          <a:prstGeom prst="rect">
            <a:avLst/>
          </a:prstGeom>
          <a:ln>
            <a:solidFill>
              <a:schemeClr val="tx1"/>
            </a:solidFill>
          </a:ln>
        </p:spPr>
      </p:pic>
      <p:sp>
        <p:nvSpPr>
          <p:cNvPr id="5" name="TextBox 4">
            <a:extLst>
              <a:ext uri="{FF2B5EF4-FFF2-40B4-BE49-F238E27FC236}">
                <a16:creationId xmlns:a16="http://schemas.microsoft.com/office/drawing/2014/main" id="{929B598B-0AD9-2942-B681-BD9E4D714AB0}"/>
              </a:ext>
            </a:extLst>
          </p:cNvPr>
          <p:cNvSpPr txBox="1"/>
          <p:nvPr/>
        </p:nvSpPr>
        <p:spPr>
          <a:xfrm>
            <a:off x="5579391" y="2402238"/>
            <a:ext cx="6310958" cy="461665"/>
          </a:xfrm>
          <a:prstGeom prst="rect">
            <a:avLst/>
          </a:prstGeom>
          <a:solidFill>
            <a:schemeClr val="bg1"/>
          </a:solidFill>
          <a:ln w="28575">
            <a:solidFill>
              <a:schemeClr val="tx1"/>
            </a:solidFill>
          </a:ln>
        </p:spPr>
        <p:txBody>
          <a:bodyPr wrap="none" rtlCol="0">
            <a:spAutoFit/>
          </a:bodyPr>
          <a:lstStyle/>
          <a:p>
            <a:r>
              <a:rPr lang="en-US" sz="2400" dirty="0">
                <a:latin typeface="Gill Sans MT" panose="020B0502020104020203" pitchFamily="34" charset="77"/>
              </a:rPr>
              <a:t>What interesting things can I say about my data? </a:t>
            </a:r>
          </a:p>
        </p:txBody>
      </p:sp>
      <p:sp>
        <p:nvSpPr>
          <p:cNvPr id="6" name="TextBox 5">
            <a:extLst>
              <a:ext uri="{FF2B5EF4-FFF2-40B4-BE49-F238E27FC236}">
                <a16:creationId xmlns:a16="http://schemas.microsoft.com/office/drawing/2014/main" id="{4CDBB9A0-F796-7642-942D-727E96717484}"/>
              </a:ext>
            </a:extLst>
          </p:cNvPr>
          <p:cNvSpPr txBox="1"/>
          <p:nvPr/>
        </p:nvSpPr>
        <p:spPr>
          <a:xfrm>
            <a:off x="7222212" y="3429000"/>
            <a:ext cx="2519279" cy="461665"/>
          </a:xfrm>
          <a:prstGeom prst="rect">
            <a:avLst/>
          </a:prstGeom>
          <a:solidFill>
            <a:schemeClr val="bg1"/>
          </a:solidFill>
          <a:ln w="28575">
            <a:solidFill>
              <a:schemeClr val="tx1"/>
            </a:solidFill>
          </a:ln>
        </p:spPr>
        <p:txBody>
          <a:bodyPr wrap="none" rtlCol="0">
            <a:spAutoFit/>
          </a:bodyPr>
          <a:lstStyle/>
          <a:p>
            <a:r>
              <a:rPr lang="en-US" sz="2400" dirty="0">
                <a:latin typeface="Gill Sans MT" panose="020B0502020104020203" pitchFamily="34" charset="77"/>
              </a:rPr>
              <a:t>Is my data reliable?</a:t>
            </a:r>
          </a:p>
        </p:txBody>
      </p:sp>
      <p:sp>
        <p:nvSpPr>
          <p:cNvPr id="7" name="TextBox 6">
            <a:extLst>
              <a:ext uri="{FF2B5EF4-FFF2-40B4-BE49-F238E27FC236}">
                <a16:creationId xmlns:a16="http://schemas.microsoft.com/office/drawing/2014/main" id="{07F0016D-3865-134C-8A45-8DF6FB968F07}"/>
              </a:ext>
            </a:extLst>
          </p:cNvPr>
          <p:cNvSpPr txBox="1"/>
          <p:nvPr/>
        </p:nvSpPr>
        <p:spPr>
          <a:xfrm>
            <a:off x="1572822" y="6003323"/>
            <a:ext cx="10487743" cy="584775"/>
          </a:xfrm>
          <a:prstGeom prst="rect">
            <a:avLst/>
          </a:prstGeom>
          <a:solidFill>
            <a:schemeClr val="bg1"/>
          </a:solidFill>
          <a:ln w="28575">
            <a:solidFill>
              <a:srgbClr val="FF0000"/>
            </a:solidFill>
          </a:ln>
        </p:spPr>
        <p:txBody>
          <a:bodyPr wrap="none" rtlCol="0">
            <a:spAutoFit/>
          </a:bodyPr>
          <a:lstStyle/>
          <a:p>
            <a:r>
              <a:rPr lang="en-US" sz="3200" dirty="0">
                <a:solidFill>
                  <a:srgbClr val="FF0000"/>
                </a:solidFill>
                <a:latin typeface="Gill Sans MT" panose="020B0502020104020203" pitchFamily="34" charset="77"/>
              </a:rPr>
              <a:t>Data visualization will help us answer both of these questions!</a:t>
            </a:r>
          </a:p>
        </p:txBody>
      </p:sp>
      <p:sp>
        <p:nvSpPr>
          <p:cNvPr id="2" name="TextBox 1">
            <a:extLst>
              <a:ext uri="{FF2B5EF4-FFF2-40B4-BE49-F238E27FC236}">
                <a16:creationId xmlns:a16="http://schemas.microsoft.com/office/drawing/2014/main" id="{8A52F7E8-A7FA-4547-8627-F5FAA06B2930}"/>
              </a:ext>
            </a:extLst>
          </p:cNvPr>
          <p:cNvSpPr txBox="1"/>
          <p:nvPr/>
        </p:nvSpPr>
        <p:spPr>
          <a:xfrm>
            <a:off x="123986" y="269902"/>
            <a:ext cx="5283882" cy="523220"/>
          </a:xfrm>
          <a:prstGeom prst="rect">
            <a:avLst/>
          </a:prstGeom>
          <a:noFill/>
        </p:spPr>
        <p:txBody>
          <a:bodyPr wrap="none" rtlCol="0">
            <a:spAutoFit/>
          </a:bodyPr>
          <a:lstStyle/>
          <a:p>
            <a:r>
              <a:rPr lang="en-US" sz="2800" dirty="0">
                <a:latin typeface="Gill Sans MT" panose="020B0502020104020203" pitchFamily="34" charset="77"/>
              </a:rPr>
              <a:t>Someone gives you a pile of data…</a:t>
            </a:r>
          </a:p>
        </p:txBody>
      </p:sp>
    </p:spTree>
    <p:extLst>
      <p:ext uri="{BB962C8B-B14F-4D97-AF65-F5344CB8AC3E}">
        <p14:creationId xmlns:p14="http://schemas.microsoft.com/office/powerpoint/2010/main" val="81122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Visualizing distributions - histograms</a:t>
            </a:r>
          </a:p>
        </p:txBody>
      </p:sp>
      <p:pic>
        <p:nvPicPr>
          <p:cNvPr id="9218" name="Picture 2">
            <a:extLst>
              <a:ext uri="{FF2B5EF4-FFF2-40B4-BE49-F238E27FC236}">
                <a16:creationId xmlns:a16="http://schemas.microsoft.com/office/drawing/2014/main" id="{9D2DE143-EC34-324C-B047-7FA385A280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0508" y="1897282"/>
            <a:ext cx="6234952" cy="42085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33948FD-C2FA-B84A-9F62-C47075A1B598}"/>
              </a:ext>
            </a:extLst>
          </p:cNvPr>
          <p:cNvSpPr/>
          <p:nvPr/>
        </p:nvSpPr>
        <p:spPr>
          <a:xfrm>
            <a:off x="304801" y="2086888"/>
            <a:ext cx="4980122" cy="2862322"/>
          </a:xfrm>
          <a:prstGeom prst="rect">
            <a:avLst/>
          </a:prstGeom>
          <a:solidFill>
            <a:schemeClr val="bg1"/>
          </a:solidFill>
          <a:ln>
            <a:solidFill>
              <a:schemeClr val="tx1"/>
            </a:solidFill>
          </a:ln>
        </p:spPr>
        <p:txBody>
          <a:bodyPr wrap="square">
            <a:spAutoFit/>
          </a:bodyPr>
          <a:lstStyle/>
          <a:p>
            <a:r>
              <a:rPr lang="en-US" dirty="0">
                <a:latin typeface="Courier" pitchFamily="2" charset="0"/>
              </a:rPr>
              <a:t># Generate random data</a:t>
            </a:r>
          </a:p>
          <a:p>
            <a:r>
              <a:rPr lang="en-US" dirty="0">
                <a:latin typeface="Courier" pitchFamily="2" charset="0"/>
              </a:rPr>
              <a:t># 10K draws from standard normal</a:t>
            </a:r>
          </a:p>
          <a:p>
            <a:r>
              <a:rPr lang="en-US" dirty="0">
                <a:latin typeface="Courier" pitchFamily="2" charset="0"/>
              </a:rPr>
              <a:t>data = </a:t>
            </a:r>
            <a:r>
              <a:rPr lang="en-US" dirty="0" err="1">
                <a:latin typeface="Courier" pitchFamily="2" charset="0"/>
              </a:rPr>
              <a:t>np.random.normal</a:t>
            </a:r>
            <a:r>
              <a:rPr lang="en-US" dirty="0">
                <a:latin typeface="Courier" pitchFamily="2" charset="0"/>
              </a:rPr>
              <a:t>(size=10000)</a:t>
            </a:r>
          </a:p>
          <a:p>
            <a:endParaRPr lang="en-US" dirty="0">
              <a:latin typeface="Courier" pitchFamily="2" charset="0"/>
            </a:endParaRPr>
          </a:p>
          <a:p>
            <a:r>
              <a:rPr lang="en-US" dirty="0">
                <a:latin typeface="Courier" pitchFamily="2" charset="0"/>
              </a:rPr>
              <a:t># Plot a histogram</a:t>
            </a:r>
          </a:p>
          <a:p>
            <a:r>
              <a:rPr lang="en-US" dirty="0">
                <a:latin typeface="Courier" pitchFamily="2" charset="0"/>
              </a:rPr>
              <a:t>fig = </a:t>
            </a:r>
            <a:r>
              <a:rPr lang="en-US" dirty="0" err="1">
                <a:latin typeface="Courier" pitchFamily="2" charset="0"/>
              </a:rPr>
              <a:t>plt.figure</a:t>
            </a:r>
            <a:r>
              <a:rPr lang="en-US" dirty="0">
                <a:latin typeface="Courier" pitchFamily="2" charset="0"/>
              </a:rPr>
              <a:t>()</a:t>
            </a:r>
          </a:p>
          <a:p>
            <a:r>
              <a:rPr lang="en-US" dirty="0">
                <a:latin typeface="Courier" pitchFamily="2" charset="0"/>
              </a:rPr>
              <a:t>ax = </a:t>
            </a:r>
            <a:r>
              <a:rPr lang="en-US" dirty="0" err="1">
                <a:latin typeface="Courier" pitchFamily="2" charset="0"/>
              </a:rPr>
              <a:t>fig.add_subplot</a:t>
            </a:r>
            <a:r>
              <a:rPr lang="en-US" dirty="0">
                <a:latin typeface="Courier" pitchFamily="2" charset="0"/>
              </a:rPr>
              <a:t>(111)</a:t>
            </a:r>
          </a:p>
          <a:p>
            <a:r>
              <a:rPr lang="en-US" dirty="0" err="1">
                <a:latin typeface="Courier" pitchFamily="2" charset="0"/>
              </a:rPr>
              <a:t>ax.</a:t>
            </a:r>
            <a:r>
              <a:rPr lang="en-US" b="1" dirty="0" err="1">
                <a:latin typeface="Courier" pitchFamily="2" charset="0"/>
              </a:rPr>
              <a:t>hist</a:t>
            </a:r>
            <a:r>
              <a:rPr lang="en-US" dirty="0">
                <a:latin typeface="Courier" pitchFamily="2" charset="0"/>
              </a:rPr>
              <a:t>(data, </a:t>
            </a:r>
            <a:r>
              <a:rPr lang="en-US" dirty="0" err="1">
                <a:latin typeface="Courier" pitchFamily="2" charset="0"/>
              </a:rPr>
              <a:t>edgecolor</a:t>
            </a:r>
            <a:r>
              <a:rPr lang="en-US" dirty="0">
                <a:latin typeface="Courier" pitchFamily="2" charset="0"/>
              </a:rPr>
              <a:t>="black");</a:t>
            </a:r>
          </a:p>
          <a:p>
            <a:r>
              <a:rPr lang="en-US" dirty="0" err="1">
                <a:latin typeface="Courier" pitchFamily="2" charset="0"/>
              </a:rPr>
              <a:t>ax.set_xlabel</a:t>
            </a:r>
            <a:r>
              <a:rPr lang="en-US" dirty="0">
                <a:latin typeface="Courier" pitchFamily="2" charset="0"/>
              </a:rPr>
              <a:t>("Bin", size=15)</a:t>
            </a:r>
          </a:p>
          <a:p>
            <a:r>
              <a:rPr lang="en-US" dirty="0" err="1">
                <a:latin typeface="Courier" pitchFamily="2" charset="0"/>
              </a:rPr>
              <a:t>ax.set_ylabel</a:t>
            </a:r>
            <a:r>
              <a:rPr lang="en-US" dirty="0">
                <a:latin typeface="Courier" pitchFamily="2" charset="0"/>
              </a:rPr>
              <a:t>("Count", size=15)</a:t>
            </a:r>
          </a:p>
        </p:txBody>
      </p:sp>
      <p:sp>
        <p:nvSpPr>
          <p:cNvPr id="5" name="Right Bracket 4">
            <a:extLst>
              <a:ext uri="{FF2B5EF4-FFF2-40B4-BE49-F238E27FC236}">
                <a16:creationId xmlns:a16="http://schemas.microsoft.com/office/drawing/2014/main" id="{198590E3-B218-C04A-ACFD-E6E631BF4701}"/>
              </a:ext>
            </a:extLst>
          </p:cNvPr>
          <p:cNvSpPr/>
          <p:nvPr/>
        </p:nvSpPr>
        <p:spPr>
          <a:xfrm rot="5400000">
            <a:off x="7756902" y="5633633"/>
            <a:ext cx="170481" cy="402956"/>
          </a:xfrm>
          <a:prstGeom prst="rightBracket">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F3CD907A-B6AC-004A-91D8-F268FD15B00C}"/>
              </a:ext>
            </a:extLst>
          </p:cNvPr>
          <p:cNvSpPr txBox="1"/>
          <p:nvPr/>
        </p:nvSpPr>
        <p:spPr>
          <a:xfrm>
            <a:off x="3378631" y="5920352"/>
            <a:ext cx="4808239" cy="646331"/>
          </a:xfrm>
          <a:prstGeom prst="rect">
            <a:avLst/>
          </a:prstGeom>
          <a:noFill/>
        </p:spPr>
        <p:txBody>
          <a:bodyPr wrap="none" rtlCol="0">
            <a:spAutoFit/>
          </a:bodyPr>
          <a:lstStyle/>
          <a:p>
            <a:pPr algn="r"/>
            <a:r>
              <a:rPr lang="en-US" dirty="0">
                <a:solidFill>
                  <a:srgbClr val="FF0000"/>
                </a:solidFill>
                <a:latin typeface="Gill Sans MT" panose="020B0502020104020203" pitchFamily="34" charset="77"/>
              </a:rPr>
              <a:t>Break data into “bins”</a:t>
            </a:r>
          </a:p>
          <a:p>
            <a:pPr algn="r"/>
            <a:r>
              <a:rPr lang="en-US" dirty="0">
                <a:solidFill>
                  <a:srgbClr val="FF0000"/>
                </a:solidFill>
                <a:latin typeface="Gill Sans MT" panose="020B0502020104020203" pitchFamily="34" charset="77"/>
              </a:rPr>
              <a:t>(By default, breaks data into 10 equally sized bins)</a:t>
            </a:r>
          </a:p>
        </p:txBody>
      </p:sp>
      <p:sp>
        <p:nvSpPr>
          <p:cNvPr id="8" name="TextBox 7">
            <a:extLst>
              <a:ext uri="{FF2B5EF4-FFF2-40B4-BE49-F238E27FC236}">
                <a16:creationId xmlns:a16="http://schemas.microsoft.com/office/drawing/2014/main" id="{D4101AA6-3CC8-E74E-B9A1-DD3216656D7C}"/>
              </a:ext>
            </a:extLst>
          </p:cNvPr>
          <p:cNvSpPr txBox="1"/>
          <p:nvPr/>
        </p:nvSpPr>
        <p:spPr>
          <a:xfrm>
            <a:off x="6224806" y="3670798"/>
            <a:ext cx="1617336" cy="646331"/>
          </a:xfrm>
          <a:prstGeom prst="rect">
            <a:avLst/>
          </a:prstGeom>
          <a:noFill/>
        </p:spPr>
        <p:txBody>
          <a:bodyPr wrap="square" rtlCol="0">
            <a:spAutoFit/>
          </a:bodyPr>
          <a:lstStyle/>
          <a:p>
            <a:pPr algn="r"/>
            <a:r>
              <a:rPr lang="en-US" dirty="0">
                <a:solidFill>
                  <a:srgbClr val="FF0000"/>
                </a:solidFill>
                <a:latin typeface="Gill Sans MT" panose="020B0502020104020203" pitchFamily="34" charset="77"/>
              </a:rPr>
              <a:t># data points in this bin</a:t>
            </a:r>
          </a:p>
        </p:txBody>
      </p:sp>
      <p:cxnSp>
        <p:nvCxnSpPr>
          <p:cNvPr id="9" name="Straight Arrow Connector 8">
            <a:extLst>
              <a:ext uri="{FF2B5EF4-FFF2-40B4-BE49-F238E27FC236}">
                <a16:creationId xmlns:a16="http://schemas.microsoft.com/office/drawing/2014/main" id="{7343C7BE-8F20-AF40-955B-CD76B000B039}"/>
              </a:ext>
            </a:extLst>
          </p:cNvPr>
          <p:cNvCxnSpPr>
            <a:cxnSpLocks/>
          </p:cNvCxnSpPr>
          <p:nvPr/>
        </p:nvCxnSpPr>
        <p:spPr>
          <a:xfrm>
            <a:off x="7416800" y="4375775"/>
            <a:ext cx="425342" cy="335711"/>
          </a:xfrm>
          <a:prstGeom prst="straightConnector1">
            <a:avLst/>
          </a:prstGeom>
          <a:ln w="19050">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630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Visualizing multiple distributions - histograms</a:t>
            </a:r>
          </a:p>
        </p:txBody>
      </p:sp>
      <p:pic>
        <p:nvPicPr>
          <p:cNvPr id="10248" name="Picture 8">
            <a:extLst>
              <a:ext uri="{FF2B5EF4-FFF2-40B4-BE49-F238E27FC236}">
                <a16:creationId xmlns:a16="http://schemas.microsoft.com/office/drawing/2014/main" id="{75793CB2-4403-2147-8D78-853DA42BA4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523" y="2448732"/>
            <a:ext cx="3785823" cy="2520735"/>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a:extLst>
              <a:ext uri="{FF2B5EF4-FFF2-40B4-BE49-F238E27FC236}">
                <a16:creationId xmlns:a16="http://schemas.microsoft.com/office/drawing/2014/main" id="{9FC3D6C1-B6B6-1D4D-A0ED-3CA429F220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4390" y="2448732"/>
            <a:ext cx="3785823" cy="2520735"/>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a:extLst>
              <a:ext uri="{FF2B5EF4-FFF2-40B4-BE49-F238E27FC236}">
                <a16:creationId xmlns:a16="http://schemas.microsoft.com/office/drawing/2014/main" id="{271D2C41-BA8A-004C-902C-75AF26ADD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3256" y="2448732"/>
            <a:ext cx="3719736" cy="252073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E390100-A759-2C4F-9E7B-3B7E248B5286}"/>
              </a:ext>
            </a:extLst>
          </p:cNvPr>
          <p:cNvSpPr/>
          <p:nvPr/>
        </p:nvSpPr>
        <p:spPr>
          <a:xfrm>
            <a:off x="883799" y="2032906"/>
            <a:ext cx="3217547" cy="369332"/>
          </a:xfrm>
          <a:prstGeom prst="rect">
            <a:avLst/>
          </a:prstGeom>
        </p:spPr>
        <p:txBody>
          <a:bodyPr wrap="none">
            <a:spAutoFit/>
          </a:bodyPr>
          <a:lstStyle/>
          <a:p>
            <a:r>
              <a:rPr lang="en-US" dirty="0" err="1">
                <a:latin typeface="Courier" pitchFamily="2" charset="0"/>
              </a:rPr>
              <a:t>ax.</a:t>
            </a:r>
            <a:r>
              <a:rPr lang="en-US" b="1" dirty="0" err="1">
                <a:latin typeface="Courier" pitchFamily="2" charset="0"/>
              </a:rPr>
              <a:t>hist</a:t>
            </a:r>
            <a:r>
              <a:rPr lang="en-US" dirty="0">
                <a:latin typeface="Courier" pitchFamily="2" charset="0"/>
              </a:rPr>
              <a:t>(data, bins=</a:t>
            </a:r>
            <a:r>
              <a:rPr lang="en-US" b="1" dirty="0">
                <a:solidFill>
                  <a:srgbClr val="FF0000"/>
                </a:solidFill>
                <a:latin typeface="Courier" pitchFamily="2" charset="0"/>
              </a:rPr>
              <a:t>5</a:t>
            </a:r>
            <a:r>
              <a:rPr lang="en-US" dirty="0">
                <a:latin typeface="Courier" pitchFamily="2" charset="0"/>
              </a:rPr>
              <a:t>);</a:t>
            </a:r>
          </a:p>
        </p:txBody>
      </p:sp>
      <p:sp>
        <p:nvSpPr>
          <p:cNvPr id="14" name="Rectangle 13">
            <a:extLst>
              <a:ext uri="{FF2B5EF4-FFF2-40B4-BE49-F238E27FC236}">
                <a16:creationId xmlns:a16="http://schemas.microsoft.com/office/drawing/2014/main" id="{784DD147-C842-5149-9926-48B300F65247}"/>
              </a:ext>
            </a:extLst>
          </p:cNvPr>
          <p:cNvSpPr/>
          <p:nvPr/>
        </p:nvSpPr>
        <p:spPr>
          <a:xfrm>
            <a:off x="4580214" y="2032906"/>
            <a:ext cx="3355406" cy="369332"/>
          </a:xfrm>
          <a:prstGeom prst="rect">
            <a:avLst/>
          </a:prstGeom>
        </p:spPr>
        <p:txBody>
          <a:bodyPr wrap="none">
            <a:spAutoFit/>
          </a:bodyPr>
          <a:lstStyle/>
          <a:p>
            <a:r>
              <a:rPr lang="en-US" dirty="0" err="1">
                <a:latin typeface="Courier" pitchFamily="2" charset="0"/>
              </a:rPr>
              <a:t>ax.</a:t>
            </a:r>
            <a:r>
              <a:rPr lang="en-US" b="1" dirty="0" err="1">
                <a:latin typeface="Courier" pitchFamily="2" charset="0"/>
              </a:rPr>
              <a:t>hist</a:t>
            </a:r>
            <a:r>
              <a:rPr lang="en-US" dirty="0">
                <a:latin typeface="Courier" pitchFamily="2" charset="0"/>
              </a:rPr>
              <a:t>(data, bins=</a:t>
            </a:r>
            <a:r>
              <a:rPr lang="en-US" b="1" dirty="0">
                <a:solidFill>
                  <a:srgbClr val="FF0000"/>
                </a:solidFill>
                <a:latin typeface="Courier" pitchFamily="2" charset="0"/>
              </a:rPr>
              <a:t>10</a:t>
            </a:r>
            <a:r>
              <a:rPr lang="en-US" dirty="0">
                <a:latin typeface="Courier" pitchFamily="2" charset="0"/>
              </a:rPr>
              <a:t>);</a:t>
            </a:r>
          </a:p>
        </p:txBody>
      </p:sp>
      <p:sp>
        <p:nvSpPr>
          <p:cNvPr id="15" name="Rectangle 14">
            <a:extLst>
              <a:ext uri="{FF2B5EF4-FFF2-40B4-BE49-F238E27FC236}">
                <a16:creationId xmlns:a16="http://schemas.microsoft.com/office/drawing/2014/main" id="{BFB63EF4-04B1-2642-B796-35EEB579697A}"/>
              </a:ext>
            </a:extLst>
          </p:cNvPr>
          <p:cNvSpPr/>
          <p:nvPr/>
        </p:nvSpPr>
        <p:spPr>
          <a:xfrm>
            <a:off x="8317586" y="2032906"/>
            <a:ext cx="3355406" cy="369332"/>
          </a:xfrm>
          <a:prstGeom prst="rect">
            <a:avLst/>
          </a:prstGeom>
        </p:spPr>
        <p:txBody>
          <a:bodyPr wrap="none">
            <a:spAutoFit/>
          </a:bodyPr>
          <a:lstStyle/>
          <a:p>
            <a:r>
              <a:rPr lang="en-US" dirty="0" err="1">
                <a:latin typeface="Courier" pitchFamily="2" charset="0"/>
              </a:rPr>
              <a:t>ax.</a:t>
            </a:r>
            <a:r>
              <a:rPr lang="en-US" b="1" dirty="0" err="1">
                <a:latin typeface="Courier" pitchFamily="2" charset="0"/>
              </a:rPr>
              <a:t>hist</a:t>
            </a:r>
            <a:r>
              <a:rPr lang="en-US" dirty="0">
                <a:latin typeface="Courier" pitchFamily="2" charset="0"/>
              </a:rPr>
              <a:t>(data, bins=</a:t>
            </a:r>
            <a:r>
              <a:rPr lang="en-US" b="1" dirty="0">
                <a:solidFill>
                  <a:srgbClr val="FF0000"/>
                </a:solidFill>
                <a:latin typeface="Courier" pitchFamily="2" charset="0"/>
              </a:rPr>
              <a:t>50</a:t>
            </a:r>
            <a:r>
              <a:rPr lang="en-US" dirty="0">
                <a:latin typeface="Courier" pitchFamily="2" charset="0"/>
              </a:rPr>
              <a:t>);</a:t>
            </a:r>
          </a:p>
        </p:txBody>
      </p:sp>
      <p:sp>
        <p:nvSpPr>
          <p:cNvPr id="7" name="TextBox 6">
            <a:extLst>
              <a:ext uri="{FF2B5EF4-FFF2-40B4-BE49-F238E27FC236}">
                <a16:creationId xmlns:a16="http://schemas.microsoft.com/office/drawing/2014/main" id="{8E3FF46F-4E76-E849-BA0B-3620693DF88E}"/>
              </a:ext>
            </a:extLst>
          </p:cNvPr>
          <p:cNvSpPr txBox="1"/>
          <p:nvPr/>
        </p:nvSpPr>
        <p:spPr>
          <a:xfrm>
            <a:off x="315523" y="5315919"/>
            <a:ext cx="4677434" cy="954107"/>
          </a:xfrm>
          <a:prstGeom prst="rect">
            <a:avLst/>
          </a:prstGeom>
          <a:noFill/>
        </p:spPr>
        <p:txBody>
          <a:bodyPr wrap="none" rtlCol="0">
            <a:spAutoFit/>
          </a:bodyPr>
          <a:lstStyle/>
          <a:p>
            <a:r>
              <a:rPr lang="en-US" sz="2800" dirty="0">
                <a:latin typeface="Gill Sans MT" panose="020B0502020104020203" pitchFamily="34" charset="77"/>
              </a:rPr>
              <a:t>Same data, different bin sizes</a:t>
            </a:r>
          </a:p>
          <a:p>
            <a:r>
              <a:rPr lang="en-US" sz="2800" dirty="0">
                <a:latin typeface="Gill Sans MT" panose="020B0502020104020203" pitchFamily="34" charset="77"/>
              </a:rPr>
              <a:t>You might have to play around!</a:t>
            </a:r>
          </a:p>
        </p:txBody>
      </p:sp>
    </p:spTree>
    <p:extLst>
      <p:ext uri="{BB962C8B-B14F-4D97-AF65-F5344CB8AC3E}">
        <p14:creationId xmlns:p14="http://schemas.microsoft.com/office/powerpoint/2010/main" val="3484961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77"/>
              </a:rPr>
              <a:t>Watch out for outlier samples</a:t>
            </a:r>
          </a:p>
        </p:txBody>
      </p:sp>
      <p:pic>
        <p:nvPicPr>
          <p:cNvPr id="1026" name="Picture 2">
            <a:extLst>
              <a:ext uri="{FF2B5EF4-FFF2-40B4-BE49-F238E27FC236}">
                <a16:creationId xmlns:a16="http://schemas.microsoft.com/office/drawing/2014/main" id="{D55B7405-7BA5-874A-BD52-17C2226E8D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19" y="2022303"/>
            <a:ext cx="5003800" cy="3390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EEB4B8B-45E8-7249-9D07-2E441D0713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022303"/>
            <a:ext cx="4914900" cy="33909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6A33130-D8F1-9445-BA95-ABDC280EDECA}"/>
              </a:ext>
            </a:extLst>
          </p:cNvPr>
          <p:cNvSpPr txBox="1"/>
          <p:nvPr/>
        </p:nvSpPr>
        <p:spPr>
          <a:xfrm>
            <a:off x="3583097" y="5734373"/>
            <a:ext cx="3304110" cy="646331"/>
          </a:xfrm>
          <a:prstGeom prst="rect">
            <a:avLst/>
          </a:prstGeom>
          <a:noFill/>
        </p:spPr>
        <p:txBody>
          <a:bodyPr wrap="none" rtlCol="0">
            <a:spAutoFit/>
          </a:bodyPr>
          <a:lstStyle/>
          <a:p>
            <a:r>
              <a:rPr lang="en-US" dirty="0">
                <a:latin typeface="Gill Sans MT" panose="020B0502020104020203" pitchFamily="34" charset="77"/>
              </a:rPr>
              <a:t>1 outlier sample with value=1000</a:t>
            </a:r>
          </a:p>
          <a:p>
            <a:r>
              <a:rPr lang="en-US" dirty="0">
                <a:latin typeface="Gill Sans MT" panose="020B0502020104020203" pitchFamily="34" charset="77"/>
              </a:rPr>
              <a:t>Bins=20</a:t>
            </a:r>
          </a:p>
        </p:txBody>
      </p:sp>
      <p:cxnSp>
        <p:nvCxnSpPr>
          <p:cNvPr id="5" name="Straight Arrow Connector 4">
            <a:extLst>
              <a:ext uri="{FF2B5EF4-FFF2-40B4-BE49-F238E27FC236}">
                <a16:creationId xmlns:a16="http://schemas.microsoft.com/office/drawing/2014/main" id="{2ADF0762-0640-0247-9EFC-C1425AF4C7D9}"/>
              </a:ext>
            </a:extLst>
          </p:cNvPr>
          <p:cNvCxnSpPr>
            <a:cxnSpLocks/>
          </p:cNvCxnSpPr>
          <p:nvPr/>
        </p:nvCxnSpPr>
        <p:spPr>
          <a:xfrm flipV="1">
            <a:off x="4897464" y="5072240"/>
            <a:ext cx="229060" cy="6621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B8A7FD3-9186-7F47-A493-A987F5A37B18}"/>
              </a:ext>
            </a:extLst>
          </p:cNvPr>
          <p:cNvSpPr txBox="1"/>
          <p:nvPr/>
        </p:nvSpPr>
        <p:spPr>
          <a:xfrm>
            <a:off x="1761541" y="1560638"/>
            <a:ext cx="3135923" cy="461665"/>
          </a:xfrm>
          <a:prstGeom prst="rect">
            <a:avLst/>
          </a:prstGeom>
          <a:noFill/>
        </p:spPr>
        <p:txBody>
          <a:bodyPr wrap="none" rtlCol="0">
            <a:spAutoFit/>
          </a:bodyPr>
          <a:lstStyle/>
          <a:p>
            <a:r>
              <a:rPr lang="en-US" sz="2400" dirty="0">
                <a:latin typeface="Gill Sans MT" panose="020B0502020104020203" pitchFamily="34" charset="77"/>
              </a:rPr>
              <a:t>Before filtering, bins=20</a:t>
            </a:r>
          </a:p>
        </p:txBody>
      </p:sp>
      <p:sp>
        <p:nvSpPr>
          <p:cNvPr id="19" name="TextBox 18">
            <a:extLst>
              <a:ext uri="{FF2B5EF4-FFF2-40B4-BE49-F238E27FC236}">
                <a16:creationId xmlns:a16="http://schemas.microsoft.com/office/drawing/2014/main" id="{1BD9EFDC-74CE-0343-850D-550E6C760B12}"/>
              </a:ext>
            </a:extLst>
          </p:cNvPr>
          <p:cNvSpPr txBox="1"/>
          <p:nvPr/>
        </p:nvSpPr>
        <p:spPr>
          <a:xfrm>
            <a:off x="7341032" y="1560638"/>
            <a:ext cx="2962349" cy="461665"/>
          </a:xfrm>
          <a:prstGeom prst="rect">
            <a:avLst/>
          </a:prstGeom>
          <a:noFill/>
        </p:spPr>
        <p:txBody>
          <a:bodyPr wrap="none" rtlCol="0">
            <a:spAutoFit/>
          </a:bodyPr>
          <a:lstStyle/>
          <a:p>
            <a:r>
              <a:rPr lang="en-US" sz="2400" dirty="0">
                <a:latin typeface="Gill Sans MT" panose="020B0502020104020203" pitchFamily="34" charset="77"/>
              </a:rPr>
              <a:t>After filtering, bins=20</a:t>
            </a:r>
          </a:p>
        </p:txBody>
      </p:sp>
    </p:spTree>
    <p:extLst>
      <p:ext uri="{BB962C8B-B14F-4D97-AF65-F5344CB8AC3E}">
        <p14:creationId xmlns:p14="http://schemas.microsoft.com/office/powerpoint/2010/main" val="181654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Visualizing multiple distributions</a:t>
            </a:r>
          </a:p>
        </p:txBody>
      </p:sp>
      <p:pic>
        <p:nvPicPr>
          <p:cNvPr id="11266" name="Picture 2">
            <a:extLst>
              <a:ext uri="{FF2B5EF4-FFF2-40B4-BE49-F238E27FC236}">
                <a16:creationId xmlns:a16="http://schemas.microsoft.com/office/drawing/2014/main" id="{52E6A594-CC1E-1746-9833-C02A37EEA6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89" y="2448732"/>
            <a:ext cx="3828081" cy="259415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7AC28D34-5547-EE41-B2AD-F71CB04C25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2886" y="2451664"/>
            <a:ext cx="3828081" cy="244052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640210A7-9272-2C49-8507-46D7D8443B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6783" y="2448732"/>
            <a:ext cx="3828082" cy="24405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C3F1DA5-B889-A74D-B08F-8ACD5EB020AF}"/>
              </a:ext>
            </a:extLst>
          </p:cNvPr>
          <p:cNvSpPr/>
          <p:nvPr/>
        </p:nvSpPr>
        <p:spPr>
          <a:xfrm>
            <a:off x="292960" y="1235351"/>
            <a:ext cx="8665060" cy="923330"/>
          </a:xfrm>
          <a:prstGeom prst="rect">
            <a:avLst/>
          </a:prstGeom>
        </p:spPr>
        <p:txBody>
          <a:bodyPr wrap="square">
            <a:spAutoFit/>
          </a:bodyPr>
          <a:lstStyle/>
          <a:p>
            <a:r>
              <a:rPr lang="en-US" dirty="0">
                <a:solidFill>
                  <a:srgbClr val="FF0000"/>
                </a:solidFill>
                <a:latin typeface="Courier" pitchFamily="2" charset="0"/>
              </a:rPr>
              <a:t>data1 = </a:t>
            </a:r>
            <a:r>
              <a:rPr lang="en-US" dirty="0" err="1">
                <a:solidFill>
                  <a:srgbClr val="FF0000"/>
                </a:solidFill>
                <a:latin typeface="Courier" pitchFamily="2" charset="0"/>
              </a:rPr>
              <a:t>np.random.normal</a:t>
            </a:r>
            <a:r>
              <a:rPr lang="en-US" dirty="0">
                <a:solidFill>
                  <a:srgbClr val="FF0000"/>
                </a:solidFill>
                <a:latin typeface="Courier" pitchFamily="2" charset="0"/>
              </a:rPr>
              <a:t>(size=10000)</a:t>
            </a:r>
          </a:p>
          <a:p>
            <a:r>
              <a:rPr lang="en-US" dirty="0">
                <a:solidFill>
                  <a:schemeClr val="accent1">
                    <a:lumMod val="75000"/>
                  </a:schemeClr>
                </a:solidFill>
                <a:latin typeface="Courier" pitchFamily="2" charset="0"/>
              </a:rPr>
              <a:t>data2 = </a:t>
            </a:r>
            <a:r>
              <a:rPr lang="en-US" dirty="0" err="1">
                <a:solidFill>
                  <a:schemeClr val="accent1">
                    <a:lumMod val="75000"/>
                  </a:schemeClr>
                </a:solidFill>
                <a:latin typeface="Courier" pitchFamily="2" charset="0"/>
              </a:rPr>
              <a:t>np.random.normal</a:t>
            </a:r>
            <a:r>
              <a:rPr lang="en-US" dirty="0">
                <a:solidFill>
                  <a:schemeClr val="accent1">
                    <a:lumMod val="75000"/>
                  </a:schemeClr>
                </a:solidFill>
                <a:latin typeface="Courier" pitchFamily="2" charset="0"/>
              </a:rPr>
              <a:t>(loc=1, size=10000)</a:t>
            </a:r>
          </a:p>
          <a:p>
            <a:r>
              <a:rPr lang="en-US" dirty="0">
                <a:solidFill>
                  <a:schemeClr val="bg1">
                    <a:lumMod val="50000"/>
                  </a:schemeClr>
                </a:solidFill>
                <a:latin typeface="Courier" pitchFamily="2" charset="0"/>
              </a:rPr>
              <a:t>data3 = </a:t>
            </a:r>
            <a:r>
              <a:rPr lang="en-US" dirty="0" err="1">
                <a:solidFill>
                  <a:schemeClr val="bg1">
                    <a:lumMod val="50000"/>
                  </a:schemeClr>
                </a:solidFill>
                <a:latin typeface="Courier" pitchFamily="2" charset="0"/>
              </a:rPr>
              <a:t>np.random.normal</a:t>
            </a:r>
            <a:r>
              <a:rPr lang="en-US" dirty="0">
                <a:solidFill>
                  <a:schemeClr val="bg1">
                    <a:lumMod val="50000"/>
                  </a:schemeClr>
                </a:solidFill>
                <a:latin typeface="Courier" pitchFamily="2" charset="0"/>
              </a:rPr>
              <a:t>(loc=0, scale=0.5, size=10000)</a:t>
            </a:r>
          </a:p>
        </p:txBody>
      </p:sp>
      <p:sp>
        <p:nvSpPr>
          <p:cNvPr id="5" name="TextBox 4">
            <a:extLst>
              <a:ext uri="{FF2B5EF4-FFF2-40B4-BE49-F238E27FC236}">
                <a16:creationId xmlns:a16="http://schemas.microsoft.com/office/drawing/2014/main" id="{44F23A99-800C-7943-A7EC-D6D71A37AB83}"/>
              </a:ext>
            </a:extLst>
          </p:cNvPr>
          <p:cNvSpPr txBox="1"/>
          <p:nvPr/>
        </p:nvSpPr>
        <p:spPr>
          <a:xfrm>
            <a:off x="1440846" y="5332939"/>
            <a:ext cx="1709122" cy="523220"/>
          </a:xfrm>
          <a:prstGeom prst="rect">
            <a:avLst/>
          </a:prstGeom>
          <a:noFill/>
        </p:spPr>
        <p:txBody>
          <a:bodyPr wrap="none" rtlCol="0">
            <a:spAutoFit/>
          </a:bodyPr>
          <a:lstStyle/>
          <a:p>
            <a:r>
              <a:rPr lang="en-US" sz="2800" dirty="0">
                <a:latin typeface="Gill Sans MT" panose="020B0502020104020203" pitchFamily="34" charset="77"/>
              </a:rPr>
              <a:t>Histogram</a:t>
            </a:r>
          </a:p>
        </p:txBody>
      </p:sp>
      <p:sp>
        <p:nvSpPr>
          <p:cNvPr id="9" name="TextBox 8">
            <a:extLst>
              <a:ext uri="{FF2B5EF4-FFF2-40B4-BE49-F238E27FC236}">
                <a16:creationId xmlns:a16="http://schemas.microsoft.com/office/drawing/2014/main" id="{C372DD0E-1D85-BE4F-8FA6-39CE338C8E40}"/>
              </a:ext>
            </a:extLst>
          </p:cNvPr>
          <p:cNvSpPr txBox="1"/>
          <p:nvPr/>
        </p:nvSpPr>
        <p:spPr>
          <a:xfrm>
            <a:off x="5427708" y="5361039"/>
            <a:ext cx="1336584" cy="523220"/>
          </a:xfrm>
          <a:prstGeom prst="rect">
            <a:avLst/>
          </a:prstGeom>
          <a:noFill/>
        </p:spPr>
        <p:txBody>
          <a:bodyPr wrap="none" rtlCol="0">
            <a:spAutoFit/>
          </a:bodyPr>
          <a:lstStyle/>
          <a:p>
            <a:r>
              <a:rPr lang="en-US" sz="2800" dirty="0">
                <a:latin typeface="Gill Sans MT" panose="020B0502020104020203" pitchFamily="34" charset="77"/>
              </a:rPr>
              <a:t>Boxplot</a:t>
            </a:r>
          </a:p>
        </p:txBody>
      </p:sp>
      <p:sp>
        <p:nvSpPr>
          <p:cNvPr id="10" name="TextBox 9">
            <a:extLst>
              <a:ext uri="{FF2B5EF4-FFF2-40B4-BE49-F238E27FC236}">
                <a16:creationId xmlns:a16="http://schemas.microsoft.com/office/drawing/2014/main" id="{FC6DEAE2-B3E0-8C4F-8D45-67909B7D092F}"/>
              </a:ext>
            </a:extLst>
          </p:cNvPr>
          <p:cNvSpPr txBox="1"/>
          <p:nvPr/>
        </p:nvSpPr>
        <p:spPr>
          <a:xfrm>
            <a:off x="9221043" y="5343341"/>
            <a:ext cx="1592103" cy="523220"/>
          </a:xfrm>
          <a:prstGeom prst="rect">
            <a:avLst/>
          </a:prstGeom>
          <a:noFill/>
        </p:spPr>
        <p:txBody>
          <a:bodyPr wrap="none" rtlCol="0">
            <a:spAutoFit/>
          </a:bodyPr>
          <a:lstStyle/>
          <a:p>
            <a:r>
              <a:rPr lang="en-US" sz="2800" dirty="0" err="1">
                <a:latin typeface="Gill Sans MT" panose="020B0502020104020203" pitchFamily="34" charset="77"/>
              </a:rPr>
              <a:t>Violinplot</a:t>
            </a:r>
            <a:endParaRPr lang="en-US" sz="2800" dirty="0">
              <a:latin typeface="Gill Sans MT" panose="020B0502020104020203" pitchFamily="34" charset="77"/>
            </a:endParaRPr>
          </a:p>
        </p:txBody>
      </p:sp>
      <p:sp>
        <p:nvSpPr>
          <p:cNvPr id="11" name="Rectangle 10">
            <a:extLst>
              <a:ext uri="{FF2B5EF4-FFF2-40B4-BE49-F238E27FC236}">
                <a16:creationId xmlns:a16="http://schemas.microsoft.com/office/drawing/2014/main" id="{A9BCA9DE-BBE8-4146-968D-1652253A3391}"/>
              </a:ext>
            </a:extLst>
          </p:cNvPr>
          <p:cNvSpPr/>
          <p:nvPr/>
        </p:nvSpPr>
        <p:spPr>
          <a:xfrm>
            <a:off x="343868" y="5884259"/>
            <a:ext cx="3828082" cy="861774"/>
          </a:xfrm>
          <a:prstGeom prst="rect">
            <a:avLst/>
          </a:prstGeom>
        </p:spPr>
        <p:txBody>
          <a:bodyPr wrap="square">
            <a:spAutoFit/>
          </a:bodyPr>
          <a:lstStyle/>
          <a:p>
            <a:r>
              <a:rPr lang="en-US" sz="1600" dirty="0" err="1">
                <a:latin typeface="Courier" pitchFamily="2" charset="0"/>
              </a:rPr>
              <a:t>ax.hist</a:t>
            </a:r>
            <a:r>
              <a:rPr lang="en-US" sz="1600" dirty="0">
                <a:latin typeface="Courier" pitchFamily="2" charset="0"/>
              </a:rPr>
              <a:t>(data1, color=“red”)</a:t>
            </a:r>
          </a:p>
          <a:p>
            <a:r>
              <a:rPr lang="en-US" sz="1600" dirty="0" err="1">
                <a:latin typeface="Courier" pitchFamily="2" charset="0"/>
              </a:rPr>
              <a:t>ax.hist</a:t>
            </a:r>
            <a:r>
              <a:rPr lang="en-US" sz="1600" dirty="0">
                <a:latin typeface="Courier" pitchFamily="2" charset="0"/>
              </a:rPr>
              <a:t>(data2, color=“blue”)</a:t>
            </a:r>
          </a:p>
          <a:p>
            <a:r>
              <a:rPr lang="en-US" sz="1600" dirty="0" err="1">
                <a:latin typeface="Courier" pitchFamily="2" charset="0"/>
              </a:rPr>
              <a:t>ax.hist</a:t>
            </a:r>
            <a:r>
              <a:rPr lang="en-US" sz="1600" dirty="0">
                <a:latin typeface="Courier" pitchFamily="2" charset="0"/>
              </a:rPr>
              <a:t>(data3, color="gray);</a:t>
            </a:r>
          </a:p>
        </p:txBody>
      </p:sp>
      <p:sp>
        <p:nvSpPr>
          <p:cNvPr id="12" name="Rectangle 11">
            <a:extLst>
              <a:ext uri="{FF2B5EF4-FFF2-40B4-BE49-F238E27FC236}">
                <a16:creationId xmlns:a16="http://schemas.microsoft.com/office/drawing/2014/main" id="{428C9E60-0575-2B45-9DE2-545FA50C8148}"/>
              </a:ext>
            </a:extLst>
          </p:cNvPr>
          <p:cNvSpPr/>
          <p:nvPr/>
        </p:nvSpPr>
        <p:spPr>
          <a:xfrm>
            <a:off x="4022886" y="5881327"/>
            <a:ext cx="4421732" cy="338554"/>
          </a:xfrm>
          <a:prstGeom prst="rect">
            <a:avLst/>
          </a:prstGeom>
        </p:spPr>
        <p:txBody>
          <a:bodyPr wrap="square">
            <a:spAutoFit/>
          </a:bodyPr>
          <a:lstStyle/>
          <a:p>
            <a:r>
              <a:rPr lang="en-US" sz="1600" dirty="0" err="1">
                <a:latin typeface="Courier" pitchFamily="2" charset="0"/>
              </a:rPr>
              <a:t>ax.boxplot</a:t>
            </a:r>
            <a:r>
              <a:rPr lang="en-US" sz="1600" dirty="0">
                <a:latin typeface="Courier" pitchFamily="2" charset="0"/>
              </a:rPr>
              <a:t>([data1, data2, data3])</a:t>
            </a:r>
          </a:p>
        </p:txBody>
      </p:sp>
      <p:sp>
        <p:nvSpPr>
          <p:cNvPr id="13" name="Rectangle 12">
            <a:extLst>
              <a:ext uri="{FF2B5EF4-FFF2-40B4-BE49-F238E27FC236}">
                <a16:creationId xmlns:a16="http://schemas.microsoft.com/office/drawing/2014/main" id="{C5653F6B-8C63-7C4D-AE27-B4D6E883CB6A}"/>
              </a:ext>
            </a:extLst>
          </p:cNvPr>
          <p:cNvSpPr/>
          <p:nvPr/>
        </p:nvSpPr>
        <p:spPr>
          <a:xfrm>
            <a:off x="7421394" y="6286540"/>
            <a:ext cx="4798860" cy="338554"/>
          </a:xfrm>
          <a:prstGeom prst="rect">
            <a:avLst/>
          </a:prstGeom>
        </p:spPr>
        <p:txBody>
          <a:bodyPr wrap="square">
            <a:spAutoFit/>
          </a:bodyPr>
          <a:lstStyle/>
          <a:p>
            <a:r>
              <a:rPr lang="en-US" sz="1600" dirty="0" err="1">
                <a:latin typeface="Courier" pitchFamily="2" charset="0"/>
              </a:rPr>
              <a:t>sns.violinplot</a:t>
            </a:r>
            <a:r>
              <a:rPr lang="en-US" sz="1600" dirty="0">
                <a:latin typeface="Courier" pitchFamily="2" charset="0"/>
              </a:rPr>
              <a:t>([data1, data2, data3])</a:t>
            </a:r>
          </a:p>
        </p:txBody>
      </p:sp>
    </p:spTree>
    <p:extLst>
      <p:ext uri="{BB962C8B-B14F-4D97-AF65-F5344CB8AC3E}">
        <p14:creationId xmlns:p14="http://schemas.microsoft.com/office/powerpoint/2010/main" val="2154687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Visualizing multiple distributions – </a:t>
            </a:r>
            <a:r>
              <a:rPr lang="en-US" sz="3600" dirty="0" err="1">
                <a:latin typeface="Gill Sans MT" panose="020B0502020104020203" pitchFamily="34" charset="0"/>
              </a:rPr>
              <a:t>beeswarm</a:t>
            </a:r>
            <a:r>
              <a:rPr lang="en-US" sz="3600" dirty="0">
                <a:latin typeface="Gill Sans MT" panose="020B0502020104020203" pitchFamily="34" charset="0"/>
              </a:rPr>
              <a:t> plots</a:t>
            </a:r>
          </a:p>
        </p:txBody>
      </p:sp>
      <p:sp>
        <p:nvSpPr>
          <p:cNvPr id="3" name="Rectangle 2">
            <a:extLst>
              <a:ext uri="{FF2B5EF4-FFF2-40B4-BE49-F238E27FC236}">
                <a16:creationId xmlns:a16="http://schemas.microsoft.com/office/drawing/2014/main" id="{0C3F1DA5-B889-A74D-B08F-8ACD5EB020AF}"/>
              </a:ext>
            </a:extLst>
          </p:cNvPr>
          <p:cNvSpPr/>
          <p:nvPr/>
        </p:nvSpPr>
        <p:spPr>
          <a:xfrm>
            <a:off x="292960" y="1235351"/>
            <a:ext cx="8665060" cy="923330"/>
          </a:xfrm>
          <a:prstGeom prst="rect">
            <a:avLst/>
          </a:prstGeom>
        </p:spPr>
        <p:txBody>
          <a:bodyPr wrap="square">
            <a:spAutoFit/>
          </a:bodyPr>
          <a:lstStyle/>
          <a:p>
            <a:r>
              <a:rPr lang="en-US" dirty="0">
                <a:solidFill>
                  <a:srgbClr val="FF0000"/>
                </a:solidFill>
                <a:latin typeface="Courier" pitchFamily="2" charset="0"/>
              </a:rPr>
              <a:t>data1 = </a:t>
            </a:r>
            <a:r>
              <a:rPr lang="en-US" dirty="0" err="1">
                <a:solidFill>
                  <a:srgbClr val="FF0000"/>
                </a:solidFill>
                <a:latin typeface="Courier" pitchFamily="2" charset="0"/>
              </a:rPr>
              <a:t>np.random.normal</a:t>
            </a:r>
            <a:r>
              <a:rPr lang="en-US" dirty="0">
                <a:solidFill>
                  <a:srgbClr val="FF0000"/>
                </a:solidFill>
                <a:latin typeface="Courier" pitchFamily="2" charset="0"/>
              </a:rPr>
              <a:t>(size=100)</a:t>
            </a:r>
          </a:p>
          <a:p>
            <a:r>
              <a:rPr lang="en-US" dirty="0">
                <a:solidFill>
                  <a:schemeClr val="accent1">
                    <a:lumMod val="75000"/>
                  </a:schemeClr>
                </a:solidFill>
                <a:latin typeface="Courier" pitchFamily="2" charset="0"/>
              </a:rPr>
              <a:t>data2 = </a:t>
            </a:r>
            <a:r>
              <a:rPr lang="en-US" dirty="0" err="1">
                <a:solidFill>
                  <a:schemeClr val="accent1">
                    <a:lumMod val="75000"/>
                  </a:schemeClr>
                </a:solidFill>
                <a:latin typeface="Courier" pitchFamily="2" charset="0"/>
              </a:rPr>
              <a:t>np.random.normal</a:t>
            </a:r>
            <a:r>
              <a:rPr lang="en-US" dirty="0">
                <a:solidFill>
                  <a:schemeClr val="accent1">
                    <a:lumMod val="75000"/>
                  </a:schemeClr>
                </a:solidFill>
                <a:latin typeface="Courier" pitchFamily="2" charset="0"/>
              </a:rPr>
              <a:t>(loc=1, size=100)</a:t>
            </a:r>
          </a:p>
          <a:p>
            <a:r>
              <a:rPr lang="en-US" dirty="0">
                <a:solidFill>
                  <a:schemeClr val="bg1">
                    <a:lumMod val="50000"/>
                  </a:schemeClr>
                </a:solidFill>
                <a:latin typeface="Courier" pitchFamily="2" charset="0"/>
              </a:rPr>
              <a:t>data3 = </a:t>
            </a:r>
            <a:r>
              <a:rPr lang="en-US" dirty="0" err="1">
                <a:solidFill>
                  <a:schemeClr val="bg1">
                    <a:lumMod val="50000"/>
                  </a:schemeClr>
                </a:solidFill>
                <a:latin typeface="Courier" pitchFamily="2" charset="0"/>
              </a:rPr>
              <a:t>np.random.normal</a:t>
            </a:r>
            <a:r>
              <a:rPr lang="en-US" dirty="0">
                <a:solidFill>
                  <a:schemeClr val="bg1">
                    <a:lumMod val="50000"/>
                  </a:schemeClr>
                </a:solidFill>
                <a:latin typeface="Courier" pitchFamily="2" charset="0"/>
              </a:rPr>
              <a:t>(loc=0, scale=0.5, size=100)</a:t>
            </a:r>
          </a:p>
        </p:txBody>
      </p:sp>
      <p:pic>
        <p:nvPicPr>
          <p:cNvPr id="12290" name="Picture 2">
            <a:extLst>
              <a:ext uri="{FF2B5EF4-FFF2-40B4-BE49-F238E27FC236}">
                <a16:creationId xmlns:a16="http://schemas.microsoft.com/office/drawing/2014/main" id="{0AA13AE9-7A68-2048-8317-C15B057C37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189" y="2737604"/>
            <a:ext cx="4940300" cy="31496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5D20DFF1-4A91-234B-8F15-0D302911BD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4101" y="2737604"/>
            <a:ext cx="4940300" cy="31496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0919EFD4-54E9-314A-8957-A97E814CAA59}"/>
              </a:ext>
            </a:extLst>
          </p:cNvPr>
          <p:cNvSpPr/>
          <p:nvPr/>
        </p:nvSpPr>
        <p:spPr>
          <a:xfrm>
            <a:off x="667629" y="6127573"/>
            <a:ext cx="4798860" cy="338554"/>
          </a:xfrm>
          <a:prstGeom prst="rect">
            <a:avLst/>
          </a:prstGeom>
        </p:spPr>
        <p:txBody>
          <a:bodyPr wrap="square">
            <a:spAutoFit/>
          </a:bodyPr>
          <a:lstStyle/>
          <a:p>
            <a:r>
              <a:rPr lang="en-US" sz="1600" dirty="0" err="1">
                <a:latin typeface="Courier" pitchFamily="2" charset="0"/>
              </a:rPr>
              <a:t>sns.swarmplot</a:t>
            </a:r>
            <a:r>
              <a:rPr lang="en-US" sz="1600" dirty="0">
                <a:latin typeface="Courier" pitchFamily="2" charset="0"/>
              </a:rPr>
              <a:t>([data1, data2, data3])</a:t>
            </a:r>
          </a:p>
        </p:txBody>
      </p:sp>
      <p:sp>
        <p:nvSpPr>
          <p:cNvPr id="16" name="Rectangle 15">
            <a:extLst>
              <a:ext uri="{FF2B5EF4-FFF2-40B4-BE49-F238E27FC236}">
                <a16:creationId xmlns:a16="http://schemas.microsoft.com/office/drawing/2014/main" id="{81DF91D4-EDBD-6146-B9BC-400DF14D1F1B}"/>
              </a:ext>
            </a:extLst>
          </p:cNvPr>
          <p:cNvSpPr/>
          <p:nvPr/>
        </p:nvSpPr>
        <p:spPr>
          <a:xfrm>
            <a:off x="6430415" y="6004462"/>
            <a:ext cx="4798860" cy="584775"/>
          </a:xfrm>
          <a:prstGeom prst="rect">
            <a:avLst/>
          </a:prstGeom>
        </p:spPr>
        <p:txBody>
          <a:bodyPr wrap="square">
            <a:spAutoFit/>
          </a:bodyPr>
          <a:lstStyle/>
          <a:p>
            <a:r>
              <a:rPr lang="en-US" sz="1600" dirty="0" err="1">
                <a:latin typeface="Courier" pitchFamily="2" charset="0"/>
              </a:rPr>
              <a:t>sns.boxplot</a:t>
            </a:r>
            <a:r>
              <a:rPr lang="en-US" sz="1600" dirty="0">
                <a:latin typeface="Courier" pitchFamily="2" charset="0"/>
              </a:rPr>
              <a:t>([data1, data2, data3])</a:t>
            </a:r>
          </a:p>
          <a:p>
            <a:r>
              <a:rPr lang="en-US" sz="1600" dirty="0" err="1">
                <a:latin typeface="Courier" pitchFamily="2" charset="0"/>
              </a:rPr>
              <a:t>sns.swarmplot</a:t>
            </a:r>
            <a:r>
              <a:rPr lang="en-US" sz="1600" dirty="0">
                <a:latin typeface="Courier" pitchFamily="2" charset="0"/>
              </a:rPr>
              <a:t>([data1, data2, data3])</a:t>
            </a:r>
          </a:p>
        </p:txBody>
      </p:sp>
    </p:spTree>
    <p:extLst>
      <p:ext uri="{BB962C8B-B14F-4D97-AF65-F5344CB8AC3E}">
        <p14:creationId xmlns:p14="http://schemas.microsoft.com/office/powerpoint/2010/main" val="1310648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Visualizing distributions – CDF plots</a:t>
            </a:r>
          </a:p>
        </p:txBody>
      </p:sp>
      <p:pic>
        <p:nvPicPr>
          <p:cNvPr id="13314" name="Picture 2">
            <a:extLst>
              <a:ext uri="{FF2B5EF4-FFF2-40B4-BE49-F238E27FC236}">
                <a16:creationId xmlns:a16="http://schemas.microsoft.com/office/drawing/2014/main" id="{54CA7075-DC2E-704A-8E06-902481F21D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584701"/>
            <a:ext cx="5401654" cy="368859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C40FEE7-0832-1A48-A42A-4A42D17EF1B9}"/>
              </a:ext>
            </a:extLst>
          </p:cNvPr>
          <p:cNvSpPr/>
          <p:nvPr/>
        </p:nvSpPr>
        <p:spPr>
          <a:xfrm>
            <a:off x="227308" y="1397075"/>
            <a:ext cx="5401654" cy="3416320"/>
          </a:xfrm>
          <a:prstGeom prst="rect">
            <a:avLst/>
          </a:prstGeom>
          <a:ln>
            <a:solidFill>
              <a:schemeClr val="tx1"/>
            </a:solidFill>
          </a:ln>
        </p:spPr>
        <p:txBody>
          <a:bodyPr wrap="square">
            <a:spAutoFit/>
          </a:bodyPr>
          <a:lstStyle/>
          <a:p>
            <a:r>
              <a:rPr lang="en-US" sz="1200" dirty="0">
                <a:latin typeface="Courier" pitchFamily="2" charset="0"/>
              </a:rPr>
              <a:t>bins = </a:t>
            </a:r>
            <a:r>
              <a:rPr lang="en-US" sz="1200" dirty="0" err="1">
                <a:latin typeface="Courier" pitchFamily="2" charset="0"/>
              </a:rPr>
              <a:t>np.arange</a:t>
            </a:r>
            <a:r>
              <a:rPr lang="en-US" sz="1200" dirty="0">
                <a:latin typeface="Courier" pitchFamily="2" charset="0"/>
              </a:rPr>
              <a:t>(-4, 4, 0.1)</a:t>
            </a:r>
          </a:p>
          <a:p>
            <a:endParaRPr lang="en-US" sz="1200" dirty="0">
              <a:latin typeface="Courier" pitchFamily="2" charset="0"/>
            </a:endParaRPr>
          </a:p>
          <a:p>
            <a:r>
              <a:rPr lang="en-US" sz="1200" dirty="0">
                <a:latin typeface="Courier" pitchFamily="2" charset="0"/>
              </a:rPr>
              <a:t>fig = </a:t>
            </a:r>
            <a:r>
              <a:rPr lang="en-US" sz="1200" dirty="0" err="1">
                <a:latin typeface="Courier" pitchFamily="2" charset="0"/>
              </a:rPr>
              <a:t>plt.figure</a:t>
            </a:r>
            <a:r>
              <a:rPr lang="en-US" sz="1200" dirty="0">
                <a:latin typeface="Courier" pitchFamily="2" charset="0"/>
              </a:rPr>
              <a:t>()</a:t>
            </a:r>
          </a:p>
          <a:p>
            <a:r>
              <a:rPr lang="en-US" sz="1200" dirty="0">
                <a:latin typeface="Courier" pitchFamily="2" charset="0"/>
              </a:rPr>
              <a:t>ax = </a:t>
            </a:r>
            <a:r>
              <a:rPr lang="en-US" sz="1200" dirty="0" err="1">
                <a:latin typeface="Courier" pitchFamily="2" charset="0"/>
              </a:rPr>
              <a:t>fig.add_subplot</a:t>
            </a:r>
            <a:r>
              <a:rPr lang="en-US" sz="1200" dirty="0">
                <a:latin typeface="Courier" pitchFamily="2" charset="0"/>
              </a:rPr>
              <a:t>(111)</a:t>
            </a:r>
          </a:p>
          <a:p>
            <a:endParaRPr lang="en-US" sz="1200" dirty="0">
              <a:latin typeface="Courier" pitchFamily="2" charset="0"/>
            </a:endParaRPr>
          </a:p>
          <a:p>
            <a:r>
              <a:rPr lang="en-US" sz="1200" dirty="0">
                <a:latin typeface="Courier" pitchFamily="2" charset="0"/>
              </a:rPr>
              <a:t>datasets = [data1, data2, data3]</a:t>
            </a:r>
          </a:p>
          <a:p>
            <a:r>
              <a:rPr lang="en-US" sz="1200" dirty="0">
                <a:latin typeface="Courier" pitchFamily="2" charset="0"/>
              </a:rPr>
              <a:t>colors = ["</a:t>
            </a:r>
            <a:r>
              <a:rPr lang="en-US" sz="1200" dirty="0" err="1">
                <a:latin typeface="Courier" pitchFamily="2" charset="0"/>
              </a:rPr>
              <a:t>red","blue","gray</a:t>
            </a:r>
            <a:r>
              <a:rPr lang="en-US" sz="1200" dirty="0">
                <a:latin typeface="Courier" pitchFamily="2" charset="0"/>
              </a:rPr>
              <a:t>"]</a:t>
            </a:r>
          </a:p>
          <a:p>
            <a:endParaRPr lang="en-US" sz="1200" dirty="0">
              <a:latin typeface="Courier" pitchFamily="2" charset="0"/>
            </a:endParaRPr>
          </a:p>
          <a:p>
            <a:r>
              <a:rPr lang="en-US" sz="1200" dirty="0">
                <a:latin typeface="Courier" pitchFamily="2" charset="0"/>
              </a:rPr>
              <a:t>for ds, color in zip(datasets, colors):</a:t>
            </a:r>
          </a:p>
          <a:p>
            <a:r>
              <a:rPr lang="en-US" sz="1200" dirty="0">
                <a:latin typeface="Courier" pitchFamily="2" charset="0"/>
              </a:rPr>
              <a:t>    total = </a:t>
            </a:r>
            <a:r>
              <a:rPr lang="en-US" sz="1200" dirty="0" err="1">
                <a:latin typeface="Courier" pitchFamily="2" charset="0"/>
              </a:rPr>
              <a:t>len</a:t>
            </a:r>
            <a:r>
              <a:rPr lang="en-US" sz="1200" dirty="0">
                <a:latin typeface="Courier" pitchFamily="2" charset="0"/>
              </a:rPr>
              <a:t>(ds)</a:t>
            </a:r>
          </a:p>
          <a:p>
            <a:r>
              <a:rPr lang="en-US" sz="1200" dirty="0">
                <a:latin typeface="Courier" pitchFamily="2" charset="0"/>
              </a:rPr>
              <a:t>    counts, x = </a:t>
            </a:r>
            <a:r>
              <a:rPr lang="en-US" sz="1200" dirty="0" err="1">
                <a:latin typeface="Courier" pitchFamily="2" charset="0"/>
              </a:rPr>
              <a:t>np.histogram</a:t>
            </a:r>
            <a:r>
              <a:rPr lang="en-US" sz="1200" dirty="0">
                <a:latin typeface="Courier" pitchFamily="2" charset="0"/>
              </a:rPr>
              <a:t>(ds, bins)</a:t>
            </a:r>
          </a:p>
          <a:p>
            <a:r>
              <a:rPr lang="en-US" sz="1200" dirty="0">
                <a:latin typeface="Courier" pitchFamily="2" charset="0"/>
              </a:rPr>
              <a:t>    </a:t>
            </a:r>
            <a:r>
              <a:rPr lang="en-US" sz="1200" dirty="0" err="1">
                <a:latin typeface="Courier" pitchFamily="2" charset="0"/>
              </a:rPr>
              <a:t>ds_cum</a:t>
            </a:r>
            <a:r>
              <a:rPr lang="en-US" sz="1200" dirty="0">
                <a:latin typeface="Courier" pitchFamily="2" charset="0"/>
              </a:rPr>
              <a:t> = [item/total for item in </a:t>
            </a:r>
            <a:r>
              <a:rPr lang="en-US" sz="1200" dirty="0" err="1">
                <a:latin typeface="Courier" pitchFamily="2" charset="0"/>
              </a:rPr>
              <a:t>np.cumsum</a:t>
            </a:r>
            <a:r>
              <a:rPr lang="en-US" sz="1200" dirty="0">
                <a:latin typeface="Courier" pitchFamily="2" charset="0"/>
              </a:rPr>
              <a:t>(counts)]</a:t>
            </a:r>
          </a:p>
          <a:p>
            <a:r>
              <a:rPr lang="en-US" sz="1200" dirty="0">
                <a:latin typeface="Courier" pitchFamily="2" charset="0"/>
              </a:rPr>
              <a:t>    </a:t>
            </a:r>
            <a:r>
              <a:rPr lang="en-US" sz="1200" dirty="0" err="1">
                <a:latin typeface="Courier" pitchFamily="2" charset="0"/>
              </a:rPr>
              <a:t>ax.plot</a:t>
            </a:r>
            <a:r>
              <a:rPr lang="en-US" sz="1200" dirty="0">
                <a:latin typeface="Courier" pitchFamily="2" charset="0"/>
              </a:rPr>
              <a:t>(bins[:-1], </a:t>
            </a:r>
            <a:r>
              <a:rPr lang="en-US" sz="1200" dirty="0" err="1">
                <a:latin typeface="Courier" pitchFamily="2" charset="0"/>
              </a:rPr>
              <a:t>ds_cum</a:t>
            </a:r>
            <a:r>
              <a:rPr lang="en-US" sz="1200" dirty="0">
                <a:latin typeface="Courier" pitchFamily="2" charset="0"/>
              </a:rPr>
              <a:t>, color=color)</a:t>
            </a:r>
          </a:p>
          <a:p>
            <a:r>
              <a:rPr lang="en-US" sz="1200" dirty="0">
                <a:latin typeface="Courier" pitchFamily="2" charset="0"/>
              </a:rPr>
              <a:t>    </a:t>
            </a:r>
          </a:p>
          <a:p>
            <a:r>
              <a:rPr lang="en-US" sz="1200" dirty="0" err="1">
                <a:latin typeface="Courier" pitchFamily="2" charset="0"/>
              </a:rPr>
              <a:t>ax.axhline</a:t>
            </a:r>
            <a:r>
              <a:rPr lang="en-US" sz="1200" dirty="0">
                <a:latin typeface="Courier" pitchFamily="2" charset="0"/>
              </a:rPr>
              <a:t>(y=0.5, </a:t>
            </a:r>
            <a:r>
              <a:rPr lang="en-US" sz="1200" dirty="0" err="1">
                <a:latin typeface="Courier" pitchFamily="2" charset="0"/>
              </a:rPr>
              <a:t>linestyle</a:t>
            </a:r>
            <a:r>
              <a:rPr lang="en-US" sz="1200" dirty="0">
                <a:latin typeface="Courier" pitchFamily="2" charset="0"/>
              </a:rPr>
              <a:t>="dashed", color="black",</a:t>
            </a:r>
          </a:p>
          <a:p>
            <a:r>
              <a:rPr lang="en-US" sz="1200" dirty="0">
                <a:latin typeface="Courier" pitchFamily="2" charset="0"/>
              </a:rPr>
              <a:t>     linewidth=0.5)</a:t>
            </a:r>
          </a:p>
          <a:p>
            <a:r>
              <a:rPr lang="en-US" sz="1200" dirty="0" err="1">
                <a:latin typeface="Courier" pitchFamily="2" charset="0"/>
              </a:rPr>
              <a:t>ax.set_xlabel</a:t>
            </a:r>
            <a:r>
              <a:rPr lang="en-US" sz="1200" dirty="0">
                <a:latin typeface="Courier" pitchFamily="2" charset="0"/>
              </a:rPr>
              <a:t>("Value", size=15)</a:t>
            </a:r>
          </a:p>
          <a:p>
            <a:r>
              <a:rPr lang="en-US" sz="1200" dirty="0" err="1">
                <a:latin typeface="Courier" pitchFamily="2" charset="0"/>
              </a:rPr>
              <a:t>ax.set_ylabel</a:t>
            </a:r>
            <a:r>
              <a:rPr lang="en-US" sz="1200" dirty="0">
                <a:latin typeface="Courier" pitchFamily="2" charset="0"/>
              </a:rPr>
              <a:t>("Cumulative distribution", size=15)</a:t>
            </a:r>
          </a:p>
        </p:txBody>
      </p:sp>
      <p:sp>
        <p:nvSpPr>
          <p:cNvPr id="5" name="TextBox 4">
            <a:extLst>
              <a:ext uri="{FF2B5EF4-FFF2-40B4-BE49-F238E27FC236}">
                <a16:creationId xmlns:a16="http://schemas.microsoft.com/office/drawing/2014/main" id="{2CAF1E64-55A4-BC45-897C-4DC7E7827EA6}"/>
              </a:ext>
            </a:extLst>
          </p:cNvPr>
          <p:cNvSpPr txBox="1"/>
          <p:nvPr/>
        </p:nvSpPr>
        <p:spPr>
          <a:xfrm>
            <a:off x="6918600" y="2296361"/>
            <a:ext cx="1971072" cy="646331"/>
          </a:xfrm>
          <a:prstGeom prst="rect">
            <a:avLst/>
          </a:prstGeom>
          <a:noFill/>
          <a:ln>
            <a:solidFill>
              <a:schemeClr val="tx1"/>
            </a:solidFill>
          </a:ln>
        </p:spPr>
        <p:txBody>
          <a:bodyPr wrap="square" rtlCol="0">
            <a:spAutoFit/>
          </a:bodyPr>
          <a:lstStyle/>
          <a:p>
            <a:r>
              <a:rPr lang="en-US" dirty="0">
                <a:latin typeface="Gill Sans MT" panose="020B0502020104020203" pitchFamily="34" charset="77"/>
              </a:rPr>
              <a:t>% of data points smaller than x</a:t>
            </a:r>
          </a:p>
        </p:txBody>
      </p:sp>
      <p:cxnSp>
        <p:nvCxnSpPr>
          <p:cNvPr id="7" name="Straight Arrow Connector 6">
            <a:extLst>
              <a:ext uri="{FF2B5EF4-FFF2-40B4-BE49-F238E27FC236}">
                <a16:creationId xmlns:a16="http://schemas.microsoft.com/office/drawing/2014/main" id="{B6742EEE-F004-BA45-A374-AA2C10F9529E}"/>
              </a:ext>
            </a:extLst>
          </p:cNvPr>
          <p:cNvCxnSpPr/>
          <p:nvPr/>
        </p:nvCxnSpPr>
        <p:spPr>
          <a:xfrm>
            <a:off x="7904136" y="3105235"/>
            <a:ext cx="681925" cy="8158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976547A-DDFF-E642-B425-CEE2AEEC0512}"/>
              </a:ext>
            </a:extLst>
          </p:cNvPr>
          <p:cNvCxnSpPr>
            <a:cxnSpLocks/>
          </p:cNvCxnSpPr>
          <p:nvPr/>
        </p:nvCxnSpPr>
        <p:spPr>
          <a:xfrm flipH="1" flipV="1">
            <a:off x="9593451" y="3210887"/>
            <a:ext cx="309966" cy="22249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B721C2D-69B7-6441-9636-948A0FB7B2DD}"/>
              </a:ext>
            </a:extLst>
          </p:cNvPr>
          <p:cNvSpPr txBox="1"/>
          <p:nvPr/>
        </p:nvSpPr>
        <p:spPr>
          <a:xfrm>
            <a:off x="9271759" y="5598384"/>
            <a:ext cx="1971072" cy="646331"/>
          </a:xfrm>
          <a:prstGeom prst="rect">
            <a:avLst/>
          </a:prstGeom>
          <a:noFill/>
          <a:ln>
            <a:solidFill>
              <a:schemeClr val="tx1"/>
            </a:solidFill>
          </a:ln>
        </p:spPr>
        <p:txBody>
          <a:bodyPr wrap="square" rtlCol="0">
            <a:spAutoFit/>
          </a:bodyPr>
          <a:lstStyle/>
          <a:p>
            <a:r>
              <a:rPr lang="en-US" dirty="0">
                <a:latin typeface="Gill Sans MT" panose="020B0502020104020203" pitchFamily="34" charset="77"/>
              </a:rPr>
              <a:t>Y=0.5 crosses the CDF at the median</a:t>
            </a:r>
          </a:p>
        </p:txBody>
      </p:sp>
      <p:sp>
        <p:nvSpPr>
          <p:cNvPr id="11" name="TextBox 10">
            <a:extLst>
              <a:ext uri="{FF2B5EF4-FFF2-40B4-BE49-F238E27FC236}">
                <a16:creationId xmlns:a16="http://schemas.microsoft.com/office/drawing/2014/main" id="{285B4633-CA5F-C640-B421-ED21B521E565}"/>
              </a:ext>
            </a:extLst>
          </p:cNvPr>
          <p:cNvSpPr txBox="1"/>
          <p:nvPr/>
        </p:nvSpPr>
        <p:spPr>
          <a:xfrm>
            <a:off x="479163" y="5784246"/>
            <a:ext cx="5688288" cy="523220"/>
          </a:xfrm>
          <a:prstGeom prst="rect">
            <a:avLst/>
          </a:prstGeom>
          <a:noFill/>
        </p:spPr>
        <p:txBody>
          <a:bodyPr wrap="none" rtlCol="0">
            <a:spAutoFit/>
          </a:bodyPr>
          <a:lstStyle/>
          <a:p>
            <a:r>
              <a:rPr lang="en-US" sz="2800" dirty="0">
                <a:latin typeface="Gill Sans MT" panose="020B0502020104020203" pitchFamily="34" charset="77"/>
              </a:rPr>
              <a:t>CDF=cumulative distribution function</a:t>
            </a:r>
          </a:p>
        </p:txBody>
      </p:sp>
    </p:spTree>
    <p:extLst>
      <p:ext uri="{BB962C8B-B14F-4D97-AF65-F5344CB8AC3E}">
        <p14:creationId xmlns:p14="http://schemas.microsoft.com/office/powerpoint/2010/main" val="360897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And many others!</a:t>
            </a:r>
          </a:p>
        </p:txBody>
      </p:sp>
      <p:sp>
        <p:nvSpPr>
          <p:cNvPr id="3" name="Rectangle 2">
            <a:extLst>
              <a:ext uri="{FF2B5EF4-FFF2-40B4-BE49-F238E27FC236}">
                <a16:creationId xmlns:a16="http://schemas.microsoft.com/office/drawing/2014/main" id="{2230C984-1612-2749-BE1F-9FB25D21D857}"/>
              </a:ext>
            </a:extLst>
          </p:cNvPr>
          <p:cNvSpPr/>
          <p:nvPr/>
        </p:nvSpPr>
        <p:spPr>
          <a:xfrm>
            <a:off x="0" y="6221386"/>
            <a:ext cx="5251118" cy="646331"/>
          </a:xfrm>
          <a:prstGeom prst="rect">
            <a:avLst/>
          </a:prstGeom>
        </p:spPr>
        <p:txBody>
          <a:bodyPr wrap="none">
            <a:spAutoFit/>
          </a:bodyPr>
          <a:lstStyle/>
          <a:p>
            <a:r>
              <a:rPr lang="en-US" dirty="0">
                <a:latin typeface="Gill Sans MT" panose="020B0502020104020203" pitchFamily="34" charset="77"/>
                <a:hlinkClick r:id="rId3"/>
              </a:rPr>
              <a:t>https://github.com/matplotlib/cheatsheets#cheatsheets</a:t>
            </a:r>
            <a:endParaRPr lang="en-US" dirty="0">
              <a:latin typeface="Gill Sans MT" panose="020B0502020104020203" pitchFamily="34" charset="77"/>
            </a:endParaRPr>
          </a:p>
          <a:p>
            <a:r>
              <a:rPr lang="en-US" dirty="0">
                <a:latin typeface="Gill Sans MT" panose="020B0502020104020203" pitchFamily="34" charset="77"/>
                <a:hlinkClick r:id="rId4"/>
              </a:rPr>
              <a:t>https://seaborn.pydata.org/examples/index.html</a:t>
            </a:r>
            <a:endParaRPr lang="en-US" dirty="0">
              <a:latin typeface="Gill Sans MT" panose="020B0502020104020203" pitchFamily="34" charset="77"/>
            </a:endParaRPr>
          </a:p>
        </p:txBody>
      </p:sp>
      <p:pic>
        <p:nvPicPr>
          <p:cNvPr id="14338" name="Picture 2" descr="Scores by group and gender">
            <a:extLst>
              <a:ext uri="{FF2B5EF4-FFF2-40B4-BE49-F238E27FC236}">
                <a16:creationId xmlns:a16="http://schemas.microsoft.com/office/drawing/2014/main" id="{4FB335C5-4678-FC4C-87C8-40862044CA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573" y="1961449"/>
            <a:ext cx="2741478" cy="2056109"/>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a:extLst>
              <a:ext uri="{FF2B5EF4-FFF2-40B4-BE49-F238E27FC236}">
                <a16:creationId xmlns:a16="http://schemas.microsoft.com/office/drawing/2014/main" id="{45006001-7C7D-AF41-B192-F0C6BAB327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9315" y="4017558"/>
            <a:ext cx="2762250" cy="2774950"/>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a:extLst>
              <a:ext uri="{FF2B5EF4-FFF2-40B4-BE49-F238E27FC236}">
                <a16:creationId xmlns:a16="http://schemas.microsoft.com/office/drawing/2014/main" id="{1A1DA8BA-8CB2-FA46-B1E9-7735FCBE64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2483" y="3711090"/>
            <a:ext cx="3441700" cy="25209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CA62DE7-2D1F-5543-8978-985E96671947}"/>
              </a:ext>
            </a:extLst>
          </p:cNvPr>
          <p:cNvSpPr txBox="1"/>
          <p:nvPr/>
        </p:nvSpPr>
        <p:spPr>
          <a:xfrm>
            <a:off x="1019368" y="1567025"/>
            <a:ext cx="2117887" cy="523220"/>
          </a:xfrm>
          <a:prstGeom prst="rect">
            <a:avLst/>
          </a:prstGeom>
          <a:solidFill>
            <a:schemeClr val="bg1"/>
          </a:solidFill>
          <a:ln>
            <a:solidFill>
              <a:schemeClr val="tx1"/>
            </a:solidFill>
          </a:ln>
        </p:spPr>
        <p:txBody>
          <a:bodyPr wrap="none" rtlCol="0">
            <a:spAutoFit/>
          </a:bodyPr>
          <a:lstStyle/>
          <a:p>
            <a:r>
              <a:rPr lang="en-US" sz="2800" dirty="0" err="1">
                <a:latin typeface="Courier" pitchFamily="2" charset="0"/>
              </a:rPr>
              <a:t>ax.bar</a:t>
            </a:r>
            <a:r>
              <a:rPr lang="en-US" sz="2800" dirty="0">
                <a:latin typeface="Courier" pitchFamily="2" charset="0"/>
              </a:rPr>
              <a:t>(…)</a:t>
            </a:r>
          </a:p>
        </p:txBody>
      </p:sp>
      <p:sp>
        <p:nvSpPr>
          <p:cNvPr id="12" name="TextBox 11">
            <a:extLst>
              <a:ext uri="{FF2B5EF4-FFF2-40B4-BE49-F238E27FC236}">
                <a16:creationId xmlns:a16="http://schemas.microsoft.com/office/drawing/2014/main" id="{CEF746B4-59B9-3C49-9CB4-D20C0ACED90A}"/>
              </a:ext>
            </a:extLst>
          </p:cNvPr>
          <p:cNvSpPr txBox="1"/>
          <p:nvPr/>
        </p:nvSpPr>
        <p:spPr>
          <a:xfrm>
            <a:off x="4025220" y="3157214"/>
            <a:ext cx="3191899" cy="523220"/>
          </a:xfrm>
          <a:prstGeom prst="rect">
            <a:avLst/>
          </a:prstGeom>
          <a:solidFill>
            <a:schemeClr val="bg1"/>
          </a:solidFill>
          <a:ln>
            <a:solidFill>
              <a:schemeClr val="tx1"/>
            </a:solidFill>
          </a:ln>
        </p:spPr>
        <p:txBody>
          <a:bodyPr wrap="none" rtlCol="0">
            <a:spAutoFit/>
          </a:bodyPr>
          <a:lstStyle/>
          <a:p>
            <a:r>
              <a:rPr lang="en-US" sz="2800" dirty="0" err="1">
                <a:latin typeface="Courier" pitchFamily="2" charset="0"/>
              </a:rPr>
              <a:t>sns.heatmap</a:t>
            </a:r>
            <a:r>
              <a:rPr lang="en-US" sz="2800" dirty="0">
                <a:latin typeface="Courier" pitchFamily="2" charset="0"/>
              </a:rPr>
              <a:t>(…)</a:t>
            </a:r>
          </a:p>
        </p:txBody>
      </p:sp>
      <p:sp>
        <p:nvSpPr>
          <p:cNvPr id="13" name="TextBox 12">
            <a:extLst>
              <a:ext uri="{FF2B5EF4-FFF2-40B4-BE49-F238E27FC236}">
                <a16:creationId xmlns:a16="http://schemas.microsoft.com/office/drawing/2014/main" id="{BA19E00E-23DD-2343-A838-6FF2940F895D}"/>
              </a:ext>
            </a:extLst>
          </p:cNvPr>
          <p:cNvSpPr txBox="1"/>
          <p:nvPr/>
        </p:nvSpPr>
        <p:spPr>
          <a:xfrm>
            <a:off x="7824490" y="3692735"/>
            <a:ext cx="3621504" cy="523220"/>
          </a:xfrm>
          <a:prstGeom prst="rect">
            <a:avLst/>
          </a:prstGeom>
          <a:solidFill>
            <a:schemeClr val="bg1"/>
          </a:solidFill>
          <a:ln>
            <a:solidFill>
              <a:schemeClr val="tx1"/>
            </a:solidFill>
          </a:ln>
        </p:spPr>
        <p:txBody>
          <a:bodyPr wrap="none" rtlCol="0">
            <a:spAutoFit/>
          </a:bodyPr>
          <a:lstStyle/>
          <a:p>
            <a:r>
              <a:rPr lang="en-US" sz="2800" dirty="0" err="1">
                <a:latin typeface="Courier" pitchFamily="2" charset="0"/>
              </a:rPr>
              <a:t>sns.jointplot</a:t>
            </a:r>
            <a:r>
              <a:rPr lang="en-US" sz="2800" dirty="0">
                <a:latin typeface="Courier" pitchFamily="2" charset="0"/>
              </a:rPr>
              <a:t>(…)</a:t>
            </a:r>
          </a:p>
        </p:txBody>
      </p:sp>
      <p:pic>
        <p:nvPicPr>
          <p:cNvPr id="14348" name="Picture 12" descr="pie features">
            <a:extLst>
              <a:ext uri="{FF2B5EF4-FFF2-40B4-BE49-F238E27FC236}">
                <a16:creationId xmlns:a16="http://schemas.microsoft.com/office/drawing/2014/main" id="{0118BDB3-A20B-144F-B9AD-8361652FFE0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923" t="14413" r="14280" b="12785"/>
          <a:stretch/>
        </p:blipFill>
        <p:spPr bwMode="auto">
          <a:xfrm>
            <a:off x="6835985" y="212631"/>
            <a:ext cx="3878784" cy="307840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2E3971D-CEC0-B946-80DA-8A630191C09E}"/>
              </a:ext>
            </a:extLst>
          </p:cNvPr>
          <p:cNvSpPr txBox="1"/>
          <p:nvPr/>
        </p:nvSpPr>
        <p:spPr>
          <a:xfrm>
            <a:off x="6980371" y="395484"/>
            <a:ext cx="2117887" cy="523220"/>
          </a:xfrm>
          <a:prstGeom prst="rect">
            <a:avLst/>
          </a:prstGeom>
          <a:solidFill>
            <a:schemeClr val="bg1"/>
          </a:solidFill>
          <a:ln>
            <a:solidFill>
              <a:schemeClr val="tx1"/>
            </a:solidFill>
          </a:ln>
        </p:spPr>
        <p:txBody>
          <a:bodyPr wrap="none" rtlCol="0">
            <a:spAutoFit/>
          </a:bodyPr>
          <a:lstStyle/>
          <a:p>
            <a:r>
              <a:rPr lang="en-US" sz="2800" dirty="0" err="1">
                <a:latin typeface="Courier" pitchFamily="2" charset="0"/>
              </a:rPr>
              <a:t>ax.pie</a:t>
            </a:r>
            <a:r>
              <a:rPr lang="en-US" sz="2800" dirty="0">
                <a:latin typeface="Courier" pitchFamily="2" charset="0"/>
              </a:rPr>
              <a:t>(…)</a:t>
            </a:r>
          </a:p>
        </p:txBody>
      </p:sp>
    </p:spTree>
    <p:extLst>
      <p:ext uri="{BB962C8B-B14F-4D97-AF65-F5344CB8AC3E}">
        <p14:creationId xmlns:p14="http://schemas.microsoft.com/office/powerpoint/2010/main" val="537659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We’ll see other specialized plot types</a:t>
            </a:r>
          </a:p>
        </p:txBody>
      </p:sp>
      <p:sp>
        <p:nvSpPr>
          <p:cNvPr id="2" name="TextBox 1">
            <a:extLst>
              <a:ext uri="{FF2B5EF4-FFF2-40B4-BE49-F238E27FC236}">
                <a16:creationId xmlns:a16="http://schemas.microsoft.com/office/drawing/2014/main" id="{FA62DB6C-DD2D-5440-91ED-87DC485D0AC0}"/>
              </a:ext>
            </a:extLst>
          </p:cNvPr>
          <p:cNvSpPr txBox="1"/>
          <p:nvPr/>
        </p:nvSpPr>
        <p:spPr>
          <a:xfrm>
            <a:off x="1704814" y="1580826"/>
            <a:ext cx="8353586"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Gill Sans MT" panose="020B0502020104020203" pitchFamily="34" charset="77"/>
              </a:rPr>
              <a:t>We’ll see multiple specialized plot types soon:</a:t>
            </a:r>
          </a:p>
          <a:p>
            <a:pPr marL="742950" lvl="1" indent="-285750">
              <a:buFont typeface="Arial" panose="020B0604020202020204" pitchFamily="34" charset="0"/>
              <a:buChar char="•"/>
            </a:pPr>
            <a:r>
              <a:rPr lang="en-US" sz="2800" dirty="0">
                <a:latin typeface="Gill Sans MT" panose="020B0502020104020203" pitchFamily="34" charset="77"/>
              </a:rPr>
              <a:t>QQ plots</a:t>
            </a:r>
          </a:p>
          <a:p>
            <a:pPr marL="742950" lvl="1" indent="-285750">
              <a:buFont typeface="Arial" panose="020B0604020202020204" pitchFamily="34" charset="0"/>
              <a:buChar char="•"/>
            </a:pPr>
            <a:r>
              <a:rPr lang="en-US" sz="2800" dirty="0">
                <a:latin typeface="Gill Sans MT" panose="020B0502020104020203" pitchFamily="34" charset="77"/>
              </a:rPr>
              <a:t>Manhattan plots</a:t>
            </a:r>
          </a:p>
          <a:p>
            <a:pPr marL="742950" lvl="1" indent="-285750">
              <a:buFont typeface="Arial" panose="020B0604020202020204" pitchFamily="34" charset="0"/>
              <a:buChar char="•"/>
            </a:pPr>
            <a:r>
              <a:rPr lang="en-US" sz="2800" dirty="0">
                <a:latin typeface="Gill Sans MT" panose="020B0502020104020203" pitchFamily="34" charset="77"/>
              </a:rPr>
              <a:t>Volcano plots</a:t>
            </a:r>
          </a:p>
          <a:p>
            <a:pPr marL="742950" lvl="1" indent="-285750">
              <a:buFont typeface="Arial" panose="020B0604020202020204" pitchFamily="34" charset="0"/>
              <a:buChar char="•"/>
            </a:pPr>
            <a:r>
              <a:rPr lang="en-US" sz="2800" dirty="0">
                <a:latin typeface="Gill Sans MT" panose="020B0502020104020203" pitchFamily="34" charset="77"/>
              </a:rPr>
              <a:t>T-SNE plots</a:t>
            </a:r>
          </a:p>
          <a:p>
            <a:pPr marL="285750" indent="-285750">
              <a:buFont typeface="Arial" panose="020B0604020202020204" pitchFamily="34" charset="0"/>
              <a:buChar char="•"/>
            </a:pPr>
            <a:r>
              <a:rPr lang="en-US" sz="2800" dirty="0">
                <a:latin typeface="Gill Sans MT" panose="020B0502020104020203" pitchFamily="34" charset="77"/>
              </a:rPr>
              <a:t>All build on these basic plot types (line plots, scatter plots, histograms, etc.)</a:t>
            </a:r>
          </a:p>
          <a:p>
            <a:pPr marL="285750" indent="-285750">
              <a:buFont typeface="Arial" panose="020B0604020202020204" pitchFamily="34" charset="0"/>
              <a:buChar char="•"/>
            </a:pPr>
            <a:r>
              <a:rPr lang="en-US" sz="2800" dirty="0">
                <a:latin typeface="Gill Sans MT" panose="020B0502020104020203" pitchFamily="34" charset="77"/>
              </a:rPr>
              <a:t>You now have all the tools you need to make powerful, customized, and pretty visualizations!</a:t>
            </a:r>
          </a:p>
        </p:txBody>
      </p:sp>
    </p:spTree>
    <p:extLst>
      <p:ext uri="{BB962C8B-B14F-4D97-AF65-F5344CB8AC3E}">
        <p14:creationId xmlns:p14="http://schemas.microsoft.com/office/powerpoint/2010/main" val="196670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EDA14E-E2CE-C445-885F-070C0ABA7309}"/>
              </a:ext>
            </a:extLst>
          </p:cNvPr>
          <p:cNvPicPr>
            <a:picLocks noChangeAspect="1"/>
          </p:cNvPicPr>
          <p:nvPr/>
        </p:nvPicPr>
        <p:blipFill>
          <a:blip r:embed="rId3"/>
          <a:stretch>
            <a:fillRect/>
          </a:stretch>
        </p:blipFill>
        <p:spPr>
          <a:xfrm>
            <a:off x="0" y="37849"/>
            <a:ext cx="12192000" cy="6782305"/>
          </a:xfrm>
          <a:prstGeom prst="rect">
            <a:avLst/>
          </a:prstGeom>
        </p:spPr>
      </p:pic>
      <p:sp>
        <p:nvSpPr>
          <p:cNvPr id="5" name="TextBox 4">
            <a:extLst>
              <a:ext uri="{FF2B5EF4-FFF2-40B4-BE49-F238E27FC236}">
                <a16:creationId xmlns:a16="http://schemas.microsoft.com/office/drawing/2014/main" id="{06D22C5D-F14F-AD41-8717-FFFC56E532C9}"/>
              </a:ext>
            </a:extLst>
          </p:cNvPr>
          <p:cNvSpPr txBox="1"/>
          <p:nvPr/>
        </p:nvSpPr>
        <p:spPr>
          <a:xfrm>
            <a:off x="2857790" y="2894797"/>
            <a:ext cx="6476420" cy="830997"/>
          </a:xfrm>
          <a:prstGeom prst="rect">
            <a:avLst/>
          </a:prstGeom>
          <a:solidFill>
            <a:schemeClr val="bg1"/>
          </a:solidFill>
        </p:spPr>
        <p:txBody>
          <a:bodyPr wrap="square" rtlCol="0">
            <a:spAutoFit/>
          </a:bodyPr>
          <a:lstStyle/>
          <a:p>
            <a:pPr algn="ctr"/>
            <a:r>
              <a:rPr lang="en-US" sz="4800" b="1" dirty="0">
                <a:latin typeface="Gill Sans MT" panose="020B0502020104020203" pitchFamily="34" charset="0"/>
              </a:rPr>
              <a:t>Visualization for QC</a:t>
            </a:r>
          </a:p>
        </p:txBody>
      </p:sp>
    </p:spTree>
    <p:extLst>
      <p:ext uri="{BB962C8B-B14F-4D97-AF65-F5344CB8AC3E}">
        <p14:creationId xmlns:p14="http://schemas.microsoft.com/office/powerpoint/2010/main" val="1769517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B8C18A9-5B14-7945-878C-1520EA4E534E}"/>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Big data = big potential (and hard to see) problems</a:t>
            </a:r>
          </a:p>
        </p:txBody>
      </p:sp>
      <p:grpSp>
        <p:nvGrpSpPr>
          <p:cNvPr id="6" name="Group 5">
            <a:extLst>
              <a:ext uri="{FF2B5EF4-FFF2-40B4-BE49-F238E27FC236}">
                <a16:creationId xmlns:a16="http://schemas.microsoft.com/office/drawing/2014/main" id="{E6AAD07B-C6DA-5345-8DA3-5C0BB9385E93}"/>
              </a:ext>
            </a:extLst>
          </p:cNvPr>
          <p:cNvGrpSpPr/>
          <p:nvPr/>
        </p:nvGrpSpPr>
        <p:grpSpPr>
          <a:xfrm>
            <a:off x="4807895" y="2150734"/>
            <a:ext cx="2409605" cy="2355103"/>
            <a:chOff x="6806482" y="787342"/>
            <a:chExt cx="1326525" cy="1296521"/>
          </a:xfrm>
        </p:grpSpPr>
        <p:sp>
          <p:nvSpPr>
            <p:cNvPr id="7" name="Pie 6">
              <a:extLst>
                <a:ext uri="{FF2B5EF4-FFF2-40B4-BE49-F238E27FC236}">
                  <a16:creationId xmlns:a16="http://schemas.microsoft.com/office/drawing/2014/main" id="{9EFE5E4E-095C-954F-8507-C7223016A8B0}"/>
                </a:ext>
              </a:extLst>
            </p:cNvPr>
            <p:cNvSpPr/>
            <p:nvPr/>
          </p:nvSpPr>
          <p:spPr>
            <a:xfrm>
              <a:off x="6806482" y="787342"/>
              <a:ext cx="1326524" cy="1287888"/>
            </a:xfrm>
            <a:prstGeom prst="pie">
              <a:avLst>
                <a:gd name="adj1" fmla="val 0"/>
                <a:gd name="adj2" fmla="val 19784614"/>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a:extLst>
                <a:ext uri="{FF2B5EF4-FFF2-40B4-BE49-F238E27FC236}">
                  <a16:creationId xmlns:a16="http://schemas.microsoft.com/office/drawing/2014/main" id="{B9312595-25A4-9C49-BCBF-9C5D06655C62}"/>
                </a:ext>
              </a:extLst>
            </p:cNvPr>
            <p:cNvSpPr/>
            <p:nvPr/>
          </p:nvSpPr>
          <p:spPr>
            <a:xfrm>
              <a:off x="6806482" y="795975"/>
              <a:ext cx="1326525" cy="128788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5E6608AD-8178-1449-8641-62271B3D37CF}"/>
              </a:ext>
            </a:extLst>
          </p:cNvPr>
          <p:cNvSpPr txBox="1"/>
          <p:nvPr/>
        </p:nvSpPr>
        <p:spPr>
          <a:xfrm>
            <a:off x="3109293" y="1554968"/>
            <a:ext cx="6127960" cy="523220"/>
          </a:xfrm>
          <a:prstGeom prst="rect">
            <a:avLst/>
          </a:prstGeom>
          <a:noFill/>
        </p:spPr>
        <p:txBody>
          <a:bodyPr wrap="none" rtlCol="0">
            <a:spAutoFit/>
          </a:bodyPr>
          <a:lstStyle/>
          <a:p>
            <a:r>
              <a:rPr lang="en-US" sz="2800" u="sng" dirty="0">
                <a:latin typeface="Gill Sans MT" panose="020B0502020104020203" pitchFamily="34" charset="77"/>
              </a:rPr>
              <a:t>Time spent doing bioinformatics analysis:</a:t>
            </a:r>
          </a:p>
        </p:txBody>
      </p:sp>
      <p:sp>
        <p:nvSpPr>
          <p:cNvPr id="10" name="TextBox 9">
            <a:extLst>
              <a:ext uri="{FF2B5EF4-FFF2-40B4-BE49-F238E27FC236}">
                <a16:creationId xmlns:a16="http://schemas.microsoft.com/office/drawing/2014/main" id="{8E78240B-736E-684F-AC3E-66CEE85E44EF}"/>
              </a:ext>
            </a:extLst>
          </p:cNvPr>
          <p:cNvSpPr txBox="1"/>
          <p:nvPr/>
        </p:nvSpPr>
        <p:spPr>
          <a:xfrm>
            <a:off x="1359695" y="2911698"/>
            <a:ext cx="3448198" cy="1815882"/>
          </a:xfrm>
          <a:prstGeom prst="rect">
            <a:avLst/>
          </a:prstGeom>
          <a:noFill/>
        </p:spPr>
        <p:txBody>
          <a:bodyPr wrap="square" rtlCol="0">
            <a:spAutoFit/>
          </a:bodyPr>
          <a:lstStyle/>
          <a:p>
            <a:r>
              <a:rPr lang="en-US" sz="2800" dirty="0">
                <a:latin typeface="Gill Sans MT" panose="020B0502020104020203" pitchFamily="34" charset="77"/>
              </a:rPr>
              <a:t>Performing sanity checks for which you already know what the answer should be</a:t>
            </a:r>
          </a:p>
        </p:txBody>
      </p:sp>
      <p:sp>
        <p:nvSpPr>
          <p:cNvPr id="11" name="TextBox 10">
            <a:extLst>
              <a:ext uri="{FF2B5EF4-FFF2-40B4-BE49-F238E27FC236}">
                <a16:creationId xmlns:a16="http://schemas.microsoft.com/office/drawing/2014/main" id="{CBBA7856-9B74-6A4F-8295-DE9593F19721}"/>
              </a:ext>
            </a:extLst>
          </p:cNvPr>
          <p:cNvSpPr txBox="1"/>
          <p:nvPr/>
        </p:nvSpPr>
        <p:spPr>
          <a:xfrm>
            <a:off x="7410619" y="2590976"/>
            <a:ext cx="3897032" cy="523220"/>
          </a:xfrm>
          <a:prstGeom prst="rect">
            <a:avLst/>
          </a:prstGeom>
          <a:noFill/>
        </p:spPr>
        <p:txBody>
          <a:bodyPr wrap="square" rtlCol="0">
            <a:spAutoFit/>
          </a:bodyPr>
          <a:lstStyle/>
          <a:p>
            <a:r>
              <a:rPr lang="en-US" sz="2800" dirty="0">
                <a:latin typeface="Gill Sans MT" panose="020B0502020104020203" pitchFamily="34" charset="77"/>
              </a:rPr>
              <a:t>Testing new hypotheses</a:t>
            </a:r>
          </a:p>
        </p:txBody>
      </p:sp>
      <p:cxnSp>
        <p:nvCxnSpPr>
          <p:cNvPr id="12" name="Straight Arrow Connector 11">
            <a:extLst>
              <a:ext uri="{FF2B5EF4-FFF2-40B4-BE49-F238E27FC236}">
                <a16:creationId xmlns:a16="http://schemas.microsoft.com/office/drawing/2014/main" id="{1C08C3D8-D1F3-E541-A22F-E516506315B3}"/>
              </a:ext>
            </a:extLst>
          </p:cNvPr>
          <p:cNvCxnSpPr/>
          <p:nvPr/>
        </p:nvCxnSpPr>
        <p:spPr>
          <a:xfrm flipV="1">
            <a:off x="4443211" y="3815366"/>
            <a:ext cx="695459" cy="177085"/>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0109E44-A901-0F4A-A17A-07B4E33E404F}"/>
              </a:ext>
            </a:extLst>
          </p:cNvPr>
          <p:cNvCxnSpPr>
            <a:cxnSpLocks/>
          </p:cNvCxnSpPr>
          <p:nvPr/>
        </p:nvCxnSpPr>
        <p:spPr>
          <a:xfrm flipH="1">
            <a:off x="6869770" y="2893138"/>
            <a:ext cx="540847" cy="204440"/>
          </a:xfrm>
          <a:prstGeom prst="straightConnector1">
            <a:avLst/>
          </a:prstGeom>
          <a:ln w="28575">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1B39959-6446-7447-941B-423BA0722A07}"/>
              </a:ext>
            </a:extLst>
          </p:cNvPr>
          <p:cNvSpPr txBox="1"/>
          <p:nvPr/>
        </p:nvSpPr>
        <p:spPr>
          <a:xfrm>
            <a:off x="612975" y="5615951"/>
            <a:ext cx="8121111" cy="830997"/>
          </a:xfrm>
          <a:prstGeom prst="rect">
            <a:avLst/>
          </a:prstGeom>
          <a:noFill/>
        </p:spPr>
        <p:txBody>
          <a:bodyPr wrap="square" rtlCol="0">
            <a:spAutoFit/>
          </a:bodyPr>
          <a:lstStyle/>
          <a:p>
            <a:r>
              <a:rPr lang="en-US" sz="2400" dirty="0">
                <a:solidFill>
                  <a:srgbClr val="FF0000"/>
                </a:solidFill>
                <a:latin typeface="Gill Sans MT" panose="020B0502020104020203" pitchFamily="34" charset="77"/>
              </a:rPr>
              <a:t>The more ways you find to visualize your data, the more likely you are to see potential problems</a:t>
            </a:r>
          </a:p>
        </p:txBody>
      </p:sp>
    </p:spTree>
    <p:extLst>
      <p:ext uri="{BB962C8B-B14F-4D97-AF65-F5344CB8AC3E}">
        <p14:creationId xmlns:p14="http://schemas.microsoft.com/office/powerpoint/2010/main" val="3904637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We will focus a lot on visualization!</a:t>
            </a:r>
          </a:p>
        </p:txBody>
      </p:sp>
      <p:pic>
        <p:nvPicPr>
          <p:cNvPr id="3" name="Picture 2">
            <a:extLst>
              <a:ext uri="{FF2B5EF4-FFF2-40B4-BE49-F238E27FC236}">
                <a16:creationId xmlns:a16="http://schemas.microsoft.com/office/drawing/2014/main" id="{64BC16E8-B845-2240-B30E-94EE38EA7178}"/>
              </a:ext>
            </a:extLst>
          </p:cNvPr>
          <p:cNvPicPr>
            <a:picLocks noChangeAspect="1"/>
          </p:cNvPicPr>
          <p:nvPr/>
        </p:nvPicPr>
        <p:blipFill>
          <a:blip r:embed="rId3"/>
          <a:stretch>
            <a:fillRect/>
          </a:stretch>
        </p:blipFill>
        <p:spPr>
          <a:xfrm>
            <a:off x="212738" y="1132795"/>
            <a:ext cx="2436408" cy="1610405"/>
          </a:xfrm>
          <a:prstGeom prst="rect">
            <a:avLst/>
          </a:prstGeom>
        </p:spPr>
      </p:pic>
      <p:pic>
        <p:nvPicPr>
          <p:cNvPr id="5" name="Picture 4">
            <a:extLst>
              <a:ext uri="{FF2B5EF4-FFF2-40B4-BE49-F238E27FC236}">
                <a16:creationId xmlns:a16="http://schemas.microsoft.com/office/drawing/2014/main" id="{E04301C5-E1D3-9941-9349-4F4DBB6D797B}"/>
              </a:ext>
            </a:extLst>
          </p:cNvPr>
          <p:cNvPicPr>
            <a:picLocks noChangeAspect="1"/>
          </p:cNvPicPr>
          <p:nvPr/>
        </p:nvPicPr>
        <p:blipFill>
          <a:blip r:embed="rId4"/>
          <a:stretch>
            <a:fillRect/>
          </a:stretch>
        </p:blipFill>
        <p:spPr>
          <a:xfrm>
            <a:off x="4787423" y="3042178"/>
            <a:ext cx="2504988" cy="917319"/>
          </a:xfrm>
          <a:prstGeom prst="rect">
            <a:avLst/>
          </a:prstGeom>
        </p:spPr>
      </p:pic>
      <p:pic>
        <p:nvPicPr>
          <p:cNvPr id="7" name="Picture 6">
            <a:extLst>
              <a:ext uri="{FF2B5EF4-FFF2-40B4-BE49-F238E27FC236}">
                <a16:creationId xmlns:a16="http://schemas.microsoft.com/office/drawing/2014/main" id="{0D683F6B-CE38-474E-83EE-44C04CA43406}"/>
              </a:ext>
            </a:extLst>
          </p:cNvPr>
          <p:cNvPicPr>
            <a:picLocks noChangeAspect="1"/>
          </p:cNvPicPr>
          <p:nvPr/>
        </p:nvPicPr>
        <p:blipFill>
          <a:blip r:embed="rId5"/>
          <a:stretch>
            <a:fillRect/>
          </a:stretch>
        </p:blipFill>
        <p:spPr>
          <a:xfrm>
            <a:off x="9295964" y="3836363"/>
            <a:ext cx="2851286" cy="1818806"/>
          </a:xfrm>
          <a:prstGeom prst="rect">
            <a:avLst/>
          </a:prstGeom>
        </p:spPr>
      </p:pic>
      <p:pic>
        <p:nvPicPr>
          <p:cNvPr id="8" name="Picture 7">
            <a:extLst>
              <a:ext uri="{FF2B5EF4-FFF2-40B4-BE49-F238E27FC236}">
                <a16:creationId xmlns:a16="http://schemas.microsoft.com/office/drawing/2014/main" id="{930BBCD4-CA0E-E147-B4F7-852703BB8CE1}"/>
              </a:ext>
            </a:extLst>
          </p:cNvPr>
          <p:cNvPicPr>
            <a:picLocks noChangeAspect="1"/>
          </p:cNvPicPr>
          <p:nvPr/>
        </p:nvPicPr>
        <p:blipFill>
          <a:blip r:embed="rId6"/>
          <a:stretch>
            <a:fillRect/>
          </a:stretch>
        </p:blipFill>
        <p:spPr>
          <a:xfrm>
            <a:off x="9233835" y="424707"/>
            <a:ext cx="2853866" cy="1957364"/>
          </a:xfrm>
          <a:prstGeom prst="rect">
            <a:avLst/>
          </a:prstGeom>
        </p:spPr>
      </p:pic>
      <p:pic>
        <p:nvPicPr>
          <p:cNvPr id="9" name="Picture 8">
            <a:extLst>
              <a:ext uri="{FF2B5EF4-FFF2-40B4-BE49-F238E27FC236}">
                <a16:creationId xmlns:a16="http://schemas.microsoft.com/office/drawing/2014/main" id="{24B7D61D-8F78-8246-B948-FCFABDDF455F}"/>
              </a:ext>
            </a:extLst>
          </p:cNvPr>
          <p:cNvPicPr>
            <a:picLocks noChangeAspect="1"/>
          </p:cNvPicPr>
          <p:nvPr/>
        </p:nvPicPr>
        <p:blipFill>
          <a:blip r:embed="rId7"/>
          <a:stretch>
            <a:fillRect/>
          </a:stretch>
        </p:blipFill>
        <p:spPr>
          <a:xfrm>
            <a:off x="7220710" y="2831116"/>
            <a:ext cx="2124087" cy="1456835"/>
          </a:xfrm>
          <a:prstGeom prst="rect">
            <a:avLst/>
          </a:prstGeom>
        </p:spPr>
      </p:pic>
      <p:pic>
        <p:nvPicPr>
          <p:cNvPr id="10" name="Picture 9">
            <a:extLst>
              <a:ext uri="{FF2B5EF4-FFF2-40B4-BE49-F238E27FC236}">
                <a16:creationId xmlns:a16="http://schemas.microsoft.com/office/drawing/2014/main" id="{96B3421A-879D-EC42-9D7B-17EF3AE1B9FF}"/>
              </a:ext>
            </a:extLst>
          </p:cNvPr>
          <p:cNvPicPr>
            <a:picLocks noChangeAspect="1"/>
          </p:cNvPicPr>
          <p:nvPr/>
        </p:nvPicPr>
        <p:blipFill>
          <a:blip r:embed="rId8"/>
          <a:stretch>
            <a:fillRect/>
          </a:stretch>
        </p:blipFill>
        <p:spPr>
          <a:xfrm>
            <a:off x="-1" y="2743198"/>
            <a:ext cx="3179127" cy="1458411"/>
          </a:xfrm>
          <a:prstGeom prst="rect">
            <a:avLst/>
          </a:prstGeom>
        </p:spPr>
      </p:pic>
      <p:pic>
        <p:nvPicPr>
          <p:cNvPr id="11" name="Picture 10">
            <a:extLst>
              <a:ext uri="{FF2B5EF4-FFF2-40B4-BE49-F238E27FC236}">
                <a16:creationId xmlns:a16="http://schemas.microsoft.com/office/drawing/2014/main" id="{668981F0-F51B-FD46-A27A-194BC8DA3B70}"/>
              </a:ext>
            </a:extLst>
          </p:cNvPr>
          <p:cNvPicPr>
            <a:picLocks noChangeAspect="1"/>
          </p:cNvPicPr>
          <p:nvPr/>
        </p:nvPicPr>
        <p:blipFill>
          <a:blip r:embed="rId9"/>
          <a:stretch>
            <a:fillRect/>
          </a:stretch>
        </p:blipFill>
        <p:spPr>
          <a:xfrm>
            <a:off x="4865459" y="1162918"/>
            <a:ext cx="2018054" cy="1383512"/>
          </a:xfrm>
          <a:prstGeom prst="rect">
            <a:avLst/>
          </a:prstGeom>
        </p:spPr>
      </p:pic>
      <p:pic>
        <p:nvPicPr>
          <p:cNvPr id="12" name="Picture 11">
            <a:extLst>
              <a:ext uri="{FF2B5EF4-FFF2-40B4-BE49-F238E27FC236}">
                <a16:creationId xmlns:a16="http://schemas.microsoft.com/office/drawing/2014/main" id="{AA66E2C4-EBA8-0E44-81B3-034B02C86CAC}"/>
              </a:ext>
            </a:extLst>
          </p:cNvPr>
          <p:cNvPicPr>
            <a:picLocks noChangeAspect="1"/>
          </p:cNvPicPr>
          <p:nvPr/>
        </p:nvPicPr>
        <p:blipFill>
          <a:blip r:embed="rId10"/>
          <a:stretch>
            <a:fillRect/>
          </a:stretch>
        </p:blipFill>
        <p:spPr>
          <a:xfrm>
            <a:off x="3265743" y="2951660"/>
            <a:ext cx="1908141" cy="1243824"/>
          </a:xfrm>
          <a:prstGeom prst="rect">
            <a:avLst/>
          </a:prstGeom>
        </p:spPr>
      </p:pic>
      <p:pic>
        <p:nvPicPr>
          <p:cNvPr id="13" name="Picture 12">
            <a:extLst>
              <a:ext uri="{FF2B5EF4-FFF2-40B4-BE49-F238E27FC236}">
                <a16:creationId xmlns:a16="http://schemas.microsoft.com/office/drawing/2014/main" id="{7F7E61AC-FF66-E840-B322-BC226AFE6B2C}"/>
              </a:ext>
            </a:extLst>
          </p:cNvPr>
          <p:cNvPicPr>
            <a:picLocks noChangeAspect="1"/>
          </p:cNvPicPr>
          <p:nvPr/>
        </p:nvPicPr>
        <p:blipFill>
          <a:blip r:embed="rId11"/>
          <a:stretch>
            <a:fillRect/>
          </a:stretch>
        </p:blipFill>
        <p:spPr>
          <a:xfrm>
            <a:off x="2649146" y="1162918"/>
            <a:ext cx="2138277" cy="1580281"/>
          </a:xfrm>
          <a:prstGeom prst="rect">
            <a:avLst/>
          </a:prstGeom>
        </p:spPr>
      </p:pic>
      <p:pic>
        <p:nvPicPr>
          <p:cNvPr id="15" name="Picture 14">
            <a:extLst>
              <a:ext uri="{FF2B5EF4-FFF2-40B4-BE49-F238E27FC236}">
                <a16:creationId xmlns:a16="http://schemas.microsoft.com/office/drawing/2014/main" id="{850B5778-590B-A84A-9773-4CC503EE0933}"/>
              </a:ext>
            </a:extLst>
          </p:cNvPr>
          <p:cNvPicPr>
            <a:picLocks noChangeAspect="1"/>
          </p:cNvPicPr>
          <p:nvPr/>
        </p:nvPicPr>
        <p:blipFill>
          <a:blip r:embed="rId12"/>
          <a:stretch>
            <a:fillRect/>
          </a:stretch>
        </p:blipFill>
        <p:spPr>
          <a:xfrm>
            <a:off x="-1" y="5417450"/>
            <a:ext cx="2705769" cy="1333830"/>
          </a:xfrm>
          <a:prstGeom prst="rect">
            <a:avLst/>
          </a:prstGeom>
        </p:spPr>
      </p:pic>
      <p:pic>
        <p:nvPicPr>
          <p:cNvPr id="16" name="Picture 15">
            <a:extLst>
              <a:ext uri="{FF2B5EF4-FFF2-40B4-BE49-F238E27FC236}">
                <a16:creationId xmlns:a16="http://schemas.microsoft.com/office/drawing/2014/main" id="{0B2130EF-6A89-5A41-9BCF-FD20F47DDE0B}"/>
              </a:ext>
            </a:extLst>
          </p:cNvPr>
          <p:cNvPicPr>
            <a:picLocks noChangeAspect="1"/>
          </p:cNvPicPr>
          <p:nvPr/>
        </p:nvPicPr>
        <p:blipFill>
          <a:blip r:embed="rId13"/>
          <a:stretch>
            <a:fillRect/>
          </a:stretch>
        </p:blipFill>
        <p:spPr>
          <a:xfrm>
            <a:off x="3946070" y="7368903"/>
            <a:ext cx="1838779" cy="1267138"/>
          </a:xfrm>
          <a:prstGeom prst="rect">
            <a:avLst/>
          </a:prstGeom>
        </p:spPr>
      </p:pic>
      <p:pic>
        <p:nvPicPr>
          <p:cNvPr id="17" name="Picture 16">
            <a:extLst>
              <a:ext uri="{FF2B5EF4-FFF2-40B4-BE49-F238E27FC236}">
                <a16:creationId xmlns:a16="http://schemas.microsoft.com/office/drawing/2014/main" id="{66EF4818-0B14-C542-B115-4553A9DB05DB}"/>
              </a:ext>
            </a:extLst>
          </p:cNvPr>
          <p:cNvPicPr>
            <a:picLocks noChangeAspect="1"/>
          </p:cNvPicPr>
          <p:nvPr/>
        </p:nvPicPr>
        <p:blipFill>
          <a:blip r:embed="rId14"/>
          <a:stretch>
            <a:fillRect/>
          </a:stretch>
        </p:blipFill>
        <p:spPr>
          <a:xfrm>
            <a:off x="2955056" y="5798987"/>
            <a:ext cx="2529513" cy="938445"/>
          </a:xfrm>
          <a:prstGeom prst="rect">
            <a:avLst/>
          </a:prstGeom>
        </p:spPr>
      </p:pic>
      <p:pic>
        <p:nvPicPr>
          <p:cNvPr id="18" name="Picture 17">
            <a:extLst>
              <a:ext uri="{FF2B5EF4-FFF2-40B4-BE49-F238E27FC236}">
                <a16:creationId xmlns:a16="http://schemas.microsoft.com/office/drawing/2014/main" id="{1682695A-59B2-384E-BC57-8557DE3BFF52}"/>
              </a:ext>
            </a:extLst>
          </p:cNvPr>
          <p:cNvPicPr>
            <a:picLocks noChangeAspect="1"/>
          </p:cNvPicPr>
          <p:nvPr/>
        </p:nvPicPr>
        <p:blipFill>
          <a:blip r:embed="rId15"/>
          <a:stretch>
            <a:fillRect/>
          </a:stretch>
        </p:blipFill>
        <p:spPr>
          <a:xfrm>
            <a:off x="5874486" y="5942416"/>
            <a:ext cx="5645575" cy="879177"/>
          </a:xfrm>
          <a:prstGeom prst="rect">
            <a:avLst/>
          </a:prstGeom>
        </p:spPr>
      </p:pic>
      <p:pic>
        <p:nvPicPr>
          <p:cNvPr id="19" name="Picture 18">
            <a:extLst>
              <a:ext uri="{FF2B5EF4-FFF2-40B4-BE49-F238E27FC236}">
                <a16:creationId xmlns:a16="http://schemas.microsoft.com/office/drawing/2014/main" id="{CCA969F6-2495-BA43-B3C0-7D90164FFC28}"/>
              </a:ext>
            </a:extLst>
          </p:cNvPr>
          <p:cNvPicPr>
            <a:picLocks noChangeAspect="1"/>
          </p:cNvPicPr>
          <p:nvPr/>
        </p:nvPicPr>
        <p:blipFill>
          <a:blip r:embed="rId16"/>
          <a:stretch>
            <a:fillRect/>
          </a:stretch>
        </p:blipFill>
        <p:spPr>
          <a:xfrm>
            <a:off x="7223831" y="648757"/>
            <a:ext cx="1875608" cy="1897673"/>
          </a:xfrm>
          <a:prstGeom prst="rect">
            <a:avLst/>
          </a:prstGeom>
        </p:spPr>
      </p:pic>
      <p:pic>
        <p:nvPicPr>
          <p:cNvPr id="20" name="Picture 19">
            <a:extLst>
              <a:ext uri="{FF2B5EF4-FFF2-40B4-BE49-F238E27FC236}">
                <a16:creationId xmlns:a16="http://schemas.microsoft.com/office/drawing/2014/main" id="{49D88AEB-AE65-2342-979A-4C49BED953C9}"/>
              </a:ext>
            </a:extLst>
          </p:cNvPr>
          <p:cNvPicPr>
            <a:picLocks noChangeAspect="1"/>
          </p:cNvPicPr>
          <p:nvPr/>
        </p:nvPicPr>
        <p:blipFill>
          <a:blip r:embed="rId17"/>
          <a:stretch>
            <a:fillRect/>
          </a:stretch>
        </p:blipFill>
        <p:spPr>
          <a:xfrm>
            <a:off x="9240777" y="5547166"/>
            <a:ext cx="2797361" cy="834838"/>
          </a:xfrm>
          <a:prstGeom prst="rect">
            <a:avLst/>
          </a:prstGeom>
        </p:spPr>
      </p:pic>
      <p:pic>
        <p:nvPicPr>
          <p:cNvPr id="21" name="Picture 20">
            <a:extLst>
              <a:ext uri="{FF2B5EF4-FFF2-40B4-BE49-F238E27FC236}">
                <a16:creationId xmlns:a16="http://schemas.microsoft.com/office/drawing/2014/main" id="{89566BB9-3FF8-E049-BECD-4A6F5D30FE9C}"/>
              </a:ext>
            </a:extLst>
          </p:cNvPr>
          <p:cNvPicPr>
            <a:picLocks noChangeAspect="1"/>
          </p:cNvPicPr>
          <p:nvPr/>
        </p:nvPicPr>
        <p:blipFill>
          <a:blip r:embed="rId18"/>
          <a:stretch>
            <a:fillRect/>
          </a:stretch>
        </p:blipFill>
        <p:spPr>
          <a:xfrm>
            <a:off x="31355" y="4226783"/>
            <a:ext cx="2179410" cy="1567015"/>
          </a:xfrm>
          <a:prstGeom prst="rect">
            <a:avLst/>
          </a:prstGeom>
        </p:spPr>
      </p:pic>
      <p:pic>
        <p:nvPicPr>
          <p:cNvPr id="22" name="Picture 21">
            <a:extLst>
              <a:ext uri="{FF2B5EF4-FFF2-40B4-BE49-F238E27FC236}">
                <a16:creationId xmlns:a16="http://schemas.microsoft.com/office/drawing/2014/main" id="{B106111A-9DB6-E74B-97E9-E5A1A9C9E065}"/>
              </a:ext>
            </a:extLst>
          </p:cNvPr>
          <p:cNvPicPr>
            <a:picLocks noChangeAspect="1"/>
          </p:cNvPicPr>
          <p:nvPr/>
        </p:nvPicPr>
        <p:blipFill>
          <a:blip r:embed="rId19"/>
          <a:stretch>
            <a:fillRect/>
          </a:stretch>
        </p:blipFill>
        <p:spPr>
          <a:xfrm>
            <a:off x="5389282" y="4266887"/>
            <a:ext cx="3965342" cy="1666245"/>
          </a:xfrm>
          <a:prstGeom prst="rect">
            <a:avLst/>
          </a:prstGeom>
        </p:spPr>
      </p:pic>
      <p:pic>
        <p:nvPicPr>
          <p:cNvPr id="14" name="Picture 13">
            <a:extLst>
              <a:ext uri="{FF2B5EF4-FFF2-40B4-BE49-F238E27FC236}">
                <a16:creationId xmlns:a16="http://schemas.microsoft.com/office/drawing/2014/main" id="{A2AE7D7D-2741-ED46-A048-E59CC7BEA425}"/>
              </a:ext>
            </a:extLst>
          </p:cNvPr>
          <p:cNvPicPr>
            <a:picLocks noChangeAspect="1"/>
          </p:cNvPicPr>
          <p:nvPr/>
        </p:nvPicPr>
        <p:blipFill>
          <a:blip r:embed="rId20"/>
          <a:stretch>
            <a:fillRect/>
          </a:stretch>
        </p:blipFill>
        <p:spPr>
          <a:xfrm>
            <a:off x="2924137" y="4238475"/>
            <a:ext cx="2182107" cy="1612673"/>
          </a:xfrm>
          <a:prstGeom prst="rect">
            <a:avLst/>
          </a:prstGeom>
        </p:spPr>
      </p:pic>
      <p:pic>
        <p:nvPicPr>
          <p:cNvPr id="23" name="Picture 22">
            <a:extLst>
              <a:ext uri="{FF2B5EF4-FFF2-40B4-BE49-F238E27FC236}">
                <a16:creationId xmlns:a16="http://schemas.microsoft.com/office/drawing/2014/main" id="{9A1479A4-CE58-CD47-8825-7A5422C35620}"/>
              </a:ext>
            </a:extLst>
          </p:cNvPr>
          <p:cNvPicPr>
            <a:picLocks noChangeAspect="1"/>
          </p:cNvPicPr>
          <p:nvPr/>
        </p:nvPicPr>
        <p:blipFill rotWithShape="1">
          <a:blip r:embed="rId21"/>
          <a:srcRect l="8696" r="28552"/>
          <a:stretch/>
        </p:blipFill>
        <p:spPr>
          <a:xfrm>
            <a:off x="9708601" y="2299823"/>
            <a:ext cx="2431249" cy="1646610"/>
          </a:xfrm>
          <a:prstGeom prst="rect">
            <a:avLst/>
          </a:prstGeom>
          <a:ln>
            <a:solidFill>
              <a:schemeClr val="tx1"/>
            </a:solidFill>
          </a:ln>
        </p:spPr>
      </p:pic>
    </p:spTree>
    <p:extLst>
      <p:ext uri="{BB962C8B-B14F-4D97-AF65-F5344CB8AC3E}">
        <p14:creationId xmlns:p14="http://schemas.microsoft.com/office/powerpoint/2010/main" val="35220030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D89A75-B872-134F-AFD4-C18323B3BB69}"/>
              </a:ext>
            </a:extLst>
          </p:cNvPr>
          <p:cNvGrpSpPr/>
          <p:nvPr/>
        </p:nvGrpSpPr>
        <p:grpSpPr>
          <a:xfrm>
            <a:off x="6079263" y="1904380"/>
            <a:ext cx="1869373" cy="920294"/>
            <a:chOff x="2828280" y="2935705"/>
            <a:chExt cx="1869373" cy="920294"/>
          </a:xfrm>
        </p:grpSpPr>
        <p:sp>
          <p:nvSpPr>
            <p:cNvPr id="3" name="Rounded Rectangle 2">
              <a:extLst>
                <a:ext uri="{FF2B5EF4-FFF2-40B4-BE49-F238E27FC236}">
                  <a16:creationId xmlns:a16="http://schemas.microsoft.com/office/drawing/2014/main" id="{1390B787-6655-F843-B940-8DF449B4A840}"/>
                </a:ext>
              </a:extLst>
            </p:cNvPr>
            <p:cNvSpPr/>
            <p:nvPr/>
          </p:nvSpPr>
          <p:spPr>
            <a:xfrm>
              <a:off x="2839452" y="2935705"/>
              <a:ext cx="1858201" cy="920294"/>
            </a:xfrm>
            <a:prstGeom prst="roundRect">
              <a:avLst/>
            </a:prstGeom>
            <a:solidFill>
              <a:schemeClr val="bg1"/>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A27D030-EB58-F74E-974A-17201A8ED895}"/>
                </a:ext>
              </a:extLst>
            </p:cNvPr>
            <p:cNvSpPr txBox="1"/>
            <p:nvPr/>
          </p:nvSpPr>
          <p:spPr>
            <a:xfrm>
              <a:off x="2828280" y="3150041"/>
              <a:ext cx="1858202" cy="461665"/>
            </a:xfrm>
            <a:prstGeom prst="rect">
              <a:avLst/>
            </a:prstGeom>
            <a:noFill/>
          </p:spPr>
          <p:txBody>
            <a:bodyPr wrap="none" rtlCol="0">
              <a:spAutoFit/>
            </a:bodyPr>
            <a:lstStyle/>
            <a:p>
              <a:pPr algn="ctr"/>
              <a:r>
                <a:rPr lang="en-US" sz="2400" b="1" dirty="0">
                  <a:latin typeface="Gill Sans MT" panose="020B0502020104020203" pitchFamily="34" charset="77"/>
                </a:rPr>
                <a:t>Genotyping</a:t>
              </a:r>
            </a:p>
          </p:txBody>
        </p:sp>
      </p:grpSp>
      <p:grpSp>
        <p:nvGrpSpPr>
          <p:cNvPr id="10" name="Group 9">
            <a:extLst>
              <a:ext uri="{FF2B5EF4-FFF2-40B4-BE49-F238E27FC236}">
                <a16:creationId xmlns:a16="http://schemas.microsoft.com/office/drawing/2014/main" id="{E1CFC17D-CBF9-5E46-9AF7-3D63C9B19F72}"/>
              </a:ext>
            </a:extLst>
          </p:cNvPr>
          <p:cNvGrpSpPr/>
          <p:nvPr/>
        </p:nvGrpSpPr>
        <p:grpSpPr>
          <a:xfrm>
            <a:off x="3224010" y="1889401"/>
            <a:ext cx="1764632" cy="920294"/>
            <a:chOff x="2871537" y="2935705"/>
            <a:chExt cx="1764632" cy="920294"/>
          </a:xfrm>
        </p:grpSpPr>
        <p:sp>
          <p:nvSpPr>
            <p:cNvPr id="11" name="Rounded Rectangle 10">
              <a:extLst>
                <a:ext uri="{FF2B5EF4-FFF2-40B4-BE49-F238E27FC236}">
                  <a16:creationId xmlns:a16="http://schemas.microsoft.com/office/drawing/2014/main" id="{B46ACE21-B8E5-9648-9E9C-6F9B82CEA1B9}"/>
                </a:ext>
              </a:extLst>
            </p:cNvPr>
            <p:cNvSpPr/>
            <p:nvPr/>
          </p:nvSpPr>
          <p:spPr>
            <a:xfrm>
              <a:off x="2871537" y="2935705"/>
              <a:ext cx="1764632" cy="920294"/>
            </a:xfrm>
            <a:prstGeom prst="roundRect">
              <a:avLst/>
            </a:prstGeom>
            <a:solidFill>
              <a:schemeClr val="bg1"/>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0F6EBB7-AA0A-2747-875B-025FBA1DB0F0}"/>
                </a:ext>
              </a:extLst>
            </p:cNvPr>
            <p:cNvSpPr txBox="1"/>
            <p:nvPr/>
          </p:nvSpPr>
          <p:spPr>
            <a:xfrm>
              <a:off x="2903621" y="3150041"/>
              <a:ext cx="1707519" cy="461665"/>
            </a:xfrm>
            <a:prstGeom prst="rect">
              <a:avLst/>
            </a:prstGeom>
            <a:noFill/>
          </p:spPr>
          <p:txBody>
            <a:bodyPr wrap="none" rtlCol="0">
              <a:spAutoFit/>
            </a:bodyPr>
            <a:lstStyle/>
            <a:p>
              <a:pPr algn="ctr"/>
              <a:r>
                <a:rPr lang="en-US" sz="2400" b="1" dirty="0">
                  <a:latin typeface="Gill Sans MT" panose="020B0502020104020203" pitchFamily="34" charset="77"/>
                </a:rPr>
                <a:t>Alignment</a:t>
              </a:r>
            </a:p>
          </p:txBody>
        </p:sp>
      </p:grpSp>
      <p:cxnSp>
        <p:nvCxnSpPr>
          <p:cNvPr id="20" name="Straight Arrow Connector 19">
            <a:extLst>
              <a:ext uri="{FF2B5EF4-FFF2-40B4-BE49-F238E27FC236}">
                <a16:creationId xmlns:a16="http://schemas.microsoft.com/office/drawing/2014/main" id="{4ED141DD-C950-C843-B710-1E6761A5BF2C}"/>
              </a:ext>
            </a:extLst>
          </p:cNvPr>
          <p:cNvCxnSpPr>
            <a:cxnSpLocks/>
          </p:cNvCxnSpPr>
          <p:nvPr/>
        </p:nvCxnSpPr>
        <p:spPr>
          <a:xfrm>
            <a:off x="5140817" y="2349548"/>
            <a:ext cx="76987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21" name="Group 20">
            <a:extLst>
              <a:ext uri="{FF2B5EF4-FFF2-40B4-BE49-F238E27FC236}">
                <a16:creationId xmlns:a16="http://schemas.microsoft.com/office/drawing/2014/main" id="{57634BA5-ACAC-6D4A-AF15-8561145D9C2C}"/>
              </a:ext>
            </a:extLst>
          </p:cNvPr>
          <p:cNvGrpSpPr/>
          <p:nvPr/>
        </p:nvGrpSpPr>
        <p:grpSpPr>
          <a:xfrm>
            <a:off x="394956" y="1904380"/>
            <a:ext cx="1764632" cy="920294"/>
            <a:chOff x="2871537" y="2935705"/>
            <a:chExt cx="1764632" cy="920294"/>
          </a:xfrm>
        </p:grpSpPr>
        <p:sp>
          <p:nvSpPr>
            <p:cNvPr id="22" name="Rounded Rectangle 21">
              <a:extLst>
                <a:ext uri="{FF2B5EF4-FFF2-40B4-BE49-F238E27FC236}">
                  <a16:creationId xmlns:a16="http://schemas.microsoft.com/office/drawing/2014/main" id="{805EA271-405B-444D-AF18-E8C614786387}"/>
                </a:ext>
              </a:extLst>
            </p:cNvPr>
            <p:cNvSpPr/>
            <p:nvPr/>
          </p:nvSpPr>
          <p:spPr>
            <a:xfrm>
              <a:off x="2871537" y="2935705"/>
              <a:ext cx="1764632" cy="920294"/>
            </a:xfrm>
            <a:prstGeom prst="roundRect">
              <a:avLst/>
            </a:prstGeom>
            <a:solidFill>
              <a:schemeClr val="bg1"/>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B2861DC-14FC-5944-8611-21D4DC22A214}"/>
                </a:ext>
              </a:extLst>
            </p:cNvPr>
            <p:cNvSpPr txBox="1"/>
            <p:nvPr/>
          </p:nvSpPr>
          <p:spPr>
            <a:xfrm>
              <a:off x="2933758" y="3150041"/>
              <a:ext cx="1647247" cy="461665"/>
            </a:xfrm>
            <a:prstGeom prst="rect">
              <a:avLst/>
            </a:prstGeom>
            <a:noFill/>
          </p:spPr>
          <p:txBody>
            <a:bodyPr wrap="none" rtlCol="0">
              <a:spAutoFit/>
            </a:bodyPr>
            <a:lstStyle/>
            <a:p>
              <a:pPr algn="ctr"/>
              <a:r>
                <a:rPr lang="en-US" sz="2400" b="1" dirty="0">
                  <a:latin typeface="Gill Sans MT" panose="020B0502020104020203" pitchFamily="34" charset="77"/>
                </a:rPr>
                <a:t>Raw reads</a:t>
              </a:r>
            </a:p>
          </p:txBody>
        </p:sp>
      </p:grpSp>
      <p:cxnSp>
        <p:nvCxnSpPr>
          <p:cNvPr id="24" name="Straight Arrow Connector 23">
            <a:extLst>
              <a:ext uri="{FF2B5EF4-FFF2-40B4-BE49-F238E27FC236}">
                <a16:creationId xmlns:a16="http://schemas.microsoft.com/office/drawing/2014/main" id="{8ECD32C9-A512-7249-9560-6DD2A05997F3}"/>
              </a:ext>
            </a:extLst>
          </p:cNvPr>
          <p:cNvCxnSpPr>
            <a:cxnSpLocks/>
          </p:cNvCxnSpPr>
          <p:nvPr/>
        </p:nvCxnSpPr>
        <p:spPr>
          <a:xfrm>
            <a:off x="2311763" y="2364527"/>
            <a:ext cx="76987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C609E637-30A7-C644-8DC3-498DAA4058EA}"/>
              </a:ext>
            </a:extLst>
          </p:cNvPr>
          <p:cNvSpPr txBox="1"/>
          <p:nvPr/>
        </p:nvSpPr>
        <p:spPr>
          <a:xfrm>
            <a:off x="300404" y="2861007"/>
            <a:ext cx="1890261" cy="923330"/>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Gill Sans MT" panose="020B0502020104020203" pitchFamily="34" charset="77"/>
              </a:rPr>
              <a:t># Reads</a:t>
            </a:r>
          </a:p>
          <a:p>
            <a:pPr marL="285750" indent="-285750">
              <a:buFont typeface="Arial" panose="020B0604020202020204" pitchFamily="34" charset="0"/>
              <a:buChar char="•"/>
            </a:pPr>
            <a:r>
              <a:rPr lang="en-US" dirty="0" err="1">
                <a:latin typeface="Gill Sans MT" panose="020B0502020104020203" pitchFamily="34" charset="77"/>
              </a:rPr>
              <a:t>FastQC</a:t>
            </a:r>
            <a:r>
              <a:rPr lang="en-US" dirty="0">
                <a:latin typeface="Gill Sans MT" panose="020B0502020104020203" pitchFamily="34" charset="77"/>
              </a:rPr>
              <a:t> checks</a:t>
            </a:r>
          </a:p>
          <a:p>
            <a:pPr marL="285750" indent="-285750">
              <a:buFont typeface="Arial" panose="020B0604020202020204" pitchFamily="34" charset="0"/>
              <a:buChar char="•"/>
            </a:pPr>
            <a:r>
              <a:rPr lang="en-US" dirty="0">
                <a:latin typeface="Gill Sans MT" panose="020B0502020104020203" pitchFamily="34" charset="77"/>
              </a:rPr>
              <a:t>…</a:t>
            </a:r>
          </a:p>
        </p:txBody>
      </p:sp>
      <p:sp>
        <p:nvSpPr>
          <p:cNvPr id="26" name="TextBox 25">
            <a:extLst>
              <a:ext uri="{FF2B5EF4-FFF2-40B4-BE49-F238E27FC236}">
                <a16:creationId xmlns:a16="http://schemas.microsoft.com/office/drawing/2014/main" id="{EDD60DA9-2346-8E4C-8B2D-620088E32D56}"/>
              </a:ext>
            </a:extLst>
          </p:cNvPr>
          <p:cNvSpPr txBox="1"/>
          <p:nvPr/>
        </p:nvSpPr>
        <p:spPr>
          <a:xfrm>
            <a:off x="2621941" y="3024031"/>
            <a:ext cx="3344781" cy="369331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Gill Sans MT" panose="020B0502020104020203" pitchFamily="34" charset="77"/>
              </a:rPr>
              <a:t>% aligned</a:t>
            </a:r>
          </a:p>
          <a:p>
            <a:pPr marL="285750" indent="-285750">
              <a:buFont typeface="Arial" panose="020B0604020202020204" pitchFamily="34" charset="0"/>
              <a:buChar char="•"/>
            </a:pPr>
            <a:r>
              <a:rPr lang="en-US" dirty="0">
                <a:latin typeface="Gill Sans MT" panose="020B0502020104020203" pitchFamily="34" charset="77"/>
              </a:rPr>
              <a:t>What % of genome covered?</a:t>
            </a:r>
          </a:p>
          <a:p>
            <a:pPr marL="285750" indent="-285750">
              <a:buFont typeface="Arial" panose="020B0604020202020204" pitchFamily="34" charset="0"/>
              <a:buChar char="•"/>
            </a:pPr>
            <a:r>
              <a:rPr lang="en-US" dirty="0">
                <a:latin typeface="Gill Sans MT" panose="020B0502020104020203" pitchFamily="34" charset="77"/>
              </a:rPr>
              <a:t>PCR duplicates rate</a:t>
            </a:r>
          </a:p>
          <a:p>
            <a:pPr marL="285750" indent="-285750">
              <a:buFont typeface="Arial" panose="020B0604020202020204" pitchFamily="34" charset="0"/>
              <a:buChar char="•"/>
            </a:pPr>
            <a:r>
              <a:rPr lang="en-US" dirty="0">
                <a:latin typeface="Gill Sans MT" panose="020B0502020104020203" pitchFamily="34" charset="77"/>
              </a:rPr>
              <a:t>Visualize coverage distribution</a:t>
            </a:r>
          </a:p>
          <a:p>
            <a:pPr marL="285750" indent="-285750">
              <a:buFont typeface="Arial" panose="020B0604020202020204" pitchFamily="34" charset="0"/>
              <a:buChar char="•"/>
            </a:pPr>
            <a:r>
              <a:rPr lang="en-US" dirty="0">
                <a:latin typeface="Gill Sans MT" panose="020B0502020104020203" pitchFamily="34" charset="77"/>
              </a:rPr>
              <a:t>Visualize fragment length distribution</a:t>
            </a:r>
          </a:p>
          <a:p>
            <a:pPr marL="285750" indent="-285750">
              <a:buFont typeface="Arial" panose="020B0604020202020204" pitchFamily="34" charset="0"/>
              <a:buChar char="•"/>
            </a:pPr>
            <a:r>
              <a:rPr lang="en-US" dirty="0">
                <a:latin typeface="Gill Sans MT" panose="020B0502020104020203" pitchFamily="34" charset="77"/>
              </a:rPr>
              <a:t>Visualize reads in a genome browser</a:t>
            </a:r>
          </a:p>
          <a:p>
            <a:pPr marL="285750" indent="-285750">
              <a:buFont typeface="Arial" panose="020B0604020202020204" pitchFamily="34" charset="0"/>
              <a:buChar char="•"/>
            </a:pPr>
            <a:r>
              <a:rPr lang="en-US" dirty="0">
                <a:latin typeface="Gill Sans MT" panose="020B0502020104020203" pitchFamily="34" charset="77"/>
              </a:rPr>
              <a:t>Coverage match expected?</a:t>
            </a:r>
          </a:p>
          <a:p>
            <a:pPr marL="285750" indent="-285750">
              <a:buFont typeface="Arial" panose="020B0604020202020204" pitchFamily="34" charset="0"/>
              <a:buChar char="•"/>
            </a:pPr>
            <a:r>
              <a:rPr lang="en-US" dirty="0">
                <a:latin typeface="Gill Sans MT" panose="020B0502020104020203" pitchFamily="34" charset="77"/>
              </a:rPr>
              <a:t>Coverage of sex chromosomes match expected?</a:t>
            </a:r>
          </a:p>
          <a:p>
            <a:pPr marL="285750" indent="-285750">
              <a:buFont typeface="Arial" panose="020B0604020202020204" pitchFamily="34" charset="0"/>
              <a:buChar char="•"/>
            </a:pPr>
            <a:r>
              <a:rPr lang="en-US" dirty="0">
                <a:latin typeface="Gill Sans MT" panose="020B0502020104020203" pitchFamily="34" charset="77"/>
              </a:rPr>
              <a:t>…</a:t>
            </a:r>
          </a:p>
        </p:txBody>
      </p:sp>
      <p:sp>
        <p:nvSpPr>
          <p:cNvPr id="27" name="TextBox 26">
            <a:extLst>
              <a:ext uri="{FF2B5EF4-FFF2-40B4-BE49-F238E27FC236}">
                <a16:creationId xmlns:a16="http://schemas.microsoft.com/office/drawing/2014/main" id="{EAC88656-08D7-1149-82F1-07B9D44B35CA}"/>
              </a:ext>
            </a:extLst>
          </p:cNvPr>
          <p:cNvSpPr txBox="1"/>
          <p:nvPr/>
        </p:nvSpPr>
        <p:spPr>
          <a:xfrm>
            <a:off x="5910687" y="2983295"/>
            <a:ext cx="3344781" cy="258532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Gill Sans MT" panose="020B0502020104020203" pitchFamily="34" charset="77"/>
              </a:rPr>
              <a:t># variants match expected</a:t>
            </a:r>
          </a:p>
          <a:p>
            <a:pPr marL="285750" indent="-285750">
              <a:buFont typeface="Arial" panose="020B0604020202020204" pitchFamily="34" charset="0"/>
              <a:buChar char="•"/>
            </a:pPr>
            <a:r>
              <a:rPr lang="en-US" dirty="0">
                <a:latin typeface="Gill Sans MT" panose="020B0502020104020203" pitchFamily="34" charset="77"/>
              </a:rPr>
              <a:t>Check # variants per chromosome</a:t>
            </a:r>
          </a:p>
          <a:p>
            <a:pPr marL="285750" indent="-285750">
              <a:buFont typeface="Arial" panose="020B0604020202020204" pitchFamily="34" charset="0"/>
              <a:buChar char="•"/>
            </a:pPr>
            <a:r>
              <a:rPr lang="en-US" dirty="0" err="1">
                <a:latin typeface="Gill Sans MT" panose="020B0502020104020203" pitchFamily="34" charset="77"/>
              </a:rPr>
              <a:t>Transition:transversion</a:t>
            </a:r>
            <a:r>
              <a:rPr lang="en-US" dirty="0">
                <a:latin typeface="Gill Sans MT" panose="020B0502020104020203" pitchFamily="34" charset="77"/>
              </a:rPr>
              <a:t> ratio</a:t>
            </a:r>
          </a:p>
          <a:p>
            <a:pPr marL="285750" indent="-285750">
              <a:buFont typeface="Arial" panose="020B0604020202020204" pitchFamily="34" charset="0"/>
              <a:buChar char="•"/>
            </a:pPr>
            <a:r>
              <a:rPr lang="en-US" dirty="0">
                <a:latin typeface="Gill Sans MT" panose="020B0502020104020203" pitchFamily="34" charset="77"/>
              </a:rPr>
              <a:t>Do variants in families follow Mendelian inheritance rules?</a:t>
            </a:r>
          </a:p>
          <a:p>
            <a:pPr marL="285750" indent="-285750">
              <a:buFont typeface="Arial" panose="020B0604020202020204" pitchFamily="34" charset="0"/>
              <a:buChar char="•"/>
            </a:pPr>
            <a:r>
              <a:rPr lang="en-US" dirty="0">
                <a:latin typeface="Gill Sans MT" panose="020B0502020104020203" pitchFamily="34" charset="77"/>
              </a:rPr>
              <a:t>Visualize candidate variants in a genome browser</a:t>
            </a:r>
          </a:p>
          <a:p>
            <a:pPr marL="285750" indent="-285750">
              <a:buFont typeface="Arial" panose="020B0604020202020204" pitchFamily="34" charset="0"/>
              <a:buChar char="•"/>
            </a:pPr>
            <a:r>
              <a:rPr lang="en-US" dirty="0">
                <a:latin typeface="Gill Sans MT" panose="020B0502020104020203" pitchFamily="34" charset="77"/>
              </a:rPr>
              <a:t>…</a:t>
            </a:r>
          </a:p>
        </p:txBody>
      </p:sp>
      <p:sp>
        <p:nvSpPr>
          <p:cNvPr id="28" name="Title 1">
            <a:extLst>
              <a:ext uri="{FF2B5EF4-FFF2-40B4-BE49-F238E27FC236}">
                <a16:creationId xmlns:a16="http://schemas.microsoft.com/office/drawing/2014/main" id="{F65E9FC5-39D1-6449-90DF-D43EAA79348C}"/>
              </a:ext>
            </a:extLst>
          </p:cNvPr>
          <p:cNvSpPr txBox="1">
            <a:spLocks/>
          </p:cNvSpPr>
          <p:nvPr/>
        </p:nvSpPr>
        <p:spPr>
          <a:xfrm>
            <a:off x="0" y="54574"/>
            <a:ext cx="12192000" cy="1205041"/>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ill Sans MT" panose="020B0502020104020203" pitchFamily="34" charset="77"/>
              </a:rPr>
              <a:t>Example checks for our NGS pipeline</a:t>
            </a:r>
          </a:p>
        </p:txBody>
      </p:sp>
      <p:cxnSp>
        <p:nvCxnSpPr>
          <p:cNvPr id="29" name="Straight Arrow Connector 28">
            <a:extLst>
              <a:ext uri="{FF2B5EF4-FFF2-40B4-BE49-F238E27FC236}">
                <a16:creationId xmlns:a16="http://schemas.microsoft.com/office/drawing/2014/main" id="{D3EFDCB0-DAD1-9144-AAD1-4F7008909C1B}"/>
              </a:ext>
            </a:extLst>
          </p:cNvPr>
          <p:cNvCxnSpPr>
            <a:cxnSpLocks/>
          </p:cNvCxnSpPr>
          <p:nvPr/>
        </p:nvCxnSpPr>
        <p:spPr>
          <a:xfrm>
            <a:off x="8087932" y="2364527"/>
            <a:ext cx="76987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BC5035E6-F238-D645-AC8B-E1FA2929FCF6}"/>
              </a:ext>
            </a:extLst>
          </p:cNvPr>
          <p:cNvSpPr txBox="1"/>
          <p:nvPr/>
        </p:nvSpPr>
        <p:spPr>
          <a:xfrm>
            <a:off x="8997098" y="1566381"/>
            <a:ext cx="3135979" cy="1815882"/>
          </a:xfrm>
          <a:prstGeom prst="rect">
            <a:avLst/>
          </a:prstGeom>
          <a:noFill/>
        </p:spPr>
        <p:txBody>
          <a:bodyPr wrap="square" rtlCol="0">
            <a:spAutoFit/>
          </a:bodyPr>
          <a:lstStyle/>
          <a:p>
            <a:r>
              <a:rPr lang="en-US" sz="2800" dirty="0">
                <a:solidFill>
                  <a:srgbClr val="FF0000"/>
                </a:solidFill>
                <a:latin typeface="Gill Sans MT" panose="020B0502020104020203" pitchFamily="34" charset="77"/>
              </a:rPr>
              <a:t>Only after all this:</a:t>
            </a:r>
          </a:p>
          <a:p>
            <a:r>
              <a:rPr lang="en-US" sz="2800" dirty="0">
                <a:solidFill>
                  <a:srgbClr val="FF0000"/>
                </a:solidFill>
                <a:latin typeface="Gill Sans MT" panose="020B0502020104020203" pitchFamily="34" charset="77"/>
              </a:rPr>
              <a:t>Look for candidate disease-causing mutations</a:t>
            </a:r>
          </a:p>
        </p:txBody>
      </p:sp>
    </p:spTree>
    <p:extLst>
      <p:ext uri="{BB962C8B-B14F-4D97-AF65-F5344CB8AC3E}">
        <p14:creationId xmlns:p14="http://schemas.microsoft.com/office/powerpoint/2010/main" val="695269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Visualizations for QC – outlier detection</a:t>
            </a:r>
          </a:p>
        </p:txBody>
      </p:sp>
      <p:sp>
        <p:nvSpPr>
          <p:cNvPr id="3" name="TextBox 2">
            <a:extLst>
              <a:ext uri="{FF2B5EF4-FFF2-40B4-BE49-F238E27FC236}">
                <a16:creationId xmlns:a16="http://schemas.microsoft.com/office/drawing/2014/main" id="{2F48A1F6-03B4-C94E-8F93-7F66F2DCC02F}"/>
              </a:ext>
            </a:extLst>
          </p:cNvPr>
          <p:cNvSpPr txBox="1"/>
          <p:nvPr/>
        </p:nvSpPr>
        <p:spPr>
          <a:xfrm>
            <a:off x="526943" y="1424006"/>
            <a:ext cx="5569058" cy="1200329"/>
          </a:xfrm>
          <a:prstGeom prst="rect">
            <a:avLst/>
          </a:prstGeom>
          <a:noFill/>
        </p:spPr>
        <p:txBody>
          <a:bodyPr wrap="square" rtlCol="0">
            <a:spAutoFit/>
          </a:bodyPr>
          <a:lstStyle/>
          <a:p>
            <a:r>
              <a:rPr lang="en-US" sz="2400" b="1" dirty="0">
                <a:latin typeface="Gill Sans MT" panose="020B0502020104020203" pitchFamily="34" charset="77"/>
              </a:rPr>
              <a:t>Question:  </a:t>
            </a:r>
            <a:r>
              <a:rPr lang="en-US" sz="2400" dirty="0">
                <a:latin typeface="Gill Sans MT" panose="020B0502020104020203" pitchFamily="34" charset="77"/>
              </a:rPr>
              <a:t>is the number of donuts you eat for breakfast correlated with your score on CSE185 Quiz 1?</a:t>
            </a:r>
            <a:endParaRPr lang="en-US" sz="2400" b="1" dirty="0">
              <a:latin typeface="Gill Sans MT" panose="020B0502020104020203" pitchFamily="34" charset="77"/>
            </a:endParaRPr>
          </a:p>
        </p:txBody>
      </p:sp>
      <p:sp>
        <p:nvSpPr>
          <p:cNvPr id="5" name="TextBox 4">
            <a:extLst>
              <a:ext uri="{FF2B5EF4-FFF2-40B4-BE49-F238E27FC236}">
                <a16:creationId xmlns:a16="http://schemas.microsoft.com/office/drawing/2014/main" id="{D69CDCD9-3549-C247-80BC-751C1E89DDC3}"/>
              </a:ext>
            </a:extLst>
          </p:cNvPr>
          <p:cNvSpPr txBox="1"/>
          <p:nvPr/>
        </p:nvSpPr>
        <p:spPr>
          <a:xfrm>
            <a:off x="526943" y="5615247"/>
            <a:ext cx="5811865" cy="830997"/>
          </a:xfrm>
          <a:prstGeom prst="rect">
            <a:avLst/>
          </a:prstGeom>
          <a:noFill/>
        </p:spPr>
        <p:txBody>
          <a:bodyPr wrap="square" rtlCol="0">
            <a:spAutoFit/>
          </a:bodyPr>
          <a:lstStyle/>
          <a:p>
            <a:r>
              <a:rPr lang="en-US" sz="2400" b="1" dirty="0">
                <a:latin typeface="Gill Sans MT" panose="020B0502020104020203" pitchFamily="34" charset="77"/>
              </a:rPr>
              <a:t>Your Answer: </a:t>
            </a:r>
            <a:r>
              <a:rPr lang="en-US" sz="2400" dirty="0">
                <a:latin typeface="Gill Sans MT" panose="020B0502020104020203" pitchFamily="34" charset="77"/>
              </a:rPr>
              <a:t>whoa, I found a significant correlation! R=0.35, </a:t>
            </a:r>
            <a:r>
              <a:rPr lang="en-US" sz="2400" dirty="0" err="1">
                <a:latin typeface="Gill Sans MT" panose="020B0502020104020203" pitchFamily="34" charset="77"/>
              </a:rPr>
              <a:t>pval</a:t>
            </a:r>
            <a:r>
              <a:rPr lang="en-US" sz="2400" dirty="0">
                <a:latin typeface="Gill Sans MT" panose="020B0502020104020203" pitchFamily="34" charset="77"/>
              </a:rPr>
              <a:t>=0.01</a:t>
            </a:r>
            <a:endParaRPr lang="en-US" sz="2400" b="1" dirty="0">
              <a:latin typeface="Gill Sans MT" panose="020B0502020104020203" pitchFamily="34" charset="77"/>
            </a:endParaRPr>
          </a:p>
        </p:txBody>
      </p:sp>
      <p:sp>
        <p:nvSpPr>
          <p:cNvPr id="6" name="TextBox 5">
            <a:extLst>
              <a:ext uri="{FF2B5EF4-FFF2-40B4-BE49-F238E27FC236}">
                <a16:creationId xmlns:a16="http://schemas.microsoft.com/office/drawing/2014/main" id="{F0DA50AC-3F0A-974D-B3B7-E06A8573D9E7}"/>
              </a:ext>
            </a:extLst>
          </p:cNvPr>
          <p:cNvSpPr txBox="1"/>
          <p:nvPr/>
        </p:nvSpPr>
        <p:spPr>
          <a:xfrm>
            <a:off x="4525161" y="6182157"/>
            <a:ext cx="3921072" cy="461665"/>
          </a:xfrm>
          <a:prstGeom prst="rect">
            <a:avLst/>
          </a:prstGeom>
          <a:noFill/>
        </p:spPr>
        <p:txBody>
          <a:bodyPr wrap="square" rtlCol="0">
            <a:spAutoFit/>
          </a:bodyPr>
          <a:lstStyle/>
          <a:p>
            <a:r>
              <a:rPr lang="en-US" sz="2400" dirty="0">
                <a:solidFill>
                  <a:srgbClr val="FF0000"/>
                </a:solidFill>
                <a:latin typeface="Gill Sans MT" panose="020B0502020104020203" pitchFamily="34" charset="77"/>
              </a:rPr>
              <a:t>Do you believe this result?</a:t>
            </a:r>
          </a:p>
        </p:txBody>
      </p:sp>
      <p:graphicFrame>
        <p:nvGraphicFramePr>
          <p:cNvPr id="7" name="Table 7">
            <a:extLst>
              <a:ext uri="{FF2B5EF4-FFF2-40B4-BE49-F238E27FC236}">
                <a16:creationId xmlns:a16="http://schemas.microsoft.com/office/drawing/2014/main" id="{67FE3BF8-3263-994A-8DE4-BC4B13020925}"/>
              </a:ext>
            </a:extLst>
          </p:cNvPr>
          <p:cNvGraphicFramePr>
            <a:graphicFrameLocks noGrp="1"/>
          </p:cNvGraphicFramePr>
          <p:nvPr>
            <p:extLst>
              <p:ext uri="{D42A27DB-BD31-4B8C-83A1-F6EECF244321}">
                <p14:modId xmlns:p14="http://schemas.microsoft.com/office/powerpoint/2010/main" val="1455130499"/>
              </p:ext>
            </p:extLst>
          </p:nvPr>
        </p:nvGraphicFramePr>
        <p:xfrm>
          <a:off x="1614407" y="2734343"/>
          <a:ext cx="3636936" cy="2725516"/>
        </p:xfrm>
        <a:graphic>
          <a:graphicData uri="http://schemas.openxmlformats.org/drawingml/2006/table">
            <a:tbl>
              <a:tblPr firstRow="1" bandRow="1">
                <a:tableStyleId>{073A0DAA-6AF3-43AB-8588-CEC1D06C72B9}</a:tableStyleId>
              </a:tblPr>
              <a:tblGrid>
                <a:gridCol w="1212312">
                  <a:extLst>
                    <a:ext uri="{9D8B030D-6E8A-4147-A177-3AD203B41FA5}">
                      <a16:colId xmlns:a16="http://schemas.microsoft.com/office/drawing/2014/main" val="3701381302"/>
                    </a:ext>
                  </a:extLst>
                </a:gridCol>
                <a:gridCol w="1212312">
                  <a:extLst>
                    <a:ext uri="{9D8B030D-6E8A-4147-A177-3AD203B41FA5}">
                      <a16:colId xmlns:a16="http://schemas.microsoft.com/office/drawing/2014/main" val="127713856"/>
                    </a:ext>
                  </a:extLst>
                </a:gridCol>
                <a:gridCol w="1212312">
                  <a:extLst>
                    <a:ext uri="{9D8B030D-6E8A-4147-A177-3AD203B41FA5}">
                      <a16:colId xmlns:a16="http://schemas.microsoft.com/office/drawing/2014/main" val="1747009491"/>
                    </a:ext>
                  </a:extLst>
                </a:gridCol>
              </a:tblGrid>
              <a:tr h="500476">
                <a:tc>
                  <a:txBody>
                    <a:bodyPr/>
                    <a:lstStyle/>
                    <a:p>
                      <a:r>
                        <a:rPr lang="en-US" dirty="0">
                          <a:latin typeface="Gill Sans MT" panose="020B0502020104020203" pitchFamily="34" charset="77"/>
                        </a:rPr>
                        <a:t>Student</a:t>
                      </a:r>
                    </a:p>
                  </a:txBody>
                  <a:tcPr/>
                </a:tc>
                <a:tc>
                  <a:txBody>
                    <a:bodyPr/>
                    <a:lstStyle/>
                    <a:p>
                      <a:r>
                        <a:rPr lang="en-US" dirty="0">
                          <a:latin typeface="Gill Sans MT" panose="020B0502020104020203" pitchFamily="34" charset="77"/>
                        </a:rPr>
                        <a:t># Donuts</a:t>
                      </a:r>
                    </a:p>
                  </a:txBody>
                  <a:tcPr/>
                </a:tc>
                <a:tc>
                  <a:txBody>
                    <a:bodyPr/>
                    <a:lstStyle/>
                    <a:p>
                      <a:r>
                        <a:rPr lang="en-US" dirty="0">
                          <a:latin typeface="Gill Sans MT" panose="020B0502020104020203" pitchFamily="34" charset="77"/>
                        </a:rPr>
                        <a:t>Score</a:t>
                      </a:r>
                    </a:p>
                  </a:txBody>
                  <a:tcPr/>
                </a:tc>
                <a:extLst>
                  <a:ext uri="{0D108BD9-81ED-4DB2-BD59-A6C34878D82A}">
                    <a16:rowId xmlns:a16="http://schemas.microsoft.com/office/drawing/2014/main" val="2171795896"/>
                  </a:ext>
                </a:extLst>
              </a:tr>
              <a:tr h="370840">
                <a:tc>
                  <a:txBody>
                    <a:bodyPr/>
                    <a:lstStyle/>
                    <a:p>
                      <a:r>
                        <a:rPr lang="en-US" dirty="0">
                          <a:latin typeface="Gill Sans MT" panose="020B0502020104020203" pitchFamily="34" charset="77"/>
                        </a:rPr>
                        <a:t>1</a:t>
                      </a:r>
                    </a:p>
                  </a:txBody>
                  <a:tcPr/>
                </a:tc>
                <a:tc>
                  <a:txBody>
                    <a:bodyPr/>
                    <a:lstStyle/>
                    <a:p>
                      <a:r>
                        <a:rPr lang="en-US" dirty="0">
                          <a:latin typeface="Gill Sans MT" panose="020B0502020104020203" pitchFamily="34" charset="77"/>
                        </a:rPr>
                        <a:t>0</a:t>
                      </a:r>
                    </a:p>
                  </a:txBody>
                  <a:tcPr/>
                </a:tc>
                <a:tc>
                  <a:txBody>
                    <a:bodyPr/>
                    <a:lstStyle/>
                    <a:p>
                      <a:r>
                        <a:rPr lang="en-US" dirty="0">
                          <a:latin typeface="Gill Sans MT" panose="020B0502020104020203" pitchFamily="34" charset="77"/>
                        </a:rPr>
                        <a:t>100</a:t>
                      </a:r>
                    </a:p>
                  </a:txBody>
                  <a:tcPr/>
                </a:tc>
                <a:extLst>
                  <a:ext uri="{0D108BD9-81ED-4DB2-BD59-A6C34878D82A}">
                    <a16:rowId xmlns:a16="http://schemas.microsoft.com/office/drawing/2014/main" val="2640209618"/>
                  </a:ext>
                </a:extLst>
              </a:tr>
              <a:tr h="370840">
                <a:tc>
                  <a:txBody>
                    <a:bodyPr/>
                    <a:lstStyle/>
                    <a:p>
                      <a:r>
                        <a:rPr lang="en-US" dirty="0">
                          <a:latin typeface="Gill Sans MT" panose="020B0502020104020203" pitchFamily="34" charset="77"/>
                        </a:rPr>
                        <a:t>2</a:t>
                      </a:r>
                    </a:p>
                  </a:txBody>
                  <a:tcPr/>
                </a:tc>
                <a:tc>
                  <a:txBody>
                    <a:bodyPr/>
                    <a:lstStyle/>
                    <a:p>
                      <a:r>
                        <a:rPr lang="en-US" dirty="0">
                          <a:latin typeface="Gill Sans MT" panose="020B0502020104020203" pitchFamily="34" charset="77"/>
                        </a:rPr>
                        <a:t>1</a:t>
                      </a:r>
                    </a:p>
                  </a:txBody>
                  <a:tcPr/>
                </a:tc>
                <a:tc>
                  <a:txBody>
                    <a:bodyPr/>
                    <a:lstStyle/>
                    <a:p>
                      <a:r>
                        <a:rPr lang="en-US" dirty="0">
                          <a:latin typeface="Gill Sans MT" panose="020B0502020104020203" pitchFamily="34" charset="77"/>
                        </a:rPr>
                        <a:t>100</a:t>
                      </a:r>
                    </a:p>
                  </a:txBody>
                  <a:tcPr/>
                </a:tc>
                <a:extLst>
                  <a:ext uri="{0D108BD9-81ED-4DB2-BD59-A6C34878D82A}">
                    <a16:rowId xmlns:a16="http://schemas.microsoft.com/office/drawing/2014/main" val="3871879108"/>
                  </a:ext>
                </a:extLst>
              </a:tr>
              <a:tr h="370840">
                <a:tc>
                  <a:txBody>
                    <a:bodyPr/>
                    <a:lstStyle/>
                    <a:p>
                      <a:r>
                        <a:rPr lang="en-US" dirty="0">
                          <a:latin typeface="Gill Sans MT" panose="020B0502020104020203" pitchFamily="34" charset="77"/>
                        </a:rPr>
                        <a:t>3</a:t>
                      </a:r>
                    </a:p>
                  </a:txBody>
                  <a:tcPr/>
                </a:tc>
                <a:tc>
                  <a:txBody>
                    <a:bodyPr/>
                    <a:lstStyle/>
                    <a:p>
                      <a:r>
                        <a:rPr lang="en-US" dirty="0">
                          <a:latin typeface="Gill Sans MT" panose="020B0502020104020203" pitchFamily="34" charset="77"/>
                        </a:rPr>
                        <a:t>0</a:t>
                      </a:r>
                    </a:p>
                  </a:txBody>
                  <a:tcPr/>
                </a:tc>
                <a:tc>
                  <a:txBody>
                    <a:bodyPr/>
                    <a:lstStyle/>
                    <a:p>
                      <a:r>
                        <a:rPr lang="en-US" dirty="0">
                          <a:latin typeface="Gill Sans MT" panose="020B0502020104020203" pitchFamily="34" charset="77"/>
                        </a:rPr>
                        <a:t>80</a:t>
                      </a:r>
                    </a:p>
                  </a:txBody>
                  <a:tcPr/>
                </a:tc>
                <a:extLst>
                  <a:ext uri="{0D108BD9-81ED-4DB2-BD59-A6C34878D82A}">
                    <a16:rowId xmlns:a16="http://schemas.microsoft.com/office/drawing/2014/main" val="4024762867"/>
                  </a:ext>
                </a:extLst>
              </a:tr>
              <a:tr h="370840">
                <a:tc>
                  <a:txBody>
                    <a:bodyPr/>
                    <a:lstStyle/>
                    <a:p>
                      <a:r>
                        <a:rPr lang="en-US" dirty="0">
                          <a:latin typeface="Gill Sans MT" panose="020B0502020104020203" pitchFamily="34" charset="77"/>
                        </a:rPr>
                        <a:t>4</a:t>
                      </a:r>
                    </a:p>
                  </a:txBody>
                  <a:tcPr/>
                </a:tc>
                <a:tc>
                  <a:txBody>
                    <a:bodyPr/>
                    <a:lstStyle/>
                    <a:p>
                      <a:r>
                        <a:rPr lang="en-US" dirty="0">
                          <a:latin typeface="Gill Sans MT" panose="020B0502020104020203" pitchFamily="34" charset="77"/>
                        </a:rPr>
                        <a:t>3</a:t>
                      </a:r>
                    </a:p>
                  </a:txBody>
                  <a:tcPr/>
                </a:tc>
                <a:tc>
                  <a:txBody>
                    <a:bodyPr/>
                    <a:lstStyle/>
                    <a:p>
                      <a:r>
                        <a:rPr lang="en-US" dirty="0">
                          <a:latin typeface="Gill Sans MT" panose="020B0502020104020203" pitchFamily="34" charset="77"/>
                        </a:rPr>
                        <a:t>85</a:t>
                      </a:r>
                    </a:p>
                  </a:txBody>
                  <a:tcPr/>
                </a:tc>
                <a:extLst>
                  <a:ext uri="{0D108BD9-81ED-4DB2-BD59-A6C34878D82A}">
                    <a16:rowId xmlns:a16="http://schemas.microsoft.com/office/drawing/2014/main" val="2586512898"/>
                  </a:ext>
                </a:extLst>
              </a:tr>
              <a:tr h="370840">
                <a:tc>
                  <a:txBody>
                    <a:bodyPr/>
                    <a:lstStyle/>
                    <a:p>
                      <a:r>
                        <a:rPr lang="en-US" dirty="0">
                          <a:latin typeface="Gill Sans MT" panose="020B0502020104020203" pitchFamily="34" charset="77"/>
                        </a:rPr>
                        <a:t>5</a:t>
                      </a:r>
                    </a:p>
                  </a:txBody>
                  <a:tcPr/>
                </a:tc>
                <a:tc>
                  <a:txBody>
                    <a:bodyPr/>
                    <a:lstStyle/>
                    <a:p>
                      <a:r>
                        <a:rPr lang="en-US" dirty="0">
                          <a:latin typeface="Gill Sans MT" panose="020B0502020104020203" pitchFamily="34" charset="77"/>
                        </a:rPr>
                        <a:t>2</a:t>
                      </a:r>
                    </a:p>
                  </a:txBody>
                  <a:tcPr/>
                </a:tc>
                <a:tc>
                  <a:txBody>
                    <a:bodyPr/>
                    <a:lstStyle/>
                    <a:p>
                      <a:r>
                        <a:rPr lang="en-US" dirty="0">
                          <a:latin typeface="Gill Sans MT" panose="020B0502020104020203" pitchFamily="34" charset="77"/>
                        </a:rPr>
                        <a:t>90</a:t>
                      </a:r>
                    </a:p>
                  </a:txBody>
                  <a:tcPr/>
                </a:tc>
                <a:extLst>
                  <a:ext uri="{0D108BD9-81ED-4DB2-BD59-A6C34878D82A}">
                    <a16:rowId xmlns:a16="http://schemas.microsoft.com/office/drawing/2014/main" val="982107100"/>
                  </a:ext>
                </a:extLst>
              </a:tr>
              <a:tr h="370840">
                <a:tc>
                  <a:txBody>
                    <a:bodyPr/>
                    <a:lstStyle/>
                    <a:p>
                      <a:r>
                        <a:rPr lang="en-US" dirty="0">
                          <a:latin typeface="Gill Sans MT" panose="020B0502020104020203" pitchFamily="34" charset="77"/>
                        </a:rPr>
                        <a:t>…</a:t>
                      </a:r>
                    </a:p>
                  </a:txBody>
                  <a:tcPr/>
                </a:tc>
                <a:tc>
                  <a:txBody>
                    <a:bodyPr/>
                    <a:lstStyle/>
                    <a:p>
                      <a:r>
                        <a:rPr lang="en-US" dirty="0">
                          <a:latin typeface="Gill Sans MT" panose="020B0502020104020203" pitchFamily="34" charset="77"/>
                        </a:rPr>
                        <a:t>…</a:t>
                      </a:r>
                    </a:p>
                  </a:txBody>
                  <a:tcPr/>
                </a:tc>
                <a:tc>
                  <a:txBody>
                    <a:bodyPr/>
                    <a:lstStyle/>
                    <a:p>
                      <a:r>
                        <a:rPr lang="en-US" dirty="0">
                          <a:latin typeface="Gill Sans MT" panose="020B0502020104020203" pitchFamily="34" charset="77"/>
                        </a:rPr>
                        <a:t>…</a:t>
                      </a:r>
                    </a:p>
                  </a:txBody>
                  <a:tcPr/>
                </a:tc>
                <a:extLst>
                  <a:ext uri="{0D108BD9-81ED-4DB2-BD59-A6C34878D82A}">
                    <a16:rowId xmlns:a16="http://schemas.microsoft.com/office/drawing/2014/main" val="3634333122"/>
                  </a:ext>
                </a:extLst>
              </a:tr>
            </a:tbl>
          </a:graphicData>
        </a:graphic>
      </p:graphicFrame>
      <p:pic>
        <p:nvPicPr>
          <p:cNvPr id="16386" name="Picture 2">
            <a:extLst>
              <a:ext uri="{FF2B5EF4-FFF2-40B4-BE49-F238E27FC236}">
                <a16:creationId xmlns:a16="http://schemas.microsoft.com/office/drawing/2014/main" id="{06FD3B6B-270A-8C4C-87E6-656CD59002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369623"/>
            <a:ext cx="5351396" cy="362645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D184D335-98CC-554A-A1EF-FE1AE4C31B47}"/>
              </a:ext>
            </a:extLst>
          </p:cNvPr>
          <p:cNvCxnSpPr/>
          <p:nvPr/>
        </p:nvCxnSpPr>
        <p:spPr>
          <a:xfrm flipV="1">
            <a:off x="7020732" y="1642820"/>
            <a:ext cx="4138048" cy="1224366"/>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D05CB19-718D-9042-BE57-AD9BEEC5CC58}"/>
              </a:ext>
            </a:extLst>
          </p:cNvPr>
          <p:cNvSpPr txBox="1"/>
          <p:nvPr/>
        </p:nvSpPr>
        <p:spPr>
          <a:xfrm>
            <a:off x="8586062" y="1718645"/>
            <a:ext cx="1238481" cy="369332"/>
          </a:xfrm>
          <a:prstGeom prst="rect">
            <a:avLst/>
          </a:prstGeom>
          <a:noFill/>
        </p:spPr>
        <p:txBody>
          <a:bodyPr wrap="none" rtlCol="0">
            <a:spAutoFit/>
          </a:bodyPr>
          <a:lstStyle/>
          <a:p>
            <a:r>
              <a:rPr lang="en-US" dirty="0">
                <a:latin typeface="Gill Sans MT" panose="020B0502020104020203" pitchFamily="34" charset="77"/>
              </a:rPr>
              <a:t>Best fit line</a:t>
            </a:r>
          </a:p>
        </p:txBody>
      </p:sp>
    </p:spTree>
    <p:extLst>
      <p:ext uri="{BB962C8B-B14F-4D97-AF65-F5344CB8AC3E}">
        <p14:creationId xmlns:p14="http://schemas.microsoft.com/office/powerpoint/2010/main" val="316100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8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Visualizations for QC – outlier detection</a:t>
            </a:r>
          </a:p>
        </p:txBody>
      </p:sp>
      <p:sp>
        <p:nvSpPr>
          <p:cNvPr id="9" name="TextBox 8">
            <a:extLst>
              <a:ext uri="{FF2B5EF4-FFF2-40B4-BE49-F238E27FC236}">
                <a16:creationId xmlns:a16="http://schemas.microsoft.com/office/drawing/2014/main" id="{D6FA65FA-6CA9-B24D-883D-B0105AD16061}"/>
              </a:ext>
            </a:extLst>
          </p:cNvPr>
          <p:cNvSpPr txBox="1"/>
          <p:nvPr/>
        </p:nvSpPr>
        <p:spPr>
          <a:xfrm>
            <a:off x="526943" y="1424006"/>
            <a:ext cx="5569058" cy="1200329"/>
          </a:xfrm>
          <a:prstGeom prst="rect">
            <a:avLst/>
          </a:prstGeom>
          <a:noFill/>
        </p:spPr>
        <p:txBody>
          <a:bodyPr wrap="square" rtlCol="0">
            <a:spAutoFit/>
          </a:bodyPr>
          <a:lstStyle/>
          <a:p>
            <a:r>
              <a:rPr lang="en-US" sz="2400" b="1" dirty="0">
                <a:latin typeface="Gill Sans MT" panose="020B0502020104020203" pitchFamily="34" charset="77"/>
              </a:rPr>
              <a:t>Question:  </a:t>
            </a:r>
            <a:r>
              <a:rPr lang="en-US" sz="2400" dirty="0">
                <a:latin typeface="Gill Sans MT" panose="020B0502020104020203" pitchFamily="34" charset="77"/>
              </a:rPr>
              <a:t>is the number of donuts you eat for breakfast correlated with your score on CSE185 Quiz 1?</a:t>
            </a:r>
            <a:endParaRPr lang="en-US" sz="2400" b="1" dirty="0">
              <a:latin typeface="Gill Sans MT" panose="020B0502020104020203" pitchFamily="34" charset="77"/>
            </a:endParaRPr>
          </a:p>
        </p:txBody>
      </p:sp>
      <p:sp>
        <p:nvSpPr>
          <p:cNvPr id="12" name="TextBox 11">
            <a:extLst>
              <a:ext uri="{FF2B5EF4-FFF2-40B4-BE49-F238E27FC236}">
                <a16:creationId xmlns:a16="http://schemas.microsoft.com/office/drawing/2014/main" id="{CBE0E7B9-0875-9845-934F-440EB4B9620C}"/>
              </a:ext>
            </a:extLst>
          </p:cNvPr>
          <p:cNvSpPr txBox="1"/>
          <p:nvPr/>
        </p:nvSpPr>
        <p:spPr>
          <a:xfrm>
            <a:off x="1237282" y="3775990"/>
            <a:ext cx="3921072" cy="830997"/>
          </a:xfrm>
          <a:prstGeom prst="rect">
            <a:avLst/>
          </a:prstGeom>
          <a:noFill/>
        </p:spPr>
        <p:txBody>
          <a:bodyPr wrap="square" rtlCol="0">
            <a:spAutoFit/>
          </a:bodyPr>
          <a:lstStyle/>
          <a:p>
            <a:r>
              <a:rPr lang="en-US" sz="2400" dirty="0">
                <a:solidFill>
                  <a:srgbClr val="FF0000"/>
                </a:solidFill>
                <a:latin typeface="Gill Sans MT" panose="020B0502020104020203" pitchFamily="34" charset="77"/>
              </a:rPr>
              <a:t>After filtering outliers:</a:t>
            </a:r>
          </a:p>
          <a:p>
            <a:r>
              <a:rPr lang="en-US" sz="2400" dirty="0">
                <a:solidFill>
                  <a:srgbClr val="FF0000"/>
                </a:solidFill>
                <a:latin typeface="Gill Sans MT" panose="020B0502020104020203" pitchFamily="34" charset="77"/>
              </a:rPr>
              <a:t>No significant correlation…</a:t>
            </a:r>
          </a:p>
        </p:txBody>
      </p:sp>
      <p:pic>
        <p:nvPicPr>
          <p:cNvPr id="17412" name="Picture 4">
            <a:extLst>
              <a:ext uri="{FF2B5EF4-FFF2-40B4-BE49-F238E27FC236}">
                <a16:creationId xmlns:a16="http://schemas.microsoft.com/office/drawing/2014/main" id="{73EBA9E6-5E84-804D-AC85-EC354CE8D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2464" y="2229496"/>
            <a:ext cx="6267411" cy="4279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9775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Visualizations for QC – outlier detection + missing data</a:t>
            </a:r>
          </a:p>
        </p:txBody>
      </p:sp>
      <p:sp>
        <p:nvSpPr>
          <p:cNvPr id="5" name="TextBox 4">
            <a:extLst>
              <a:ext uri="{FF2B5EF4-FFF2-40B4-BE49-F238E27FC236}">
                <a16:creationId xmlns:a16="http://schemas.microsoft.com/office/drawing/2014/main" id="{40E80CDE-06C2-0A4E-A10C-8832258A5EEE}"/>
              </a:ext>
            </a:extLst>
          </p:cNvPr>
          <p:cNvSpPr txBox="1"/>
          <p:nvPr/>
        </p:nvSpPr>
        <p:spPr>
          <a:xfrm>
            <a:off x="526943" y="1424006"/>
            <a:ext cx="5569058" cy="1938992"/>
          </a:xfrm>
          <a:prstGeom prst="rect">
            <a:avLst/>
          </a:prstGeom>
          <a:noFill/>
        </p:spPr>
        <p:txBody>
          <a:bodyPr wrap="square" rtlCol="0">
            <a:spAutoFit/>
          </a:bodyPr>
          <a:lstStyle/>
          <a:p>
            <a:r>
              <a:rPr lang="en-US" sz="2400" b="1" dirty="0">
                <a:latin typeface="Gill Sans MT" panose="020B0502020104020203" pitchFamily="34" charset="77"/>
              </a:rPr>
              <a:t>Question:  </a:t>
            </a:r>
            <a:r>
              <a:rPr lang="en-US" sz="2400" dirty="0">
                <a:latin typeface="Gill Sans MT" panose="020B0502020104020203" pitchFamily="34" charset="77"/>
              </a:rPr>
              <a:t>You are studying mutations occurring in children affected by autism (cases), and in their unaffected siblings (controls). You’d like to test whether you see more mutations in cases vs. controls.</a:t>
            </a:r>
            <a:endParaRPr lang="en-US" sz="2400" b="1" dirty="0">
              <a:latin typeface="Gill Sans MT" panose="020B0502020104020203" pitchFamily="34" charset="77"/>
            </a:endParaRPr>
          </a:p>
        </p:txBody>
      </p:sp>
      <p:graphicFrame>
        <p:nvGraphicFramePr>
          <p:cNvPr id="6" name="Table 7">
            <a:extLst>
              <a:ext uri="{FF2B5EF4-FFF2-40B4-BE49-F238E27FC236}">
                <a16:creationId xmlns:a16="http://schemas.microsoft.com/office/drawing/2014/main" id="{E91F6723-953A-3547-8A92-E91BDB323AA2}"/>
              </a:ext>
            </a:extLst>
          </p:cNvPr>
          <p:cNvGraphicFramePr>
            <a:graphicFrameLocks noGrp="1"/>
          </p:cNvGraphicFramePr>
          <p:nvPr>
            <p:extLst>
              <p:ext uri="{D42A27DB-BD31-4B8C-83A1-F6EECF244321}">
                <p14:modId xmlns:p14="http://schemas.microsoft.com/office/powerpoint/2010/main" val="1296775198"/>
              </p:ext>
            </p:extLst>
          </p:nvPr>
        </p:nvGraphicFramePr>
        <p:xfrm>
          <a:off x="6883831" y="1443379"/>
          <a:ext cx="4429932" cy="2725516"/>
        </p:xfrm>
        <a:graphic>
          <a:graphicData uri="http://schemas.openxmlformats.org/drawingml/2006/table">
            <a:tbl>
              <a:tblPr firstRow="1" bandRow="1">
                <a:tableStyleId>{073A0DAA-6AF3-43AB-8588-CEC1D06C72B9}</a:tableStyleId>
              </a:tblPr>
              <a:tblGrid>
                <a:gridCol w="1476644">
                  <a:extLst>
                    <a:ext uri="{9D8B030D-6E8A-4147-A177-3AD203B41FA5}">
                      <a16:colId xmlns:a16="http://schemas.microsoft.com/office/drawing/2014/main" val="3701381302"/>
                    </a:ext>
                  </a:extLst>
                </a:gridCol>
                <a:gridCol w="1476644">
                  <a:extLst>
                    <a:ext uri="{9D8B030D-6E8A-4147-A177-3AD203B41FA5}">
                      <a16:colId xmlns:a16="http://schemas.microsoft.com/office/drawing/2014/main" val="127713856"/>
                    </a:ext>
                  </a:extLst>
                </a:gridCol>
                <a:gridCol w="1476644">
                  <a:extLst>
                    <a:ext uri="{9D8B030D-6E8A-4147-A177-3AD203B41FA5}">
                      <a16:colId xmlns:a16="http://schemas.microsoft.com/office/drawing/2014/main" val="1747009491"/>
                    </a:ext>
                  </a:extLst>
                </a:gridCol>
              </a:tblGrid>
              <a:tr h="500476">
                <a:tc>
                  <a:txBody>
                    <a:bodyPr/>
                    <a:lstStyle/>
                    <a:p>
                      <a:r>
                        <a:rPr lang="en-US" dirty="0">
                          <a:latin typeface="Gill Sans MT" panose="020B0502020104020203" pitchFamily="34" charset="77"/>
                        </a:rPr>
                        <a:t>Child ID</a:t>
                      </a:r>
                    </a:p>
                  </a:txBody>
                  <a:tcPr/>
                </a:tc>
                <a:tc>
                  <a:txBody>
                    <a:bodyPr/>
                    <a:lstStyle/>
                    <a:p>
                      <a:r>
                        <a:rPr lang="en-US" dirty="0">
                          <a:latin typeface="Gill Sans MT" panose="020B0502020104020203" pitchFamily="34" charset="77"/>
                        </a:rPr>
                        <a:t>Affected?</a:t>
                      </a:r>
                    </a:p>
                  </a:txBody>
                  <a:tcPr/>
                </a:tc>
                <a:tc>
                  <a:txBody>
                    <a:bodyPr/>
                    <a:lstStyle/>
                    <a:p>
                      <a:r>
                        <a:rPr lang="en-US" dirty="0">
                          <a:latin typeface="Gill Sans MT" panose="020B0502020104020203" pitchFamily="34" charset="77"/>
                        </a:rPr>
                        <a:t># Mutations</a:t>
                      </a:r>
                    </a:p>
                  </a:txBody>
                  <a:tcPr/>
                </a:tc>
                <a:extLst>
                  <a:ext uri="{0D108BD9-81ED-4DB2-BD59-A6C34878D82A}">
                    <a16:rowId xmlns:a16="http://schemas.microsoft.com/office/drawing/2014/main" val="2171795896"/>
                  </a:ext>
                </a:extLst>
              </a:tr>
              <a:tr h="370840">
                <a:tc>
                  <a:txBody>
                    <a:bodyPr/>
                    <a:lstStyle/>
                    <a:p>
                      <a:r>
                        <a:rPr lang="en-US" dirty="0">
                          <a:latin typeface="Gill Sans MT" panose="020B0502020104020203" pitchFamily="34" charset="77"/>
                        </a:rPr>
                        <a:t>1</a:t>
                      </a:r>
                    </a:p>
                  </a:txBody>
                  <a:tcPr/>
                </a:tc>
                <a:tc>
                  <a:txBody>
                    <a:bodyPr/>
                    <a:lstStyle/>
                    <a:p>
                      <a:r>
                        <a:rPr lang="en-US" dirty="0">
                          <a:latin typeface="Gill Sans MT" panose="020B0502020104020203" pitchFamily="34" charset="77"/>
                        </a:rPr>
                        <a:t>No</a:t>
                      </a:r>
                    </a:p>
                  </a:txBody>
                  <a:tcPr/>
                </a:tc>
                <a:tc>
                  <a:txBody>
                    <a:bodyPr/>
                    <a:lstStyle/>
                    <a:p>
                      <a:r>
                        <a:rPr lang="en-US" dirty="0">
                          <a:latin typeface="Gill Sans MT" panose="020B0502020104020203" pitchFamily="34" charset="77"/>
                        </a:rPr>
                        <a:t>100</a:t>
                      </a:r>
                    </a:p>
                  </a:txBody>
                  <a:tcPr/>
                </a:tc>
                <a:extLst>
                  <a:ext uri="{0D108BD9-81ED-4DB2-BD59-A6C34878D82A}">
                    <a16:rowId xmlns:a16="http://schemas.microsoft.com/office/drawing/2014/main" val="2640209618"/>
                  </a:ext>
                </a:extLst>
              </a:tr>
              <a:tr h="370840">
                <a:tc>
                  <a:txBody>
                    <a:bodyPr/>
                    <a:lstStyle/>
                    <a:p>
                      <a:r>
                        <a:rPr lang="en-US" dirty="0">
                          <a:latin typeface="Gill Sans MT" panose="020B0502020104020203" pitchFamily="34" charset="77"/>
                        </a:rPr>
                        <a:t>2</a:t>
                      </a:r>
                    </a:p>
                  </a:txBody>
                  <a:tcPr/>
                </a:tc>
                <a:tc>
                  <a:txBody>
                    <a:bodyPr/>
                    <a:lstStyle/>
                    <a:p>
                      <a:r>
                        <a:rPr lang="en-US" dirty="0">
                          <a:latin typeface="Gill Sans MT" panose="020B0502020104020203" pitchFamily="34" charset="77"/>
                        </a:rPr>
                        <a:t>No</a:t>
                      </a:r>
                    </a:p>
                  </a:txBody>
                  <a:tcPr/>
                </a:tc>
                <a:tc>
                  <a:txBody>
                    <a:bodyPr/>
                    <a:lstStyle/>
                    <a:p>
                      <a:r>
                        <a:rPr lang="en-US" dirty="0">
                          <a:latin typeface="Gill Sans MT" panose="020B0502020104020203" pitchFamily="34" charset="77"/>
                        </a:rPr>
                        <a:t>100</a:t>
                      </a:r>
                    </a:p>
                  </a:txBody>
                  <a:tcPr/>
                </a:tc>
                <a:extLst>
                  <a:ext uri="{0D108BD9-81ED-4DB2-BD59-A6C34878D82A}">
                    <a16:rowId xmlns:a16="http://schemas.microsoft.com/office/drawing/2014/main" val="3871879108"/>
                  </a:ext>
                </a:extLst>
              </a:tr>
              <a:tr h="370840">
                <a:tc>
                  <a:txBody>
                    <a:bodyPr/>
                    <a:lstStyle/>
                    <a:p>
                      <a:r>
                        <a:rPr lang="en-US" dirty="0">
                          <a:latin typeface="Gill Sans MT" panose="020B0502020104020203" pitchFamily="34" charset="77"/>
                        </a:rPr>
                        <a:t>3</a:t>
                      </a:r>
                    </a:p>
                  </a:txBody>
                  <a:tcPr/>
                </a:tc>
                <a:tc>
                  <a:txBody>
                    <a:bodyPr/>
                    <a:lstStyle/>
                    <a:p>
                      <a:r>
                        <a:rPr lang="en-US" dirty="0">
                          <a:latin typeface="Gill Sans MT" panose="020B0502020104020203" pitchFamily="34" charset="77"/>
                        </a:rPr>
                        <a:t>Yes</a:t>
                      </a:r>
                    </a:p>
                  </a:txBody>
                  <a:tcPr/>
                </a:tc>
                <a:tc>
                  <a:txBody>
                    <a:bodyPr/>
                    <a:lstStyle/>
                    <a:p>
                      <a:r>
                        <a:rPr lang="en-US" dirty="0">
                          <a:latin typeface="Gill Sans MT" panose="020B0502020104020203" pitchFamily="34" charset="77"/>
                        </a:rPr>
                        <a:t>80</a:t>
                      </a:r>
                    </a:p>
                  </a:txBody>
                  <a:tcPr/>
                </a:tc>
                <a:extLst>
                  <a:ext uri="{0D108BD9-81ED-4DB2-BD59-A6C34878D82A}">
                    <a16:rowId xmlns:a16="http://schemas.microsoft.com/office/drawing/2014/main" val="4024762867"/>
                  </a:ext>
                </a:extLst>
              </a:tr>
              <a:tr h="370840">
                <a:tc>
                  <a:txBody>
                    <a:bodyPr/>
                    <a:lstStyle/>
                    <a:p>
                      <a:r>
                        <a:rPr lang="en-US" dirty="0">
                          <a:latin typeface="Gill Sans MT" panose="020B0502020104020203" pitchFamily="34" charset="77"/>
                        </a:rPr>
                        <a:t>4</a:t>
                      </a:r>
                    </a:p>
                  </a:txBody>
                  <a:tcPr/>
                </a:tc>
                <a:tc>
                  <a:txBody>
                    <a:bodyPr/>
                    <a:lstStyle/>
                    <a:p>
                      <a:r>
                        <a:rPr lang="en-US" dirty="0">
                          <a:latin typeface="Gill Sans MT" panose="020B0502020104020203" pitchFamily="34" charset="77"/>
                        </a:rPr>
                        <a:t>Yes</a:t>
                      </a:r>
                    </a:p>
                  </a:txBody>
                  <a:tcPr/>
                </a:tc>
                <a:tc>
                  <a:txBody>
                    <a:bodyPr/>
                    <a:lstStyle/>
                    <a:p>
                      <a:r>
                        <a:rPr lang="en-US" dirty="0">
                          <a:latin typeface="Gill Sans MT" panose="020B0502020104020203" pitchFamily="34" charset="77"/>
                        </a:rPr>
                        <a:t>85</a:t>
                      </a:r>
                    </a:p>
                  </a:txBody>
                  <a:tcPr/>
                </a:tc>
                <a:extLst>
                  <a:ext uri="{0D108BD9-81ED-4DB2-BD59-A6C34878D82A}">
                    <a16:rowId xmlns:a16="http://schemas.microsoft.com/office/drawing/2014/main" val="2586512898"/>
                  </a:ext>
                </a:extLst>
              </a:tr>
              <a:tr h="370840">
                <a:tc>
                  <a:txBody>
                    <a:bodyPr/>
                    <a:lstStyle/>
                    <a:p>
                      <a:r>
                        <a:rPr lang="en-US" dirty="0">
                          <a:latin typeface="Gill Sans MT" panose="020B0502020104020203" pitchFamily="34" charset="77"/>
                        </a:rPr>
                        <a:t>5</a:t>
                      </a:r>
                    </a:p>
                  </a:txBody>
                  <a:tcPr/>
                </a:tc>
                <a:tc>
                  <a:txBody>
                    <a:bodyPr/>
                    <a:lstStyle/>
                    <a:p>
                      <a:r>
                        <a:rPr lang="en-US" dirty="0">
                          <a:latin typeface="Gill Sans MT" panose="020B0502020104020203" pitchFamily="34" charset="77"/>
                        </a:rPr>
                        <a:t>Yes</a:t>
                      </a:r>
                    </a:p>
                  </a:txBody>
                  <a:tcPr/>
                </a:tc>
                <a:tc>
                  <a:txBody>
                    <a:bodyPr/>
                    <a:lstStyle/>
                    <a:p>
                      <a:r>
                        <a:rPr lang="en-US" dirty="0">
                          <a:latin typeface="Gill Sans MT" panose="020B0502020104020203" pitchFamily="34" charset="77"/>
                        </a:rPr>
                        <a:t>90</a:t>
                      </a:r>
                    </a:p>
                  </a:txBody>
                  <a:tcPr/>
                </a:tc>
                <a:extLst>
                  <a:ext uri="{0D108BD9-81ED-4DB2-BD59-A6C34878D82A}">
                    <a16:rowId xmlns:a16="http://schemas.microsoft.com/office/drawing/2014/main" val="982107100"/>
                  </a:ext>
                </a:extLst>
              </a:tr>
              <a:tr h="370840">
                <a:tc>
                  <a:txBody>
                    <a:bodyPr/>
                    <a:lstStyle/>
                    <a:p>
                      <a:r>
                        <a:rPr lang="en-US" dirty="0">
                          <a:latin typeface="Gill Sans MT" panose="020B0502020104020203" pitchFamily="34" charset="77"/>
                        </a:rPr>
                        <a:t>…</a:t>
                      </a:r>
                    </a:p>
                  </a:txBody>
                  <a:tcPr/>
                </a:tc>
                <a:tc>
                  <a:txBody>
                    <a:bodyPr/>
                    <a:lstStyle/>
                    <a:p>
                      <a:r>
                        <a:rPr lang="en-US" dirty="0">
                          <a:latin typeface="Gill Sans MT" panose="020B0502020104020203" pitchFamily="34" charset="77"/>
                        </a:rPr>
                        <a:t>…</a:t>
                      </a:r>
                    </a:p>
                  </a:txBody>
                  <a:tcPr/>
                </a:tc>
                <a:tc>
                  <a:txBody>
                    <a:bodyPr/>
                    <a:lstStyle/>
                    <a:p>
                      <a:r>
                        <a:rPr lang="en-US" dirty="0">
                          <a:latin typeface="Gill Sans MT" panose="020B0502020104020203" pitchFamily="34" charset="77"/>
                        </a:rPr>
                        <a:t>…</a:t>
                      </a:r>
                    </a:p>
                  </a:txBody>
                  <a:tcPr/>
                </a:tc>
                <a:extLst>
                  <a:ext uri="{0D108BD9-81ED-4DB2-BD59-A6C34878D82A}">
                    <a16:rowId xmlns:a16="http://schemas.microsoft.com/office/drawing/2014/main" val="3634333122"/>
                  </a:ext>
                </a:extLst>
              </a:tr>
            </a:tbl>
          </a:graphicData>
        </a:graphic>
      </p:graphicFrame>
      <p:sp>
        <p:nvSpPr>
          <p:cNvPr id="7" name="TextBox 6">
            <a:extLst>
              <a:ext uri="{FF2B5EF4-FFF2-40B4-BE49-F238E27FC236}">
                <a16:creationId xmlns:a16="http://schemas.microsoft.com/office/drawing/2014/main" id="{A41E7204-1377-F742-BBB2-BEEB52F26CC4}"/>
              </a:ext>
            </a:extLst>
          </p:cNvPr>
          <p:cNvSpPr txBox="1"/>
          <p:nvPr/>
        </p:nvSpPr>
        <p:spPr>
          <a:xfrm>
            <a:off x="526943" y="4359884"/>
            <a:ext cx="5811865" cy="1200329"/>
          </a:xfrm>
          <a:prstGeom prst="rect">
            <a:avLst/>
          </a:prstGeom>
          <a:noFill/>
        </p:spPr>
        <p:txBody>
          <a:bodyPr wrap="square" rtlCol="0">
            <a:spAutoFit/>
          </a:bodyPr>
          <a:lstStyle/>
          <a:p>
            <a:r>
              <a:rPr lang="en-US" sz="2400" b="1" dirty="0">
                <a:latin typeface="Gill Sans MT" panose="020B0502020104020203" pitchFamily="34" charset="77"/>
              </a:rPr>
              <a:t>Your Answer: </a:t>
            </a:r>
            <a:r>
              <a:rPr lang="en-US" sz="2400" dirty="0">
                <a:latin typeface="Gill Sans MT" panose="020B0502020104020203" pitchFamily="34" charset="77"/>
              </a:rPr>
              <a:t>you find that unaffected children have 20% more mutations compared to their affected siblings</a:t>
            </a:r>
            <a:endParaRPr lang="en-US" sz="2400" b="1" dirty="0">
              <a:latin typeface="Gill Sans MT" panose="020B0502020104020203" pitchFamily="34" charset="77"/>
            </a:endParaRPr>
          </a:p>
        </p:txBody>
      </p:sp>
      <p:sp>
        <p:nvSpPr>
          <p:cNvPr id="8" name="TextBox 7">
            <a:extLst>
              <a:ext uri="{FF2B5EF4-FFF2-40B4-BE49-F238E27FC236}">
                <a16:creationId xmlns:a16="http://schemas.microsoft.com/office/drawing/2014/main" id="{2789C8D8-F61B-9F41-A90F-EC9D7DAEB90C}"/>
              </a:ext>
            </a:extLst>
          </p:cNvPr>
          <p:cNvSpPr txBox="1"/>
          <p:nvPr/>
        </p:nvSpPr>
        <p:spPr>
          <a:xfrm>
            <a:off x="3125493" y="5560213"/>
            <a:ext cx="3921072" cy="461665"/>
          </a:xfrm>
          <a:prstGeom prst="rect">
            <a:avLst/>
          </a:prstGeom>
          <a:noFill/>
        </p:spPr>
        <p:txBody>
          <a:bodyPr wrap="square" rtlCol="0">
            <a:spAutoFit/>
          </a:bodyPr>
          <a:lstStyle/>
          <a:p>
            <a:r>
              <a:rPr lang="en-US" sz="2400" dirty="0">
                <a:solidFill>
                  <a:srgbClr val="FF0000"/>
                </a:solidFill>
                <a:latin typeface="Gill Sans MT" panose="020B0502020104020203" pitchFamily="34" charset="77"/>
              </a:rPr>
              <a:t>Do you believe this result?</a:t>
            </a:r>
          </a:p>
        </p:txBody>
      </p:sp>
    </p:spTree>
    <p:extLst>
      <p:ext uri="{BB962C8B-B14F-4D97-AF65-F5344CB8AC3E}">
        <p14:creationId xmlns:p14="http://schemas.microsoft.com/office/powerpoint/2010/main" val="91953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4" name="Picture 8">
            <a:extLst>
              <a:ext uri="{FF2B5EF4-FFF2-40B4-BE49-F238E27FC236}">
                <a16:creationId xmlns:a16="http://schemas.microsoft.com/office/drawing/2014/main" id="{F73D7856-AED5-8145-A2A1-48C61B0C51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4941" y="1214272"/>
            <a:ext cx="6536349" cy="442945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Visualizations for QC – outlier detection + missing data</a:t>
            </a:r>
          </a:p>
        </p:txBody>
      </p:sp>
      <p:sp>
        <p:nvSpPr>
          <p:cNvPr id="10" name="TextBox 9">
            <a:extLst>
              <a:ext uri="{FF2B5EF4-FFF2-40B4-BE49-F238E27FC236}">
                <a16:creationId xmlns:a16="http://schemas.microsoft.com/office/drawing/2014/main" id="{9FA6483A-07CE-F74C-B218-C0606F106244}"/>
              </a:ext>
            </a:extLst>
          </p:cNvPr>
          <p:cNvSpPr txBox="1"/>
          <p:nvPr/>
        </p:nvSpPr>
        <p:spPr>
          <a:xfrm>
            <a:off x="3233980" y="5932172"/>
            <a:ext cx="3616271" cy="461665"/>
          </a:xfrm>
          <a:prstGeom prst="rect">
            <a:avLst/>
          </a:prstGeom>
          <a:solidFill>
            <a:schemeClr val="bg1"/>
          </a:solidFill>
          <a:ln w="28575">
            <a:solidFill>
              <a:schemeClr val="tx1"/>
            </a:solidFill>
          </a:ln>
        </p:spPr>
        <p:txBody>
          <a:bodyPr wrap="square" rtlCol="0">
            <a:spAutoFit/>
          </a:bodyPr>
          <a:lstStyle/>
          <a:p>
            <a:r>
              <a:rPr lang="en-US" sz="2400" dirty="0">
                <a:latin typeface="Gill Sans MT" panose="020B0502020104020203" pitchFamily="34" charset="77"/>
              </a:rPr>
              <a:t>Samples with missing data</a:t>
            </a:r>
          </a:p>
        </p:txBody>
      </p:sp>
      <p:cxnSp>
        <p:nvCxnSpPr>
          <p:cNvPr id="9" name="Straight Arrow Connector 8">
            <a:extLst>
              <a:ext uri="{FF2B5EF4-FFF2-40B4-BE49-F238E27FC236}">
                <a16:creationId xmlns:a16="http://schemas.microsoft.com/office/drawing/2014/main" id="{CD700C10-EA13-E14A-AAD5-42CFFBF89C86}"/>
              </a:ext>
            </a:extLst>
          </p:cNvPr>
          <p:cNvCxnSpPr/>
          <p:nvPr/>
        </p:nvCxnSpPr>
        <p:spPr>
          <a:xfrm flipH="1" flipV="1">
            <a:off x="3812583" y="4819973"/>
            <a:ext cx="154983" cy="9608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DDD0461-A17E-694E-A13E-E9C7885D749C}"/>
              </a:ext>
            </a:extLst>
          </p:cNvPr>
          <p:cNvCxnSpPr>
            <a:cxnSpLocks/>
          </p:cNvCxnSpPr>
          <p:nvPr/>
        </p:nvCxnSpPr>
        <p:spPr>
          <a:xfrm flipH="1">
            <a:off x="6909662" y="3781586"/>
            <a:ext cx="452033" cy="56757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D8D33E0-FD47-3342-B3FE-E34679F79A55}"/>
              </a:ext>
            </a:extLst>
          </p:cNvPr>
          <p:cNvSpPr txBox="1"/>
          <p:nvPr/>
        </p:nvSpPr>
        <p:spPr>
          <a:xfrm>
            <a:off x="7162261" y="3198167"/>
            <a:ext cx="1959029" cy="830997"/>
          </a:xfrm>
          <a:prstGeom prst="rect">
            <a:avLst/>
          </a:prstGeom>
          <a:solidFill>
            <a:schemeClr val="bg1"/>
          </a:solidFill>
          <a:ln w="28575">
            <a:solidFill>
              <a:schemeClr val="tx1"/>
            </a:solidFill>
          </a:ln>
        </p:spPr>
        <p:txBody>
          <a:bodyPr wrap="square" rtlCol="0">
            <a:spAutoFit/>
          </a:bodyPr>
          <a:lstStyle/>
          <a:p>
            <a:r>
              <a:rPr lang="en-US" sz="2400" dirty="0">
                <a:latin typeface="Gill Sans MT" panose="020B0502020104020203" pitchFamily="34" charset="77"/>
              </a:rPr>
              <a:t>Contaminated samples</a:t>
            </a:r>
          </a:p>
        </p:txBody>
      </p:sp>
    </p:spTree>
    <p:extLst>
      <p:ext uri="{BB962C8B-B14F-4D97-AF65-F5344CB8AC3E}">
        <p14:creationId xmlns:p14="http://schemas.microsoft.com/office/powerpoint/2010/main" val="171091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9B5D255C-04CB-A045-9D51-F519FF2862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596" y="1532072"/>
            <a:ext cx="7125341" cy="485323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6BC4E7C-1DBF-5841-B625-14F08B920848}"/>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Visualizations for QC – outlier detection + missing data</a:t>
            </a:r>
          </a:p>
        </p:txBody>
      </p:sp>
      <p:sp>
        <p:nvSpPr>
          <p:cNvPr id="6" name="TextBox 5">
            <a:extLst>
              <a:ext uri="{FF2B5EF4-FFF2-40B4-BE49-F238E27FC236}">
                <a16:creationId xmlns:a16="http://schemas.microsoft.com/office/drawing/2014/main" id="{B382FE3C-888F-644A-94AA-1C60AA6B9FAD}"/>
              </a:ext>
            </a:extLst>
          </p:cNvPr>
          <p:cNvSpPr txBox="1"/>
          <p:nvPr/>
        </p:nvSpPr>
        <p:spPr>
          <a:xfrm>
            <a:off x="8096568" y="2536125"/>
            <a:ext cx="3921072" cy="1200329"/>
          </a:xfrm>
          <a:prstGeom prst="rect">
            <a:avLst/>
          </a:prstGeom>
          <a:noFill/>
        </p:spPr>
        <p:txBody>
          <a:bodyPr wrap="square" rtlCol="0">
            <a:spAutoFit/>
          </a:bodyPr>
          <a:lstStyle/>
          <a:p>
            <a:r>
              <a:rPr lang="en-US" sz="2400" dirty="0">
                <a:solidFill>
                  <a:srgbClr val="FF0000"/>
                </a:solidFill>
                <a:latin typeface="Gill Sans MT" panose="020B0502020104020203" pitchFamily="34" charset="77"/>
              </a:rPr>
              <a:t>After filtering outliers:</a:t>
            </a:r>
          </a:p>
          <a:p>
            <a:r>
              <a:rPr lang="en-US" sz="2400" dirty="0">
                <a:solidFill>
                  <a:srgbClr val="FF0000"/>
                </a:solidFill>
                <a:latin typeface="Gill Sans MT" panose="020B0502020104020203" pitchFamily="34" charset="77"/>
              </a:rPr>
              <a:t>Affected siblings actually have significantly more mutations!</a:t>
            </a:r>
          </a:p>
        </p:txBody>
      </p:sp>
    </p:spTree>
    <p:extLst>
      <p:ext uri="{BB962C8B-B14F-4D97-AF65-F5344CB8AC3E}">
        <p14:creationId xmlns:p14="http://schemas.microsoft.com/office/powerpoint/2010/main" val="39222478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Visualizations for QC – batch effects</a:t>
            </a:r>
          </a:p>
        </p:txBody>
      </p:sp>
      <p:sp>
        <p:nvSpPr>
          <p:cNvPr id="6" name="TextBox 5">
            <a:extLst>
              <a:ext uri="{FF2B5EF4-FFF2-40B4-BE49-F238E27FC236}">
                <a16:creationId xmlns:a16="http://schemas.microsoft.com/office/drawing/2014/main" id="{88ACFEE0-BBB7-1149-8FDB-38F903A69036}"/>
              </a:ext>
            </a:extLst>
          </p:cNvPr>
          <p:cNvSpPr txBox="1"/>
          <p:nvPr/>
        </p:nvSpPr>
        <p:spPr>
          <a:xfrm>
            <a:off x="170482" y="2121430"/>
            <a:ext cx="5569058" cy="2677656"/>
          </a:xfrm>
          <a:prstGeom prst="rect">
            <a:avLst/>
          </a:prstGeom>
          <a:noFill/>
        </p:spPr>
        <p:txBody>
          <a:bodyPr wrap="square" rtlCol="0">
            <a:spAutoFit/>
          </a:bodyPr>
          <a:lstStyle/>
          <a:p>
            <a:r>
              <a:rPr lang="en-US" sz="2400" b="1" dirty="0">
                <a:latin typeface="Gill Sans MT" panose="020B0502020104020203" pitchFamily="34" charset="77"/>
              </a:rPr>
              <a:t>Question:  </a:t>
            </a:r>
            <a:r>
              <a:rPr lang="en-US" sz="2400" dirty="0">
                <a:latin typeface="Gill Sans MT" panose="020B0502020104020203" pitchFamily="34" charset="77"/>
              </a:rPr>
              <a:t>You are interested in whether expression of gene 1 is related to expression of gene 2. You and your two friends each measure expression of the two genes in 100 samples of cells each. You then combine your results to look for a correlation.</a:t>
            </a:r>
            <a:endParaRPr lang="en-US" sz="2400" b="1" dirty="0">
              <a:latin typeface="Gill Sans MT" panose="020B0502020104020203" pitchFamily="34" charset="77"/>
            </a:endParaRPr>
          </a:p>
        </p:txBody>
      </p:sp>
      <p:pic>
        <p:nvPicPr>
          <p:cNvPr id="2050" name="Picture 2">
            <a:extLst>
              <a:ext uri="{FF2B5EF4-FFF2-40B4-BE49-F238E27FC236}">
                <a16:creationId xmlns:a16="http://schemas.microsoft.com/office/drawing/2014/main" id="{7A1829F6-8964-A14A-8366-5DD2FB574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540" y="1766807"/>
            <a:ext cx="6091182" cy="4076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110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Visualizations for QC – batch effects</a:t>
            </a:r>
          </a:p>
        </p:txBody>
      </p:sp>
      <p:sp>
        <p:nvSpPr>
          <p:cNvPr id="6" name="TextBox 5">
            <a:extLst>
              <a:ext uri="{FF2B5EF4-FFF2-40B4-BE49-F238E27FC236}">
                <a16:creationId xmlns:a16="http://schemas.microsoft.com/office/drawing/2014/main" id="{88ACFEE0-BBB7-1149-8FDB-38F903A69036}"/>
              </a:ext>
            </a:extLst>
          </p:cNvPr>
          <p:cNvSpPr txBox="1"/>
          <p:nvPr/>
        </p:nvSpPr>
        <p:spPr>
          <a:xfrm>
            <a:off x="170482" y="2121430"/>
            <a:ext cx="5569058" cy="2677656"/>
          </a:xfrm>
          <a:prstGeom prst="rect">
            <a:avLst/>
          </a:prstGeom>
          <a:noFill/>
        </p:spPr>
        <p:txBody>
          <a:bodyPr wrap="square" rtlCol="0">
            <a:spAutoFit/>
          </a:bodyPr>
          <a:lstStyle/>
          <a:p>
            <a:r>
              <a:rPr lang="en-US" sz="2400" b="1" dirty="0">
                <a:latin typeface="Gill Sans MT" panose="020B0502020104020203" pitchFamily="34" charset="77"/>
              </a:rPr>
              <a:t>Question:  </a:t>
            </a:r>
            <a:r>
              <a:rPr lang="en-US" sz="2400" dirty="0">
                <a:latin typeface="Gill Sans MT" panose="020B0502020104020203" pitchFamily="34" charset="77"/>
              </a:rPr>
              <a:t>You are interested in whether expression of gene 1 is related to expression of gene 2. You and your two friends each measure expression of the two genes in 100 samples of cells each. You then combine your results to look for a correlation.</a:t>
            </a:r>
            <a:endParaRPr lang="en-US" sz="2400" b="1" dirty="0">
              <a:latin typeface="Gill Sans MT" panose="020B0502020104020203" pitchFamily="34" charset="77"/>
            </a:endParaRPr>
          </a:p>
        </p:txBody>
      </p:sp>
      <p:sp>
        <p:nvSpPr>
          <p:cNvPr id="7" name="TextBox 6">
            <a:extLst>
              <a:ext uri="{FF2B5EF4-FFF2-40B4-BE49-F238E27FC236}">
                <a16:creationId xmlns:a16="http://schemas.microsoft.com/office/drawing/2014/main" id="{A4116263-FBCA-E741-BABD-8AC7B4D7EA01}"/>
              </a:ext>
            </a:extLst>
          </p:cNvPr>
          <p:cNvSpPr txBox="1"/>
          <p:nvPr/>
        </p:nvSpPr>
        <p:spPr>
          <a:xfrm>
            <a:off x="7228662" y="1077135"/>
            <a:ext cx="3921072" cy="830997"/>
          </a:xfrm>
          <a:prstGeom prst="rect">
            <a:avLst/>
          </a:prstGeom>
          <a:noFill/>
        </p:spPr>
        <p:txBody>
          <a:bodyPr wrap="square" rtlCol="0">
            <a:spAutoFit/>
          </a:bodyPr>
          <a:lstStyle/>
          <a:p>
            <a:r>
              <a:rPr lang="en-US" sz="2400" dirty="0">
                <a:latin typeface="Gill Sans MT" panose="020B0502020104020203" pitchFamily="34" charset="77"/>
              </a:rPr>
              <a:t>Color cells by who measured expression in each of them:</a:t>
            </a:r>
          </a:p>
        </p:txBody>
      </p:sp>
      <p:pic>
        <p:nvPicPr>
          <p:cNvPr id="3074" name="Picture 2">
            <a:extLst>
              <a:ext uri="{FF2B5EF4-FFF2-40B4-BE49-F238E27FC236}">
                <a16:creationId xmlns:a16="http://schemas.microsoft.com/office/drawing/2014/main" id="{F856966B-6915-A647-9E6D-47F74A5F58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540" y="1908132"/>
            <a:ext cx="6085316" cy="4072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206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You can even make your plots interactive!</a:t>
            </a:r>
          </a:p>
        </p:txBody>
      </p:sp>
      <p:sp>
        <p:nvSpPr>
          <p:cNvPr id="2" name="TextBox 1">
            <a:extLst>
              <a:ext uri="{FF2B5EF4-FFF2-40B4-BE49-F238E27FC236}">
                <a16:creationId xmlns:a16="http://schemas.microsoft.com/office/drawing/2014/main" id="{FA62DB6C-DD2D-5440-91ED-87DC485D0AC0}"/>
              </a:ext>
            </a:extLst>
          </p:cNvPr>
          <p:cNvSpPr txBox="1"/>
          <p:nvPr/>
        </p:nvSpPr>
        <p:spPr>
          <a:xfrm>
            <a:off x="1100380" y="1486081"/>
            <a:ext cx="9190495"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err="1">
                <a:latin typeface="Gill Sans MT" panose="020B0502020104020203" pitchFamily="34" charset="77"/>
              </a:rPr>
              <a:t>Plotly</a:t>
            </a:r>
            <a:r>
              <a:rPr lang="en-US" sz="2400" dirty="0">
                <a:latin typeface="Gill Sans MT" panose="020B0502020104020203" pitchFamily="34" charset="77"/>
              </a:rPr>
              <a:t> (</a:t>
            </a:r>
            <a:r>
              <a:rPr lang="en-US" sz="2400" dirty="0">
                <a:latin typeface="Gill Sans MT" panose="020B0502020104020203" pitchFamily="34" charset="77"/>
                <a:hlinkClick r:id="rId3"/>
              </a:rPr>
              <a:t>https://plotly.com</a:t>
            </a:r>
            <a:r>
              <a:rPr lang="en-US" sz="2400" dirty="0">
                <a:latin typeface="Gill Sans MT" panose="020B0502020104020203" pitchFamily="34" charset="77"/>
              </a:rPr>
              <a:t>) or Bokeh (</a:t>
            </a:r>
            <a:r>
              <a:rPr lang="en-US" sz="2400" dirty="0">
                <a:latin typeface="Gill Sans MT" panose="020B0502020104020203" pitchFamily="34" charset="77"/>
                <a:hlinkClick r:id="rId4"/>
              </a:rPr>
              <a:t>https://docs.bokeh.org</a:t>
            </a:r>
            <a:r>
              <a:rPr lang="en-US" sz="2400" dirty="0">
                <a:latin typeface="Gill Sans MT" panose="020B0502020104020203" pitchFamily="34" charset="77"/>
              </a:rPr>
              <a:t>) and dash (https://</a:t>
            </a:r>
            <a:r>
              <a:rPr lang="en-US" sz="2400" dirty="0" err="1">
                <a:latin typeface="Gill Sans MT" panose="020B0502020104020203" pitchFamily="34" charset="77"/>
              </a:rPr>
              <a:t>plotly.com</a:t>
            </a:r>
            <a:r>
              <a:rPr lang="en-US" sz="2400" dirty="0">
                <a:latin typeface="Gill Sans MT" panose="020B0502020104020203" pitchFamily="34" charset="77"/>
              </a:rPr>
              <a:t>/dash/) for interactive Python plots</a:t>
            </a:r>
          </a:p>
          <a:p>
            <a:pPr marL="285750" indent="-285750">
              <a:buFont typeface="Arial" panose="020B0604020202020204" pitchFamily="34" charset="0"/>
              <a:buChar char="•"/>
            </a:pPr>
            <a:r>
              <a:rPr lang="en-US" sz="2400" dirty="0">
                <a:latin typeface="Gill Sans MT" panose="020B0502020104020203" pitchFamily="34" charset="77"/>
              </a:rPr>
              <a:t>R Shiny (</a:t>
            </a:r>
            <a:r>
              <a:rPr lang="en-US" sz="2400" dirty="0">
                <a:latin typeface="Gill Sans MT" panose="020B0502020104020203" pitchFamily="34" charset="77"/>
                <a:hlinkClick r:id="rId5"/>
              </a:rPr>
              <a:t>https://shiny.rstudio.com</a:t>
            </a:r>
            <a:r>
              <a:rPr lang="en-US" sz="2400" dirty="0">
                <a:latin typeface="Gill Sans MT" panose="020B0502020104020203" pitchFamily="34" charset="77"/>
              </a:rPr>
              <a:t>) for interactive web visualizations with R</a:t>
            </a:r>
          </a:p>
          <a:p>
            <a:pPr marL="285750" indent="-285750">
              <a:buFont typeface="Arial" panose="020B0604020202020204" pitchFamily="34" charset="0"/>
              <a:buChar char="•"/>
            </a:pPr>
            <a:r>
              <a:rPr lang="en-US" sz="2400" dirty="0">
                <a:latin typeface="Gill Sans MT" panose="020B0502020104020203" pitchFamily="34" charset="77"/>
              </a:rPr>
              <a:t>See also D3.js for (very cool) interactive plots in </a:t>
            </a:r>
            <a:r>
              <a:rPr lang="en-US" sz="2400" dirty="0" err="1">
                <a:latin typeface="Gill Sans MT" panose="020B0502020104020203" pitchFamily="34" charset="77"/>
              </a:rPr>
              <a:t>Javascript</a:t>
            </a:r>
            <a:endParaRPr lang="en-US" sz="2400" dirty="0">
              <a:latin typeface="Gill Sans MT" panose="020B0502020104020203" pitchFamily="34" charset="77"/>
            </a:endParaRPr>
          </a:p>
        </p:txBody>
      </p:sp>
      <p:pic>
        <p:nvPicPr>
          <p:cNvPr id="3" name="Picture 2">
            <a:extLst>
              <a:ext uri="{FF2B5EF4-FFF2-40B4-BE49-F238E27FC236}">
                <a16:creationId xmlns:a16="http://schemas.microsoft.com/office/drawing/2014/main" id="{B230D6A7-5974-1E45-AD0B-C051F72BDA00}"/>
              </a:ext>
            </a:extLst>
          </p:cNvPr>
          <p:cNvPicPr>
            <a:picLocks noChangeAspect="1"/>
          </p:cNvPicPr>
          <p:nvPr/>
        </p:nvPicPr>
        <p:blipFill>
          <a:blip r:embed="rId6"/>
          <a:stretch>
            <a:fillRect/>
          </a:stretch>
        </p:blipFill>
        <p:spPr>
          <a:xfrm>
            <a:off x="4092844" y="3488211"/>
            <a:ext cx="5810573" cy="3136867"/>
          </a:xfrm>
          <a:prstGeom prst="rect">
            <a:avLst/>
          </a:prstGeom>
        </p:spPr>
      </p:pic>
      <p:sp>
        <p:nvSpPr>
          <p:cNvPr id="5" name="TextBox 4">
            <a:extLst>
              <a:ext uri="{FF2B5EF4-FFF2-40B4-BE49-F238E27FC236}">
                <a16:creationId xmlns:a16="http://schemas.microsoft.com/office/drawing/2014/main" id="{194349BB-4D66-FE45-8D39-BED0AD882CAC}"/>
              </a:ext>
            </a:extLst>
          </p:cNvPr>
          <p:cNvSpPr txBox="1"/>
          <p:nvPr/>
        </p:nvSpPr>
        <p:spPr>
          <a:xfrm>
            <a:off x="1541737" y="4594980"/>
            <a:ext cx="2411622" cy="461665"/>
          </a:xfrm>
          <a:prstGeom prst="rect">
            <a:avLst/>
          </a:prstGeom>
          <a:noFill/>
        </p:spPr>
        <p:txBody>
          <a:bodyPr wrap="none" rtlCol="0">
            <a:spAutoFit/>
          </a:bodyPr>
          <a:lstStyle/>
          <a:p>
            <a:r>
              <a:rPr lang="en-US" sz="2400" b="1" u="sng" dirty="0" err="1">
                <a:latin typeface="Gill Sans MT" panose="020B0502020104020203" pitchFamily="34" charset="77"/>
              </a:rPr>
              <a:t>Plotly</a:t>
            </a:r>
            <a:r>
              <a:rPr lang="en-US" sz="2400" b="1" u="sng" dirty="0">
                <a:latin typeface="Gill Sans MT" panose="020B0502020104020203" pitchFamily="34" charset="77"/>
              </a:rPr>
              <a:t> example:</a:t>
            </a:r>
          </a:p>
        </p:txBody>
      </p:sp>
    </p:spTree>
    <p:extLst>
      <p:ext uri="{BB962C8B-B14F-4D97-AF65-F5344CB8AC3E}">
        <p14:creationId xmlns:p14="http://schemas.microsoft.com/office/powerpoint/2010/main" val="12970503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EDA14E-E2CE-C445-885F-070C0ABA7309}"/>
              </a:ext>
            </a:extLst>
          </p:cNvPr>
          <p:cNvPicPr>
            <a:picLocks noChangeAspect="1"/>
          </p:cNvPicPr>
          <p:nvPr/>
        </p:nvPicPr>
        <p:blipFill>
          <a:blip r:embed="rId3"/>
          <a:stretch>
            <a:fillRect/>
          </a:stretch>
        </p:blipFill>
        <p:spPr>
          <a:xfrm>
            <a:off x="0" y="37849"/>
            <a:ext cx="12192000" cy="6782305"/>
          </a:xfrm>
          <a:prstGeom prst="rect">
            <a:avLst/>
          </a:prstGeom>
        </p:spPr>
      </p:pic>
      <p:sp>
        <p:nvSpPr>
          <p:cNvPr id="5" name="TextBox 4">
            <a:extLst>
              <a:ext uri="{FF2B5EF4-FFF2-40B4-BE49-F238E27FC236}">
                <a16:creationId xmlns:a16="http://schemas.microsoft.com/office/drawing/2014/main" id="{06D22C5D-F14F-AD41-8717-FFFC56E532C9}"/>
              </a:ext>
            </a:extLst>
          </p:cNvPr>
          <p:cNvSpPr txBox="1"/>
          <p:nvPr/>
        </p:nvSpPr>
        <p:spPr>
          <a:xfrm>
            <a:off x="2857790" y="2460845"/>
            <a:ext cx="6476420" cy="2308324"/>
          </a:xfrm>
          <a:prstGeom prst="rect">
            <a:avLst/>
          </a:prstGeom>
          <a:solidFill>
            <a:schemeClr val="bg1"/>
          </a:solidFill>
        </p:spPr>
        <p:txBody>
          <a:bodyPr wrap="square" rtlCol="0">
            <a:spAutoFit/>
          </a:bodyPr>
          <a:lstStyle/>
          <a:p>
            <a:pPr algn="ctr"/>
            <a:r>
              <a:rPr lang="en-US" sz="4800" b="1" dirty="0">
                <a:latin typeface="Gill Sans MT" panose="020B0502020104020203" pitchFamily="34" charset="0"/>
              </a:rPr>
              <a:t>Making visualizations for presentations and publications</a:t>
            </a:r>
          </a:p>
        </p:txBody>
      </p:sp>
    </p:spTree>
    <p:extLst>
      <p:ext uri="{BB962C8B-B14F-4D97-AF65-F5344CB8AC3E}">
        <p14:creationId xmlns:p14="http://schemas.microsoft.com/office/powerpoint/2010/main" val="3981692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4D6C057-F73B-0445-9C5A-83A7FEA7C711}"/>
              </a:ext>
            </a:extLst>
          </p:cNvPr>
          <p:cNvGrpSpPr/>
          <p:nvPr/>
        </p:nvGrpSpPr>
        <p:grpSpPr>
          <a:xfrm>
            <a:off x="6007261" y="3523658"/>
            <a:ext cx="5914663" cy="3103785"/>
            <a:chOff x="0" y="172446"/>
            <a:chExt cx="12192000" cy="6397887"/>
          </a:xfrm>
        </p:grpSpPr>
        <p:pic>
          <p:nvPicPr>
            <p:cNvPr id="7" name="Picture 6">
              <a:extLst>
                <a:ext uri="{FF2B5EF4-FFF2-40B4-BE49-F238E27FC236}">
                  <a16:creationId xmlns:a16="http://schemas.microsoft.com/office/drawing/2014/main" id="{88587DA4-950A-124F-B5AC-6713A08553FF}"/>
                </a:ext>
              </a:extLst>
            </p:cNvPr>
            <p:cNvPicPr>
              <a:picLocks noChangeAspect="1"/>
            </p:cNvPicPr>
            <p:nvPr/>
          </p:nvPicPr>
          <p:blipFill>
            <a:blip r:embed="rId3"/>
            <a:stretch>
              <a:fillRect/>
            </a:stretch>
          </p:blipFill>
          <p:spPr>
            <a:xfrm>
              <a:off x="0" y="287666"/>
              <a:ext cx="12192000" cy="6282667"/>
            </a:xfrm>
            <a:prstGeom prst="rect">
              <a:avLst/>
            </a:prstGeom>
          </p:spPr>
        </p:pic>
        <p:sp>
          <p:nvSpPr>
            <p:cNvPr id="8" name="Rectangle 7">
              <a:extLst>
                <a:ext uri="{FF2B5EF4-FFF2-40B4-BE49-F238E27FC236}">
                  <a16:creationId xmlns:a16="http://schemas.microsoft.com/office/drawing/2014/main" id="{9D22A861-B407-F64D-89FD-71DEB1C7A53C}"/>
                </a:ext>
              </a:extLst>
            </p:cNvPr>
            <p:cNvSpPr/>
            <p:nvPr/>
          </p:nvSpPr>
          <p:spPr>
            <a:xfrm>
              <a:off x="0" y="405114"/>
              <a:ext cx="2698548" cy="4097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D7EA8DC-D2F0-8345-A1AB-CE1293DC534B}"/>
                </a:ext>
              </a:extLst>
            </p:cNvPr>
            <p:cNvSpPr/>
            <p:nvPr/>
          </p:nvSpPr>
          <p:spPr>
            <a:xfrm>
              <a:off x="1842304" y="172446"/>
              <a:ext cx="2698548" cy="4097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Make your research visualizations a work of art</a:t>
            </a:r>
          </a:p>
        </p:txBody>
      </p:sp>
      <p:pic>
        <p:nvPicPr>
          <p:cNvPr id="3" name="Picture 2">
            <a:extLst>
              <a:ext uri="{FF2B5EF4-FFF2-40B4-BE49-F238E27FC236}">
                <a16:creationId xmlns:a16="http://schemas.microsoft.com/office/drawing/2014/main" id="{05A8B817-D3D6-E444-BB54-D01C8E7A6294}"/>
              </a:ext>
            </a:extLst>
          </p:cNvPr>
          <p:cNvPicPr>
            <a:picLocks noChangeAspect="1"/>
          </p:cNvPicPr>
          <p:nvPr/>
        </p:nvPicPr>
        <p:blipFill>
          <a:blip r:embed="rId4"/>
          <a:stretch>
            <a:fillRect/>
          </a:stretch>
        </p:blipFill>
        <p:spPr>
          <a:xfrm>
            <a:off x="129906" y="1165972"/>
            <a:ext cx="3337964" cy="2965636"/>
          </a:xfrm>
          <a:prstGeom prst="rect">
            <a:avLst/>
          </a:prstGeom>
        </p:spPr>
      </p:pic>
      <p:pic>
        <p:nvPicPr>
          <p:cNvPr id="5" name="Picture 4">
            <a:extLst>
              <a:ext uri="{FF2B5EF4-FFF2-40B4-BE49-F238E27FC236}">
                <a16:creationId xmlns:a16="http://schemas.microsoft.com/office/drawing/2014/main" id="{E22F5B4B-A6E5-1849-A069-05A6F11DFE76}"/>
              </a:ext>
            </a:extLst>
          </p:cNvPr>
          <p:cNvPicPr>
            <a:picLocks noChangeAspect="1"/>
          </p:cNvPicPr>
          <p:nvPr/>
        </p:nvPicPr>
        <p:blipFill>
          <a:blip r:embed="rId5"/>
          <a:stretch>
            <a:fillRect/>
          </a:stretch>
        </p:blipFill>
        <p:spPr>
          <a:xfrm>
            <a:off x="268950" y="4670384"/>
            <a:ext cx="2429598" cy="1996101"/>
          </a:xfrm>
          <a:prstGeom prst="rect">
            <a:avLst/>
          </a:prstGeom>
        </p:spPr>
      </p:pic>
      <p:pic>
        <p:nvPicPr>
          <p:cNvPr id="6" name="Picture 5">
            <a:extLst>
              <a:ext uri="{FF2B5EF4-FFF2-40B4-BE49-F238E27FC236}">
                <a16:creationId xmlns:a16="http://schemas.microsoft.com/office/drawing/2014/main" id="{0E4BB63F-7A8F-E64C-BF53-516768F2B0E3}"/>
              </a:ext>
            </a:extLst>
          </p:cNvPr>
          <p:cNvPicPr>
            <a:picLocks noChangeAspect="1"/>
          </p:cNvPicPr>
          <p:nvPr/>
        </p:nvPicPr>
        <p:blipFill>
          <a:blip r:embed="rId6"/>
          <a:stretch>
            <a:fillRect/>
          </a:stretch>
        </p:blipFill>
        <p:spPr>
          <a:xfrm>
            <a:off x="2698548" y="4799176"/>
            <a:ext cx="4246944" cy="1738515"/>
          </a:xfrm>
          <a:prstGeom prst="rect">
            <a:avLst/>
          </a:prstGeom>
        </p:spPr>
      </p:pic>
      <p:pic>
        <p:nvPicPr>
          <p:cNvPr id="11" name="Picture 10">
            <a:extLst>
              <a:ext uri="{FF2B5EF4-FFF2-40B4-BE49-F238E27FC236}">
                <a16:creationId xmlns:a16="http://schemas.microsoft.com/office/drawing/2014/main" id="{BCC332F0-F21E-7E44-B8F1-C6F500733850}"/>
              </a:ext>
            </a:extLst>
          </p:cNvPr>
          <p:cNvPicPr>
            <a:picLocks noChangeAspect="1"/>
          </p:cNvPicPr>
          <p:nvPr/>
        </p:nvPicPr>
        <p:blipFill>
          <a:blip r:embed="rId7"/>
          <a:stretch>
            <a:fillRect/>
          </a:stretch>
        </p:blipFill>
        <p:spPr>
          <a:xfrm>
            <a:off x="7007234" y="1493134"/>
            <a:ext cx="4796255" cy="1917651"/>
          </a:xfrm>
          <a:prstGeom prst="rect">
            <a:avLst/>
          </a:prstGeom>
        </p:spPr>
      </p:pic>
      <p:pic>
        <p:nvPicPr>
          <p:cNvPr id="12" name="Picture 11">
            <a:extLst>
              <a:ext uri="{FF2B5EF4-FFF2-40B4-BE49-F238E27FC236}">
                <a16:creationId xmlns:a16="http://schemas.microsoft.com/office/drawing/2014/main" id="{B0C5383C-34D7-BD42-ACD9-17C485DC4ABD}"/>
              </a:ext>
            </a:extLst>
          </p:cNvPr>
          <p:cNvPicPr>
            <a:picLocks noChangeAspect="1"/>
          </p:cNvPicPr>
          <p:nvPr/>
        </p:nvPicPr>
        <p:blipFill>
          <a:blip r:embed="rId8"/>
          <a:stretch>
            <a:fillRect/>
          </a:stretch>
        </p:blipFill>
        <p:spPr>
          <a:xfrm>
            <a:off x="3620360" y="1643429"/>
            <a:ext cx="3280652" cy="2967380"/>
          </a:xfrm>
          <a:prstGeom prst="rect">
            <a:avLst/>
          </a:prstGeom>
        </p:spPr>
      </p:pic>
      <p:sp>
        <p:nvSpPr>
          <p:cNvPr id="13" name="TextBox 12">
            <a:extLst>
              <a:ext uri="{FF2B5EF4-FFF2-40B4-BE49-F238E27FC236}">
                <a16:creationId xmlns:a16="http://schemas.microsoft.com/office/drawing/2014/main" id="{4AAD1EAC-3EA2-3A4A-B602-69CCAEDB8B4D}"/>
              </a:ext>
            </a:extLst>
          </p:cNvPr>
          <p:cNvSpPr txBox="1"/>
          <p:nvPr/>
        </p:nvSpPr>
        <p:spPr>
          <a:xfrm>
            <a:off x="4164475" y="1089676"/>
            <a:ext cx="6672404" cy="400110"/>
          </a:xfrm>
          <a:prstGeom prst="rect">
            <a:avLst/>
          </a:prstGeom>
          <a:solidFill>
            <a:schemeClr val="bg1"/>
          </a:solidFill>
          <a:ln>
            <a:solidFill>
              <a:schemeClr val="tx1"/>
            </a:solidFill>
          </a:ln>
        </p:spPr>
        <p:txBody>
          <a:bodyPr wrap="none" rtlCol="0">
            <a:spAutoFit/>
          </a:bodyPr>
          <a:lstStyle/>
          <a:p>
            <a:r>
              <a:rPr lang="en-US" sz="2000" dirty="0">
                <a:solidFill>
                  <a:srgbClr val="FF0000"/>
                </a:solidFill>
                <a:latin typeface="Gill Sans MT" panose="020B0502020104020203" pitchFamily="34" charset="77"/>
              </a:rPr>
              <a:t>These are all matplotlib examples made by students in our lab!</a:t>
            </a:r>
          </a:p>
        </p:txBody>
      </p:sp>
    </p:spTree>
    <p:extLst>
      <p:ext uri="{BB962C8B-B14F-4D97-AF65-F5344CB8AC3E}">
        <p14:creationId xmlns:p14="http://schemas.microsoft.com/office/powerpoint/2010/main" val="39373801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Lesson 1: Don’t settle for the default plot settings</a:t>
            </a:r>
          </a:p>
        </p:txBody>
      </p:sp>
      <p:pic>
        <p:nvPicPr>
          <p:cNvPr id="3" name="Picture 2">
            <a:extLst>
              <a:ext uri="{FF2B5EF4-FFF2-40B4-BE49-F238E27FC236}">
                <a16:creationId xmlns:a16="http://schemas.microsoft.com/office/drawing/2014/main" id="{4412BE96-0F19-CD43-BAD3-8991D113DEFC}"/>
              </a:ext>
            </a:extLst>
          </p:cNvPr>
          <p:cNvPicPr>
            <a:picLocks noChangeAspect="1"/>
          </p:cNvPicPr>
          <p:nvPr/>
        </p:nvPicPr>
        <p:blipFill>
          <a:blip r:embed="rId3"/>
          <a:stretch>
            <a:fillRect/>
          </a:stretch>
        </p:blipFill>
        <p:spPr>
          <a:xfrm>
            <a:off x="337756" y="3385756"/>
            <a:ext cx="4940300" cy="3327400"/>
          </a:xfrm>
          <a:prstGeom prst="rect">
            <a:avLst/>
          </a:prstGeom>
        </p:spPr>
      </p:pic>
      <p:pic>
        <p:nvPicPr>
          <p:cNvPr id="5" name="Picture 4">
            <a:extLst>
              <a:ext uri="{FF2B5EF4-FFF2-40B4-BE49-F238E27FC236}">
                <a16:creationId xmlns:a16="http://schemas.microsoft.com/office/drawing/2014/main" id="{CBFDE904-A72E-744C-884D-8AA70F254E8E}"/>
              </a:ext>
            </a:extLst>
          </p:cNvPr>
          <p:cNvPicPr>
            <a:picLocks noChangeAspect="1"/>
          </p:cNvPicPr>
          <p:nvPr/>
        </p:nvPicPr>
        <p:blipFill>
          <a:blip r:embed="rId4"/>
          <a:stretch>
            <a:fillRect/>
          </a:stretch>
        </p:blipFill>
        <p:spPr>
          <a:xfrm>
            <a:off x="790937" y="1940849"/>
            <a:ext cx="4591291" cy="1377387"/>
          </a:xfrm>
          <a:prstGeom prst="rect">
            <a:avLst/>
          </a:prstGeom>
        </p:spPr>
      </p:pic>
      <p:sp>
        <p:nvSpPr>
          <p:cNvPr id="6" name="TextBox 5">
            <a:extLst>
              <a:ext uri="{FF2B5EF4-FFF2-40B4-BE49-F238E27FC236}">
                <a16:creationId xmlns:a16="http://schemas.microsoft.com/office/drawing/2014/main" id="{3317D8E5-CA36-8844-AC59-BA1C14A3D610}"/>
              </a:ext>
            </a:extLst>
          </p:cNvPr>
          <p:cNvSpPr txBox="1"/>
          <p:nvPr/>
        </p:nvSpPr>
        <p:spPr>
          <a:xfrm>
            <a:off x="2373887" y="1327135"/>
            <a:ext cx="1425390" cy="523220"/>
          </a:xfrm>
          <a:prstGeom prst="rect">
            <a:avLst/>
          </a:prstGeom>
          <a:noFill/>
        </p:spPr>
        <p:txBody>
          <a:bodyPr wrap="none" rtlCol="0">
            <a:spAutoFit/>
          </a:bodyPr>
          <a:lstStyle/>
          <a:p>
            <a:r>
              <a:rPr lang="en-US" sz="2800" b="1" u="sng" dirty="0">
                <a:latin typeface="Gill Sans MT" panose="020B0502020104020203" pitchFamily="34" charset="77"/>
              </a:rPr>
              <a:t>Default</a:t>
            </a:r>
          </a:p>
        </p:txBody>
      </p:sp>
      <p:pic>
        <p:nvPicPr>
          <p:cNvPr id="7" name="Picture 6">
            <a:extLst>
              <a:ext uri="{FF2B5EF4-FFF2-40B4-BE49-F238E27FC236}">
                <a16:creationId xmlns:a16="http://schemas.microsoft.com/office/drawing/2014/main" id="{15E279E4-1FB4-2840-8438-347C16AB2B28}"/>
              </a:ext>
            </a:extLst>
          </p:cNvPr>
          <p:cNvPicPr>
            <a:picLocks noChangeAspect="1"/>
          </p:cNvPicPr>
          <p:nvPr/>
        </p:nvPicPr>
        <p:blipFill>
          <a:blip r:embed="rId5"/>
          <a:stretch>
            <a:fillRect/>
          </a:stretch>
        </p:blipFill>
        <p:spPr>
          <a:xfrm>
            <a:off x="5973222" y="1856303"/>
            <a:ext cx="5762783" cy="3641604"/>
          </a:xfrm>
          <a:prstGeom prst="rect">
            <a:avLst/>
          </a:prstGeom>
        </p:spPr>
      </p:pic>
      <p:pic>
        <p:nvPicPr>
          <p:cNvPr id="8" name="Picture 7">
            <a:extLst>
              <a:ext uri="{FF2B5EF4-FFF2-40B4-BE49-F238E27FC236}">
                <a16:creationId xmlns:a16="http://schemas.microsoft.com/office/drawing/2014/main" id="{59D9A1C9-1BAC-CF45-B9BC-F946679A801E}"/>
              </a:ext>
            </a:extLst>
          </p:cNvPr>
          <p:cNvPicPr>
            <a:picLocks noChangeAspect="1"/>
          </p:cNvPicPr>
          <p:nvPr/>
        </p:nvPicPr>
        <p:blipFill>
          <a:blip r:embed="rId6"/>
          <a:stretch>
            <a:fillRect/>
          </a:stretch>
        </p:blipFill>
        <p:spPr>
          <a:xfrm>
            <a:off x="5973222" y="3173392"/>
            <a:ext cx="5484837" cy="3539764"/>
          </a:xfrm>
          <a:prstGeom prst="rect">
            <a:avLst/>
          </a:prstGeom>
        </p:spPr>
      </p:pic>
      <p:sp>
        <p:nvSpPr>
          <p:cNvPr id="9" name="TextBox 8">
            <a:extLst>
              <a:ext uri="{FF2B5EF4-FFF2-40B4-BE49-F238E27FC236}">
                <a16:creationId xmlns:a16="http://schemas.microsoft.com/office/drawing/2014/main" id="{4A921EC3-DFF2-EA41-A756-A97E7B856405}"/>
              </a:ext>
            </a:extLst>
          </p:cNvPr>
          <p:cNvSpPr txBox="1"/>
          <p:nvPr/>
        </p:nvSpPr>
        <p:spPr>
          <a:xfrm>
            <a:off x="7075138" y="1344019"/>
            <a:ext cx="3726661" cy="523220"/>
          </a:xfrm>
          <a:prstGeom prst="rect">
            <a:avLst/>
          </a:prstGeom>
          <a:noFill/>
        </p:spPr>
        <p:txBody>
          <a:bodyPr wrap="none" rtlCol="0">
            <a:spAutoFit/>
          </a:bodyPr>
          <a:lstStyle/>
          <a:p>
            <a:r>
              <a:rPr lang="en-US" sz="2800" b="1" u="sng" dirty="0">
                <a:latin typeface="Gill Sans MT" panose="020B0502020104020203" pitchFamily="34" charset="77"/>
              </a:rPr>
              <a:t>Custom plot changes</a:t>
            </a:r>
          </a:p>
        </p:txBody>
      </p:sp>
    </p:spTree>
    <p:extLst>
      <p:ext uri="{BB962C8B-B14F-4D97-AF65-F5344CB8AC3E}">
        <p14:creationId xmlns:p14="http://schemas.microsoft.com/office/powerpoint/2010/main" val="369699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Lesson 2: Choose pleasing, and consistent, color schemes</a:t>
            </a:r>
          </a:p>
        </p:txBody>
      </p:sp>
      <p:pic>
        <p:nvPicPr>
          <p:cNvPr id="3" name="Picture 2">
            <a:extLst>
              <a:ext uri="{FF2B5EF4-FFF2-40B4-BE49-F238E27FC236}">
                <a16:creationId xmlns:a16="http://schemas.microsoft.com/office/drawing/2014/main" id="{84F2A321-F10C-3049-AC00-44392ACFD50D}"/>
              </a:ext>
            </a:extLst>
          </p:cNvPr>
          <p:cNvPicPr>
            <a:picLocks noChangeAspect="1"/>
          </p:cNvPicPr>
          <p:nvPr/>
        </p:nvPicPr>
        <p:blipFill>
          <a:blip r:embed="rId3"/>
          <a:stretch>
            <a:fillRect/>
          </a:stretch>
        </p:blipFill>
        <p:spPr>
          <a:xfrm>
            <a:off x="450445" y="1587350"/>
            <a:ext cx="5074535" cy="1053350"/>
          </a:xfrm>
          <a:prstGeom prst="rect">
            <a:avLst/>
          </a:prstGeom>
        </p:spPr>
      </p:pic>
      <p:pic>
        <p:nvPicPr>
          <p:cNvPr id="5" name="Picture 4">
            <a:extLst>
              <a:ext uri="{FF2B5EF4-FFF2-40B4-BE49-F238E27FC236}">
                <a16:creationId xmlns:a16="http://schemas.microsoft.com/office/drawing/2014/main" id="{7FEBC736-955F-1C4C-A40F-07DE01CBD3BF}"/>
              </a:ext>
            </a:extLst>
          </p:cNvPr>
          <p:cNvPicPr>
            <a:picLocks noChangeAspect="1"/>
          </p:cNvPicPr>
          <p:nvPr/>
        </p:nvPicPr>
        <p:blipFill>
          <a:blip r:embed="rId4"/>
          <a:stretch>
            <a:fillRect/>
          </a:stretch>
        </p:blipFill>
        <p:spPr>
          <a:xfrm>
            <a:off x="409856" y="3345083"/>
            <a:ext cx="4057742" cy="2963360"/>
          </a:xfrm>
          <a:prstGeom prst="rect">
            <a:avLst/>
          </a:prstGeom>
        </p:spPr>
      </p:pic>
      <p:pic>
        <p:nvPicPr>
          <p:cNvPr id="6" name="Picture 5">
            <a:extLst>
              <a:ext uri="{FF2B5EF4-FFF2-40B4-BE49-F238E27FC236}">
                <a16:creationId xmlns:a16="http://schemas.microsoft.com/office/drawing/2014/main" id="{E0EC55C0-DC5B-D644-99CA-782757DFC63F}"/>
              </a:ext>
            </a:extLst>
          </p:cNvPr>
          <p:cNvPicPr>
            <a:picLocks noChangeAspect="1"/>
          </p:cNvPicPr>
          <p:nvPr/>
        </p:nvPicPr>
        <p:blipFill>
          <a:blip r:embed="rId5"/>
          <a:stretch>
            <a:fillRect/>
          </a:stretch>
        </p:blipFill>
        <p:spPr>
          <a:xfrm>
            <a:off x="5722556" y="4456373"/>
            <a:ext cx="5284968" cy="2115743"/>
          </a:xfrm>
          <a:prstGeom prst="rect">
            <a:avLst/>
          </a:prstGeom>
        </p:spPr>
      </p:pic>
      <p:pic>
        <p:nvPicPr>
          <p:cNvPr id="7" name="Picture 6">
            <a:extLst>
              <a:ext uri="{FF2B5EF4-FFF2-40B4-BE49-F238E27FC236}">
                <a16:creationId xmlns:a16="http://schemas.microsoft.com/office/drawing/2014/main" id="{1B30F180-4B56-B04E-908F-50E91708419C}"/>
              </a:ext>
            </a:extLst>
          </p:cNvPr>
          <p:cNvPicPr>
            <a:picLocks noChangeAspect="1"/>
          </p:cNvPicPr>
          <p:nvPr/>
        </p:nvPicPr>
        <p:blipFill>
          <a:blip r:embed="rId6"/>
          <a:stretch>
            <a:fillRect/>
          </a:stretch>
        </p:blipFill>
        <p:spPr>
          <a:xfrm>
            <a:off x="6238754" y="1026721"/>
            <a:ext cx="5515336" cy="3156804"/>
          </a:xfrm>
          <a:prstGeom prst="rect">
            <a:avLst/>
          </a:prstGeom>
        </p:spPr>
      </p:pic>
      <p:sp>
        <p:nvSpPr>
          <p:cNvPr id="8" name="TextBox 7">
            <a:extLst>
              <a:ext uri="{FF2B5EF4-FFF2-40B4-BE49-F238E27FC236}">
                <a16:creationId xmlns:a16="http://schemas.microsoft.com/office/drawing/2014/main" id="{9707A2BC-2D15-FE4D-A2A5-26B8DC8D329F}"/>
              </a:ext>
            </a:extLst>
          </p:cNvPr>
          <p:cNvSpPr txBox="1"/>
          <p:nvPr/>
        </p:nvSpPr>
        <p:spPr>
          <a:xfrm>
            <a:off x="161078" y="6308443"/>
            <a:ext cx="4796826" cy="461665"/>
          </a:xfrm>
          <a:prstGeom prst="rect">
            <a:avLst/>
          </a:prstGeom>
          <a:noFill/>
        </p:spPr>
        <p:txBody>
          <a:bodyPr wrap="none" rtlCol="0">
            <a:spAutoFit/>
          </a:bodyPr>
          <a:lstStyle/>
          <a:p>
            <a:r>
              <a:rPr lang="en-US" sz="2400" dirty="0">
                <a:solidFill>
                  <a:srgbClr val="FF0000"/>
                </a:solidFill>
                <a:latin typeface="Gill Sans MT" panose="020B0502020104020203" pitchFamily="34" charset="77"/>
              </a:rPr>
              <a:t>Red=cases (probands), </a:t>
            </a:r>
            <a:r>
              <a:rPr lang="en-US" sz="2400" dirty="0">
                <a:solidFill>
                  <a:srgbClr val="0070C0"/>
                </a:solidFill>
                <a:latin typeface="Gill Sans MT" panose="020B0502020104020203" pitchFamily="34" charset="77"/>
              </a:rPr>
              <a:t>blue=controls</a:t>
            </a:r>
          </a:p>
        </p:txBody>
      </p:sp>
    </p:spTree>
    <p:extLst>
      <p:ext uri="{BB962C8B-B14F-4D97-AF65-F5344CB8AC3E}">
        <p14:creationId xmlns:p14="http://schemas.microsoft.com/office/powerpoint/2010/main" val="16847105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Lesson 3: Annotate and combine plot types to tell your story</a:t>
            </a:r>
          </a:p>
        </p:txBody>
      </p:sp>
      <p:pic>
        <p:nvPicPr>
          <p:cNvPr id="5" name="Picture 4">
            <a:extLst>
              <a:ext uri="{FF2B5EF4-FFF2-40B4-BE49-F238E27FC236}">
                <a16:creationId xmlns:a16="http://schemas.microsoft.com/office/drawing/2014/main" id="{6EB018CC-9DD6-4546-9069-3BE51E96935B}"/>
              </a:ext>
            </a:extLst>
          </p:cNvPr>
          <p:cNvPicPr>
            <a:picLocks noChangeAspect="1"/>
          </p:cNvPicPr>
          <p:nvPr/>
        </p:nvPicPr>
        <p:blipFill rotWithShape="1">
          <a:blip r:embed="rId3"/>
          <a:srcRect t="9490" r="34234" b="9936"/>
          <a:stretch/>
        </p:blipFill>
        <p:spPr>
          <a:xfrm>
            <a:off x="2858706" y="983848"/>
            <a:ext cx="6389466" cy="5208607"/>
          </a:xfrm>
          <a:prstGeom prst="rect">
            <a:avLst/>
          </a:prstGeom>
          <a:ln>
            <a:solidFill>
              <a:schemeClr val="tx1"/>
            </a:solidFill>
          </a:ln>
        </p:spPr>
      </p:pic>
      <p:sp>
        <p:nvSpPr>
          <p:cNvPr id="6" name="Rectangle 5">
            <a:extLst>
              <a:ext uri="{FF2B5EF4-FFF2-40B4-BE49-F238E27FC236}">
                <a16:creationId xmlns:a16="http://schemas.microsoft.com/office/drawing/2014/main" id="{C54BB877-D267-824A-8461-F17B23F0630B}"/>
              </a:ext>
            </a:extLst>
          </p:cNvPr>
          <p:cNvSpPr/>
          <p:nvPr/>
        </p:nvSpPr>
        <p:spPr>
          <a:xfrm>
            <a:off x="1840375" y="6393045"/>
            <a:ext cx="8688729" cy="369332"/>
          </a:xfrm>
          <a:prstGeom prst="rect">
            <a:avLst/>
          </a:prstGeom>
        </p:spPr>
        <p:txBody>
          <a:bodyPr wrap="square">
            <a:spAutoFit/>
          </a:bodyPr>
          <a:lstStyle/>
          <a:p>
            <a:r>
              <a:rPr lang="en-US" dirty="0">
                <a:hlinkClick r:id="rId4"/>
              </a:rPr>
              <a:t>https://www.cell.com/trends/molecular-medicine/fulltext/S1471-4914(20)30065-4</a:t>
            </a:r>
            <a:endParaRPr lang="en-US" dirty="0"/>
          </a:p>
        </p:txBody>
      </p:sp>
      <p:sp>
        <p:nvSpPr>
          <p:cNvPr id="2" name="TextBox 1">
            <a:extLst>
              <a:ext uri="{FF2B5EF4-FFF2-40B4-BE49-F238E27FC236}">
                <a16:creationId xmlns:a16="http://schemas.microsoft.com/office/drawing/2014/main" id="{64ADEDB0-5DCA-3D4A-B100-AF70BD4D1D8B}"/>
              </a:ext>
            </a:extLst>
          </p:cNvPr>
          <p:cNvSpPr txBox="1"/>
          <p:nvPr/>
        </p:nvSpPr>
        <p:spPr>
          <a:xfrm>
            <a:off x="251389" y="2507098"/>
            <a:ext cx="4103636" cy="3785652"/>
          </a:xfrm>
          <a:prstGeom prst="rect">
            <a:avLst/>
          </a:prstGeom>
          <a:solidFill>
            <a:schemeClr val="bg1"/>
          </a:solidFill>
          <a:ln>
            <a:solidFill>
              <a:schemeClr val="tx1"/>
            </a:solidFill>
          </a:ln>
        </p:spPr>
        <p:txBody>
          <a:bodyPr wrap="square" rtlCol="0">
            <a:spAutoFit/>
          </a:bodyPr>
          <a:lstStyle/>
          <a:p>
            <a:r>
              <a:rPr lang="en-US" sz="2400" dirty="0">
                <a:latin typeface="Gill Sans MT" panose="020B0502020104020203" pitchFamily="34" charset="77"/>
              </a:rPr>
              <a:t>You can use matplotlib as a starting point, but for the best visualizations, you’ll have to go beyond standard packages.</a:t>
            </a:r>
          </a:p>
          <a:p>
            <a:endParaRPr lang="en-US" sz="2400" dirty="0">
              <a:latin typeface="Gill Sans MT" panose="020B0502020104020203" pitchFamily="34" charset="77"/>
            </a:endParaRPr>
          </a:p>
          <a:p>
            <a:r>
              <a:rPr lang="en-US" sz="2400" dirty="0">
                <a:latin typeface="Gill Sans MT" panose="020B0502020104020203" pitchFamily="34" charset="77"/>
              </a:rPr>
              <a:t>For publication-quality figures, you can arrange plots using:</a:t>
            </a:r>
          </a:p>
          <a:p>
            <a:pPr marL="285750" indent="-285750">
              <a:buFont typeface="Arial" panose="020B0604020202020204" pitchFamily="34" charset="0"/>
              <a:buChar char="•"/>
            </a:pPr>
            <a:r>
              <a:rPr lang="en-US" sz="2400" dirty="0" err="1">
                <a:latin typeface="Gill Sans MT" panose="020B0502020104020203" pitchFamily="34" charset="77"/>
              </a:rPr>
              <a:t>Powerpoint</a:t>
            </a:r>
            <a:endParaRPr lang="en-US" sz="2400" dirty="0">
              <a:latin typeface="Gill Sans MT" panose="020B0502020104020203" pitchFamily="34" charset="77"/>
            </a:endParaRPr>
          </a:p>
          <a:p>
            <a:pPr marL="285750" indent="-285750">
              <a:buFont typeface="Arial" panose="020B0604020202020204" pitchFamily="34" charset="0"/>
              <a:buChar char="•"/>
            </a:pPr>
            <a:r>
              <a:rPr lang="en-US" sz="2400" dirty="0">
                <a:latin typeface="Gill Sans MT" panose="020B0502020104020203" pitchFamily="34" charset="77"/>
              </a:rPr>
              <a:t>Adobe Illustrator</a:t>
            </a:r>
          </a:p>
          <a:p>
            <a:pPr marL="285750" indent="-285750">
              <a:buFont typeface="Arial" panose="020B0604020202020204" pitchFamily="34" charset="0"/>
              <a:buChar char="•"/>
            </a:pPr>
            <a:r>
              <a:rPr lang="en-US" sz="2400" dirty="0">
                <a:latin typeface="Gill Sans MT" panose="020B0502020104020203" pitchFamily="34" charset="77"/>
              </a:rPr>
              <a:t>Or similar programs…</a:t>
            </a:r>
          </a:p>
        </p:txBody>
      </p:sp>
    </p:spTree>
    <p:extLst>
      <p:ext uri="{BB962C8B-B14F-4D97-AF65-F5344CB8AC3E}">
        <p14:creationId xmlns:p14="http://schemas.microsoft.com/office/powerpoint/2010/main" val="73975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Lesson 4: Maximizing the data/ink ratio</a:t>
            </a:r>
          </a:p>
        </p:txBody>
      </p:sp>
      <p:pic>
        <p:nvPicPr>
          <p:cNvPr id="5122" name="Picture 2">
            <a:extLst>
              <a:ext uri="{FF2B5EF4-FFF2-40B4-BE49-F238E27FC236}">
                <a16:creationId xmlns:a16="http://schemas.microsoft.com/office/drawing/2014/main" id="{EC5267C8-4DE7-7444-A527-4A35FDF863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959" y="1259615"/>
            <a:ext cx="5114441" cy="8437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59EC704-4806-B24D-B7BD-E9D11698A1F3}"/>
              </a:ext>
            </a:extLst>
          </p:cNvPr>
          <p:cNvSpPr txBox="1"/>
          <p:nvPr/>
        </p:nvSpPr>
        <p:spPr>
          <a:xfrm>
            <a:off x="371959" y="2123664"/>
            <a:ext cx="1294329" cy="369332"/>
          </a:xfrm>
          <a:prstGeom prst="rect">
            <a:avLst/>
          </a:prstGeom>
          <a:noFill/>
        </p:spPr>
        <p:txBody>
          <a:bodyPr wrap="none" rtlCol="0">
            <a:spAutoFit/>
          </a:bodyPr>
          <a:lstStyle/>
          <a:p>
            <a:r>
              <a:rPr lang="en-US" i="1" dirty="0">
                <a:latin typeface="Gill Sans MT" panose="020B0502020104020203" pitchFamily="34" charset="77"/>
              </a:rPr>
              <a:t>Edward Tufte</a:t>
            </a:r>
          </a:p>
        </p:txBody>
      </p:sp>
      <p:pic>
        <p:nvPicPr>
          <p:cNvPr id="5126" name="Picture 6">
            <a:extLst>
              <a:ext uri="{FF2B5EF4-FFF2-40B4-BE49-F238E27FC236}">
                <a16:creationId xmlns:a16="http://schemas.microsoft.com/office/drawing/2014/main" id="{061E81C0-C689-E242-AA19-350680BD6B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8359" y="2057084"/>
            <a:ext cx="5836372" cy="419489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CC96468-AB12-EC4F-9D9F-A47B1C4E63EB}"/>
              </a:ext>
            </a:extLst>
          </p:cNvPr>
          <p:cNvSpPr txBox="1"/>
          <p:nvPr/>
        </p:nvSpPr>
        <p:spPr>
          <a:xfrm>
            <a:off x="1019123" y="3429000"/>
            <a:ext cx="3321141" cy="830997"/>
          </a:xfrm>
          <a:prstGeom prst="rect">
            <a:avLst/>
          </a:prstGeom>
          <a:noFill/>
        </p:spPr>
        <p:txBody>
          <a:bodyPr wrap="square" rtlCol="0">
            <a:spAutoFit/>
          </a:bodyPr>
          <a:lstStyle/>
          <a:p>
            <a:r>
              <a:rPr lang="en-US" sz="2400" dirty="0">
                <a:latin typeface="Gill Sans MT" panose="020B0502020104020203" pitchFamily="34" charset="77"/>
              </a:rPr>
              <a:t>Remove “chart junk” that distracts from your story</a:t>
            </a:r>
          </a:p>
        </p:txBody>
      </p:sp>
      <p:sp>
        <p:nvSpPr>
          <p:cNvPr id="6" name="Rectangle 5">
            <a:extLst>
              <a:ext uri="{FF2B5EF4-FFF2-40B4-BE49-F238E27FC236}">
                <a16:creationId xmlns:a16="http://schemas.microsoft.com/office/drawing/2014/main" id="{BCEF2330-8E14-774E-812D-030C44484149}"/>
              </a:ext>
            </a:extLst>
          </p:cNvPr>
          <p:cNvSpPr/>
          <p:nvPr/>
        </p:nvSpPr>
        <p:spPr>
          <a:xfrm>
            <a:off x="118820" y="5830322"/>
            <a:ext cx="5367580" cy="923330"/>
          </a:xfrm>
          <a:prstGeom prst="rect">
            <a:avLst/>
          </a:prstGeom>
        </p:spPr>
        <p:txBody>
          <a:bodyPr wrap="square">
            <a:spAutoFit/>
          </a:bodyPr>
          <a:lstStyle/>
          <a:p>
            <a:r>
              <a:rPr lang="en-US" dirty="0">
                <a:latin typeface="Gill Sans MT" panose="020B0502020104020203" pitchFamily="34" charset="77"/>
              </a:rPr>
              <a:t>https://</a:t>
            </a:r>
            <a:r>
              <a:rPr lang="en-US" dirty="0" err="1">
                <a:latin typeface="Gill Sans MT" panose="020B0502020104020203" pitchFamily="34" charset="77"/>
              </a:rPr>
              <a:t>medium.datadriveninvestor.com</a:t>
            </a:r>
            <a:r>
              <a:rPr lang="en-US" dirty="0">
                <a:latin typeface="Gill Sans MT" panose="020B0502020104020203" pitchFamily="34" charset="77"/>
              </a:rPr>
              <a:t>/the-10-commandments-of-data-science-visualization-d9cdea950b74</a:t>
            </a:r>
          </a:p>
        </p:txBody>
      </p:sp>
    </p:spTree>
    <p:extLst>
      <p:ext uri="{BB962C8B-B14F-4D97-AF65-F5344CB8AC3E}">
        <p14:creationId xmlns:p14="http://schemas.microsoft.com/office/powerpoint/2010/main" val="6593168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Lesson 5: Strive for reproducibility</a:t>
            </a:r>
          </a:p>
        </p:txBody>
      </p:sp>
      <p:sp>
        <p:nvSpPr>
          <p:cNvPr id="2" name="TextBox 1">
            <a:extLst>
              <a:ext uri="{FF2B5EF4-FFF2-40B4-BE49-F238E27FC236}">
                <a16:creationId xmlns:a16="http://schemas.microsoft.com/office/drawing/2014/main" id="{A4CE26FF-C6EB-844B-A642-C0E400B54616}"/>
              </a:ext>
            </a:extLst>
          </p:cNvPr>
          <p:cNvSpPr txBox="1"/>
          <p:nvPr/>
        </p:nvSpPr>
        <p:spPr>
          <a:xfrm>
            <a:off x="140353" y="1984712"/>
            <a:ext cx="4828630" cy="369332"/>
          </a:xfrm>
          <a:prstGeom prst="rect">
            <a:avLst/>
          </a:prstGeom>
          <a:noFill/>
        </p:spPr>
        <p:txBody>
          <a:bodyPr wrap="none" rtlCol="0">
            <a:spAutoFit/>
          </a:bodyPr>
          <a:lstStyle/>
          <a:p>
            <a:r>
              <a:rPr lang="en-US" dirty="0">
                <a:latin typeface="Gill Sans MT" panose="020B0502020104020203" pitchFamily="34" charset="77"/>
              </a:rPr>
              <a:t>Example: </a:t>
            </a:r>
            <a:r>
              <a:rPr lang="en-US" dirty="0" err="1">
                <a:latin typeface="Gill Sans MT" panose="020B0502020104020203" pitchFamily="34" charset="77"/>
              </a:rPr>
              <a:t>github.com</a:t>
            </a:r>
            <a:r>
              <a:rPr lang="en-US" dirty="0">
                <a:latin typeface="Gill Sans MT" panose="020B0502020104020203" pitchFamily="34" charset="77"/>
              </a:rPr>
              <a:t>/</a:t>
            </a:r>
            <a:r>
              <a:rPr lang="en-US" dirty="0" err="1">
                <a:latin typeface="Gill Sans MT" panose="020B0502020104020203" pitchFamily="34" charset="77"/>
              </a:rPr>
              <a:t>gymreklab</a:t>
            </a:r>
            <a:r>
              <a:rPr lang="en-US" dirty="0">
                <a:latin typeface="Gill Sans MT" panose="020B0502020104020203" pitchFamily="34" charset="77"/>
              </a:rPr>
              <a:t>/</a:t>
            </a:r>
            <a:r>
              <a:rPr lang="en-US" dirty="0" err="1">
                <a:latin typeface="Gill Sans MT" panose="020B0502020104020203" pitchFamily="34" charset="77"/>
              </a:rPr>
              <a:t>gtex</a:t>
            </a:r>
            <a:r>
              <a:rPr lang="en-US" dirty="0">
                <a:latin typeface="Gill Sans MT" panose="020B0502020104020203" pitchFamily="34" charset="77"/>
              </a:rPr>
              <a:t>-</a:t>
            </a:r>
            <a:r>
              <a:rPr lang="en-US" dirty="0" err="1">
                <a:latin typeface="Gill Sans MT" panose="020B0502020104020203" pitchFamily="34" charset="77"/>
              </a:rPr>
              <a:t>estrs</a:t>
            </a:r>
            <a:r>
              <a:rPr lang="en-US" dirty="0">
                <a:latin typeface="Gill Sans MT" panose="020B0502020104020203" pitchFamily="34" charset="77"/>
              </a:rPr>
              <a:t>-paper</a:t>
            </a:r>
          </a:p>
        </p:txBody>
      </p:sp>
      <p:sp>
        <p:nvSpPr>
          <p:cNvPr id="5" name="TextBox 4">
            <a:extLst>
              <a:ext uri="{FF2B5EF4-FFF2-40B4-BE49-F238E27FC236}">
                <a16:creationId xmlns:a16="http://schemas.microsoft.com/office/drawing/2014/main" id="{E5690477-46F6-234A-A014-A647C7E28FF2}"/>
              </a:ext>
            </a:extLst>
          </p:cNvPr>
          <p:cNvSpPr txBox="1"/>
          <p:nvPr/>
        </p:nvSpPr>
        <p:spPr>
          <a:xfrm>
            <a:off x="475637" y="1148347"/>
            <a:ext cx="8986691" cy="523220"/>
          </a:xfrm>
          <a:prstGeom prst="rect">
            <a:avLst/>
          </a:prstGeom>
          <a:noFill/>
        </p:spPr>
        <p:txBody>
          <a:bodyPr wrap="none" rtlCol="0">
            <a:spAutoFit/>
          </a:bodyPr>
          <a:lstStyle/>
          <a:p>
            <a:r>
              <a:rPr lang="en-US" sz="2800" dirty="0" err="1">
                <a:latin typeface="Gill Sans MT" panose="020B0502020104020203" pitchFamily="34" charset="77"/>
              </a:rPr>
              <a:t>Jupyter</a:t>
            </a:r>
            <a:r>
              <a:rPr lang="en-US" sz="2800" dirty="0">
                <a:latin typeface="Gill Sans MT" panose="020B0502020104020203" pitchFamily="34" charset="77"/>
              </a:rPr>
              <a:t> notebooks are great for making reproducible figures!</a:t>
            </a:r>
          </a:p>
        </p:txBody>
      </p:sp>
      <p:pic>
        <p:nvPicPr>
          <p:cNvPr id="3" name="Picture 2">
            <a:extLst>
              <a:ext uri="{FF2B5EF4-FFF2-40B4-BE49-F238E27FC236}">
                <a16:creationId xmlns:a16="http://schemas.microsoft.com/office/drawing/2014/main" id="{AF5DE3EE-3D85-AC46-BD4B-735233CF3528}"/>
              </a:ext>
            </a:extLst>
          </p:cNvPr>
          <p:cNvPicPr>
            <a:picLocks noChangeAspect="1"/>
          </p:cNvPicPr>
          <p:nvPr/>
        </p:nvPicPr>
        <p:blipFill>
          <a:blip r:embed="rId3"/>
          <a:stretch>
            <a:fillRect/>
          </a:stretch>
        </p:blipFill>
        <p:spPr>
          <a:xfrm>
            <a:off x="475637" y="2396664"/>
            <a:ext cx="7048707" cy="4353613"/>
          </a:xfrm>
          <a:prstGeom prst="rect">
            <a:avLst/>
          </a:prstGeom>
        </p:spPr>
      </p:pic>
      <p:pic>
        <p:nvPicPr>
          <p:cNvPr id="6" name="Picture 5">
            <a:extLst>
              <a:ext uri="{FF2B5EF4-FFF2-40B4-BE49-F238E27FC236}">
                <a16:creationId xmlns:a16="http://schemas.microsoft.com/office/drawing/2014/main" id="{7B72CA86-99FC-564B-8242-6DAC63C028A6}"/>
              </a:ext>
            </a:extLst>
          </p:cNvPr>
          <p:cNvPicPr>
            <a:picLocks noChangeAspect="1"/>
          </p:cNvPicPr>
          <p:nvPr/>
        </p:nvPicPr>
        <p:blipFill>
          <a:blip r:embed="rId4"/>
          <a:stretch>
            <a:fillRect/>
          </a:stretch>
        </p:blipFill>
        <p:spPr>
          <a:xfrm>
            <a:off x="6991353" y="1664108"/>
            <a:ext cx="4814824" cy="5193891"/>
          </a:xfrm>
          <a:prstGeom prst="rect">
            <a:avLst/>
          </a:prstGeom>
          <a:ln>
            <a:solidFill>
              <a:schemeClr val="tx1"/>
            </a:solidFill>
          </a:ln>
        </p:spPr>
      </p:pic>
    </p:spTree>
    <p:extLst>
      <p:ext uri="{BB962C8B-B14F-4D97-AF65-F5344CB8AC3E}">
        <p14:creationId xmlns:p14="http://schemas.microsoft.com/office/powerpoint/2010/main" val="114886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3739AE2-4DFC-B049-A6AE-CB3423ACF94B}"/>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To play around more with these visualizations:</a:t>
            </a:r>
          </a:p>
        </p:txBody>
      </p:sp>
      <p:sp>
        <p:nvSpPr>
          <p:cNvPr id="5" name="Rectangle 4">
            <a:extLst>
              <a:ext uri="{FF2B5EF4-FFF2-40B4-BE49-F238E27FC236}">
                <a16:creationId xmlns:a16="http://schemas.microsoft.com/office/drawing/2014/main" id="{A0223532-9740-6348-AF8C-ECE276236777}"/>
              </a:ext>
            </a:extLst>
          </p:cNvPr>
          <p:cNvSpPr/>
          <p:nvPr/>
        </p:nvSpPr>
        <p:spPr>
          <a:xfrm>
            <a:off x="836909" y="1363001"/>
            <a:ext cx="8493071" cy="954107"/>
          </a:xfrm>
          <a:prstGeom prst="rect">
            <a:avLst/>
          </a:prstGeom>
        </p:spPr>
        <p:txBody>
          <a:bodyPr wrap="square">
            <a:spAutoFit/>
          </a:bodyPr>
          <a:lstStyle/>
          <a:p>
            <a:r>
              <a:rPr lang="en-US" sz="2800" dirty="0">
                <a:latin typeface="Gill Sans MT" panose="020B0502020104020203" pitchFamily="34" charset="77"/>
              </a:rPr>
              <a:t>https://</a:t>
            </a:r>
            <a:r>
              <a:rPr lang="en-US" sz="2800" dirty="0" err="1">
                <a:latin typeface="Gill Sans MT" panose="020B0502020104020203" pitchFamily="34" charset="77"/>
              </a:rPr>
              <a:t>nbviewer.jupyter.org</a:t>
            </a:r>
            <a:r>
              <a:rPr lang="en-US" sz="2800" dirty="0">
                <a:latin typeface="Gill Sans MT" panose="020B0502020104020203" pitchFamily="34" charset="77"/>
              </a:rPr>
              <a:t>/gist/</a:t>
            </a:r>
            <a:r>
              <a:rPr lang="en-US" sz="2800" dirty="0" err="1">
                <a:latin typeface="Gill Sans MT" panose="020B0502020104020203" pitchFamily="34" charset="77"/>
              </a:rPr>
              <a:t>gymreklab</a:t>
            </a:r>
            <a:r>
              <a:rPr lang="en-US" sz="2800" dirty="0">
                <a:latin typeface="Gill Sans MT" panose="020B0502020104020203" pitchFamily="34" charset="77"/>
              </a:rPr>
              <a:t>/01012f7793a448a18898fa908e34c385</a:t>
            </a:r>
          </a:p>
        </p:txBody>
      </p:sp>
      <p:sp>
        <p:nvSpPr>
          <p:cNvPr id="6" name="TextBox 5">
            <a:extLst>
              <a:ext uri="{FF2B5EF4-FFF2-40B4-BE49-F238E27FC236}">
                <a16:creationId xmlns:a16="http://schemas.microsoft.com/office/drawing/2014/main" id="{6556729A-FD52-9545-9C4F-08B94A1B26F9}"/>
              </a:ext>
            </a:extLst>
          </p:cNvPr>
          <p:cNvSpPr txBox="1"/>
          <p:nvPr/>
        </p:nvSpPr>
        <p:spPr>
          <a:xfrm>
            <a:off x="604435" y="2992482"/>
            <a:ext cx="5491565" cy="2677656"/>
          </a:xfrm>
          <a:prstGeom prst="rect">
            <a:avLst/>
          </a:prstGeom>
          <a:noFill/>
        </p:spPr>
        <p:txBody>
          <a:bodyPr wrap="square" rtlCol="0">
            <a:spAutoFit/>
          </a:bodyPr>
          <a:lstStyle/>
          <a:p>
            <a:r>
              <a:rPr lang="en-US" sz="2800" dirty="0">
                <a:latin typeface="Gill Sans MT" panose="020B0502020104020203" pitchFamily="34" charset="77"/>
              </a:rPr>
              <a:t>See also on </a:t>
            </a:r>
            <a:r>
              <a:rPr lang="en-US" sz="2800" dirty="0" err="1">
                <a:latin typeface="Gill Sans MT" panose="020B0502020104020203" pitchFamily="34" charset="77"/>
              </a:rPr>
              <a:t>nbviewer</a:t>
            </a:r>
            <a:r>
              <a:rPr lang="en-US" sz="2800" dirty="0">
                <a:latin typeface="Gill Sans MT" panose="020B0502020104020203" pitchFamily="34" charset="77"/>
              </a:rPr>
              <a:t>:</a:t>
            </a:r>
          </a:p>
          <a:p>
            <a:pPr marL="457200" indent="-457200">
              <a:buFont typeface="Arial" panose="020B0604020202020204" pitchFamily="34" charset="0"/>
              <a:buChar char="•"/>
            </a:pPr>
            <a:r>
              <a:rPr lang="en-US" sz="2800" dirty="0">
                <a:latin typeface="Gill Sans MT" panose="020B0502020104020203" pitchFamily="34" charset="77"/>
              </a:rPr>
              <a:t>More </a:t>
            </a:r>
            <a:r>
              <a:rPr lang="en-US" sz="2800" dirty="0" err="1">
                <a:latin typeface="Gill Sans MT" panose="020B0502020104020203" pitchFamily="34" charset="77"/>
              </a:rPr>
              <a:t>plotly</a:t>
            </a:r>
            <a:r>
              <a:rPr lang="en-US" sz="2800" dirty="0">
                <a:latin typeface="Gill Sans MT" panose="020B0502020104020203" pitchFamily="34" charset="77"/>
              </a:rPr>
              <a:t> examples</a:t>
            </a:r>
          </a:p>
          <a:p>
            <a:pPr marL="457200" indent="-457200">
              <a:buFont typeface="Arial" panose="020B0604020202020204" pitchFamily="34" charset="0"/>
              <a:buChar char="•"/>
            </a:pPr>
            <a:r>
              <a:rPr lang="en-US" sz="2800" dirty="0">
                <a:latin typeface="Gill Sans MT" panose="020B0502020104020203" pitchFamily="34" charset="77"/>
              </a:rPr>
              <a:t>A Matplotlib extension to make XKCD-style plots!</a:t>
            </a:r>
          </a:p>
          <a:p>
            <a:pPr marL="457200" indent="-457200">
              <a:buFont typeface="Arial" panose="020B0604020202020204" pitchFamily="34" charset="0"/>
              <a:buChar char="•"/>
            </a:pPr>
            <a:r>
              <a:rPr lang="en-US" sz="2800" dirty="0">
                <a:latin typeface="Gill Sans MT" panose="020B0502020104020203" pitchFamily="34" charset="77"/>
              </a:rPr>
              <a:t>And more publicly viewable </a:t>
            </a:r>
            <a:r>
              <a:rPr lang="en-US" sz="2800" dirty="0" err="1">
                <a:latin typeface="Gill Sans MT" panose="020B0502020104020203" pitchFamily="34" charset="77"/>
              </a:rPr>
              <a:t>Jupyter</a:t>
            </a:r>
            <a:r>
              <a:rPr lang="en-US" sz="2800" dirty="0">
                <a:latin typeface="Gill Sans MT" panose="020B0502020104020203" pitchFamily="34" charset="77"/>
              </a:rPr>
              <a:t> notebooks</a:t>
            </a:r>
          </a:p>
        </p:txBody>
      </p:sp>
      <p:pic>
        <p:nvPicPr>
          <p:cNvPr id="24578" name="Picture 2">
            <a:extLst>
              <a:ext uri="{FF2B5EF4-FFF2-40B4-BE49-F238E27FC236}">
                <a16:creationId xmlns:a16="http://schemas.microsoft.com/office/drawing/2014/main" id="{A83F11F0-B3B5-8D4F-8477-D28AC7735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358" y="2992482"/>
            <a:ext cx="5092700" cy="3530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AF77A1F-6A4D-1247-89E7-867D915DF89B}"/>
              </a:ext>
            </a:extLst>
          </p:cNvPr>
          <p:cNvSpPr txBox="1"/>
          <p:nvPr/>
        </p:nvSpPr>
        <p:spPr>
          <a:xfrm>
            <a:off x="6946147" y="2279936"/>
            <a:ext cx="3631122" cy="646331"/>
          </a:xfrm>
          <a:prstGeom prst="rect">
            <a:avLst/>
          </a:prstGeom>
          <a:noFill/>
          <a:ln>
            <a:solidFill>
              <a:schemeClr val="tx1"/>
            </a:solidFill>
          </a:ln>
        </p:spPr>
        <p:txBody>
          <a:bodyPr wrap="none" rtlCol="0">
            <a:spAutoFit/>
          </a:bodyPr>
          <a:lstStyle/>
          <a:p>
            <a:r>
              <a:rPr lang="en-US" dirty="0" err="1">
                <a:latin typeface="Courier" pitchFamily="2" charset="0"/>
              </a:rPr>
              <a:t>plt.xkcd</a:t>
            </a:r>
            <a:r>
              <a:rPr lang="en-US" dirty="0">
                <a:latin typeface="Courier" pitchFamily="2" charset="0"/>
              </a:rPr>
              <a:t>()</a:t>
            </a:r>
          </a:p>
          <a:p>
            <a:r>
              <a:rPr lang="en-US" dirty="0">
                <a:latin typeface="Courier" pitchFamily="2" charset="0"/>
              </a:rPr>
              <a:t># more plotting commands…</a:t>
            </a:r>
          </a:p>
        </p:txBody>
      </p:sp>
    </p:spTree>
    <p:extLst>
      <p:ext uri="{BB962C8B-B14F-4D97-AF65-F5344CB8AC3E}">
        <p14:creationId xmlns:p14="http://schemas.microsoft.com/office/powerpoint/2010/main" val="7572431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3739AE2-4DFC-B049-A6AE-CB3423ACF94B}"/>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You can run </a:t>
            </a:r>
            <a:r>
              <a:rPr lang="en-US" sz="3600" dirty="0" err="1">
                <a:latin typeface="Gill Sans MT" panose="020B0502020104020203" pitchFamily="34" charset="0"/>
              </a:rPr>
              <a:t>Jupyter</a:t>
            </a:r>
            <a:r>
              <a:rPr lang="en-US" sz="3600" dirty="0">
                <a:latin typeface="Gill Sans MT" panose="020B0502020104020203" pitchFamily="34" charset="0"/>
              </a:rPr>
              <a:t> notebooks locally on your computer</a:t>
            </a:r>
          </a:p>
        </p:txBody>
      </p:sp>
      <p:sp>
        <p:nvSpPr>
          <p:cNvPr id="8" name="TextBox 7">
            <a:extLst>
              <a:ext uri="{FF2B5EF4-FFF2-40B4-BE49-F238E27FC236}">
                <a16:creationId xmlns:a16="http://schemas.microsoft.com/office/drawing/2014/main" id="{A6DA7BAA-27AC-2644-A423-3E52FEC5DB27}"/>
              </a:ext>
            </a:extLst>
          </p:cNvPr>
          <p:cNvSpPr txBox="1"/>
          <p:nvPr/>
        </p:nvSpPr>
        <p:spPr>
          <a:xfrm>
            <a:off x="2014780" y="1843950"/>
            <a:ext cx="7423688" cy="3170099"/>
          </a:xfrm>
          <a:prstGeom prst="rect">
            <a:avLst/>
          </a:prstGeom>
          <a:noFill/>
        </p:spPr>
        <p:txBody>
          <a:bodyPr wrap="square" rtlCol="0">
            <a:spAutoFit/>
          </a:bodyPr>
          <a:lstStyle/>
          <a:p>
            <a:r>
              <a:rPr lang="en-US" sz="2000" dirty="0">
                <a:latin typeface="Courier New" panose="02070309020205020404" pitchFamily="49" charset="0"/>
                <a:cs typeface="Courier New" panose="02070309020205020404" pitchFamily="49" charset="0"/>
              </a:rPr>
              <a:t># Install </a:t>
            </a:r>
            <a:r>
              <a:rPr lang="en-US" sz="2000" dirty="0" err="1">
                <a:latin typeface="Courier New" panose="02070309020205020404" pitchFamily="49" charset="0"/>
                <a:cs typeface="Courier New" panose="02070309020205020404" pitchFamily="49" charset="0"/>
              </a:rPr>
              <a:t>Jupyter</a:t>
            </a:r>
            <a:r>
              <a:rPr lang="en-US" sz="2000" dirty="0">
                <a:latin typeface="Courier New" panose="02070309020205020404" pitchFamily="49" charset="0"/>
                <a:cs typeface="Courier New" panose="02070309020205020404" pitchFamily="49" charset="0"/>
              </a:rPr>
              <a:t> and plotting libraries used</a:t>
            </a:r>
          </a:p>
          <a:p>
            <a:r>
              <a:rPr lang="en-US" sz="2000" dirty="0" err="1">
                <a:latin typeface="Courier New" panose="02070309020205020404" pitchFamily="49" charset="0"/>
                <a:cs typeface="Courier New" panose="02070309020205020404" pitchFamily="49" charset="0"/>
              </a:rPr>
              <a:t>conda</a:t>
            </a:r>
            <a:r>
              <a:rPr lang="en-US" sz="2000" dirty="0">
                <a:latin typeface="Courier New" panose="02070309020205020404" pitchFamily="49" charset="0"/>
                <a:cs typeface="Courier New" panose="02070309020205020404" pitchFamily="49" charset="0"/>
              </a:rPr>
              <a:t> install -c </a:t>
            </a:r>
            <a:r>
              <a:rPr lang="en-US" sz="2000" dirty="0" err="1">
                <a:latin typeface="Courier New" panose="02070309020205020404" pitchFamily="49" charset="0"/>
                <a:cs typeface="Courier New" panose="02070309020205020404" pitchFamily="49" charset="0"/>
              </a:rPr>
              <a:t>conda</a:t>
            </a:r>
            <a:r>
              <a:rPr lang="en-US" sz="2000" dirty="0">
                <a:latin typeface="Courier New" panose="02070309020205020404" pitchFamily="49" charset="0"/>
                <a:cs typeface="Courier New" panose="02070309020205020404" pitchFamily="49" charset="0"/>
              </a:rPr>
              <a:t>-forge </a:t>
            </a:r>
            <a:r>
              <a:rPr lang="en-US" sz="2000" dirty="0" err="1">
                <a:latin typeface="Courier New" panose="02070309020205020404" pitchFamily="49" charset="0"/>
                <a:cs typeface="Courier New" panose="02070309020205020404" pitchFamily="49" charset="0"/>
              </a:rPr>
              <a:t>jupyterlab</a:t>
            </a:r>
            <a:endParaRPr lang="en-US" sz="2000" dirty="0">
              <a:latin typeface="Courier New" panose="02070309020205020404" pitchFamily="49" charset="0"/>
              <a:cs typeface="Courier New" panose="02070309020205020404" pitchFamily="49" charset="0"/>
            </a:endParaRPr>
          </a:p>
          <a:p>
            <a:r>
              <a:rPr lang="en-US" sz="2000" dirty="0" err="1">
                <a:latin typeface="Courier New" panose="02070309020205020404" pitchFamily="49" charset="0"/>
                <a:cs typeface="Courier New" panose="02070309020205020404" pitchFamily="49" charset="0"/>
              </a:rPr>
              <a:t>conda</a:t>
            </a:r>
            <a:r>
              <a:rPr lang="en-US" sz="2000" dirty="0">
                <a:latin typeface="Courier New" panose="02070309020205020404" pitchFamily="49" charset="0"/>
                <a:cs typeface="Courier New" panose="02070309020205020404" pitchFamily="49" charset="0"/>
              </a:rPr>
              <a:t> install matplotlib</a:t>
            </a:r>
          </a:p>
          <a:p>
            <a:r>
              <a:rPr lang="en-US" sz="2000" dirty="0" err="1">
                <a:latin typeface="Courier New" panose="02070309020205020404" pitchFamily="49" charset="0"/>
                <a:cs typeface="Courier New" panose="02070309020205020404" pitchFamily="49" charset="0"/>
              </a:rPr>
              <a:t>conda</a:t>
            </a:r>
            <a:r>
              <a:rPr lang="en-US" sz="2000" dirty="0">
                <a:latin typeface="Courier New" panose="02070309020205020404" pitchFamily="49" charset="0"/>
                <a:cs typeface="Courier New" panose="02070309020205020404" pitchFamily="49" charset="0"/>
              </a:rPr>
              <a:t> install </a:t>
            </a:r>
            <a:r>
              <a:rPr lang="en-US" sz="2000" dirty="0" err="1">
                <a:latin typeface="Courier New" panose="02070309020205020404" pitchFamily="49" charset="0"/>
                <a:cs typeface="Courier New" panose="02070309020205020404" pitchFamily="49" charset="0"/>
              </a:rPr>
              <a:t>scipy</a:t>
            </a:r>
            <a:endParaRPr lang="en-US" sz="2000" dirty="0">
              <a:latin typeface="Courier New" panose="02070309020205020404" pitchFamily="49" charset="0"/>
              <a:cs typeface="Courier New" panose="02070309020205020404" pitchFamily="49" charset="0"/>
            </a:endParaRPr>
          </a:p>
          <a:p>
            <a:r>
              <a:rPr lang="en-US" sz="2000" dirty="0" err="1">
                <a:latin typeface="Courier New" panose="02070309020205020404" pitchFamily="49" charset="0"/>
                <a:cs typeface="Courier New" panose="02070309020205020404" pitchFamily="49" charset="0"/>
              </a:rPr>
              <a:t>conda</a:t>
            </a:r>
            <a:r>
              <a:rPr lang="en-US" sz="2000" dirty="0">
                <a:latin typeface="Courier New" panose="02070309020205020404" pitchFamily="49" charset="0"/>
                <a:cs typeface="Courier New" panose="02070309020205020404" pitchFamily="49" charset="0"/>
              </a:rPr>
              <a:t> install seaborn</a:t>
            </a:r>
          </a:p>
          <a:p>
            <a:r>
              <a:rPr lang="en-US" sz="2000" dirty="0" err="1">
                <a:latin typeface="Courier New" panose="02070309020205020404" pitchFamily="49" charset="0"/>
                <a:cs typeface="Courier New" panose="02070309020205020404" pitchFamily="49" charset="0"/>
              </a:rPr>
              <a:t>conda</a:t>
            </a:r>
            <a:r>
              <a:rPr lang="en-US" sz="2000" dirty="0">
                <a:latin typeface="Courier New" panose="02070309020205020404" pitchFamily="49" charset="0"/>
                <a:cs typeface="Courier New" panose="02070309020205020404" pitchFamily="49" charset="0"/>
              </a:rPr>
              <a:t> install -c </a:t>
            </a:r>
            <a:r>
              <a:rPr lang="en-US" sz="2000" dirty="0" err="1">
                <a:latin typeface="Courier New" panose="02070309020205020404" pitchFamily="49" charset="0"/>
                <a:cs typeface="Courier New" panose="02070309020205020404" pitchFamily="49" charset="0"/>
              </a:rPr>
              <a:t>plotly</a:t>
            </a:r>
            <a:r>
              <a:rPr lang="en-US" sz="2000" dirty="0">
                <a:latin typeface="Courier New" panose="02070309020205020404" pitchFamily="49" charset="0"/>
                <a:cs typeface="Courier New" panose="02070309020205020404" pitchFamily="49" charset="0"/>
              </a:rPr>
              <a:t> </a:t>
            </a:r>
            <a:r>
              <a:rPr lang="en-US" sz="2000" dirty="0" err="1">
                <a:latin typeface="Courier New" panose="02070309020205020404" pitchFamily="49" charset="0"/>
                <a:cs typeface="Courier New" panose="02070309020205020404" pitchFamily="49" charset="0"/>
              </a:rPr>
              <a:t>plotly</a:t>
            </a:r>
            <a:r>
              <a:rPr lang="en-US" sz="2000" dirty="0">
                <a:latin typeface="Courier New" panose="02070309020205020404" pitchFamily="49" charset="0"/>
                <a:cs typeface="Courier New" panose="02070309020205020404" pitchFamily="49" charset="0"/>
              </a:rPr>
              <a:t>=4.14.3</a:t>
            </a:r>
          </a:p>
          <a:p>
            <a:endParaRPr lang="en-US" sz="2000" dirty="0">
              <a:latin typeface="Courier New" panose="02070309020205020404" pitchFamily="49" charset="0"/>
              <a:cs typeface="Courier New" panose="02070309020205020404" pitchFamily="49" charset="0"/>
            </a:endParaRPr>
          </a:p>
          <a:p>
            <a:r>
              <a:rPr lang="en-US" sz="2000" dirty="0">
                <a:latin typeface="Courier New" panose="02070309020205020404" pitchFamily="49" charset="0"/>
                <a:cs typeface="Courier New" panose="02070309020205020404" pitchFamily="49" charset="0"/>
              </a:rPr>
              <a:t># Run </a:t>
            </a:r>
            <a:r>
              <a:rPr lang="en-US" sz="2000" dirty="0" err="1">
                <a:latin typeface="Courier New" panose="02070309020205020404" pitchFamily="49" charset="0"/>
                <a:cs typeface="Courier New" panose="02070309020205020404" pitchFamily="49" charset="0"/>
              </a:rPr>
              <a:t>Jupyter</a:t>
            </a:r>
            <a:endParaRPr lang="en-US" sz="2000" dirty="0">
              <a:latin typeface="Courier New" panose="02070309020205020404" pitchFamily="49" charset="0"/>
              <a:cs typeface="Courier New" panose="02070309020205020404" pitchFamily="49" charset="0"/>
            </a:endParaRPr>
          </a:p>
          <a:p>
            <a:r>
              <a:rPr lang="en-US" sz="2000" dirty="0" err="1">
                <a:latin typeface="Courier New" panose="02070309020205020404" pitchFamily="49" charset="0"/>
                <a:cs typeface="Courier New" panose="02070309020205020404" pitchFamily="49" charset="0"/>
              </a:rPr>
              <a:t>jupyter</a:t>
            </a:r>
            <a:r>
              <a:rPr lang="en-US" sz="2000" dirty="0">
                <a:latin typeface="Courier New" panose="02070309020205020404" pitchFamily="49" charset="0"/>
                <a:cs typeface="Courier New" panose="02070309020205020404" pitchFamily="49" charset="0"/>
              </a:rPr>
              <a:t> notebook # will open web browser with the </a:t>
            </a:r>
            <a:r>
              <a:rPr lang="en-US" sz="2000" dirty="0" err="1">
                <a:latin typeface="Courier New" panose="02070309020205020404" pitchFamily="49" charset="0"/>
                <a:cs typeface="Courier New" panose="02070309020205020404" pitchFamily="49" charset="0"/>
              </a:rPr>
              <a:t>Jupyter</a:t>
            </a:r>
            <a:r>
              <a:rPr lang="en-US" sz="2000" dirty="0">
                <a:latin typeface="Courier New" panose="02070309020205020404" pitchFamily="49" charset="0"/>
                <a:cs typeface="Courier New" panose="02070309020205020404" pitchFamily="49" charset="0"/>
              </a:rPr>
              <a:t> environment</a:t>
            </a:r>
          </a:p>
        </p:txBody>
      </p:sp>
      <p:sp>
        <p:nvSpPr>
          <p:cNvPr id="2" name="Rectangle 1">
            <a:extLst>
              <a:ext uri="{FF2B5EF4-FFF2-40B4-BE49-F238E27FC236}">
                <a16:creationId xmlns:a16="http://schemas.microsoft.com/office/drawing/2014/main" id="{883F20C9-1221-AA42-BE17-EBC35C0D2A11}"/>
              </a:ext>
            </a:extLst>
          </p:cNvPr>
          <p:cNvSpPr/>
          <p:nvPr/>
        </p:nvSpPr>
        <p:spPr>
          <a:xfrm>
            <a:off x="0" y="6280206"/>
            <a:ext cx="3685111" cy="523220"/>
          </a:xfrm>
          <a:prstGeom prst="rect">
            <a:avLst/>
          </a:prstGeom>
        </p:spPr>
        <p:txBody>
          <a:bodyPr wrap="none">
            <a:spAutoFit/>
          </a:bodyPr>
          <a:lstStyle/>
          <a:p>
            <a:r>
              <a:rPr lang="en-US" sz="2800" dirty="0">
                <a:latin typeface="Gill Sans MT" panose="020B0502020104020203" pitchFamily="34" charset="77"/>
              </a:rPr>
              <a:t>https://</a:t>
            </a:r>
            <a:r>
              <a:rPr lang="en-US" sz="2800" dirty="0" err="1">
                <a:latin typeface="Gill Sans MT" panose="020B0502020104020203" pitchFamily="34" charset="77"/>
              </a:rPr>
              <a:t>jupyter.org</a:t>
            </a:r>
            <a:r>
              <a:rPr lang="en-US" sz="2800" dirty="0">
                <a:latin typeface="Gill Sans MT" panose="020B0502020104020203" pitchFamily="34" charset="77"/>
              </a:rPr>
              <a:t>/install</a:t>
            </a:r>
          </a:p>
        </p:txBody>
      </p:sp>
    </p:spTree>
    <p:extLst>
      <p:ext uri="{BB962C8B-B14F-4D97-AF65-F5344CB8AC3E}">
        <p14:creationId xmlns:p14="http://schemas.microsoft.com/office/powerpoint/2010/main" val="2445520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CSE185 Final Project Preview</a:t>
            </a:r>
          </a:p>
        </p:txBody>
      </p:sp>
      <p:sp>
        <p:nvSpPr>
          <p:cNvPr id="5" name="TextBox 4">
            <a:extLst>
              <a:ext uri="{FF2B5EF4-FFF2-40B4-BE49-F238E27FC236}">
                <a16:creationId xmlns:a16="http://schemas.microsoft.com/office/drawing/2014/main" id="{BBAF97BB-9B5B-48FF-A035-AC16C5BBA4AD}"/>
              </a:ext>
            </a:extLst>
          </p:cNvPr>
          <p:cNvSpPr txBox="1"/>
          <p:nvPr/>
        </p:nvSpPr>
        <p:spPr>
          <a:xfrm>
            <a:off x="660547" y="1569691"/>
            <a:ext cx="9765102" cy="1754326"/>
          </a:xfrm>
          <a:prstGeom prst="rect">
            <a:avLst/>
          </a:prstGeom>
          <a:noFill/>
        </p:spPr>
        <p:txBody>
          <a:bodyPr wrap="square" rtlCol="0">
            <a:spAutoFit/>
          </a:bodyPr>
          <a:lstStyle/>
          <a:p>
            <a:r>
              <a:rPr lang="en-US" sz="3600" b="1" dirty="0">
                <a:latin typeface="Gill Sans MT" panose="020B0502020104020203" pitchFamily="34" charset="0"/>
              </a:rPr>
              <a:t>Goal</a:t>
            </a:r>
            <a:r>
              <a:rPr lang="en-US" sz="3600" dirty="0">
                <a:latin typeface="Gill Sans MT" panose="020B0502020104020203" pitchFamily="34" charset="0"/>
              </a:rPr>
              <a:t>: </a:t>
            </a:r>
            <a:r>
              <a:rPr lang="en-US" sz="3600" dirty="0">
                <a:latin typeface="Gill Sans MT" panose="020B0502020104020203" pitchFamily="34" charset="77"/>
              </a:rPr>
              <a:t>Use the techniques we learned to </a:t>
            </a:r>
            <a:r>
              <a:rPr lang="en-US" sz="3600" u="sng" dirty="0">
                <a:latin typeface="Gill Sans MT" panose="020B0502020104020203" pitchFamily="34" charset="77"/>
              </a:rPr>
              <a:t>reproduce a figure</a:t>
            </a:r>
            <a:r>
              <a:rPr lang="en-US" sz="3600" dirty="0">
                <a:latin typeface="Gill Sans MT" panose="020B0502020104020203" pitchFamily="34" charset="77"/>
              </a:rPr>
              <a:t> (or parts of a figure) from a published paper</a:t>
            </a:r>
            <a:endParaRPr lang="en-US" sz="3600" dirty="0">
              <a:latin typeface="Gill Sans MT" panose="020B0502020104020203" pitchFamily="34" charset="0"/>
            </a:endParaRPr>
          </a:p>
        </p:txBody>
      </p:sp>
      <p:sp>
        <p:nvSpPr>
          <p:cNvPr id="6" name="TextBox 5">
            <a:extLst>
              <a:ext uri="{FF2B5EF4-FFF2-40B4-BE49-F238E27FC236}">
                <a16:creationId xmlns:a16="http://schemas.microsoft.com/office/drawing/2014/main" id="{6D4D3E4C-C822-DB48-85C0-381BB2114298}"/>
              </a:ext>
            </a:extLst>
          </p:cNvPr>
          <p:cNvSpPr txBox="1"/>
          <p:nvPr/>
        </p:nvSpPr>
        <p:spPr>
          <a:xfrm>
            <a:off x="660547" y="3520893"/>
            <a:ext cx="9765102" cy="646331"/>
          </a:xfrm>
          <a:prstGeom prst="rect">
            <a:avLst/>
          </a:prstGeom>
          <a:noFill/>
        </p:spPr>
        <p:txBody>
          <a:bodyPr wrap="square" rtlCol="0">
            <a:spAutoFit/>
          </a:bodyPr>
          <a:lstStyle/>
          <a:p>
            <a:r>
              <a:rPr lang="en-US" sz="3600" dirty="0">
                <a:latin typeface="Gill Sans MT" panose="020B0502020104020203" pitchFamily="34" charset="0"/>
              </a:rPr>
              <a:t>You’ll be able to work in teams of 1-3 people</a:t>
            </a:r>
          </a:p>
        </p:txBody>
      </p:sp>
      <p:sp>
        <p:nvSpPr>
          <p:cNvPr id="7" name="TextBox 6">
            <a:extLst>
              <a:ext uri="{FF2B5EF4-FFF2-40B4-BE49-F238E27FC236}">
                <a16:creationId xmlns:a16="http://schemas.microsoft.com/office/drawing/2014/main" id="{BF01A022-441F-4440-91A6-5522989BD52F}"/>
              </a:ext>
            </a:extLst>
          </p:cNvPr>
          <p:cNvSpPr txBox="1"/>
          <p:nvPr/>
        </p:nvSpPr>
        <p:spPr>
          <a:xfrm>
            <a:off x="660547" y="4477300"/>
            <a:ext cx="9765102" cy="1754326"/>
          </a:xfrm>
          <a:prstGeom prst="rect">
            <a:avLst/>
          </a:prstGeom>
          <a:noFill/>
        </p:spPr>
        <p:txBody>
          <a:bodyPr wrap="square" rtlCol="0">
            <a:spAutoFit/>
          </a:bodyPr>
          <a:lstStyle/>
          <a:p>
            <a:r>
              <a:rPr lang="en-US" sz="3600" dirty="0">
                <a:latin typeface="Gill Sans MT" panose="020B0502020104020203" pitchFamily="34" charset="0"/>
              </a:rPr>
              <a:t>Making visualizations will be critical!</a:t>
            </a:r>
          </a:p>
          <a:p>
            <a:r>
              <a:rPr lang="en-US" sz="3600" dirty="0">
                <a:latin typeface="Gill Sans MT" panose="020B0502020104020203" pitchFamily="34" charset="0"/>
              </a:rPr>
              <a:t>Teams will compete for the “best figure award” (and a couple others)</a:t>
            </a:r>
          </a:p>
        </p:txBody>
      </p:sp>
    </p:spTree>
    <p:extLst>
      <p:ext uri="{BB962C8B-B14F-4D97-AF65-F5344CB8AC3E}">
        <p14:creationId xmlns:p14="http://schemas.microsoft.com/office/powerpoint/2010/main" val="3395792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  Today’s schedule</a:t>
            </a:r>
          </a:p>
        </p:txBody>
      </p:sp>
      <p:sp>
        <p:nvSpPr>
          <p:cNvPr id="5" name="TextBox 4">
            <a:extLst>
              <a:ext uri="{FF2B5EF4-FFF2-40B4-BE49-F238E27FC236}">
                <a16:creationId xmlns:a16="http://schemas.microsoft.com/office/drawing/2014/main" id="{BBAF97BB-9B5B-48FF-A035-AC16C5BBA4AD}"/>
              </a:ext>
            </a:extLst>
          </p:cNvPr>
          <p:cNvSpPr txBox="1"/>
          <p:nvPr/>
        </p:nvSpPr>
        <p:spPr>
          <a:xfrm>
            <a:off x="1435462" y="1954566"/>
            <a:ext cx="9765102" cy="2554545"/>
          </a:xfrm>
          <a:prstGeom prst="rect">
            <a:avLst/>
          </a:prstGeom>
          <a:noFill/>
        </p:spPr>
        <p:txBody>
          <a:bodyPr wrap="square" rtlCol="0">
            <a:spAutoFit/>
          </a:bodyPr>
          <a:lstStyle/>
          <a:p>
            <a:pPr marL="742950" indent="-742950">
              <a:buAutoNum type="arabicPeriod"/>
            </a:pPr>
            <a:r>
              <a:rPr lang="en-US" sz="4000" dirty="0">
                <a:latin typeface="Gill Sans MT" panose="020B0502020104020203" pitchFamily="34" charset="0"/>
              </a:rPr>
              <a:t>Different ways to visualize data</a:t>
            </a:r>
          </a:p>
          <a:p>
            <a:pPr marL="742950" indent="-742950">
              <a:buAutoNum type="arabicPeriod"/>
            </a:pPr>
            <a:r>
              <a:rPr lang="en-US" sz="4000" dirty="0">
                <a:latin typeface="Gill Sans MT" panose="020B0502020104020203" pitchFamily="34" charset="0"/>
              </a:rPr>
              <a:t>Using visualizations for QC </a:t>
            </a:r>
          </a:p>
          <a:p>
            <a:pPr marL="742950" indent="-742950">
              <a:buAutoNum type="arabicPeriod"/>
            </a:pPr>
            <a:r>
              <a:rPr lang="en-US" sz="4000" dirty="0">
                <a:latin typeface="Gill Sans MT" panose="020B0502020104020203" pitchFamily="34" charset="0"/>
              </a:rPr>
              <a:t>Making visualizations for publications and presentations</a:t>
            </a:r>
          </a:p>
        </p:txBody>
      </p:sp>
    </p:spTree>
    <p:extLst>
      <p:ext uri="{BB962C8B-B14F-4D97-AF65-F5344CB8AC3E}">
        <p14:creationId xmlns:p14="http://schemas.microsoft.com/office/powerpoint/2010/main" val="1251796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 R Logo">
            <a:extLst>
              <a:ext uri="{FF2B5EF4-FFF2-40B4-BE49-F238E27FC236}">
                <a16:creationId xmlns:a16="http://schemas.microsoft.com/office/drawing/2014/main" id="{E22A3B08-3FC3-C34E-8190-04FB94BC68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1249" y="1031045"/>
            <a:ext cx="2075833" cy="16118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Python Logo | Python Software Foundation">
            <a:extLst>
              <a:ext uri="{FF2B5EF4-FFF2-40B4-BE49-F238E27FC236}">
                <a16:creationId xmlns:a16="http://schemas.microsoft.com/office/drawing/2014/main" id="{C81D4F0D-9604-A84E-A30B-06CCCD6FAA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97" y="1282959"/>
            <a:ext cx="4237330" cy="1423393"/>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F90E9A19-AD52-B04B-A69F-60098031312C}"/>
              </a:ext>
            </a:extLst>
          </p:cNvPr>
          <p:cNvCxnSpPr>
            <a:cxnSpLocks/>
          </p:cNvCxnSpPr>
          <p:nvPr/>
        </p:nvCxnSpPr>
        <p:spPr>
          <a:xfrm>
            <a:off x="5827363" y="0"/>
            <a:ext cx="0" cy="6858000"/>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81111D8-0451-1440-85F7-997FAA95D538}"/>
              </a:ext>
            </a:extLst>
          </p:cNvPr>
          <p:cNvSpPr txBox="1"/>
          <p:nvPr/>
        </p:nvSpPr>
        <p:spPr>
          <a:xfrm>
            <a:off x="5387178" y="1282959"/>
            <a:ext cx="880369" cy="1107996"/>
          </a:xfrm>
          <a:prstGeom prst="rect">
            <a:avLst/>
          </a:prstGeom>
          <a:solidFill>
            <a:schemeClr val="bg1"/>
          </a:solidFill>
          <a:ln w="28575">
            <a:solidFill>
              <a:schemeClr val="tx1"/>
            </a:solidFill>
          </a:ln>
        </p:spPr>
        <p:txBody>
          <a:bodyPr wrap="none" rtlCol="0" anchor="ctr">
            <a:spAutoFit/>
          </a:bodyPr>
          <a:lstStyle/>
          <a:p>
            <a:r>
              <a:rPr lang="en-US" sz="6600" dirty="0">
                <a:latin typeface="Gill Sans MT" panose="020B0502020104020203" pitchFamily="34" charset="77"/>
              </a:rPr>
              <a:t>vs</a:t>
            </a:r>
          </a:p>
        </p:txBody>
      </p:sp>
      <p:sp>
        <p:nvSpPr>
          <p:cNvPr id="8" name="TextBox 7">
            <a:extLst>
              <a:ext uri="{FF2B5EF4-FFF2-40B4-BE49-F238E27FC236}">
                <a16:creationId xmlns:a16="http://schemas.microsoft.com/office/drawing/2014/main" id="{6C150C70-3519-EF4E-BDD1-4B3FFED08DFC}"/>
              </a:ext>
            </a:extLst>
          </p:cNvPr>
          <p:cNvSpPr txBox="1"/>
          <p:nvPr/>
        </p:nvSpPr>
        <p:spPr>
          <a:xfrm>
            <a:off x="0" y="5575041"/>
            <a:ext cx="5827358" cy="1323439"/>
          </a:xfrm>
          <a:prstGeom prst="rect">
            <a:avLst/>
          </a:prstGeom>
          <a:noFill/>
        </p:spPr>
        <p:txBody>
          <a:bodyPr wrap="square" rtlCol="0">
            <a:spAutoFit/>
          </a:bodyPr>
          <a:lstStyle/>
          <a:p>
            <a:r>
              <a:rPr lang="en-US" sz="2000" dirty="0">
                <a:latin typeface="Gill Sans MT" panose="020B0502020104020203" pitchFamily="34" charset="77"/>
              </a:rPr>
              <a:t>* These are my opinions. Some people will vigorously argue otherwise</a:t>
            </a:r>
          </a:p>
          <a:p>
            <a:r>
              <a:rPr lang="en-US" sz="2000" dirty="0">
                <a:latin typeface="Gill Sans MT" panose="020B0502020104020203" pitchFamily="34" charset="77"/>
              </a:rPr>
              <a:t>I’m a python person. So we’re using Python)</a:t>
            </a:r>
          </a:p>
          <a:p>
            <a:r>
              <a:rPr lang="en-US" sz="2000" dirty="0">
                <a:latin typeface="Gill Sans MT" panose="020B0502020104020203" pitchFamily="34" charset="77"/>
              </a:rPr>
              <a:t>Also see: emacs vs. vi</a:t>
            </a:r>
          </a:p>
        </p:txBody>
      </p:sp>
      <p:sp>
        <p:nvSpPr>
          <p:cNvPr id="12" name="TextBox 11">
            <a:extLst>
              <a:ext uri="{FF2B5EF4-FFF2-40B4-BE49-F238E27FC236}">
                <a16:creationId xmlns:a16="http://schemas.microsoft.com/office/drawing/2014/main" id="{F79EECA6-2B5D-2746-9FC3-BC83D248C778}"/>
              </a:ext>
            </a:extLst>
          </p:cNvPr>
          <p:cNvSpPr txBox="1"/>
          <p:nvPr/>
        </p:nvSpPr>
        <p:spPr>
          <a:xfrm>
            <a:off x="6519622" y="3283851"/>
            <a:ext cx="5305586"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Gill Sans MT" panose="020B0502020104020203" pitchFamily="34" charset="77"/>
              </a:rPr>
              <a:t>Best for statistical modeling</a:t>
            </a:r>
          </a:p>
          <a:p>
            <a:pPr marL="342900" indent="-342900">
              <a:buFont typeface="Arial" panose="020B0604020202020204" pitchFamily="34" charset="0"/>
              <a:buChar char="•"/>
            </a:pPr>
            <a:r>
              <a:rPr lang="en-US" sz="2400" dirty="0">
                <a:latin typeface="Gill Sans MT" panose="020B0502020104020203" pitchFamily="34" charset="77"/>
              </a:rPr>
              <a:t>But also tons of plotting functionality (see </a:t>
            </a:r>
            <a:r>
              <a:rPr lang="en-US" sz="2400" dirty="0" err="1">
                <a:latin typeface="Gill Sans MT" panose="020B0502020104020203" pitchFamily="34" charset="77"/>
              </a:rPr>
              <a:t>ggplot</a:t>
            </a:r>
            <a:r>
              <a:rPr lang="en-US" sz="2400" dirty="0">
                <a:latin typeface="Gill Sans MT" panose="020B0502020104020203" pitchFamily="34" charset="77"/>
              </a:rPr>
              <a:t>)</a:t>
            </a:r>
          </a:p>
          <a:p>
            <a:pPr marL="342900" indent="-342900">
              <a:buFont typeface="Arial" panose="020B0604020202020204" pitchFamily="34" charset="0"/>
              <a:buChar char="•"/>
            </a:pPr>
            <a:r>
              <a:rPr lang="en-US" sz="2400" dirty="0">
                <a:latin typeface="Gill Sans MT" panose="020B0502020104020203" pitchFamily="34" charset="77"/>
              </a:rPr>
              <a:t>See also: </a:t>
            </a:r>
            <a:r>
              <a:rPr lang="en-US" sz="2400" dirty="0" err="1">
                <a:latin typeface="Gill Sans MT" panose="020B0502020104020203" pitchFamily="34" charset="77"/>
              </a:rPr>
              <a:t>Rstudio</a:t>
            </a:r>
            <a:r>
              <a:rPr lang="en-US" sz="2400" dirty="0">
                <a:latin typeface="Gill Sans MT" panose="020B0502020104020203" pitchFamily="34" charset="77"/>
              </a:rPr>
              <a:t>, shiny apps</a:t>
            </a:r>
          </a:p>
          <a:p>
            <a:pPr marL="342900" indent="-342900">
              <a:buFont typeface="Arial" panose="020B0604020202020204" pitchFamily="34" charset="0"/>
              <a:buChar char="•"/>
            </a:pPr>
            <a:r>
              <a:rPr lang="en-US" sz="2400" dirty="0">
                <a:latin typeface="Gill Sans MT" panose="020B0502020104020203" pitchFamily="34" charset="77"/>
              </a:rPr>
              <a:t>We’ll occasionally be forced to use R (e.g. lab 4)</a:t>
            </a:r>
          </a:p>
          <a:p>
            <a:pPr marL="342900" indent="-342900">
              <a:buFont typeface="Arial" panose="020B0604020202020204" pitchFamily="34" charset="0"/>
              <a:buChar char="•"/>
            </a:pPr>
            <a:r>
              <a:rPr lang="en-US" sz="2400" dirty="0">
                <a:latin typeface="Gill Sans MT" panose="020B0502020104020203" pitchFamily="34" charset="77"/>
              </a:rPr>
              <a:t>(You can also run R code in </a:t>
            </a:r>
            <a:r>
              <a:rPr lang="en-US" sz="2400" dirty="0" err="1">
                <a:latin typeface="Gill Sans MT" panose="020B0502020104020203" pitchFamily="34" charset="77"/>
              </a:rPr>
              <a:t>Jupyter</a:t>
            </a:r>
            <a:r>
              <a:rPr lang="en-US" sz="2400" dirty="0">
                <a:latin typeface="Gill Sans MT" panose="020B0502020104020203" pitchFamily="34" charset="77"/>
              </a:rPr>
              <a:t> notebooks. See ”%%R” magic)</a:t>
            </a:r>
          </a:p>
        </p:txBody>
      </p:sp>
      <p:sp>
        <p:nvSpPr>
          <p:cNvPr id="13" name="TextBox 12">
            <a:extLst>
              <a:ext uri="{FF2B5EF4-FFF2-40B4-BE49-F238E27FC236}">
                <a16:creationId xmlns:a16="http://schemas.microsoft.com/office/drawing/2014/main" id="{1ABB0F92-ED9D-4744-BAC8-C8F582504670}"/>
              </a:ext>
            </a:extLst>
          </p:cNvPr>
          <p:cNvSpPr txBox="1"/>
          <p:nvPr/>
        </p:nvSpPr>
        <p:spPr>
          <a:xfrm>
            <a:off x="175648" y="3312884"/>
            <a:ext cx="5305586"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Gill Sans MT" panose="020B0502020104020203" pitchFamily="34" charset="77"/>
              </a:rPr>
              <a:t>Best* for “data science” – data wrangling + analysis</a:t>
            </a:r>
          </a:p>
          <a:p>
            <a:pPr marL="342900" indent="-342900">
              <a:buFont typeface="Arial" panose="020B0604020202020204" pitchFamily="34" charset="0"/>
              <a:buChar char="•"/>
            </a:pPr>
            <a:r>
              <a:rPr lang="en-US" sz="2400" dirty="0">
                <a:latin typeface="Gill Sans MT" panose="020B0502020104020203" pitchFamily="34" charset="77"/>
              </a:rPr>
              <a:t>Easier syntax</a:t>
            </a:r>
          </a:p>
        </p:txBody>
      </p:sp>
    </p:spTree>
    <p:extLst>
      <p:ext uri="{BB962C8B-B14F-4D97-AF65-F5344CB8AC3E}">
        <p14:creationId xmlns:p14="http://schemas.microsoft.com/office/powerpoint/2010/main" val="1781999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Python data science libraries</a:t>
            </a:r>
          </a:p>
        </p:txBody>
      </p:sp>
      <p:sp>
        <p:nvSpPr>
          <p:cNvPr id="3" name="Rectangle 2">
            <a:extLst>
              <a:ext uri="{FF2B5EF4-FFF2-40B4-BE49-F238E27FC236}">
                <a16:creationId xmlns:a16="http://schemas.microsoft.com/office/drawing/2014/main" id="{FEF12836-EFC7-2B47-A021-600B4B94F8C0}"/>
              </a:ext>
            </a:extLst>
          </p:cNvPr>
          <p:cNvSpPr/>
          <p:nvPr/>
        </p:nvSpPr>
        <p:spPr>
          <a:xfrm>
            <a:off x="1234698" y="1529935"/>
            <a:ext cx="9722603" cy="4585871"/>
          </a:xfrm>
          <a:prstGeom prst="rect">
            <a:avLst/>
          </a:prstGeom>
        </p:spPr>
        <p:txBody>
          <a:bodyPr wrap="square">
            <a:spAutoFit/>
          </a:bodyPr>
          <a:lstStyle/>
          <a:p>
            <a:pPr marL="285750" indent="-285750">
              <a:buFont typeface="Arial" panose="020B0604020202020204" pitchFamily="34" charset="0"/>
              <a:buChar char="•"/>
            </a:pPr>
            <a:r>
              <a:rPr lang="en-US" sz="2800" b="1" u="sng" dirty="0">
                <a:latin typeface="Gill Sans MT" panose="020B0502020104020203" pitchFamily="34" charset="77"/>
              </a:rPr>
              <a:t>Pandas</a:t>
            </a:r>
            <a:r>
              <a:rPr lang="en-US" sz="2800" dirty="0">
                <a:latin typeface="Gill Sans MT" panose="020B0502020104020203" pitchFamily="34" charset="77"/>
              </a:rPr>
              <a:t> – great for wrangling data in “table” format. If you will be wrangling data in Python, learning pandas is essential</a:t>
            </a:r>
          </a:p>
          <a:p>
            <a:pPr marL="285750" indent="-285750">
              <a:buFont typeface="Arial" panose="020B0604020202020204" pitchFamily="34" charset="0"/>
              <a:buChar char="•"/>
            </a:pPr>
            <a:endParaRPr lang="en-US" sz="2800" b="1" u="sng" dirty="0">
              <a:latin typeface="Gill Sans MT" panose="020B0502020104020203" pitchFamily="34" charset="77"/>
            </a:endParaRPr>
          </a:p>
          <a:p>
            <a:pPr marL="285750" indent="-285750">
              <a:buFont typeface="Arial" panose="020B0604020202020204" pitchFamily="34" charset="0"/>
              <a:buChar char="•"/>
            </a:pPr>
            <a:r>
              <a:rPr lang="en-US" sz="2800" b="1" u="sng" dirty="0" err="1">
                <a:latin typeface="Gill Sans MT" panose="020B0502020104020203" pitchFamily="34" charset="77"/>
              </a:rPr>
              <a:t>Numpy</a:t>
            </a:r>
            <a:r>
              <a:rPr lang="en-US" sz="2800" dirty="0">
                <a:latin typeface="Gill Sans MT" panose="020B0502020104020203" pitchFamily="34" charset="77"/>
              </a:rPr>
              <a:t> – general purpose library for dealing with arrays or matrices of data</a:t>
            </a:r>
          </a:p>
          <a:p>
            <a:endParaRPr lang="en-US" sz="2800" b="1" u="sng" dirty="0">
              <a:latin typeface="Gill Sans MT" panose="020B0502020104020203" pitchFamily="34" charset="77"/>
            </a:endParaRPr>
          </a:p>
          <a:p>
            <a:pPr marL="285750" indent="-285750">
              <a:buFont typeface="Arial" panose="020B0604020202020204" pitchFamily="34" charset="0"/>
              <a:buChar char="•"/>
            </a:pPr>
            <a:r>
              <a:rPr lang="en-US" sz="2800" b="1" u="sng" dirty="0">
                <a:latin typeface="Gill Sans MT" panose="020B0502020104020203" pitchFamily="34" charset="77"/>
              </a:rPr>
              <a:t>Matplotlib</a:t>
            </a:r>
            <a:r>
              <a:rPr lang="en-US" sz="2800" dirty="0">
                <a:latin typeface="Gill Sans MT" panose="020B0502020104020203" pitchFamily="34" charset="77"/>
              </a:rPr>
              <a:t> – plotting! (plays nicely with other libraries on this list)</a:t>
            </a:r>
            <a:endParaRPr lang="en-US" sz="2800" b="1" u="sng" dirty="0">
              <a:latin typeface="Gill Sans MT" panose="020B0502020104020203" pitchFamily="34" charset="77"/>
            </a:endParaRPr>
          </a:p>
          <a:p>
            <a:pPr marL="285750" indent="-285750">
              <a:buFont typeface="Arial" panose="020B0604020202020204" pitchFamily="34" charset="0"/>
              <a:buChar char="•"/>
            </a:pPr>
            <a:endParaRPr lang="en-US" sz="2800" dirty="0">
              <a:latin typeface="Gill Sans MT" panose="020B0502020104020203" pitchFamily="34" charset="77"/>
            </a:endParaRPr>
          </a:p>
          <a:p>
            <a:pPr marL="285750" indent="-285750">
              <a:buFont typeface="Arial" panose="020B0604020202020204" pitchFamily="34" charset="0"/>
              <a:buChar char="•"/>
            </a:pPr>
            <a:r>
              <a:rPr lang="en-US" sz="2000" dirty="0">
                <a:latin typeface="Gill Sans MT" panose="020B0502020104020203" pitchFamily="34" charset="77"/>
              </a:rPr>
              <a:t>See also: </a:t>
            </a:r>
            <a:r>
              <a:rPr lang="en-US" sz="2000" dirty="0" err="1">
                <a:latin typeface="Gill Sans MT" panose="020B0502020104020203" pitchFamily="34" charset="77"/>
              </a:rPr>
              <a:t>tensorflow</a:t>
            </a:r>
            <a:r>
              <a:rPr lang="en-US" sz="2000" dirty="0">
                <a:latin typeface="Gill Sans MT" panose="020B0502020104020203" pitchFamily="34" charset="77"/>
              </a:rPr>
              <a:t> (deep learning), scikit-learn (modeling), </a:t>
            </a:r>
            <a:r>
              <a:rPr lang="en-US" sz="2000" dirty="0" err="1">
                <a:latin typeface="Gill Sans MT" panose="020B0502020104020203" pitchFamily="34" charset="77"/>
              </a:rPr>
              <a:t>scipy</a:t>
            </a:r>
            <a:r>
              <a:rPr lang="en-US" sz="2000" dirty="0">
                <a:latin typeface="Gill Sans MT" panose="020B0502020104020203" pitchFamily="34" charset="77"/>
              </a:rPr>
              <a:t> (linear algebra and more), </a:t>
            </a:r>
            <a:r>
              <a:rPr lang="en-US" sz="2000" b="1" u="sng" dirty="0">
                <a:latin typeface="Gill Sans MT" panose="020B0502020104020203" pitchFamily="34" charset="77"/>
              </a:rPr>
              <a:t>seaborn (plotting),</a:t>
            </a:r>
            <a:r>
              <a:rPr lang="en-US" sz="2000" dirty="0">
                <a:latin typeface="Gill Sans MT" panose="020B0502020104020203" pitchFamily="34" charset="77"/>
              </a:rPr>
              <a:t> </a:t>
            </a:r>
            <a:r>
              <a:rPr lang="en-US" sz="2000" dirty="0" err="1">
                <a:latin typeface="Gill Sans MT" panose="020B0502020104020203" pitchFamily="34" charset="77"/>
              </a:rPr>
              <a:t>plotly</a:t>
            </a:r>
            <a:r>
              <a:rPr lang="en-US" sz="2000" dirty="0">
                <a:latin typeface="Gill Sans MT" panose="020B0502020104020203" pitchFamily="34" charset="77"/>
              </a:rPr>
              <a:t> or bokeh (interactive plotting)</a:t>
            </a:r>
          </a:p>
        </p:txBody>
      </p:sp>
      <p:sp>
        <p:nvSpPr>
          <p:cNvPr id="6" name="Rectangle 5">
            <a:extLst>
              <a:ext uri="{FF2B5EF4-FFF2-40B4-BE49-F238E27FC236}">
                <a16:creationId xmlns:a16="http://schemas.microsoft.com/office/drawing/2014/main" id="{52A89AC6-B55F-C740-83C1-11683070599B}"/>
              </a:ext>
            </a:extLst>
          </p:cNvPr>
          <p:cNvSpPr/>
          <p:nvPr/>
        </p:nvSpPr>
        <p:spPr>
          <a:xfrm>
            <a:off x="1100380" y="3921069"/>
            <a:ext cx="9856921" cy="115902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596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0CB368-A5A2-4DF1-829B-521589BCCBA5}"/>
              </a:ext>
            </a:extLst>
          </p:cNvPr>
          <p:cNvSpPr>
            <a:spLocks noGrp="1"/>
          </p:cNvSpPr>
          <p:nvPr>
            <p:ph type="title"/>
          </p:nvPr>
        </p:nvSpPr>
        <p:spPr>
          <a:xfrm>
            <a:off x="0" y="54574"/>
            <a:ext cx="12192000" cy="1205041"/>
          </a:xfrm>
        </p:spPr>
        <p:txBody>
          <a:bodyPr>
            <a:normAutofit/>
          </a:bodyPr>
          <a:lstStyle/>
          <a:p>
            <a:r>
              <a:rPr lang="en-US" sz="3600" dirty="0">
                <a:latin typeface="Gill Sans MT" panose="020B0502020104020203" pitchFamily="34" charset="0"/>
              </a:rPr>
              <a:t>Loading matplotlib</a:t>
            </a:r>
          </a:p>
        </p:txBody>
      </p:sp>
      <p:sp>
        <p:nvSpPr>
          <p:cNvPr id="3" name="TextBox 2">
            <a:extLst>
              <a:ext uri="{FF2B5EF4-FFF2-40B4-BE49-F238E27FC236}">
                <a16:creationId xmlns:a16="http://schemas.microsoft.com/office/drawing/2014/main" id="{668BDDD8-15ED-654B-8DF8-63D195883246}"/>
              </a:ext>
            </a:extLst>
          </p:cNvPr>
          <p:cNvSpPr txBox="1"/>
          <p:nvPr/>
        </p:nvSpPr>
        <p:spPr>
          <a:xfrm>
            <a:off x="971841" y="2722203"/>
            <a:ext cx="7629012" cy="646331"/>
          </a:xfrm>
          <a:prstGeom prst="rect">
            <a:avLst/>
          </a:prstGeom>
          <a:noFill/>
          <a:ln>
            <a:solidFill>
              <a:schemeClr val="tx1"/>
            </a:solidFill>
          </a:ln>
        </p:spPr>
        <p:txBody>
          <a:bodyPr wrap="none" rtlCol="0">
            <a:spAutoFit/>
          </a:bodyPr>
          <a:lstStyle/>
          <a:p>
            <a:r>
              <a:rPr lang="en-US" dirty="0">
                <a:latin typeface="Courier" pitchFamily="2" charset="0"/>
              </a:rPr>
              <a:t>%</a:t>
            </a:r>
            <a:r>
              <a:rPr lang="en-US" dirty="0" err="1">
                <a:latin typeface="Courier" pitchFamily="2" charset="0"/>
              </a:rPr>
              <a:t>pylab</a:t>
            </a:r>
            <a:r>
              <a:rPr lang="en-US" dirty="0">
                <a:latin typeface="Courier" pitchFamily="2" charset="0"/>
              </a:rPr>
              <a:t> inline </a:t>
            </a:r>
            <a:r>
              <a:rPr lang="en-US" dirty="0">
                <a:solidFill>
                  <a:schemeClr val="bg1">
                    <a:lumMod val="50000"/>
                  </a:schemeClr>
                </a:solidFill>
                <a:latin typeface="Courier" pitchFamily="2" charset="0"/>
              </a:rPr>
              <a:t># “Magic” function for </a:t>
            </a:r>
            <a:r>
              <a:rPr lang="en-US" dirty="0" err="1">
                <a:solidFill>
                  <a:schemeClr val="bg1">
                    <a:lumMod val="50000"/>
                  </a:schemeClr>
                </a:solidFill>
                <a:latin typeface="Courier" pitchFamily="2" charset="0"/>
              </a:rPr>
              <a:t>Jupyter</a:t>
            </a:r>
            <a:r>
              <a:rPr lang="en-US" dirty="0">
                <a:solidFill>
                  <a:schemeClr val="bg1">
                    <a:lumMod val="50000"/>
                  </a:schemeClr>
                </a:solidFill>
                <a:latin typeface="Courier" pitchFamily="2" charset="0"/>
              </a:rPr>
              <a:t> notebooks</a:t>
            </a:r>
          </a:p>
          <a:p>
            <a:r>
              <a:rPr lang="en-US" dirty="0">
                <a:latin typeface="Courier" pitchFamily="2" charset="0"/>
              </a:rPr>
              <a:t>              </a:t>
            </a:r>
            <a:r>
              <a:rPr lang="en-US" dirty="0">
                <a:solidFill>
                  <a:schemeClr val="bg1">
                    <a:lumMod val="50000"/>
                  </a:schemeClr>
                </a:solidFill>
                <a:latin typeface="Courier" pitchFamily="2" charset="0"/>
              </a:rPr>
              <a:t># that loads matplotlib and </a:t>
            </a:r>
            <a:r>
              <a:rPr lang="en-US" dirty="0" err="1">
                <a:solidFill>
                  <a:schemeClr val="bg1">
                    <a:lumMod val="50000"/>
                  </a:schemeClr>
                </a:solidFill>
                <a:latin typeface="Courier" pitchFamily="2" charset="0"/>
              </a:rPr>
              <a:t>numpy</a:t>
            </a:r>
            <a:endParaRPr lang="en-US" dirty="0">
              <a:solidFill>
                <a:schemeClr val="bg1">
                  <a:lumMod val="50000"/>
                </a:schemeClr>
              </a:solidFill>
              <a:latin typeface="Courier" pitchFamily="2" charset="0"/>
            </a:endParaRPr>
          </a:p>
        </p:txBody>
      </p:sp>
      <p:sp>
        <p:nvSpPr>
          <p:cNvPr id="5" name="TextBox 4">
            <a:extLst>
              <a:ext uri="{FF2B5EF4-FFF2-40B4-BE49-F238E27FC236}">
                <a16:creationId xmlns:a16="http://schemas.microsoft.com/office/drawing/2014/main" id="{B46E43A6-2543-0B4E-BF8F-794D95FFD128}"/>
              </a:ext>
            </a:extLst>
          </p:cNvPr>
          <p:cNvSpPr txBox="1"/>
          <p:nvPr/>
        </p:nvSpPr>
        <p:spPr>
          <a:xfrm>
            <a:off x="971841" y="5027624"/>
            <a:ext cx="10248318" cy="646331"/>
          </a:xfrm>
          <a:prstGeom prst="rect">
            <a:avLst/>
          </a:prstGeom>
          <a:noFill/>
          <a:ln>
            <a:solidFill>
              <a:schemeClr val="tx1"/>
            </a:solidFill>
          </a:ln>
        </p:spPr>
        <p:txBody>
          <a:bodyPr wrap="none" rtlCol="0">
            <a:spAutoFit/>
          </a:bodyPr>
          <a:lstStyle/>
          <a:p>
            <a:r>
              <a:rPr lang="en-US" dirty="0">
                <a:latin typeface="Courier" pitchFamily="2" charset="0"/>
              </a:rPr>
              <a:t>from matplotlib import </a:t>
            </a:r>
            <a:r>
              <a:rPr lang="en-US" dirty="0" err="1">
                <a:latin typeface="Courier" pitchFamily="2" charset="0"/>
              </a:rPr>
              <a:t>pyplot</a:t>
            </a:r>
            <a:r>
              <a:rPr lang="en-US" dirty="0">
                <a:latin typeface="Courier" pitchFamily="2" charset="0"/>
              </a:rPr>
              <a:t> as </a:t>
            </a:r>
            <a:r>
              <a:rPr lang="en-US" dirty="0" err="1">
                <a:latin typeface="Courier" pitchFamily="2" charset="0"/>
              </a:rPr>
              <a:t>plt</a:t>
            </a:r>
            <a:r>
              <a:rPr lang="en-US" dirty="0">
                <a:latin typeface="Courier" pitchFamily="2" charset="0"/>
              </a:rPr>
              <a:t> </a:t>
            </a:r>
            <a:r>
              <a:rPr lang="en-US" dirty="0">
                <a:solidFill>
                  <a:schemeClr val="bg1">
                    <a:lumMod val="50000"/>
                  </a:schemeClr>
                </a:solidFill>
                <a:latin typeface="Courier" pitchFamily="2" charset="0"/>
              </a:rPr>
              <a:t># can use in a regular python script</a:t>
            </a:r>
          </a:p>
          <a:p>
            <a:r>
              <a:rPr lang="en-US" dirty="0">
                <a:solidFill>
                  <a:schemeClr val="bg1">
                    <a:lumMod val="50000"/>
                  </a:schemeClr>
                </a:solidFill>
                <a:latin typeface="Courier" pitchFamily="2" charset="0"/>
              </a:rPr>
              <a:t>                                     # (outside of </a:t>
            </a:r>
            <a:r>
              <a:rPr lang="en-US" dirty="0" err="1">
                <a:solidFill>
                  <a:schemeClr val="bg1">
                    <a:lumMod val="50000"/>
                  </a:schemeClr>
                </a:solidFill>
                <a:latin typeface="Courier" pitchFamily="2" charset="0"/>
              </a:rPr>
              <a:t>Jupyter</a:t>
            </a:r>
            <a:r>
              <a:rPr lang="en-US" dirty="0">
                <a:solidFill>
                  <a:schemeClr val="bg1">
                    <a:lumMod val="50000"/>
                  </a:schemeClr>
                </a:solidFill>
                <a:latin typeface="Courier" pitchFamily="2" charset="0"/>
              </a:rPr>
              <a:t>) </a:t>
            </a:r>
          </a:p>
        </p:txBody>
      </p:sp>
      <p:sp>
        <p:nvSpPr>
          <p:cNvPr id="6" name="TextBox 5">
            <a:extLst>
              <a:ext uri="{FF2B5EF4-FFF2-40B4-BE49-F238E27FC236}">
                <a16:creationId xmlns:a16="http://schemas.microsoft.com/office/drawing/2014/main" id="{D2F30FE3-7734-CA48-91D0-5D0A833B615F}"/>
              </a:ext>
            </a:extLst>
          </p:cNvPr>
          <p:cNvSpPr txBox="1"/>
          <p:nvPr/>
        </p:nvSpPr>
        <p:spPr>
          <a:xfrm>
            <a:off x="278969" y="1750351"/>
            <a:ext cx="9382825" cy="461665"/>
          </a:xfrm>
          <a:prstGeom prst="rect">
            <a:avLst/>
          </a:prstGeom>
          <a:noFill/>
        </p:spPr>
        <p:txBody>
          <a:bodyPr wrap="none" rtlCol="0">
            <a:spAutoFit/>
          </a:bodyPr>
          <a:lstStyle/>
          <a:p>
            <a:r>
              <a:rPr lang="en-US" sz="2400" dirty="0">
                <a:latin typeface="Gill Sans MT" panose="020B0502020104020203" pitchFamily="34" charset="77"/>
              </a:rPr>
              <a:t>Both of these allow you to access matplotlib plotting functions using “</a:t>
            </a:r>
            <a:r>
              <a:rPr lang="en-US" sz="2400" dirty="0" err="1">
                <a:latin typeface="Gill Sans MT" panose="020B0502020104020203" pitchFamily="34" charset="77"/>
              </a:rPr>
              <a:t>plt</a:t>
            </a:r>
            <a:r>
              <a:rPr lang="en-US" sz="2400" dirty="0">
                <a:latin typeface="Gill Sans MT" panose="020B0502020104020203" pitchFamily="34" charset="77"/>
              </a:rPr>
              <a:t>”:</a:t>
            </a:r>
          </a:p>
        </p:txBody>
      </p:sp>
      <p:sp>
        <p:nvSpPr>
          <p:cNvPr id="9" name="Rectangle 8">
            <a:extLst>
              <a:ext uri="{FF2B5EF4-FFF2-40B4-BE49-F238E27FC236}">
                <a16:creationId xmlns:a16="http://schemas.microsoft.com/office/drawing/2014/main" id="{34C89DDD-3AA6-ED45-8387-9BACACDC7C39}"/>
              </a:ext>
            </a:extLst>
          </p:cNvPr>
          <p:cNvSpPr/>
          <p:nvPr/>
        </p:nvSpPr>
        <p:spPr>
          <a:xfrm>
            <a:off x="1838887" y="3555555"/>
            <a:ext cx="7822907" cy="646331"/>
          </a:xfrm>
          <a:prstGeom prst="rect">
            <a:avLst/>
          </a:prstGeom>
        </p:spPr>
        <p:txBody>
          <a:bodyPr wrap="square">
            <a:spAutoFit/>
          </a:bodyPr>
          <a:lstStyle/>
          <a:p>
            <a:r>
              <a:rPr lang="en-US" dirty="0">
                <a:latin typeface="Gill Sans MT" panose="020B0502020104020203" pitchFamily="34" charset="77"/>
              </a:rPr>
              <a:t>See here: </a:t>
            </a:r>
            <a:r>
              <a:rPr lang="en-US" dirty="0">
                <a:latin typeface="Gill Sans MT" panose="020B0502020104020203" pitchFamily="34" charset="77"/>
                <a:hlinkClick r:id="rId3"/>
              </a:rPr>
              <a:t>https://stackoverflow.com/questions/20961287/what-is-pylab</a:t>
            </a:r>
            <a:r>
              <a:rPr lang="en-US" dirty="0">
                <a:latin typeface="Gill Sans MT" panose="020B0502020104020203" pitchFamily="34" charset="77"/>
              </a:rPr>
              <a:t> for what this magic actually does</a:t>
            </a:r>
          </a:p>
        </p:txBody>
      </p:sp>
    </p:spTree>
    <p:extLst>
      <p:ext uri="{BB962C8B-B14F-4D97-AF65-F5344CB8AC3E}">
        <p14:creationId xmlns:p14="http://schemas.microsoft.com/office/powerpoint/2010/main" val="20361166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8550</TotalTime>
  <Words>3031</Words>
  <Application>Microsoft Macintosh PowerPoint</Application>
  <PresentationFormat>Widescreen</PresentationFormat>
  <Paragraphs>472</Paragraphs>
  <Slides>46</Slides>
  <Notes>42</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Calibri</vt:lpstr>
      <vt:lpstr>Calibri Light</vt:lpstr>
      <vt:lpstr>Courier</vt:lpstr>
      <vt:lpstr>Courier New</vt:lpstr>
      <vt:lpstr>Gill Sans MT</vt:lpstr>
      <vt:lpstr>Office Theme</vt:lpstr>
      <vt:lpstr>PowerPoint Presentation</vt:lpstr>
      <vt:lpstr>PowerPoint Presentation</vt:lpstr>
      <vt:lpstr>We will focus a lot on visualization!</vt:lpstr>
      <vt:lpstr>Make your research visualizations a work of art</vt:lpstr>
      <vt:lpstr>CSE185 Final Project Preview</vt:lpstr>
      <vt:lpstr>  Today’s schedule</vt:lpstr>
      <vt:lpstr>PowerPoint Presentation</vt:lpstr>
      <vt:lpstr>Python data science libraries</vt:lpstr>
      <vt:lpstr>Loading matplotlib</vt:lpstr>
      <vt:lpstr>The anatomy of a plot</vt:lpstr>
      <vt:lpstr>The anatomy of a plot – can have multiple subplots</vt:lpstr>
      <vt:lpstr>The anatomy of a plot - we can customize all of this!</vt:lpstr>
      <vt:lpstr>Simple plots – line plot</vt:lpstr>
      <vt:lpstr>Simple plots – scatter plots</vt:lpstr>
      <vt:lpstr>Simple plots – combining and customizing plot types</vt:lpstr>
      <vt:lpstr>Variations on scatter plots</vt:lpstr>
      <vt:lpstr>Visualizing distributions</vt:lpstr>
      <vt:lpstr>Some visualizations can be misleading</vt:lpstr>
      <vt:lpstr>“Same stats, different graphs”</vt:lpstr>
      <vt:lpstr>Visualizing distributions - histograms</vt:lpstr>
      <vt:lpstr>Visualizing multiple distributions - histograms</vt:lpstr>
      <vt:lpstr>Watch out for outlier samples</vt:lpstr>
      <vt:lpstr>Visualizing multiple distributions</vt:lpstr>
      <vt:lpstr>Visualizing multiple distributions – beeswarm plots</vt:lpstr>
      <vt:lpstr>Visualizing distributions – CDF plots</vt:lpstr>
      <vt:lpstr>And many others!</vt:lpstr>
      <vt:lpstr>We’ll see other specialized plot types</vt:lpstr>
      <vt:lpstr>PowerPoint Presentation</vt:lpstr>
      <vt:lpstr>Big data = big potential (and hard to see) problems</vt:lpstr>
      <vt:lpstr>PowerPoint Presentation</vt:lpstr>
      <vt:lpstr>Visualizations for QC – outlier detection</vt:lpstr>
      <vt:lpstr>Visualizations for QC – outlier detection</vt:lpstr>
      <vt:lpstr>Visualizations for QC – outlier detection + missing data</vt:lpstr>
      <vt:lpstr>Visualizations for QC – outlier detection + missing data</vt:lpstr>
      <vt:lpstr>Visualizations for QC – outlier detection + missing data</vt:lpstr>
      <vt:lpstr>Visualizations for QC – batch effects</vt:lpstr>
      <vt:lpstr>Visualizations for QC – batch effects</vt:lpstr>
      <vt:lpstr>You can even make your plots interactive!</vt:lpstr>
      <vt:lpstr>PowerPoint Presentation</vt:lpstr>
      <vt:lpstr>Lesson 1: Don’t settle for the default plot settings</vt:lpstr>
      <vt:lpstr>Lesson 2: Choose pleasing, and consistent, color schemes</vt:lpstr>
      <vt:lpstr>Lesson 3: Annotate and combine plot types to tell your story</vt:lpstr>
      <vt:lpstr>Lesson 4: Maximizing the data/ink ratio</vt:lpstr>
      <vt:lpstr>Lesson 5: Strive for reproducibility</vt:lpstr>
      <vt:lpstr>To play around more with these visualizations:</vt:lpstr>
      <vt:lpstr>You can run Jupyter notebooks locally on your computer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Gymrek</dc:creator>
  <cp:lastModifiedBy>Gymrek, Melissa</cp:lastModifiedBy>
  <cp:revision>248</cp:revision>
  <dcterms:created xsi:type="dcterms:W3CDTF">2019-05-14T15:21:03Z</dcterms:created>
  <dcterms:modified xsi:type="dcterms:W3CDTF">2021-04-08T04:24:45Z</dcterms:modified>
</cp:coreProperties>
</file>