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356" r:id="rId4"/>
    <p:sldId id="329" r:id="rId5"/>
    <p:sldId id="263" r:id="rId6"/>
    <p:sldId id="331" r:id="rId7"/>
    <p:sldId id="383" r:id="rId8"/>
    <p:sldId id="265" r:id="rId9"/>
    <p:sldId id="327" r:id="rId10"/>
    <p:sldId id="328" r:id="rId11"/>
    <p:sldId id="376" r:id="rId12"/>
    <p:sldId id="377" r:id="rId13"/>
    <p:sldId id="311" r:id="rId14"/>
    <p:sldId id="378" r:id="rId15"/>
    <p:sldId id="375" r:id="rId16"/>
    <p:sldId id="266" r:id="rId17"/>
    <p:sldId id="271" r:id="rId18"/>
    <p:sldId id="268" r:id="rId19"/>
    <p:sldId id="269" r:id="rId20"/>
    <p:sldId id="299" r:id="rId21"/>
    <p:sldId id="333" r:id="rId22"/>
    <p:sldId id="332" r:id="rId23"/>
    <p:sldId id="345" r:id="rId24"/>
    <p:sldId id="324" r:id="rId25"/>
    <p:sldId id="302" r:id="rId26"/>
    <p:sldId id="303" r:id="rId27"/>
    <p:sldId id="358" r:id="rId28"/>
    <p:sldId id="359" r:id="rId29"/>
    <p:sldId id="361" r:id="rId30"/>
    <p:sldId id="362" r:id="rId31"/>
    <p:sldId id="363" r:id="rId32"/>
    <p:sldId id="364" r:id="rId33"/>
    <p:sldId id="366" r:id="rId34"/>
    <p:sldId id="369" r:id="rId35"/>
    <p:sldId id="370" r:id="rId36"/>
    <p:sldId id="430" r:id="rId37"/>
    <p:sldId id="371" r:id="rId38"/>
    <p:sldId id="372" r:id="rId39"/>
    <p:sldId id="427" r:id="rId40"/>
    <p:sldId id="374" r:id="rId41"/>
    <p:sldId id="428" r:id="rId42"/>
    <p:sldId id="355" r:id="rId43"/>
    <p:sldId id="380" r:id="rId44"/>
    <p:sldId id="42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0"/>
    <p:restoredTop sz="91074"/>
  </p:normalViewPr>
  <p:slideViewPr>
    <p:cSldViewPr snapToGrid="0" snapToObjects="1">
      <p:cViewPr>
        <p:scale>
          <a:sx n="94" d="100"/>
          <a:sy n="94" d="100"/>
        </p:scale>
        <p:origin x="20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7EAC4-B0B8-CA41-AE82-7C1534A9AC66}" type="datetimeFigureOut">
              <a:rPr lang="en-US" smtClean="0"/>
              <a:t>4/5/21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566DA-F89F-FE41-A4CF-BBE0961E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7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66DA-F89F-FE41-A4CF-BBE0961EF8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1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48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45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88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37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78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54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7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9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00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1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7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Spend 90% of analysis time performing obvious analyses you know what the answer should be</a:t>
            </a:r>
          </a:p>
          <a:p>
            <a:r>
              <a:rPr lang="en-US" dirty="0">
                <a:solidFill>
                  <a:srgbClr val="FF0000"/>
                </a:solidFill>
              </a:rPr>
              <a:t>e.g.:</a:t>
            </a:r>
          </a:p>
          <a:p>
            <a:r>
              <a:rPr lang="en-US" dirty="0">
                <a:solidFill>
                  <a:srgbClr val="FF0000"/>
                </a:solidFill>
              </a:rPr>
              <a:t>Coverage histogram</a:t>
            </a:r>
          </a:p>
          <a:p>
            <a:r>
              <a:rPr lang="en-US" dirty="0">
                <a:solidFill>
                  <a:srgbClr val="FF0000"/>
                </a:solidFill>
              </a:rPr>
              <a:t>Frag length distribution</a:t>
            </a:r>
          </a:p>
          <a:p>
            <a:r>
              <a:rPr lang="en-US" dirty="0">
                <a:solidFill>
                  <a:srgbClr val="FF0000"/>
                </a:solidFill>
              </a:rPr>
              <a:t>Types of mutations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Plot everything against everything – more on plotting Thursday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45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17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82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3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98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26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24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FA9EF-B6AD-1D4C-B4AA-A9ABE2B2139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1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73198-CE62-BB4B-9F87-53135DB64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BBFDCB-AFF6-F94E-BD67-64365D072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77E1B-488B-9E41-B959-D13C976D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D7CAE-2E75-BC4B-B701-C19192E7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61981-2FC1-FC43-9F5B-B5C1159F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2587-D382-824E-BC7E-AE417608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92E34-E0AF-D745-9BD2-6F23CD5AF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3C832-B158-1A46-BDB5-B1C6BDC30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28557-49CF-EF47-AE2A-037CBDFB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32920-C3E9-2F47-BBBB-8D59CA77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3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24D776-5E5E-EE41-B86F-E0F722E938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5BE1B-2BE7-1B44-AB28-D0827ACD3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43877-A28A-334A-A41B-3E4F1F93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149F-CA0A-9F4F-8435-BB67DDDFD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A435E-D56E-094E-B38E-2689ABE5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8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21D83-C276-4F47-A2B9-126090A43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B61D1-F724-9640-A44F-739953D3E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502DE-4CBF-884B-939C-578C0C58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0387-B655-3247-8DB8-24EC47B2A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A1AAB-63DA-ED45-A2BA-9B50BDBD8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4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B196E-146D-8546-8347-3B4B7D7CF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A8982-0203-224C-A1B9-C732D9662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A6770-BDFB-E549-9745-C9A1FD4F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DD10-59E8-3E4D-9615-B59FA5C5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5BF84-89B1-2C4D-A63E-CC05B0B1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7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D372-7C9E-0D4A-95D8-493A49F71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C0B0B-DB39-094F-B28E-47545AFEC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12B62-C8C8-954F-98FE-E9A96F1FF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36073-0C0A-7A4C-9817-2D1A06FFD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F467F-D336-F043-AE0D-9B6C89F8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E331A-B438-CB4E-B455-FE46F2E6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8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2A60-D168-6D4A-9268-F05C54A1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9EC5B-313D-0D47-8670-C52D4B5A2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F85DE-9977-754D-A163-8657ABFC0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3BA9D-95B5-0B4F-A779-6F78142A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C1F6DC-FF09-6A44-817B-B853240BE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D429B-3C6D-DC4D-8442-3AE3F7B4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1034B4-B826-3E47-ABBE-2121C9E00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B0333-97E4-1C4E-B75F-F8FDB660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0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BC2A1-AF5B-6B48-A8E3-BFE2FE66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8DB7D4-C02A-E047-9477-A54BDADE5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BB5A7-6FD1-B04A-8FC7-6D9D3DBA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9020E-2FEC-904D-A857-E7F44952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8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506E8-3106-2F44-A465-3D84CA5D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B7C6B5-4F6C-3D4E-851E-0A8F99DD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27E61-69E3-F142-BD53-5EBBCE6B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E2EBA-E1B1-0F41-9CAB-7AE98E0E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17DE4-C9CB-4D40-B0D0-1ECCFB290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73AC4-A644-9446-B13C-7BBE99F30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9D5FA-B755-0245-B6AB-12636632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44174-0FC3-4E4F-99E5-8E709AA1B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666FC-712F-8A46-87B7-F9088E61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6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182D-8349-504C-BA97-C1DC5653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793625-3CAA-8344-B9F9-08BF0661B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7137C-44EC-4244-82B4-ABF24FB14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47112-8313-1246-90B4-12FA2443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2F3DA-A14B-6B4E-952F-10BD665A1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9CA90-3A75-914F-B561-F63D0D780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8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B53E1E-C613-D443-8978-79CB63F8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719F0-2112-9146-B39A-B08719360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85490-38A2-9641-BF76-8192AAD59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D276D-F1CC-8D4B-82D7-325F9DCDAC55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C0B7C-EA52-134E-8225-685873520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37F85-27C9-7747-8EA0-6DF59AC41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00A83-0880-D542-A1CD-F3D43760E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1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1DCAF0D-975B-3D4B-A556-75E0537FBC34}"/>
              </a:ext>
            </a:extLst>
          </p:cNvPr>
          <p:cNvSpPr txBox="1"/>
          <p:nvPr/>
        </p:nvSpPr>
        <p:spPr>
          <a:xfrm>
            <a:off x="502920" y="2295044"/>
            <a:ext cx="56318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Announcements: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See “Commands </a:t>
            </a:r>
            <a:r>
              <a:rPr lang="en-US" sz="2800" dirty="0" err="1">
                <a:latin typeface="Gill Sans MT" panose="020B0502020104020203" pitchFamily="34" charset="77"/>
              </a:rPr>
              <a:t>cheatsheet</a:t>
            </a:r>
            <a:r>
              <a:rPr lang="en-US" sz="2800" dirty="0">
                <a:latin typeface="Gill Sans MT" panose="020B0502020104020203" pitchFamily="34" charset="77"/>
              </a:rPr>
              <a:t>” page on the course website.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Check Piazza and Canvas regularly for announcements/tips on labs.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Lab 1 due Sunday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CB0E9B-2CA1-0545-A2E4-11C75A67EAF8}"/>
              </a:ext>
            </a:extLst>
          </p:cNvPr>
          <p:cNvSpPr txBox="1"/>
          <p:nvPr/>
        </p:nvSpPr>
        <p:spPr>
          <a:xfrm>
            <a:off x="502920" y="224532"/>
            <a:ext cx="7818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Gill Sans MT" panose="020B0502020104020203" pitchFamily="34" charset="0"/>
              </a:rPr>
              <a:t> CSE185 – Week 2 Part 1</a:t>
            </a:r>
            <a:br>
              <a:rPr lang="en-US" sz="3200">
                <a:latin typeface="Gill Sans MT" panose="020B0502020104020203" pitchFamily="34" charset="0"/>
              </a:rPr>
            </a:br>
            <a:r>
              <a:rPr lang="en-US" sz="3200" i="1">
                <a:latin typeface="Gill Sans MT" panose="020B0502020104020203" pitchFamily="34" charset="0"/>
              </a:rPr>
              <a:t> Sources of error in NGS</a:t>
            </a:r>
            <a:br>
              <a:rPr lang="en-US" sz="3200">
                <a:latin typeface="Gill Sans MT" panose="020B0502020104020203" pitchFamily="34" charset="0"/>
              </a:rPr>
            </a:br>
            <a:r>
              <a:rPr lang="en-US" sz="3200">
                <a:latin typeface="Gill Sans MT" panose="020B0502020104020203" pitchFamily="34" charset="0"/>
              </a:rPr>
              <a:t> April 6, 2021</a:t>
            </a:r>
            <a:endParaRPr lang="en-US" sz="3200" dirty="0"/>
          </a:p>
        </p:txBody>
      </p:sp>
      <p:pic>
        <p:nvPicPr>
          <p:cNvPr id="1026" name="Picture 2" descr="Fixing Problems">
            <a:extLst>
              <a:ext uri="{FF2B5EF4-FFF2-40B4-BE49-F238E27FC236}">
                <a16:creationId xmlns:a16="http://schemas.microsoft.com/office/drawing/2014/main" id="{BE3C9F2A-BE3C-DF42-B0C1-69F6691BE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507" y="549488"/>
            <a:ext cx="5096573" cy="501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5238B0-DCF1-4842-B176-977B4FA8E4FC}"/>
              </a:ext>
            </a:extLst>
          </p:cNvPr>
          <p:cNvSpPr/>
          <p:nvPr/>
        </p:nvSpPr>
        <p:spPr>
          <a:xfrm>
            <a:off x="9460872" y="5564385"/>
            <a:ext cx="232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77"/>
              </a:rPr>
              <a:t>https://</a:t>
            </a:r>
            <a:r>
              <a:rPr lang="en-US" dirty="0" err="1">
                <a:latin typeface="Gill Sans MT" panose="020B0502020104020203" pitchFamily="34" charset="77"/>
              </a:rPr>
              <a:t>xkcd.com</a:t>
            </a:r>
            <a:r>
              <a:rPr lang="en-US" dirty="0">
                <a:latin typeface="Gill Sans MT" panose="020B0502020104020203" pitchFamily="34" charset="77"/>
              </a:rPr>
              <a:t>/1739/</a:t>
            </a:r>
          </a:p>
        </p:txBody>
      </p:sp>
    </p:spTree>
    <p:extLst>
      <p:ext uri="{BB962C8B-B14F-4D97-AF65-F5344CB8AC3E}">
        <p14:creationId xmlns:p14="http://schemas.microsoft.com/office/powerpoint/2010/main" val="4146806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Upstream sources of error - amplification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522030-8323-C94D-AAFC-1F687B509B60}"/>
              </a:ext>
            </a:extLst>
          </p:cNvPr>
          <p:cNvCxnSpPr/>
          <p:nvPr/>
        </p:nvCxnSpPr>
        <p:spPr>
          <a:xfrm>
            <a:off x="4978570" y="2859083"/>
            <a:ext cx="163068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869305-58A1-2F48-9CCF-B8C1D7DC724F}"/>
              </a:ext>
            </a:extLst>
          </p:cNvPr>
          <p:cNvCxnSpPr/>
          <p:nvPr/>
        </p:nvCxnSpPr>
        <p:spPr>
          <a:xfrm>
            <a:off x="6893095" y="2859083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B64580-8CF3-5B40-BCC6-7AAD082DD8D3}"/>
              </a:ext>
            </a:extLst>
          </p:cNvPr>
          <p:cNvCxnSpPr/>
          <p:nvPr/>
        </p:nvCxnSpPr>
        <p:spPr>
          <a:xfrm>
            <a:off x="8788570" y="285908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127B89D-1C4E-8445-BD46-DDD09CF5DA91}"/>
              </a:ext>
            </a:extLst>
          </p:cNvPr>
          <p:cNvSpPr/>
          <p:nvPr/>
        </p:nvSpPr>
        <p:spPr>
          <a:xfrm>
            <a:off x="7941447" y="3213949"/>
            <a:ext cx="3066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Unbiased amplification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High complexity</a:t>
            </a:r>
            <a:endParaRPr lang="en-US" sz="2400" dirty="0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BDCB21E7-FB7D-0E4E-ADF0-F51820D610BB}"/>
              </a:ext>
            </a:extLst>
          </p:cNvPr>
          <p:cNvSpPr/>
          <p:nvPr/>
        </p:nvSpPr>
        <p:spPr>
          <a:xfrm>
            <a:off x="7032160" y="3089591"/>
            <a:ext cx="256419" cy="96916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6ACC325-5FE0-EC48-BFF7-3482F2DC740B}"/>
              </a:ext>
            </a:extLst>
          </p:cNvPr>
          <p:cNvCxnSpPr/>
          <p:nvPr/>
        </p:nvCxnSpPr>
        <p:spPr>
          <a:xfrm>
            <a:off x="5130970" y="4202108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803694E-5D6B-DE4C-B6E5-435A3E89B0B2}"/>
              </a:ext>
            </a:extLst>
          </p:cNvPr>
          <p:cNvCxnSpPr/>
          <p:nvPr/>
        </p:nvCxnSpPr>
        <p:spPr>
          <a:xfrm>
            <a:off x="5550070" y="449738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AC8437-9770-4A4B-A004-20CA2D889B55}"/>
              </a:ext>
            </a:extLst>
          </p:cNvPr>
          <p:cNvCxnSpPr/>
          <p:nvPr/>
        </p:nvCxnSpPr>
        <p:spPr>
          <a:xfrm>
            <a:off x="6473239" y="4754558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C164ACC-2CAA-534E-B6A8-68D69ED686AD}"/>
              </a:ext>
            </a:extLst>
          </p:cNvPr>
          <p:cNvCxnSpPr/>
          <p:nvPr/>
        </p:nvCxnSpPr>
        <p:spPr>
          <a:xfrm>
            <a:off x="7550320" y="4268783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AA2B0A-5062-464B-9ABD-F3BCB7210FA0}"/>
              </a:ext>
            </a:extLst>
          </p:cNvPr>
          <p:cNvCxnSpPr/>
          <p:nvPr/>
        </p:nvCxnSpPr>
        <p:spPr>
          <a:xfrm>
            <a:off x="7708435" y="449738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2251E6-016B-E043-A623-93D9E5696AA9}"/>
              </a:ext>
            </a:extLst>
          </p:cNvPr>
          <p:cNvCxnSpPr/>
          <p:nvPr/>
        </p:nvCxnSpPr>
        <p:spPr>
          <a:xfrm>
            <a:off x="6908335" y="5030783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B4C06E-A2B3-0945-B913-FBB563C80F94}"/>
              </a:ext>
            </a:extLst>
          </p:cNvPr>
          <p:cNvCxnSpPr/>
          <p:nvPr/>
        </p:nvCxnSpPr>
        <p:spPr>
          <a:xfrm>
            <a:off x="8335863" y="4743128"/>
            <a:ext cx="163068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BD321B-2784-2C4B-BCFF-9015CF230933}"/>
              </a:ext>
            </a:extLst>
          </p:cNvPr>
          <p:cNvCxnSpPr/>
          <p:nvPr/>
        </p:nvCxnSpPr>
        <p:spPr>
          <a:xfrm>
            <a:off x="5130970" y="4887908"/>
            <a:ext cx="163068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E3C5F3-71D1-E541-9C79-1AEEF6FC3661}"/>
              </a:ext>
            </a:extLst>
          </p:cNvPr>
          <p:cNvCxnSpPr/>
          <p:nvPr/>
        </p:nvCxnSpPr>
        <p:spPr>
          <a:xfrm>
            <a:off x="6077755" y="5249858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63946B4-C302-8D46-9C93-7765587D74FF}"/>
              </a:ext>
            </a:extLst>
          </p:cNvPr>
          <p:cNvCxnSpPr/>
          <p:nvPr/>
        </p:nvCxnSpPr>
        <p:spPr>
          <a:xfrm>
            <a:off x="7973230" y="5249858"/>
            <a:ext cx="163068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40E5BC7-4D76-1843-94A4-776C9025637C}"/>
              </a:ext>
            </a:extLst>
          </p:cNvPr>
          <p:cNvCxnSpPr/>
          <p:nvPr/>
        </p:nvCxnSpPr>
        <p:spPr>
          <a:xfrm>
            <a:off x="6891190" y="5478458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6B298F8-1ABD-F749-B738-6E9A26A77A3F}"/>
              </a:ext>
            </a:extLst>
          </p:cNvPr>
          <p:cNvCxnSpPr/>
          <p:nvPr/>
        </p:nvCxnSpPr>
        <p:spPr>
          <a:xfrm>
            <a:off x="4978570" y="549560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AF9B0C2-CB59-3242-B8DC-96C2D97836BB}"/>
              </a:ext>
            </a:extLst>
          </p:cNvPr>
          <p:cNvSpPr/>
          <p:nvPr/>
        </p:nvSpPr>
        <p:spPr>
          <a:xfrm>
            <a:off x="396318" y="1377550"/>
            <a:ext cx="7993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“</a:t>
            </a:r>
            <a:r>
              <a:rPr lang="en-US" sz="2800" b="1" u="sng" dirty="0">
                <a:latin typeface="Gill Sans MT" panose="020B0502020104020203" pitchFamily="34" charset="0"/>
              </a:rPr>
              <a:t>Complexity</a:t>
            </a:r>
            <a:r>
              <a:rPr lang="en-US" sz="2800" dirty="0">
                <a:latin typeface="Gill Sans MT" panose="020B0502020104020203" pitchFamily="34" charset="0"/>
              </a:rPr>
              <a:t>”: how diverse our pool of molecules is</a:t>
            </a:r>
            <a:endParaRPr lang="en-US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BCEBD6-F79B-F542-8C23-BC3EEC2DA32F}"/>
              </a:ext>
            </a:extLst>
          </p:cNvPr>
          <p:cNvSpPr/>
          <p:nvPr/>
        </p:nvSpPr>
        <p:spPr>
          <a:xfrm>
            <a:off x="2013292" y="2258918"/>
            <a:ext cx="27004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0"/>
              </a:rPr>
              <a:t>Mixed population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(e.g. genetic variation,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Different genomic regions, 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mRNA expression)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7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Visualizing library complexity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41558A-D53A-4342-B7D5-602E5B578325}"/>
              </a:ext>
            </a:extLst>
          </p:cNvPr>
          <p:cNvCxnSpPr/>
          <p:nvPr/>
        </p:nvCxnSpPr>
        <p:spPr>
          <a:xfrm>
            <a:off x="1085864" y="2229869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23D500-5AC6-8042-9DB2-A15AA79B941D}"/>
              </a:ext>
            </a:extLst>
          </p:cNvPr>
          <p:cNvCxnSpPr>
            <a:cxnSpLocks/>
          </p:cNvCxnSpPr>
          <p:nvPr/>
        </p:nvCxnSpPr>
        <p:spPr>
          <a:xfrm>
            <a:off x="1978961" y="321281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37150E-0160-054D-AA51-2E628875A435}"/>
              </a:ext>
            </a:extLst>
          </p:cNvPr>
          <p:cNvCxnSpPr>
            <a:cxnSpLocks/>
          </p:cNvCxnSpPr>
          <p:nvPr/>
        </p:nvCxnSpPr>
        <p:spPr>
          <a:xfrm>
            <a:off x="1978961" y="297579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8FD2370-42B0-5E45-B00D-74F3AF2168A2}"/>
              </a:ext>
            </a:extLst>
          </p:cNvPr>
          <p:cNvSpPr txBox="1"/>
          <p:nvPr/>
        </p:nvSpPr>
        <p:spPr>
          <a:xfrm flipH="1">
            <a:off x="403297" y="1678517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5CD1DA-9135-1D45-9AE0-7EBFE1399C1B}"/>
              </a:ext>
            </a:extLst>
          </p:cNvPr>
          <p:cNvSpPr txBox="1"/>
          <p:nvPr/>
        </p:nvSpPr>
        <p:spPr>
          <a:xfrm flipH="1">
            <a:off x="386589" y="2623242"/>
            <a:ext cx="10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Reads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14CD5D-F060-4742-BABD-40B545C3D8B7}"/>
              </a:ext>
            </a:extLst>
          </p:cNvPr>
          <p:cNvCxnSpPr>
            <a:cxnSpLocks/>
          </p:cNvCxnSpPr>
          <p:nvPr/>
        </p:nvCxnSpPr>
        <p:spPr>
          <a:xfrm>
            <a:off x="1978961" y="274917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F1CABB-6435-344D-B649-1C84E37D0317}"/>
              </a:ext>
            </a:extLst>
          </p:cNvPr>
          <p:cNvCxnSpPr>
            <a:cxnSpLocks/>
          </p:cNvCxnSpPr>
          <p:nvPr/>
        </p:nvCxnSpPr>
        <p:spPr>
          <a:xfrm>
            <a:off x="1978961" y="251215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72B07C-8E27-F847-817E-658B10FB7B47}"/>
              </a:ext>
            </a:extLst>
          </p:cNvPr>
          <p:cNvCxnSpPr>
            <a:cxnSpLocks/>
          </p:cNvCxnSpPr>
          <p:nvPr/>
        </p:nvCxnSpPr>
        <p:spPr>
          <a:xfrm>
            <a:off x="4900319" y="319447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7647853-32F5-9D4B-8818-9AE950D5EA4C}"/>
              </a:ext>
            </a:extLst>
          </p:cNvPr>
          <p:cNvCxnSpPr>
            <a:cxnSpLocks/>
          </p:cNvCxnSpPr>
          <p:nvPr/>
        </p:nvCxnSpPr>
        <p:spPr>
          <a:xfrm>
            <a:off x="4900319" y="295745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93E658-7FA8-8B49-971B-7B5FB8A57210}"/>
              </a:ext>
            </a:extLst>
          </p:cNvPr>
          <p:cNvCxnSpPr>
            <a:cxnSpLocks/>
          </p:cNvCxnSpPr>
          <p:nvPr/>
        </p:nvCxnSpPr>
        <p:spPr>
          <a:xfrm>
            <a:off x="4900319" y="273083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321B471-223B-0048-A18A-FB8527D9B5E8}"/>
              </a:ext>
            </a:extLst>
          </p:cNvPr>
          <p:cNvCxnSpPr>
            <a:cxnSpLocks/>
          </p:cNvCxnSpPr>
          <p:nvPr/>
        </p:nvCxnSpPr>
        <p:spPr>
          <a:xfrm>
            <a:off x="4900319" y="249381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6DC848-B407-0843-857E-D164EB9A0CD5}"/>
              </a:ext>
            </a:extLst>
          </p:cNvPr>
          <p:cNvCxnSpPr>
            <a:cxnSpLocks/>
          </p:cNvCxnSpPr>
          <p:nvPr/>
        </p:nvCxnSpPr>
        <p:spPr>
          <a:xfrm>
            <a:off x="8079254" y="319420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E2E483D-95BF-764A-B2BA-74BC21DA317D}"/>
              </a:ext>
            </a:extLst>
          </p:cNvPr>
          <p:cNvCxnSpPr>
            <a:cxnSpLocks/>
          </p:cNvCxnSpPr>
          <p:nvPr/>
        </p:nvCxnSpPr>
        <p:spPr>
          <a:xfrm>
            <a:off x="8079254" y="295719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094DFA0-576D-344A-924E-D7D1FB591832}"/>
              </a:ext>
            </a:extLst>
          </p:cNvPr>
          <p:cNvCxnSpPr>
            <a:cxnSpLocks/>
          </p:cNvCxnSpPr>
          <p:nvPr/>
        </p:nvCxnSpPr>
        <p:spPr>
          <a:xfrm>
            <a:off x="8079254" y="273056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74DC1B6-199F-DB40-9336-028426643CB5}"/>
              </a:ext>
            </a:extLst>
          </p:cNvPr>
          <p:cNvCxnSpPr>
            <a:cxnSpLocks/>
          </p:cNvCxnSpPr>
          <p:nvPr/>
        </p:nvCxnSpPr>
        <p:spPr>
          <a:xfrm>
            <a:off x="8079254" y="249355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56AC82A-910F-1441-8A75-BFCFA0FBBF8D}"/>
              </a:ext>
            </a:extLst>
          </p:cNvPr>
          <p:cNvSpPr txBox="1"/>
          <p:nvPr/>
        </p:nvSpPr>
        <p:spPr>
          <a:xfrm flipH="1">
            <a:off x="6935442" y="1539472"/>
            <a:ext cx="486996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Low complexity =  bad sign! Sequencing the same small number of molecules many times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Results might be biased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1D85D09-495D-2941-8AFB-7AC9E701E415}"/>
              </a:ext>
            </a:extLst>
          </p:cNvPr>
          <p:cNvCxnSpPr/>
          <p:nvPr/>
        </p:nvCxnSpPr>
        <p:spPr>
          <a:xfrm>
            <a:off x="1085864" y="4593258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9245BC9-BD5F-7948-B53A-030CD20BDCB5}"/>
              </a:ext>
            </a:extLst>
          </p:cNvPr>
          <p:cNvCxnSpPr>
            <a:cxnSpLocks/>
          </p:cNvCxnSpPr>
          <p:nvPr/>
        </p:nvCxnSpPr>
        <p:spPr>
          <a:xfrm>
            <a:off x="2905683" y="555759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343428E-2613-3C46-A2B9-13F3A8B3DA75}"/>
              </a:ext>
            </a:extLst>
          </p:cNvPr>
          <p:cNvCxnSpPr>
            <a:cxnSpLocks/>
          </p:cNvCxnSpPr>
          <p:nvPr/>
        </p:nvCxnSpPr>
        <p:spPr>
          <a:xfrm>
            <a:off x="2431292" y="532058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B09857C-B1AB-774B-AB68-54677D3126AB}"/>
              </a:ext>
            </a:extLst>
          </p:cNvPr>
          <p:cNvSpPr txBox="1"/>
          <p:nvPr/>
        </p:nvSpPr>
        <p:spPr>
          <a:xfrm flipH="1">
            <a:off x="403297" y="4041906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917DEA-A37A-864D-A56D-2335A687FFD9}"/>
              </a:ext>
            </a:extLst>
          </p:cNvPr>
          <p:cNvSpPr txBox="1"/>
          <p:nvPr/>
        </p:nvSpPr>
        <p:spPr>
          <a:xfrm flipH="1">
            <a:off x="386589" y="4986631"/>
            <a:ext cx="10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Reads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3864236-4729-8C4E-9754-CFFC366E7AEF}"/>
              </a:ext>
            </a:extLst>
          </p:cNvPr>
          <p:cNvCxnSpPr>
            <a:cxnSpLocks/>
          </p:cNvCxnSpPr>
          <p:nvPr/>
        </p:nvCxnSpPr>
        <p:spPr>
          <a:xfrm>
            <a:off x="2094872" y="511255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D346242-A227-824D-B932-B92051560ED1}"/>
              </a:ext>
            </a:extLst>
          </p:cNvPr>
          <p:cNvCxnSpPr>
            <a:cxnSpLocks/>
          </p:cNvCxnSpPr>
          <p:nvPr/>
        </p:nvCxnSpPr>
        <p:spPr>
          <a:xfrm>
            <a:off x="1978961" y="487554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21ACF6-29A6-A841-9017-87EC739336FE}"/>
              </a:ext>
            </a:extLst>
          </p:cNvPr>
          <p:cNvCxnSpPr>
            <a:cxnSpLocks/>
          </p:cNvCxnSpPr>
          <p:nvPr/>
        </p:nvCxnSpPr>
        <p:spPr>
          <a:xfrm>
            <a:off x="5672949" y="555759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1325791-C777-6646-A4C4-077D4F782E1D}"/>
              </a:ext>
            </a:extLst>
          </p:cNvPr>
          <p:cNvCxnSpPr>
            <a:cxnSpLocks/>
          </p:cNvCxnSpPr>
          <p:nvPr/>
        </p:nvCxnSpPr>
        <p:spPr>
          <a:xfrm>
            <a:off x="4900319" y="532084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6899455-B445-434B-BB99-352BA7E0B480}"/>
              </a:ext>
            </a:extLst>
          </p:cNvPr>
          <p:cNvCxnSpPr>
            <a:cxnSpLocks/>
          </p:cNvCxnSpPr>
          <p:nvPr/>
        </p:nvCxnSpPr>
        <p:spPr>
          <a:xfrm>
            <a:off x="4527305" y="514844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CF34320-F989-AA42-A8AE-4B616047D5A8}"/>
              </a:ext>
            </a:extLst>
          </p:cNvPr>
          <p:cNvCxnSpPr>
            <a:cxnSpLocks/>
          </p:cNvCxnSpPr>
          <p:nvPr/>
        </p:nvCxnSpPr>
        <p:spPr>
          <a:xfrm>
            <a:off x="4301241" y="487554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BFF935E-8CFC-5244-A7D0-BE7002741D70}"/>
              </a:ext>
            </a:extLst>
          </p:cNvPr>
          <p:cNvCxnSpPr>
            <a:cxnSpLocks/>
          </p:cNvCxnSpPr>
          <p:nvPr/>
        </p:nvCxnSpPr>
        <p:spPr>
          <a:xfrm>
            <a:off x="8079254" y="555759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C515336-9D0F-1544-8B95-2C04F79B7BB9}"/>
              </a:ext>
            </a:extLst>
          </p:cNvPr>
          <p:cNvCxnSpPr>
            <a:cxnSpLocks/>
          </p:cNvCxnSpPr>
          <p:nvPr/>
        </p:nvCxnSpPr>
        <p:spPr>
          <a:xfrm>
            <a:off x="7692888" y="532058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4E45567-8477-CB43-A644-292C416700C4}"/>
              </a:ext>
            </a:extLst>
          </p:cNvPr>
          <p:cNvCxnSpPr>
            <a:cxnSpLocks/>
          </p:cNvCxnSpPr>
          <p:nvPr/>
        </p:nvCxnSpPr>
        <p:spPr>
          <a:xfrm>
            <a:off x="7332752" y="511255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3C54BC6-B3AC-054C-B35E-9D4E808FB067}"/>
              </a:ext>
            </a:extLst>
          </p:cNvPr>
          <p:cNvCxnSpPr>
            <a:cxnSpLocks/>
          </p:cNvCxnSpPr>
          <p:nvPr/>
        </p:nvCxnSpPr>
        <p:spPr>
          <a:xfrm>
            <a:off x="6521941" y="487554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8B79BCF6-9934-AC47-8A98-5D6CE1783EA4}"/>
              </a:ext>
            </a:extLst>
          </p:cNvPr>
          <p:cNvSpPr txBox="1"/>
          <p:nvPr/>
        </p:nvSpPr>
        <p:spPr>
          <a:xfrm flipH="1">
            <a:off x="7053362" y="5503850"/>
            <a:ext cx="337079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High complexity = good!</a:t>
            </a:r>
          </a:p>
        </p:txBody>
      </p:sp>
    </p:spTree>
    <p:extLst>
      <p:ext uri="{BB962C8B-B14F-4D97-AF65-F5344CB8AC3E}">
        <p14:creationId xmlns:p14="http://schemas.microsoft.com/office/powerpoint/2010/main" val="180374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62" grpId="0" animBg="1"/>
      <p:bldP spid="66" grpId="0"/>
      <p:bldP spid="67" grpId="0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Library complexity – detection and correction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268409-4C83-3D40-8C4C-7622645A7750}"/>
              </a:ext>
            </a:extLst>
          </p:cNvPr>
          <p:cNvCxnSpPr/>
          <p:nvPr/>
        </p:nvCxnSpPr>
        <p:spPr>
          <a:xfrm>
            <a:off x="1085864" y="2229869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1786E6-E0A2-B441-8AD6-B9C6BBBD8DD0}"/>
              </a:ext>
            </a:extLst>
          </p:cNvPr>
          <p:cNvCxnSpPr>
            <a:cxnSpLocks/>
          </p:cNvCxnSpPr>
          <p:nvPr/>
        </p:nvCxnSpPr>
        <p:spPr>
          <a:xfrm>
            <a:off x="1978961" y="321281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A5D184-D517-EC45-A076-793A5BDEAEB8}"/>
              </a:ext>
            </a:extLst>
          </p:cNvPr>
          <p:cNvCxnSpPr>
            <a:cxnSpLocks/>
          </p:cNvCxnSpPr>
          <p:nvPr/>
        </p:nvCxnSpPr>
        <p:spPr>
          <a:xfrm>
            <a:off x="1978961" y="297579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9982ACC-50A6-2F4E-82D1-7F4B91338540}"/>
              </a:ext>
            </a:extLst>
          </p:cNvPr>
          <p:cNvSpPr txBox="1"/>
          <p:nvPr/>
        </p:nvSpPr>
        <p:spPr>
          <a:xfrm flipH="1">
            <a:off x="403297" y="1678517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3670B-A2BC-EB4F-B0DD-FBE176ADC9EA}"/>
              </a:ext>
            </a:extLst>
          </p:cNvPr>
          <p:cNvSpPr txBox="1"/>
          <p:nvPr/>
        </p:nvSpPr>
        <p:spPr>
          <a:xfrm flipH="1">
            <a:off x="386589" y="2623242"/>
            <a:ext cx="10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Reads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729ADB-AE84-7A44-A218-BB220EBECBCB}"/>
              </a:ext>
            </a:extLst>
          </p:cNvPr>
          <p:cNvCxnSpPr>
            <a:cxnSpLocks/>
          </p:cNvCxnSpPr>
          <p:nvPr/>
        </p:nvCxnSpPr>
        <p:spPr>
          <a:xfrm>
            <a:off x="1978961" y="274917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15201D-2E1E-CD46-AC96-3C3306928521}"/>
              </a:ext>
            </a:extLst>
          </p:cNvPr>
          <p:cNvCxnSpPr>
            <a:cxnSpLocks/>
          </p:cNvCxnSpPr>
          <p:nvPr/>
        </p:nvCxnSpPr>
        <p:spPr>
          <a:xfrm>
            <a:off x="1978961" y="251215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8A77A4-49D8-5241-BE1F-E6746EA0B7EE}"/>
              </a:ext>
            </a:extLst>
          </p:cNvPr>
          <p:cNvCxnSpPr>
            <a:cxnSpLocks/>
          </p:cNvCxnSpPr>
          <p:nvPr/>
        </p:nvCxnSpPr>
        <p:spPr>
          <a:xfrm>
            <a:off x="4900319" y="319447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9A117B-F295-3044-8D16-18F0FDF85A5B}"/>
              </a:ext>
            </a:extLst>
          </p:cNvPr>
          <p:cNvCxnSpPr>
            <a:cxnSpLocks/>
          </p:cNvCxnSpPr>
          <p:nvPr/>
        </p:nvCxnSpPr>
        <p:spPr>
          <a:xfrm>
            <a:off x="4900319" y="295745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51B31B-A050-5945-B323-F7CA89B05A58}"/>
              </a:ext>
            </a:extLst>
          </p:cNvPr>
          <p:cNvCxnSpPr>
            <a:cxnSpLocks/>
          </p:cNvCxnSpPr>
          <p:nvPr/>
        </p:nvCxnSpPr>
        <p:spPr>
          <a:xfrm>
            <a:off x="4900319" y="273083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5D14B1-7D13-0D4C-A74B-6195BD7FEC5F}"/>
              </a:ext>
            </a:extLst>
          </p:cNvPr>
          <p:cNvCxnSpPr>
            <a:cxnSpLocks/>
          </p:cNvCxnSpPr>
          <p:nvPr/>
        </p:nvCxnSpPr>
        <p:spPr>
          <a:xfrm>
            <a:off x="4900319" y="249381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A758E3-60A0-9142-B1E8-1365331FFB1D}"/>
              </a:ext>
            </a:extLst>
          </p:cNvPr>
          <p:cNvCxnSpPr>
            <a:cxnSpLocks/>
          </p:cNvCxnSpPr>
          <p:nvPr/>
        </p:nvCxnSpPr>
        <p:spPr>
          <a:xfrm>
            <a:off x="8079254" y="319420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C69BCE-EEFA-624F-8D7F-21B1737A1CA9}"/>
              </a:ext>
            </a:extLst>
          </p:cNvPr>
          <p:cNvCxnSpPr>
            <a:cxnSpLocks/>
          </p:cNvCxnSpPr>
          <p:nvPr/>
        </p:nvCxnSpPr>
        <p:spPr>
          <a:xfrm>
            <a:off x="8079254" y="295719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CC9F2B-17C5-7A47-9868-D89156307E28}"/>
              </a:ext>
            </a:extLst>
          </p:cNvPr>
          <p:cNvCxnSpPr>
            <a:cxnSpLocks/>
          </p:cNvCxnSpPr>
          <p:nvPr/>
        </p:nvCxnSpPr>
        <p:spPr>
          <a:xfrm>
            <a:off x="8079254" y="273056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D8CD1D-E910-2A48-810F-7AC5FE6D5038}"/>
              </a:ext>
            </a:extLst>
          </p:cNvPr>
          <p:cNvCxnSpPr>
            <a:cxnSpLocks/>
          </p:cNvCxnSpPr>
          <p:nvPr/>
        </p:nvCxnSpPr>
        <p:spPr>
          <a:xfrm>
            <a:off x="8079254" y="249355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C765E8-7905-C247-BAA9-920887CF5C00}"/>
              </a:ext>
            </a:extLst>
          </p:cNvPr>
          <p:cNvCxnSpPr/>
          <p:nvPr/>
        </p:nvCxnSpPr>
        <p:spPr>
          <a:xfrm>
            <a:off x="1085864" y="4593258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2C77EF3-4030-1A40-A47B-F430F129FF0B}"/>
              </a:ext>
            </a:extLst>
          </p:cNvPr>
          <p:cNvCxnSpPr>
            <a:cxnSpLocks/>
          </p:cNvCxnSpPr>
          <p:nvPr/>
        </p:nvCxnSpPr>
        <p:spPr>
          <a:xfrm>
            <a:off x="2905683" y="555759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E98BD0-60D5-4D4C-A116-5705183AC8A4}"/>
              </a:ext>
            </a:extLst>
          </p:cNvPr>
          <p:cNvCxnSpPr>
            <a:cxnSpLocks/>
          </p:cNvCxnSpPr>
          <p:nvPr/>
        </p:nvCxnSpPr>
        <p:spPr>
          <a:xfrm>
            <a:off x="2431292" y="532058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3A95E1F-717A-6E41-AF7E-E440F708E231}"/>
              </a:ext>
            </a:extLst>
          </p:cNvPr>
          <p:cNvSpPr txBox="1"/>
          <p:nvPr/>
        </p:nvSpPr>
        <p:spPr>
          <a:xfrm flipH="1">
            <a:off x="403297" y="4041906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288322-F957-1147-8552-C1C17CE4DEA3}"/>
              </a:ext>
            </a:extLst>
          </p:cNvPr>
          <p:cNvSpPr txBox="1"/>
          <p:nvPr/>
        </p:nvSpPr>
        <p:spPr>
          <a:xfrm flipH="1">
            <a:off x="386589" y="4986631"/>
            <a:ext cx="10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Reads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F7267A-3634-0840-A61C-035150041AE3}"/>
              </a:ext>
            </a:extLst>
          </p:cNvPr>
          <p:cNvCxnSpPr>
            <a:cxnSpLocks/>
          </p:cNvCxnSpPr>
          <p:nvPr/>
        </p:nvCxnSpPr>
        <p:spPr>
          <a:xfrm>
            <a:off x="2094872" y="511255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9BF102-B9BB-EF4E-B3CC-7D0080C1B0F8}"/>
              </a:ext>
            </a:extLst>
          </p:cNvPr>
          <p:cNvCxnSpPr>
            <a:cxnSpLocks/>
          </p:cNvCxnSpPr>
          <p:nvPr/>
        </p:nvCxnSpPr>
        <p:spPr>
          <a:xfrm>
            <a:off x="1978961" y="487554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2D62A5-BE25-F745-83EF-FA8076B342CD}"/>
              </a:ext>
            </a:extLst>
          </p:cNvPr>
          <p:cNvCxnSpPr>
            <a:cxnSpLocks/>
          </p:cNvCxnSpPr>
          <p:nvPr/>
        </p:nvCxnSpPr>
        <p:spPr>
          <a:xfrm>
            <a:off x="5672949" y="555759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3771A7-C303-4646-8CB8-D9A236E6E943}"/>
              </a:ext>
            </a:extLst>
          </p:cNvPr>
          <p:cNvCxnSpPr>
            <a:cxnSpLocks/>
          </p:cNvCxnSpPr>
          <p:nvPr/>
        </p:nvCxnSpPr>
        <p:spPr>
          <a:xfrm>
            <a:off x="4900319" y="532084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52302C-3C2F-DA40-AC2A-137B1BFAA5AC}"/>
              </a:ext>
            </a:extLst>
          </p:cNvPr>
          <p:cNvCxnSpPr>
            <a:cxnSpLocks/>
          </p:cNvCxnSpPr>
          <p:nvPr/>
        </p:nvCxnSpPr>
        <p:spPr>
          <a:xfrm>
            <a:off x="4527305" y="514844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280501-E96A-884E-91DB-F1DD095DDF41}"/>
              </a:ext>
            </a:extLst>
          </p:cNvPr>
          <p:cNvCxnSpPr>
            <a:cxnSpLocks/>
          </p:cNvCxnSpPr>
          <p:nvPr/>
        </p:nvCxnSpPr>
        <p:spPr>
          <a:xfrm>
            <a:off x="4301241" y="487554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A51440-045A-C544-96C3-7FF440C1573E}"/>
              </a:ext>
            </a:extLst>
          </p:cNvPr>
          <p:cNvCxnSpPr>
            <a:cxnSpLocks/>
          </p:cNvCxnSpPr>
          <p:nvPr/>
        </p:nvCxnSpPr>
        <p:spPr>
          <a:xfrm>
            <a:off x="8079254" y="555759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E8E4B7-0B24-924F-8583-5EABFE61CFD3}"/>
              </a:ext>
            </a:extLst>
          </p:cNvPr>
          <p:cNvCxnSpPr>
            <a:cxnSpLocks/>
          </p:cNvCxnSpPr>
          <p:nvPr/>
        </p:nvCxnSpPr>
        <p:spPr>
          <a:xfrm>
            <a:off x="7692888" y="532058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B603AC1-997C-DD45-8DDE-7702A6EA9B5D}"/>
              </a:ext>
            </a:extLst>
          </p:cNvPr>
          <p:cNvCxnSpPr>
            <a:cxnSpLocks/>
          </p:cNvCxnSpPr>
          <p:nvPr/>
        </p:nvCxnSpPr>
        <p:spPr>
          <a:xfrm>
            <a:off x="7332752" y="511255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243D28C-3AC4-0E43-A685-6275D5624D79}"/>
              </a:ext>
            </a:extLst>
          </p:cNvPr>
          <p:cNvCxnSpPr>
            <a:cxnSpLocks/>
          </p:cNvCxnSpPr>
          <p:nvPr/>
        </p:nvCxnSpPr>
        <p:spPr>
          <a:xfrm>
            <a:off x="6521941" y="487554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830929D-5CEC-0740-9986-42F585185C6E}"/>
              </a:ext>
            </a:extLst>
          </p:cNvPr>
          <p:cNvSpPr/>
          <p:nvPr/>
        </p:nvSpPr>
        <p:spPr>
          <a:xfrm>
            <a:off x="1867437" y="2140182"/>
            <a:ext cx="1849057" cy="12888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8ED774-1035-3D46-B7AB-BFD396FDD940}"/>
              </a:ext>
            </a:extLst>
          </p:cNvPr>
          <p:cNvSpPr txBox="1"/>
          <p:nvPr/>
        </p:nvSpPr>
        <p:spPr>
          <a:xfrm>
            <a:off x="3181825" y="1429345"/>
            <a:ext cx="330193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Common step is to collapse “PCR duplicates”</a:t>
            </a:r>
          </a:p>
          <a:p>
            <a:r>
              <a:rPr lang="en-US" dirty="0">
                <a:latin typeface="Gill Sans MT" panose="020B0502020104020203" pitchFamily="34" charset="77"/>
              </a:rPr>
              <a:t>(All reads with the same start coordinate and length)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C1E1DB-D1F2-2944-806E-7DC679F7C28A}"/>
              </a:ext>
            </a:extLst>
          </p:cNvPr>
          <p:cNvSpPr txBox="1"/>
          <p:nvPr/>
        </p:nvSpPr>
        <p:spPr>
          <a:xfrm>
            <a:off x="6666224" y="1312210"/>
            <a:ext cx="512247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samtools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rmdup</a:t>
            </a:r>
            <a:endParaRPr lang="en-US" dirty="0">
              <a:latin typeface="Courier" pitchFamily="2" charset="0"/>
            </a:endParaRPr>
          </a:p>
          <a:p>
            <a:r>
              <a:rPr lang="en-US" i="1" dirty="0">
                <a:latin typeface="Gill Sans MT" panose="020B0502020104020203" pitchFamily="34" charset="77"/>
              </a:rPr>
              <a:t>or</a:t>
            </a:r>
          </a:p>
          <a:p>
            <a:r>
              <a:rPr lang="en-US" dirty="0">
                <a:latin typeface="Courier" pitchFamily="2" charset="0"/>
              </a:rPr>
              <a:t>java –jar </a:t>
            </a:r>
            <a:r>
              <a:rPr lang="en-US" dirty="0" err="1">
                <a:latin typeface="Courier" pitchFamily="2" charset="0"/>
              </a:rPr>
              <a:t>picard.jar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MarkDuplicates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7E5FF1-003E-3A4E-A9E6-FA1FEB6AE21C}"/>
              </a:ext>
            </a:extLst>
          </p:cNvPr>
          <p:cNvSpPr txBox="1"/>
          <p:nvPr/>
        </p:nvSpPr>
        <p:spPr>
          <a:xfrm>
            <a:off x="216469" y="6139369"/>
            <a:ext cx="792709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% of duplicates identified indicative of library complexity</a:t>
            </a:r>
          </a:p>
        </p:txBody>
      </p:sp>
    </p:spTree>
    <p:extLst>
      <p:ext uri="{BB962C8B-B14F-4D97-AF65-F5344CB8AC3E}">
        <p14:creationId xmlns:p14="http://schemas.microsoft.com/office/powerpoint/2010/main" val="28030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7" grpId="0" animBg="1"/>
      <p:bldP spid="37" grpId="1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Upstream sources of error - contamination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4308C38-2DB1-B647-A234-113E6A18EC2C}"/>
              </a:ext>
            </a:extLst>
          </p:cNvPr>
          <p:cNvCxnSpPr/>
          <p:nvPr/>
        </p:nvCxnSpPr>
        <p:spPr>
          <a:xfrm>
            <a:off x="5952182" y="18542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0E37C46C-8EC0-004A-8D8C-0AF9406BE7D9}"/>
              </a:ext>
            </a:extLst>
          </p:cNvPr>
          <p:cNvSpPr/>
          <p:nvPr/>
        </p:nvSpPr>
        <p:spPr>
          <a:xfrm>
            <a:off x="4576421" y="2050830"/>
            <a:ext cx="1375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0"/>
              </a:rPr>
              <a:t>Mouse DNA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(target)</a:t>
            </a:r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07519D-C31D-B544-AA2D-D5C815708935}"/>
              </a:ext>
            </a:extLst>
          </p:cNvPr>
          <p:cNvCxnSpPr/>
          <p:nvPr/>
        </p:nvCxnSpPr>
        <p:spPr>
          <a:xfrm>
            <a:off x="6104582" y="20066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1E3AE68-5D82-7344-81A8-5C666C7D9C0E}"/>
              </a:ext>
            </a:extLst>
          </p:cNvPr>
          <p:cNvCxnSpPr/>
          <p:nvPr/>
        </p:nvCxnSpPr>
        <p:spPr>
          <a:xfrm>
            <a:off x="6256982" y="21590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D62F13D-2660-C94E-9B80-00216C20D475}"/>
              </a:ext>
            </a:extLst>
          </p:cNvPr>
          <p:cNvCxnSpPr/>
          <p:nvPr/>
        </p:nvCxnSpPr>
        <p:spPr>
          <a:xfrm>
            <a:off x="6409382" y="23114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A2057A7-F809-EE4C-B608-9F31867DCD59}"/>
              </a:ext>
            </a:extLst>
          </p:cNvPr>
          <p:cNvCxnSpPr/>
          <p:nvPr/>
        </p:nvCxnSpPr>
        <p:spPr>
          <a:xfrm>
            <a:off x="6561782" y="24638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6ED626E-F5EF-104F-B994-62B272E075BF}"/>
              </a:ext>
            </a:extLst>
          </p:cNvPr>
          <p:cNvCxnSpPr/>
          <p:nvPr/>
        </p:nvCxnSpPr>
        <p:spPr>
          <a:xfrm>
            <a:off x="6714182" y="26162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54C1FD2-E0AE-1B46-A294-BD3685880A50}"/>
              </a:ext>
            </a:extLst>
          </p:cNvPr>
          <p:cNvCxnSpPr/>
          <p:nvPr/>
        </p:nvCxnSpPr>
        <p:spPr>
          <a:xfrm>
            <a:off x="6866582" y="27686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E8F306B-5FF8-A245-8485-D8E58A59F9B1}"/>
              </a:ext>
            </a:extLst>
          </p:cNvPr>
          <p:cNvCxnSpPr/>
          <p:nvPr/>
        </p:nvCxnSpPr>
        <p:spPr>
          <a:xfrm>
            <a:off x="7994342" y="18542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492270A-E7A6-6542-B09D-04BAB72209E0}"/>
              </a:ext>
            </a:extLst>
          </p:cNvPr>
          <p:cNvCxnSpPr/>
          <p:nvPr/>
        </p:nvCxnSpPr>
        <p:spPr>
          <a:xfrm>
            <a:off x="8146742" y="20066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9ACD0B-61B0-244F-91B1-F60E7AC00149}"/>
              </a:ext>
            </a:extLst>
          </p:cNvPr>
          <p:cNvCxnSpPr/>
          <p:nvPr/>
        </p:nvCxnSpPr>
        <p:spPr>
          <a:xfrm>
            <a:off x="8299142" y="21590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D2E9148-DE86-2F43-AA68-0A4C31D83E54}"/>
              </a:ext>
            </a:extLst>
          </p:cNvPr>
          <p:cNvCxnSpPr/>
          <p:nvPr/>
        </p:nvCxnSpPr>
        <p:spPr>
          <a:xfrm>
            <a:off x="8451542" y="23114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BB4F11-69B5-3247-A5BD-D1745A1A5C72}"/>
              </a:ext>
            </a:extLst>
          </p:cNvPr>
          <p:cNvCxnSpPr/>
          <p:nvPr/>
        </p:nvCxnSpPr>
        <p:spPr>
          <a:xfrm>
            <a:off x="8603942" y="24638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EE9A49-4C77-3B47-982B-09B11C610AE9}"/>
              </a:ext>
            </a:extLst>
          </p:cNvPr>
          <p:cNvCxnSpPr/>
          <p:nvPr/>
        </p:nvCxnSpPr>
        <p:spPr>
          <a:xfrm>
            <a:off x="8756342" y="26162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E7A67B6-FEC5-0A4F-8807-44F3902A936C}"/>
              </a:ext>
            </a:extLst>
          </p:cNvPr>
          <p:cNvCxnSpPr/>
          <p:nvPr/>
        </p:nvCxnSpPr>
        <p:spPr>
          <a:xfrm>
            <a:off x="8908742" y="2768601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67ADC47E-BEBA-7642-A1E9-93976DFE1F60}"/>
              </a:ext>
            </a:extLst>
          </p:cNvPr>
          <p:cNvSpPr/>
          <p:nvPr/>
        </p:nvSpPr>
        <p:spPr>
          <a:xfrm>
            <a:off x="4332379" y="3508542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0"/>
              </a:rPr>
              <a:t>Human DNA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(contamination)</a:t>
            </a:r>
            <a:endParaRPr lang="en-US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089F860-F1EE-5147-B7CF-A1964EFBFA86}"/>
              </a:ext>
            </a:extLst>
          </p:cNvPr>
          <p:cNvCxnSpPr/>
          <p:nvPr/>
        </p:nvCxnSpPr>
        <p:spPr>
          <a:xfrm>
            <a:off x="6150620" y="3573074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544AD32-14A7-AA4C-9079-11ED15A86744}"/>
              </a:ext>
            </a:extLst>
          </p:cNvPr>
          <p:cNvCxnSpPr/>
          <p:nvPr/>
        </p:nvCxnSpPr>
        <p:spPr>
          <a:xfrm>
            <a:off x="6303020" y="3725474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586DC3F-52D9-6B47-86F2-B5148025B720}"/>
              </a:ext>
            </a:extLst>
          </p:cNvPr>
          <p:cNvCxnSpPr/>
          <p:nvPr/>
        </p:nvCxnSpPr>
        <p:spPr>
          <a:xfrm>
            <a:off x="6455420" y="3877874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66A20F0-7A86-054C-B4E6-E0980A6F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736" y="3037134"/>
            <a:ext cx="3002643" cy="168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9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Contamination – how to detect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F4313B-005B-AE4D-8CF0-A332AC41401C}"/>
              </a:ext>
            </a:extLst>
          </p:cNvPr>
          <p:cNvSpPr txBox="1"/>
          <p:nvPr/>
        </p:nvSpPr>
        <p:spPr>
          <a:xfrm>
            <a:off x="5546035" y="4491536"/>
            <a:ext cx="5357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Low % reads aligned to the target reference genome could indicate contamination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44A376-E95D-834C-96D8-A54202F6225A}"/>
              </a:ext>
            </a:extLst>
          </p:cNvPr>
          <p:cNvCxnSpPr/>
          <p:nvPr/>
        </p:nvCxnSpPr>
        <p:spPr>
          <a:xfrm>
            <a:off x="1617829" y="2056743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1133A8-F032-0942-BC33-32C41E7EF1A8}"/>
              </a:ext>
            </a:extLst>
          </p:cNvPr>
          <p:cNvCxnSpPr>
            <a:cxnSpLocks/>
          </p:cNvCxnSpPr>
          <p:nvPr/>
        </p:nvCxnSpPr>
        <p:spPr>
          <a:xfrm>
            <a:off x="3437648" y="3021079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BAE937-B503-EC4A-8FAA-A4E4D2EF8251}"/>
              </a:ext>
            </a:extLst>
          </p:cNvPr>
          <p:cNvCxnSpPr>
            <a:cxnSpLocks/>
          </p:cNvCxnSpPr>
          <p:nvPr/>
        </p:nvCxnSpPr>
        <p:spPr>
          <a:xfrm>
            <a:off x="2963257" y="2784067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9207C0-1FC1-B34F-8F2B-FBEFCE9A7600}"/>
              </a:ext>
            </a:extLst>
          </p:cNvPr>
          <p:cNvSpPr txBox="1"/>
          <p:nvPr/>
        </p:nvSpPr>
        <p:spPr>
          <a:xfrm flipH="1">
            <a:off x="935262" y="1505391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Mouse reference genome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D75603-1148-EC4B-A33E-EFB4C3624591}"/>
              </a:ext>
            </a:extLst>
          </p:cNvPr>
          <p:cNvSpPr txBox="1"/>
          <p:nvPr/>
        </p:nvSpPr>
        <p:spPr>
          <a:xfrm flipH="1">
            <a:off x="918554" y="2450116"/>
            <a:ext cx="10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0"/>
              </a:rPr>
              <a:t>Reads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B11823-0DB7-A945-817E-D167DB97415D}"/>
              </a:ext>
            </a:extLst>
          </p:cNvPr>
          <p:cNvCxnSpPr>
            <a:cxnSpLocks/>
          </p:cNvCxnSpPr>
          <p:nvPr/>
        </p:nvCxnSpPr>
        <p:spPr>
          <a:xfrm>
            <a:off x="2626837" y="2576044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5D4356-7CF1-2240-8BD1-8828409F0145}"/>
              </a:ext>
            </a:extLst>
          </p:cNvPr>
          <p:cNvCxnSpPr>
            <a:cxnSpLocks/>
          </p:cNvCxnSpPr>
          <p:nvPr/>
        </p:nvCxnSpPr>
        <p:spPr>
          <a:xfrm>
            <a:off x="2510926" y="2339032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C2D9FE-EC8B-BB43-BEFF-BC776BA4209C}"/>
              </a:ext>
            </a:extLst>
          </p:cNvPr>
          <p:cNvCxnSpPr>
            <a:cxnSpLocks/>
          </p:cNvCxnSpPr>
          <p:nvPr/>
        </p:nvCxnSpPr>
        <p:spPr>
          <a:xfrm>
            <a:off x="6204914" y="3021079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ABD0B9-4454-E84A-9D85-801856B3CE33}"/>
              </a:ext>
            </a:extLst>
          </p:cNvPr>
          <p:cNvCxnSpPr>
            <a:cxnSpLocks/>
          </p:cNvCxnSpPr>
          <p:nvPr/>
        </p:nvCxnSpPr>
        <p:spPr>
          <a:xfrm>
            <a:off x="5432284" y="2784333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6A694D-AA8A-3A47-90DC-F0FC8E985680}"/>
              </a:ext>
            </a:extLst>
          </p:cNvPr>
          <p:cNvCxnSpPr>
            <a:cxnSpLocks/>
          </p:cNvCxnSpPr>
          <p:nvPr/>
        </p:nvCxnSpPr>
        <p:spPr>
          <a:xfrm>
            <a:off x="5059270" y="2611929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F3577C-7C23-274B-B9F8-8B87D3CC15FC}"/>
              </a:ext>
            </a:extLst>
          </p:cNvPr>
          <p:cNvCxnSpPr>
            <a:cxnSpLocks/>
          </p:cNvCxnSpPr>
          <p:nvPr/>
        </p:nvCxnSpPr>
        <p:spPr>
          <a:xfrm>
            <a:off x="4833206" y="2339032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02F37F-B9CE-E545-AD2A-E765EB8D0183}"/>
              </a:ext>
            </a:extLst>
          </p:cNvPr>
          <p:cNvCxnSpPr>
            <a:cxnSpLocks/>
          </p:cNvCxnSpPr>
          <p:nvPr/>
        </p:nvCxnSpPr>
        <p:spPr>
          <a:xfrm>
            <a:off x="8611219" y="3021079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F4612F-142C-B546-9BEC-63E59F3EE953}"/>
              </a:ext>
            </a:extLst>
          </p:cNvPr>
          <p:cNvCxnSpPr>
            <a:cxnSpLocks/>
          </p:cNvCxnSpPr>
          <p:nvPr/>
        </p:nvCxnSpPr>
        <p:spPr>
          <a:xfrm>
            <a:off x="8224853" y="2784067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B0E1F2-8240-ED49-95E8-44C85F45C663}"/>
              </a:ext>
            </a:extLst>
          </p:cNvPr>
          <p:cNvCxnSpPr>
            <a:cxnSpLocks/>
          </p:cNvCxnSpPr>
          <p:nvPr/>
        </p:nvCxnSpPr>
        <p:spPr>
          <a:xfrm>
            <a:off x="7864717" y="2576044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DA1AC7-7005-C34F-B146-EB3C191889BD}"/>
              </a:ext>
            </a:extLst>
          </p:cNvPr>
          <p:cNvCxnSpPr>
            <a:cxnSpLocks/>
          </p:cNvCxnSpPr>
          <p:nvPr/>
        </p:nvCxnSpPr>
        <p:spPr>
          <a:xfrm>
            <a:off x="7053906" y="2339032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2815CAC-E0EC-CF46-B443-547122DD0A35}"/>
              </a:ext>
            </a:extLst>
          </p:cNvPr>
          <p:cNvSpPr txBox="1"/>
          <p:nvPr/>
        </p:nvSpPr>
        <p:spPr>
          <a:xfrm flipH="1">
            <a:off x="541099" y="4274562"/>
            <a:ext cx="24221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Unaligned reads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3610B1-649D-9740-8FFB-3D801577DACF}"/>
              </a:ext>
            </a:extLst>
          </p:cNvPr>
          <p:cNvCxnSpPr>
            <a:cxnSpLocks/>
          </p:cNvCxnSpPr>
          <p:nvPr/>
        </p:nvCxnSpPr>
        <p:spPr>
          <a:xfrm>
            <a:off x="1657948" y="5603171"/>
            <a:ext cx="162162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22CEC3-17D7-5141-B1F7-BB78339A44DA}"/>
              </a:ext>
            </a:extLst>
          </p:cNvPr>
          <p:cNvCxnSpPr>
            <a:cxnSpLocks/>
          </p:cNvCxnSpPr>
          <p:nvPr/>
        </p:nvCxnSpPr>
        <p:spPr>
          <a:xfrm>
            <a:off x="1183557" y="5366159"/>
            <a:ext cx="162162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ECAD20-10B2-9346-8D34-FAB593EE8F32}"/>
              </a:ext>
            </a:extLst>
          </p:cNvPr>
          <p:cNvCxnSpPr>
            <a:cxnSpLocks/>
          </p:cNvCxnSpPr>
          <p:nvPr/>
        </p:nvCxnSpPr>
        <p:spPr>
          <a:xfrm>
            <a:off x="847137" y="5158136"/>
            <a:ext cx="162162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83E1A1-A0FC-EF43-86EC-AB319F75B461}"/>
              </a:ext>
            </a:extLst>
          </p:cNvPr>
          <p:cNvCxnSpPr>
            <a:cxnSpLocks/>
          </p:cNvCxnSpPr>
          <p:nvPr/>
        </p:nvCxnSpPr>
        <p:spPr>
          <a:xfrm>
            <a:off x="731226" y="4921124"/>
            <a:ext cx="162162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1C61EE2-759B-1045-8665-6AF09A29F47E}"/>
              </a:ext>
            </a:extLst>
          </p:cNvPr>
          <p:cNvSpPr/>
          <p:nvPr/>
        </p:nvSpPr>
        <p:spPr>
          <a:xfrm>
            <a:off x="404949" y="4274562"/>
            <a:ext cx="3213462" cy="156453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23C220-8AE0-1344-ABA7-0264CCE39CEF}"/>
              </a:ext>
            </a:extLst>
          </p:cNvPr>
          <p:cNvSpPr txBox="1"/>
          <p:nvPr/>
        </p:nvSpPr>
        <p:spPr>
          <a:xfrm>
            <a:off x="4723997" y="3856900"/>
            <a:ext cx="39515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samtools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flagstat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reads.bam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87A521-D7CA-2F4D-8B4B-B932FA11A38D}"/>
              </a:ext>
            </a:extLst>
          </p:cNvPr>
          <p:cNvSpPr txBox="1"/>
          <p:nvPr/>
        </p:nvSpPr>
        <p:spPr>
          <a:xfrm flipH="1">
            <a:off x="892112" y="5839097"/>
            <a:ext cx="24221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0"/>
              </a:rPr>
              <a:t>e.g. from human or other sources</a:t>
            </a:r>
          </a:p>
        </p:txBody>
      </p:sp>
    </p:spTree>
    <p:extLst>
      <p:ext uri="{BB962C8B-B14F-4D97-AF65-F5344CB8AC3E}">
        <p14:creationId xmlns:p14="http://schemas.microsoft.com/office/powerpoint/2010/main" val="64831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pPr algn="just"/>
            <a:r>
              <a:rPr lang="en-US" sz="3600" dirty="0">
                <a:latin typeface="Gill Sans MT" panose="020B0502020104020203" pitchFamily="34" charset="0"/>
              </a:rPr>
              <a:t>Sources of sequencing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FAFCD-910E-C44E-B922-4EE1847B5CA8}"/>
              </a:ext>
            </a:extLst>
          </p:cNvPr>
          <p:cNvSpPr txBox="1"/>
          <p:nvPr/>
        </p:nvSpPr>
        <p:spPr>
          <a:xfrm>
            <a:off x="2199930" y="1925471"/>
            <a:ext cx="2207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“Upstream”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28A7C-981A-D443-ADB4-DF50A7100F6A}"/>
              </a:ext>
            </a:extLst>
          </p:cNvPr>
          <p:cNvSpPr txBox="1"/>
          <p:nvPr/>
        </p:nvSpPr>
        <p:spPr>
          <a:xfrm>
            <a:off x="2199931" y="4821073"/>
            <a:ext cx="2207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“During”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B88DB-DFB3-EA4C-964A-8A6EAD49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3842126"/>
            <a:ext cx="3429000" cy="2374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B9B705-32F6-A543-B759-41DED1772CA8}"/>
              </a:ext>
            </a:extLst>
          </p:cNvPr>
          <p:cNvSpPr txBox="1"/>
          <p:nvPr/>
        </p:nvSpPr>
        <p:spPr>
          <a:xfrm>
            <a:off x="7960659" y="1676472"/>
            <a:ext cx="2384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Sample collection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A6C1DC-D86C-AA4C-A290-2D38D055CDDA}"/>
              </a:ext>
            </a:extLst>
          </p:cNvPr>
          <p:cNvSpPr txBox="1"/>
          <p:nvPr/>
        </p:nvSpPr>
        <p:spPr>
          <a:xfrm>
            <a:off x="7960659" y="3090591"/>
            <a:ext cx="2609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Library preparation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357997-1168-D94C-8713-5C583329C561}"/>
              </a:ext>
            </a:extLst>
          </p:cNvPr>
          <p:cNvSpPr txBox="1"/>
          <p:nvPr/>
        </p:nvSpPr>
        <p:spPr>
          <a:xfrm>
            <a:off x="7960659" y="4744128"/>
            <a:ext cx="1625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Sequencing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490377-F9E5-D745-A136-4105B93F9046}"/>
              </a:ext>
            </a:extLst>
          </p:cNvPr>
          <p:cNvSpPr txBox="1"/>
          <p:nvPr/>
        </p:nvSpPr>
        <p:spPr>
          <a:xfrm>
            <a:off x="7960659" y="6032360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Analysis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210A87-A15B-EF44-A55A-09E6D42CF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983" y="1217377"/>
            <a:ext cx="2241923" cy="14918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11C2FC-CADE-5E4E-8FDC-C5C86319C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509" y="2897650"/>
            <a:ext cx="628794" cy="10089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D40A03-C84A-9648-9A95-36C3BA798547}"/>
              </a:ext>
            </a:extLst>
          </p:cNvPr>
          <p:cNvSpPr/>
          <p:nvPr/>
        </p:nvSpPr>
        <p:spPr>
          <a:xfrm>
            <a:off x="2199930" y="3919343"/>
            <a:ext cx="5760729" cy="2569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45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Sources of sequencing error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600686" y="1259615"/>
            <a:ext cx="623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“During” </a:t>
            </a:r>
            <a:r>
              <a:rPr lang="en-US" sz="2400" dirty="0">
                <a:latin typeface="Gill Sans MT" panose="020B0502020104020203" pitchFamily="34" charset="0"/>
              </a:rPr>
              <a:t>errors occur in cluster generation or sequencing by synthesis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CE161-C4FE-3949-8055-8D52E9CFE18E}"/>
              </a:ext>
            </a:extLst>
          </p:cNvPr>
          <p:cNvSpPr txBox="1"/>
          <p:nvPr/>
        </p:nvSpPr>
        <p:spPr>
          <a:xfrm>
            <a:off x="8216132" y="906318"/>
            <a:ext cx="1962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Incorrect base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EDC12-3C98-BF43-8B69-CA758B639F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667" y="3541874"/>
            <a:ext cx="4875700" cy="2789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E97BE0-4BF0-BE40-B39A-3351CF850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323" y="1460495"/>
            <a:ext cx="3209757" cy="496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Sources of sequencing error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600686" y="1259615"/>
            <a:ext cx="623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“During” </a:t>
            </a:r>
            <a:r>
              <a:rPr lang="en-US" sz="2400" dirty="0">
                <a:latin typeface="Gill Sans MT" panose="020B0502020104020203" pitchFamily="34" charset="0"/>
              </a:rPr>
              <a:t>errors occur in cluster generation or sequencing by synthesis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CE161-C4FE-3949-8055-8D52E9CFE18E}"/>
              </a:ext>
            </a:extLst>
          </p:cNvPr>
          <p:cNvSpPr txBox="1"/>
          <p:nvPr/>
        </p:nvSpPr>
        <p:spPr>
          <a:xfrm>
            <a:off x="8216132" y="906318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Missing base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EDC12-3C98-BF43-8B69-CA758B639F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667" y="3541874"/>
            <a:ext cx="4875700" cy="2789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80CFCE-F6C2-0443-B6C6-81D6D7B3D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848" y="1367983"/>
            <a:ext cx="327023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10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Quality scores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CE161-C4FE-3949-8055-8D52E9CFE18E}"/>
              </a:ext>
            </a:extLst>
          </p:cNvPr>
          <p:cNvSpPr txBox="1"/>
          <p:nvPr/>
        </p:nvSpPr>
        <p:spPr>
          <a:xfrm rot="16200000">
            <a:off x="-508000" y="3315454"/>
            <a:ext cx="227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Fluorescence intensity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179AF-9940-E340-AA31-AE0D813E4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098" y="1005840"/>
            <a:ext cx="3611665" cy="545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F159D9-0A5D-9949-9EAA-8E85D3AE0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790" y="2192020"/>
            <a:ext cx="1816100" cy="15367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92BFAD-51B0-0441-8FC3-B890AF48899E}"/>
              </a:ext>
            </a:extLst>
          </p:cNvPr>
          <p:cNvCxnSpPr/>
          <p:nvPr/>
        </p:nvCxnSpPr>
        <p:spPr>
          <a:xfrm>
            <a:off x="955040" y="1981200"/>
            <a:ext cx="0" cy="3037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EC9663-D53D-744E-B415-94C3E04EDA39}"/>
              </a:ext>
            </a:extLst>
          </p:cNvPr>
          <p:cNvCxnSpPr/>
          <p:nvPr/>
        </p:nvCxnSpPr>
        <p:spPr>
          <a:xfrm>
            <a:off x="934720" y="5029200"/>
            <a:ext cx="3942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FFF755-7EFB-F144-A8A8-2BA1725B3ADA}"/>
              </a:ext>
            </a:extLst>
          </p:cNvPr>
          <p:cNvSpPr txBox="1"/>
          <p:nvPr/>
        </p:nvSpPr>
        <p:spPr>
          <a:xfrm>
            <a:off x="1493520" y="516128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32479-31F9-AA43-9E5C-256D72001F3E}"/>
              </a:ext>
            </a:extLst>
          </p:cNvPr>
          <p:cNvSpPr txBox="1"/>
          <p:nvPr/>
        </p:nvSpPr>
        <p:spPr>
          <a:xfrm>
            <a:off x="2425614" y="516128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EB64BB-AA00-B743-84D8-121B3A295BAA}"/>
              </a:ext>
            </a:extLst>
          </p:cNvPr>
          <p:cNvSpPr txBox="1"/>
          <p:nvPr/>
        </p:nvSpPr>
        <p:spPr>
          <a:xfrm>
            <a:off x="3357708" y="516128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D3A3C7-DDA4-324B-867E-07950782EB2D}"/>
              </a:ext>
            </a:extLst>
          </p:cNvPr>
          <p:cNvSpPr txBox="1"/>
          <p:nvPr/>
        </p:nvSpPr>
        <p:spPr>
          <a:xfrm>
            <a:off x="4302625" y="516128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C126D8-9DC3-9840-A20B-357B3583F75C}"/>
              </a:ext>
            </a:extLst>
          </p:cNvPr>
          <p:cNvSpPr/>
          <p:nvPr/>
        </p:nvSpPr>
        <p:spPr>
          <a:xfrm>
            <a:off x="6602929" y="2929777"/>
            <a:ext cx="965200" cy="930910"/>
          </a:xfrm>
          <a:prstGeom prst="ellipse">
            <a:avLst/>
          </a:prstGeom>
          <a:gradFill flip="none" rotWithShape="1">
            <a:gsLst>
              <a:gs pos="0">
                <a:srgbClr val="29D5EB">
                  <a:shade val="30000"/>
                  <a:satMod val="115000"/>
                </a:srgbClr>
              </a:gs>
              <a:gs pos="50000">
                <a:srgbClr val="29D5EB">
                  <a:shade val="67500"/>
                  <a:satMod val="115000"/>
                </a:srgbClr>
              </a:gs>
              <a:gs pos="100000">
                <a:srgbClr val="29D5EB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E48341-B570-0045-B48C-35C4EDE7EBE8}"/>
              </a:ext>
            </a:extLst>
          </p:cNvPr>
          <p:cNvSpPr/>
          <p:nvPr/>
        </p:nvSpPr>
        <p:spPr>
          <a:xfrm>
            <a:off x="1493520" y="2360834"/>
            <a:ext cx="317716" cy="2658206"/>
          </a:xfrm>
          <a:prstGeom prst="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07C8AE-2DD7-A34C-9340-C765676061E5}"/>
              </a:ext>
            </a:extLst>
          </p:cNvPr>
          <p:cNvSpPr/>
          <p:nvPr/>
        </p:nvSpPr>
        <p:spPr>
          <a:xfrm>
            <a:off x="2435699" y="4897120"/>
            <a:ext cx="317716" cy="1219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EDB009-59BE-724D-8AA0-AFE5B821ECB5}"/>
              </a:ext>
            </a:extLst>
          </p:cNvPr>
          <p:cNvSpPr/>
          <p:nvPr/>
        </p:nvSpPr>
        <p:spPr>
          <a:xfrm>
            <a:off x="3348686" y="4897118"/>
            <a:ext cx="317716" cy="1219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1CB717-E3A5-5848-83D4-68463CC79B44}"/>
              </a:ext>
            </a:extLst>
          </p:cNvPr>
          <p:cNvSpPr/>
          <p:nvPr/>
        </p:nvSpPr>
        <p:spPr>
          <a:xfrm>
            <a:off x="4293547" y="4216401"/>
            <a:ext cx="317716" cy="8026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A07971-56D3-2C40-80DA-FF93A07B77F4}"/>
              </a:ext>
            </a:extLst>
          </p:cNvPr>
          <p:cNvSpPr/>
          <p:nvPr/>
        </p:nvSpPr>
        <p:spPr>
          <a:xfrm>
            <a:off x="6602929" y="2929777"/>
            <a:ext cx="965200" cy="930910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2CE7A94-1664-7D48-B73C-FCD280E72C09}"/>
              </a:ext>
            </a:extLst>
          </p:cNvPr>
          <p:cNvSpPr/>
          <p:nvPr/>
        </p:nvSpPr>
        <p:spPr>
          <a:xfrm>
            <a:off x="6602929" y="2929777"/>
            <a:ext cx="965200" cy="930910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13881C-56FE-1B4D-8A81-02FDD95DC58E}"/>
              </a:ext>
            </a:extLst>
          </p:cNvPr>
          <p:cNvSpPr/>
          <p:nvPr/>
        </p:nvSpPr>
        <p:spPr>
          <a:xfrm>
            <a:off x="6602929" y="2929777"/>
            <a:ext cx="965200" cy="930910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3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Quality scores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CE161-C4FE-3949-8055-8D52E9CFE18E}"/>
              </a:ext>
            </a:extLst>
          </p:cNvPr>
          <p:cNvSpPr txBox="1"/>
          <p:nvPr/>
        </p:nvSpPr>
        <p:spPr>
          <a:xfrm>
            <a:off x="6672866" y="3059554"/>
            <a:ext cx="5072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Probability that the most intense color is the correct base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E9FD7-01A7-3449-B7FD-80F5C087ED30}"/>
              </a:ext>
            </a:extLst>
          </p:cNvPr>
          <p:cNvSpPr txBox="1"/>
          <p:nvPr/>
        </p:nvSpPr>
        <p:spPr>
          <a:xfrm rot="16200000">
            <a:off x="-508000" y="3315454"/>
            <a:ext cx="227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Fluorescence intensity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C8ABD4-81F0-0E43-A9D0-14BE7D73275D}"/>
              </a:ext>
            </a:extLst>
          </p:cNvPr>
          <p:cNvCxnSpPr/>
          <p:nvPr/>
        </p:nvCxnSpPr>
        <p:spPr>
          <a:xfrm>
            <a:off x="955040" y="1981200"/>
            <a:ext cx="0" cy="3037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60DD98-8F0E-1640-967E-8243D7DD901E}"/>
              </a:ext>
            </a:extLst>
          </p:cNvPr>
          <p:cNvCxnSpPr/>
          <p:nvPr/>
        </p:nvCxnSpPr>
        <p:spPr>
          <a:xfrm>
            <a:off x="934720" y="5029200"/>
            <a:ext cx="3942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4BFDA39-5D33-744D-B1D3-6025EBE89BFD}"/>
              </a:ext>
            </a:extLst>
          </p:cNvPr>
          <p:cNvSpPr txBox="1"/>
          <p:nvPr/>
        </p:nvSpPr>
        <p:spPr>
          <a:xfrm>
            <a:off x="1493520" y="516128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1BB40-5523-634E-933C-838AD9734FA4}"/>
              </a:ext>
            </a:extLst>
          </p:cNvPr>
          <p:cNvSpPr txBox="1"/>
          <p:nvPr/>
        </p:nvSpPr>
        <p:spPr>
          <a:xfrm>
            <a:off x="2425614" y="516128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E834A8-0239-0C4D-B75A-71EEA527EE02}"/>
              </a:ext>
            </a:extLst>
          </p:cNvPr>
          <p:cNvSpPr txBox="1"/>
          <p:nvPr/>
        </p:nvSpPr>
        <p:spPr>
          <a:xfrm>
            <a:off x="3357708" y="516128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2C536D-45BD-CF4D-8490-BBCD9D68F775}"/>
              </a:ext>
            </a:extLst>
          </p:cNvPr>
          <p:cNvSpPr txBox="1"/>
          <p:nvPr/>
        </p:nvSpPr>
        <p:spPr>
          <a:xfrm>
            <a:off x="4302625" y="516128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C6B25-2AE4-E94F-8C11-F084A1CD4D7F}"/>
              </a:ext>
            </a:extLst>
          </p:cNvPr>
          <p:cNvSpPr/>
          <p:nvPr/>
        </p:nvSpPr>
        <p:spPr>
          <a:xfrm>
            <a:off x="1493520" y="2360834"/>
            <a:ext cx="317716" cy="2658206"/>
          </a:xfrm>
          <a:prstGeom prst="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13E7DE-46AA-7C4D-BBBA-3A4033BE96B7}"/>
              </a:ext>
            </a:extLst>
          </p:cNvPr>
          <p:cNvSpPr/>
          <p:nvPr/>
        </p:nvSpPr>
        <p:spPr>
          <a:xfrm>
            <a:off x="2435699" y="4897120"/>
            <a:ext cx="317716" cy="1219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C7396D-32F5-2848-AE8C-FD2DCE1F3721}"/>
              </a:ext>
            </a:extLst>
          </p:cNvPr>
          <p:cNvSpPr/>
          <p:nvPr/>
        </p:nvSpPr>
        <p:spPr>
          <a:xfrm>
            <a:off x="3348686" y="4897118"/>
            <a:ext cx="317716" cy="1219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91F25B-F5F4-2843-B96B-F98BCA74C086}"/>
              </a:ext>
            </a:extLst>
          </p:cNvPr>
          <p:cNvSpPr/>
          <p:nvPr/>
        </p:nvSpPr>
        <p:spPr>
          <a:xfrm>
            <a:off x="4293547" y="4216401"/>
            <a:ext cx="317716" cy="8026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3D333B37-A1AB-3546-B6E1-C3DC21A3E8D5}"/>
              </a:ext>
            </a:extLst>
          </p:cNvPr>
          <p:cNvSpPr/>
          <p:nvPr/>
        </p:nvSpPr>
        <p:spPr>
          <a:xfrm>
            <a:off x="5090160" y="3383280"/>
            <a:ext cx="1229360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06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Today’s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1012166" y="1667774"/>
            <a:ext cx="97651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endParaRPr lang="en-US" sz="3600" dirty="0">
              <a:latin typeface="Gill Sans MT" panose="020B0502020104020203" pitchFamily="34" charset="0"/>
            </a:endParaRPr>
          </a:p>
          <a:p>
            <a:pPr marL="742950" indent="-742950">
              <a:buAutoNum type="arabicPeriod"/>
            </a:pPr>
            <a:r>
              <a:rPr lang="en-US" sz="3600" dirty="0">
                <a:latin typeface="Gill Sans MT" panose="020B0502020104020203" pitchFamily="34" charset="0"/>
              </a:rPr>
              <a:t>Sources of errors in our NGS pipeline</a:t>
            </a:r>
          </a:p>
          <a:p>
            <a:pPr marL="742950" indent="-742950">
              <a:buAutoNum type="arabicPeriod"/>
            </a:pPr>
            <a:r>
              <a:rPr lang="en-US" sz="3600" dirty="0">
                <a:latin typeface="Gill Sans MT" panose="020B0502020104020203" pitchFamily="34" charset="0"/>
              </a:rPr>
              <a:t>Computational methods to detect, and sometimes correct, errors </a:t>
            </a:r>
          </a:p>
        </p:txBody>
      </p:sp>
    </p:spTree>
    <p:extLst>
      <p:ext uri="{BB962C8B-B14F-4D97-AF65-F5344CB8AC3E}">
        <p14:creationId xmlns:p14="http://schemas.microsoft.com/office/powerpoint/2010/main" val="2629327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6659" y="874894"/>
            <a:ext cx="9042400" cy="76944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Courier New"/>
                <a:cs typeface="Courier New"/>
              </a:rPr>
              <a:t>@ERR194146.1 HSQ1008:141:D0CC8ACXX:3:1308:20201:36071/1</a:t>
            </a:r>
          </a:p>
          <a:p>
            <a:r>
              <a:rPr lang="en-US" sz="1100" dirty="0">
                <a:latin typeface="Courier New"/>
                <a:cs typeface="Courier New"/>
              </a:rPr>
              <a:t>ACATCTGGTTCCTACTTCAGGGCCATAAAGCCTAAATAGCCCACACGTTCCCCTTAAATAAGACATCACGATGGATCACAGGTCTATCACCCTATTAACCA</a:t>
            </a:r>
          </a:p>
          <a:p>
            <a:r>
              <a:rPr lang="en-US" sz="1100" dirty="0"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latin typeface="Courier New"/>
                <a:cs typeface="Courier New"/>
              </a:rPr>
              <a:t>?@@FFBFFDDHHBCEAFGEGIIDHGH@GDHHHGEHID@C?GGDG@FHIGGH@FHBEG:GGIEEHH;@CHH=EDFFBBE&gt;;@?3;;;&gt;;;;AA?&lt;C&gt;C@@C: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4175" y="1802350"/>
            <a:ext cx="2196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Q = -10 log</a:t>
            </a:r>
            <a:r>
              <a:rPr lang="en-US" sz="2800" baseline="-25000" dirty="0">
                <a:latin typeface="Gill Sans"/>
                <a:cs typeface="Gill Sans"/>
              </a:rPr>
              <a:t>10</a:t>
            </a:r>
            <a:r>
              <a:rPr lang="en-US" sz="2800" dirty="0">
                <a:latin typeface="Gill Sans"/>
                <a:cs typeface="Gill Sans"/>
              </a:rPr>
              <a:t>P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004028"/>
              </p:ext>
            </p:extLst>
          </p:nvPr>
        </p:nvGraphicFramePr>
        <p:xfrm>
          <a:off x="2829059" y="2523599"/>
          <a:ext cx="6096000" cy="2494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ill Sans MT" panose="020B0502020104020203" pitchFamily="34" charset="77"/>
                        </a:rPr>
                        <a:t>Phred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Prob. Of incorrect</a:t>
                      </a:r>
                      <a:r>
                        <a:rPr lang="en-US" baseline="0" dirty="0">
                          <a:latin typeface="Gill Sans MT" panose="020B0502020104020203" pitchFamily="34" charset="77"/>
                        </a:rPr>
                        <a:t> call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Base call 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 in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 in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 in 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 in 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99.99%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 in 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99.999%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29059" y="5059897"/>
            <a:ext cx="62327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Base quality score symbol = ASCII(Q+33)</a:t>
            </a:r>
          </a:p>
          <a:p>
            <a:r>
              <a:rPr lang="en-US" sz="2800" dirty="0">
                <a:latin typeface="Gill Sans"/>
                <a:cs typeface="Gill Sans"/>
              </a:rPr>
              <a:t>e.g. 10=+, 20=5, 30=?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4DD91B-78D6-4037-8639-231B8D8DD856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Quality scores</a:t>
            </a:r>
            <a:endParaRPr lang="en-US" sz="3600" u="sng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456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4DD91B-78D6-4037-8639-231B8D8DD856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Quality scores and read length</a:t>
            </a:r>
            <a:endParaRPr lang="en-US" sz="3600" u="sng" dirty="0">
              <a:latin typeface="Gill Sans MT" panose="020B05020201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80D32-F459-AC41-BF17-C4CD0100041C}"/>
              </a:ext>
            </a:extLst>
          </p:cNvPr>
          <p:cNvSpPr txBox="1"/>
          <p:nvPr/>
        </p:nvSpPr>
        <p:spPr>
          <a:xfrm>
            <a:off x="624522" y="974202"/>
            <a:ext cx="9555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Errors accumulate each cycle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Eventually we have a hard time distinguishing the true base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CE6A172-4F9E-644C-BC46-EC06D12B5E84}"/>
              </a:ext>
            </a:extLst>
          </p:cNvPr>
          <p:cNvSpPr/>
          <p:nvPr/>
        </p:nvSpPr>
        <p:spPr>
          <a:xfrm>
            <a:off x="1117600" y="5852647"/>
            <a:ext cx="4145280" cy="74168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6F073C2-8DFE-F74D-A9C1-0E2B78A4D195}"/>
              </a:ext>
            </a:extLst>
          </p:cNvPr>
          <p:cNvSpPr/>
          <p:nvPr/>
        </p:nvSpPr>
        <p:spPr>
          <a:xfrm>
            <a:off x="1960880" y="5293359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54717C-ABF8-1F40-826E-30FF0F2850B6}"/>
              </a:ext>
            </a:extLst>
          </p:cNvPr>
          <p:cNvGrpSpPr/>
          <p:nvPr/>
        </p:nvGrpSpPr>
        <p:grpSpPr>
          <a:xfrm>
            <a:off x="1635760" y="5293359"/>
            <a:ext cx="152400" cy="1137921"/>
            <a:chOff x="1635760" y="5293359"/>
            <a:chExt cx="152400" cy="1137921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3C75F42-20F3-EB4F-9849-A998A50DE96B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047DF9-1F6A-D94F-8BEF-295F89267027}"/>
                </a:ext>
              </a:extLst>
            </p:cNvPr>
            <p:cNvCxnSpPr>
              <a:endCxn id="8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F2D39B48-992F-444B-BE66-CE4FEEDD8806}"/>
              </a:ext>
            </a:extLst>
          </p:cNvPr>
          <p:cNvSpPr/>
          <p:nvPr/>
        </p:nvSpPr>
        <p:spPr>
          <a:xfrm>
            <a:off x="1625600" y="4987853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C08EA2-6D44-324B-BA35-983A20A675FA}"/>
              </a:ext>
            </a:extLst>
          </p:cNvPr>
          <p:cNvSpPr/>
          <p:nvPr/>
        </p:nvSpPr>
        <p:spPr>
          <a:xfrm>
            <a:off x="1625600" y="4710639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9EAB16-23DC-4D42-8063-BCC54E426B1B}"/>
              </a:ext>
            </a:extLst>
          </p:cNvPr>
          <p:cNvSpPr/>
          <p:nvPr/>
        </p:nvSpPr>
        <p:spPr>
          <a:xfrm>
            <a:off x="1625600" y="4417093"/>
            <a:ext cx="172720" cy="1727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DB795AE-B09A-224F-B271-1368B3EA72A7}"/>
              </a:ext>
            </a:extLst>
          </p:cNvPr>
          <p:cNvSpPr/>
          <p:nvPr/>
        </p:nvSpPr>
        <p:spPr>
          <a:xfrm>
            <a:off x="1625600" y="4121747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D4BBAE8-F069-364D-B9F4-91DD48D0198C}"/>
              </a:ext>
            </a:extLst>
          </p:cNvPr>
          <p:cNvSpPr/>
          <p:nvPr/>
        </p:nvSpPr>
        <p:spPr>
          <a:xfrm>
            <a:off x="1625600" y="3810420"/>
            <a:ext cx="172720" cy="1727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E0E9BB1-E8B6-8542-AEEE-67683B0903A2}"/>
              </a:ext>
            </a:extLst>
          </p:cNvPr>
          <p:cNvSpPr/>
          <p:nvPr/>
        </p:nvSpPr>
        <p:spPr>
          <a:xfrm>
            <a:off x="1960880" y="3261361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88AAFF-3A5A-0542-BD34-47ADB335C771}"/>
              </a:ext>
            </a:extLst>
          </p:cNvPr>
          <p:cNvSpPr/>
          <p:nvPr/>
        </p:nvSpPr>
        <p:spPr>
          <a:xfrm>
            <a:off x="1960880" y="2357920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3A1CCA2-6390-3E42-83FD-777168840EF7}"/>
              </a:ext>
            </a:extLst>
          </p:cNvPr>
          <p:cNvSpPr/>
          <p:nvPr/>
        </p:nvSpPr>
        <p:spPr>
          <a:xfrm>
            <a:off x="2860040" y="5293359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6653973-CFAB-1347-A56C-8444C5CCB31A}"/>
              </a:ext>
            </a:extLst>
          </p:cNvPr>
          <p:cNvGrpSpPr/>
          <p:nvPr/>
        </p:nvGrpSpPr>
        <p:grpSpPr>
          <a:xfrm>
            <a:off x="2534920" y="5293359"/>
            <a:ext cx="152400" cy="1137921"/>
            <a:chOff x="1635760" y="5293359"/>
            <a:chExt cx="152400" cy="1137921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A5F4C60-316B-8C42-9248-D447D1DBD963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ADCE4D-09D0-CD4A-BD95-C22BD0517C29}"/>
                </a:ext>
              </a:extLst>
            </p:cNvPr>
            <p:cNvCxnSpPr>
              <a:endCxn id="27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3139D0AF-C04F-E443-BE91-D4B1F15E2884}"/>
              </a:ext>
            </a:extLst>
          </p:cNvPr>
          <p:cNvSpPr/>
          <p:nvPr/>
        </p:nvSpPr>
        <p:spPr>
          <a:xfrm>
            <a:off x="2524760" y="4987853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6A4A98-7B37-BD48-87CB-0135E95955C5}"/>
              </a:ext>
            </a:extLst>
          </p:cNvPr>
          <p:cNvSpPr/>
          <p:nvPr/>
        </p:nvSpPr>
        <p:spPr>
          <a:xfrm>
            <a:off x="2524760" y="4710639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92EFC43-EE05-7146-844D-A721BDA9120C}"/>
              </a:ext>
            </a:extLst>
          </p:cNvPr>
          <p:cNvSpPr/>
          <p:nvPr/>
        </p:nvSpPr>
        <p:spPr>
          <a:xfrm>
            <a:off x="2514600" y="4417093"/>
            <a:ext cx="172720" cy="1727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4356D8B-CD22-1440-92EE-BA759D9546A3}"/>
              </a:ext>
            </a:extLst>
          </p:cNvPr>
          <p:cNvSpPr/>
          <p:nvPr/>
        </p:nvSpPr>
        <p:spPr>
          <a:xfrm>
            <a:off x="2514600" y="4074362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E74031F-9A37-474F-ABB2-ACE165887364}"/>
              </a:ext>
            </a:extLst>
          </p:cNvPr>
          <p:cNvSpPr/>
          <p:nvPr/>
        </p:nvSpPr>
        <p:spPr>
          <a:xfrm>
            <a:off x="2860040" y="3261361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9848BF2-73C5-7244-8B12-FBFCF540E0B5}"/>
              </a:ext>
            </a:extLst>
          </p:cNvPr>
          <p:cNvSpPr/>
          <p:nvPr/>
        </p:nvSpPr>
        <p:spPr>
          <a:xfrm>
            <a:off x="2860040" y="2357920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BC973FA-2C9F-734A-BADB-6A1EE8036EF8}"/>
              </a:ext>
            </a:extLst>
          </p:cNvPr>
          <p:cNvSpPr/>
          <p:nvPr/>
        </p:nvSpPr>
        <p:spPr>
          <a:xfrm>
            <a:off x="3723639" y="5281209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6C3AB51-FFC3-FF42-ABEB-F5F386572840}"/>
              </a:ext>
            </a:extLst>
          </p:cNvPr>
          <p:cNvGrpSpPr/>
          <p:nvPr/>
        </p:nvGrpSpPr>
        <p:grpSpPr>
          <a:xfrm>
            <a:off x="3398519" y="5281209"/>
            <a:ext cx="152400" cy="1137921"/>
            <a:chOff x="1635760" y="5293359"/>
            <a:chExt cx="152400" cy="1137921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CE15F41-21E4-3541-B83B-8E7B6F02FBF0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FCAB08D-DC46-6C45-9034-BAAC69D573E6}"/>
                </a:ext>
              </a:extLst>
            </p:cNvPr>
            <p:cNvCxnSpPr>
              <a:endCxn id="39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F40C3C20-F40E-8B43-A62C-44F3DE1EE972}"/>
              </a:ext>
            </a:extLst>
          </p:cNvPr>
          <p:cNvSpPr/>
          <p:nvPr/>
        </p:nvSpPr>
        <p:spPr>
          <a:xfrm>
            <a:off x="3388359" y="4975703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0B0A02C-534C-B842-8C14-C93B2628185F}"/>
              </a:ext>
            </a:extLst>
          </p:cNvPr>
          <p:cNvSpPr/>
          <p:nvPr/>
        </p:nvSpPr>
        <p:spPr>
          <a:xfrm>
            <a:off x="3388359" y="4698489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C3A9756-1A81-2E4D-87F7-A684527F1901}"/>
              </a:ext>
            </a:extLst>
          </p:cNvPr>
          <p:cNvSpPr/>
          <p:nvPr/>
        </p:nvSpPr>
        <p:spPr>
          <a:xfrm>
            <a:off x="3388359" y="4404943"/>
            <a:ext cx="172720" cy="1727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F09DFF4-5331-0A40-8BDF-96F9F2C1CBDF}"/>
              </a:ext>
            </a:extLst>
          </p:cNvPr>
          <p:cNvSpPr/>
          <p:nvPr/>
        </p:nvSpPr>
        <p:spPr>
          <a:xfrm>
            <a:off x="3388359" y="4109597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470DA167-68CF-514B-8454-0256C69FE86F}"/>
              </a:ext>
            </a:extLst>
          </p:cNvPr>
          <p:cNvSpPr/>
          <p:nvPr/>
        </p:nvSpPr>
        <p:spPr>
          <a:xfrm>
            <a:off x="3723639" y="3249211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6A67E79-7DE0-6E4C-9559-88EEFAAB080C}"/>
              </a:ext>
            </a:extLst>
          </p:cNvPr>
          <p:cNvSpPr/>
          <p:nvPr/>
        </p:nvSpPr>
        <p:spPr>
          <a:xfrm>
            <a:off x="3723639" y="2345770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5297A34-1DEC-DF4C-821A-D59882A3CF6B}"/>
              </a:ext>
            </a:extLst>
          </p:cNvPr>
          <p:cNvSpPr/>
          <p:nvPr/>
        </p:nvSpPr>
        <p:spPr>
          <a:xfrm>
            <a:off x="4500880" y="5269059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DA591BD-B46B-5F4E-98BB-CE5F7BA69328}"/>
              </a:ext>
            </a:extLst>
          </p:cNvPr>
          <p:cNvGrpSpPr/>
          <p:nvPr/>
        </p:nvGrpSpPr>
        <p:grpSpPr>
          <a:xfrm>
            <a:off x="4175760" y="5269059"/>
            <a:ext cx="152400" cy="1137921"/>
            <a:chOff x="1635760" y="5293359"/>
            <a:chExt cx="152400" cy="1137921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24D938BF-23EE-0845-8B42-593206A0178F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DBD5565-8776-E249-A502-9AA0142A4A51}"/>
                </a:ext>
              </a:extLst>
            </p:cNvPr>
            <p:cNvCxnSpPr>
              <a:endCxn id="51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6E381B09-3348-8743-8A49-F1F6B54E18DC}"/>
              </a:ext>
            </a:extLst>
          </p:cNvPr>
          <p:cNvSpPr/>
          <p:nvPr/>
        </p:nvSpPr>
        <p:spPr>
          <a:xfrm>
            <a:off x="4165600" y="4963553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DD2D6E7-06DD-FE46-9DDC-002A21D9FE29}"/>
              </a:ext>
            </a:extLst>
          </p:cNvPr>
          <p:cNvSpPr/>
          <p:nvPr/>
        </p:nvSpPr>
        <p:spPr>
          <a:xfrm>
            <a:off x="4165600" y="4686339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D959F7-9A10-304F-98E6-8C932D1B72C2}"/>
              </a:ext>
            </a:extLst>
          </p:cNvPr>
          <p:cNvSpPr/>
          <p:nvPr/>
        </p:nvSpPr>
        <p:spPr>
          <a:xfrm>
            <a:off x="4165600" y="4392793"/>
            <a:ext cx="172720" cy="1727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7BE0F22-0C07-D04A-B155-46CC29794ACF}"/>
              </a:ext>
            </a:extLst>
          </p:cNvPr>
          <p:cNvSpPr/>
          <p:nvPr/>
        </p:nvSpPr>
        <p:spPr>
          <a:xfrm>
            <a:off x="4165600" y="4097447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FF34B12-93F1-D245-9BF4-A1648503F341}"/>
              </a:ext>
            </a:extLst>
          </p:cNvPr>
          <p:cNvSpPr/>
          <p:nvPr/>
        </p:nvSpPr>
        <p:spPr>
          <a:xfrm>
            <a:off x="4165600" y="3786120"/>
            <a:ext cx="172720" cy="1727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004562E8-2F01-3C4D-BFF3-D41DB7AA8161}"/>
              </a:ext>
            </a:extLst>
          </p:cNvPr>
          <p:cNvSpPr/>
          <p:nvPr/>
        </p:nvSpPr>
        <p:spPr>
          <a:xfrm>
            <a:off x="4500880" y="3237061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F87C9E50-DC4F-3B45-9B09-65991636535F}"/>
              </a:ext>
            </a:extLst>
          </p:cNvPr>
          <p:cNvSpPr/>
          <p:nvPr/>
        </p:nvSpPr>
        <p:spPr>
          <a:xfrm>
            <a:off x="4500880" y="2333620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CBBA0B4-1A61-8B4A-A702-F614CEA7FDC6}"/>
              </a:ext>
            </a:extLst>
          </p:cNvPr>
          <p:cNvGrpSpPr/>
          <p:nvPr/>
        </p:nvGrpSpPr>
        <p:grpSpPr>
          <a:xfrm>
            <a:off x="6009640" y="2226663"/>
            <a:ext cx="4968240" cy="3790167"/>
            <a:chOff x="6187440" y="2062480"/>
            <a:chExt cx="4968240" cy="3790167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841D7EA-68ED-064D-A775-B3E06C1478E2}"/>
                </a:ext>
              </a:extLst>
            </p:cNvPr>
            <p:cNvSpPr/>
            <p:nvPr/>
          </p:nvSpPr>
          <p:spPr>
            <a:xfrm>
              <a:off x="6187440" y="2062480"/>
              <a:ext cx="4968240" cy="379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C0AC2D9-69B7-C246-939C-470B9F9B7BB6}"/>
                </a:ext>
              </a:extLst>
            </p:cNvPr>
            <p:cNvSpPr txBox="1"/>
            <p:nvPr/>
          </p:nvSpPr>
          <p:spPr>
            <a:xfrm rot="16200000">
              <a:off x="5378773" y="3601926"/>
              <a:ext cx="2278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Fluorescence intensity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147F883-DB79-F04D-93A7-CB9222C98877}"/>
                </a:ext>
              </a:extLst>
            </p:cNvPr>
            <p:cNvCxnSpPr/>
            <p:nvPr/>
          </p:nvCxnSpPr>
          <p:spPr>
            <a:xfrm>
              <a:off x="6841813" y="2267672"/>
              <a:ext cx="0" cy="3037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121CA98-D63D-FF48-BC17-2C5B88C6B4C8}"/>
                </a:ext>
              </a:extLst>
            </p:cNvPr>
            <p:cNvCxnSpPr/>
            <p:nvPr/>
          </p:nvCxnSpPr>
          <p:spPr>
            <a:xfrm>
              <a:off x="6821493" y="5315672"/>
              <a:ext cx="39420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11E44FA-D82D-F642-9EDB-0C21E8C17A3C}"/>
                </a:ext>
              </a:extLst>
            </p:cNvPr>
            <p:cNvSpPr txBox="1"/>
            <p:nvPr/>
          </p:nvSpPr>
          <p:spPr>
            <a:xfrm>
              <a:off x="7380293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286EAB2-AD14-0442-9A41-0525685B696C}"/>
                </a:ext>
              </a:extLst>
            </p:cNvPr>
            <p:cNvSpPr txBox="1"/>
            <p:nvPr/>
          </p:nvSpPr>
          <p:spPr>
            <a:xfrm>
              <a:off x="8312387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8523C33-6BB3-4B46-BE81-C8DD771B6772}"/>
                </a:ext>
              </a:extLst>
            </p:cNvPr>
            <p:cNvSpPr txBox="1"/>
            <p:nvPr/>
          </p:nvSpPr>
          <p:spPr>
            <a:xfrm>
              <a:off x="9244481" y="54477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168C7A0-18F8-EC4F-B775-5C996A79A006}"/>
                </a:ext>
              </a:extLst>
            </p:cNvPr>
            <p:cNvSpPr txBox="1"/>
            <p:nvPr/>
          </p:nvSpPr>
          <p:spPr>
            <a:xfrm>
              <a:off x="10189398" y="54477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235CEBE-9EAC-9545-9A02-113063563BD4}"/>
                </a:ext>
              </a:extLst>
            </p:cNvPr>
            <p:cNvSpPr/>
            <p:nvPr/>
          </p:nvSpPr>
          <p:spPr>
            <a:xfrm>
              <a:off x="7380293" y="2647306"/>
              <a:ext cx="317716" cy="2658206"/>
            </a:xfrm>
            <a:prstGeom prst="rect">
              <a:avLst/>
            </a:prstGeom>
            <a:solidFill>
              <a:srgbClr val="29D5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B75973A-8B23-5A42-B30E-C32D03BC27A0}"/>
                </a:ext>
              </a:extLst>
            </p:cNvPr>
            <p:cNvSpPr/>
            <p:nvPr/>
          </p:nvSpPr>
          <p:spPr>
            <a:xfrm>
              <a:off x="8322472" y="5183592"/>
              <a:ext cx="317716" cy="12191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9B37E0D-1D95-F345-B254-F0A60BA8CCCE}"/>
                </a:ext>
              </a:extLst>
            </p:cNvPr>
            <p:cNvSpPr/>
            <p:nvPr/>
          </p:nvSpPr>
          <p:spPr>
            <a:xfrm>
              <a:off x="9235459" y="5183590"/>
              <a:ext cx="317716" cy="1219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0D259E3-4EFA-6449-A590-44FD5F34D1EF}"/>
                </a:ext>
              </a:extLst>
            </p:cNvPr>
            <p:cNvSpPr/>
            <p:nvPr/>
          </p:nvSpPr>
          <p:spPr>
            <a:xfrm>
              <a:off x="10180320" y="5183589"/>
              <a:ext cx="317716" cy="1219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CB7A5D9-F65C-B140-A3C1-2A09040F60EB}"/>
              </a:ext>
            </a:extLst>
          </p:cNvPr>
          <p:cNvGrpSpPr/>
          <p:nvPr/>
        </p:nvGrpSpPr>
        <p:grpSpPr>
          <a:xfrm>
            <a:off x="6009640" y="2226663"/>
            <a:ext cx="4968240" cy="3790167"/>
            <a:chOff x="6187440" y="2062480"/>
            <a:chExt cx="4968240" cy="3790167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083635F-47CF-DF48-9FBE-170F4B2077DA}"/>
                </a:ext>
              </a:extLst>
            </p:cNvPr>
            <p:cNvSpPr/>
            <p:nvPr/>
          </p:nvSpPr>
          <p:spPr>
            <a:xfrm>
              <a:off x="6187440" y="2062480"/>
              <a:ext cx="4968240" cy="379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24F7DCE-78ED-5242-84AA-E27D003C4D80}"/>
                </a:ext>
              </a:extLst>
            </p:cNvPr>
            <p:cNvSpPr txBox="1"/>
            <p:nvPr/>
          </p:nvSpPr>
          <p:spPr>
            <a:xfrm rot="16200000">
              <a:off x="5378773" y="3601926"/>
              <a:ext cx="2278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Fluorescence intensity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CA8E1A3-032F-F543-9A41-9D54F91BCBAD}"/>
                </a:ext>
              </a:extLst>
            </p:cNvPr>
            <p:cNvCxnSpPr/>
            <p:nvPr/>
          </p:nvCxnSpPr>
          <p:spPr>
            <a:xfrm>
              <a:off x="6841813" y="2267672"/>
              <a:ext cx="0" cy="3037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B016D81-9257-CF4F-BE99-3B59C97334E0}"/>
                </a:ext>
              </a:extLst>
            </p:cNvPr>
            <p:cNvCxnSpPr/>
            <p:nvPr/>
          </p:nvCxnSpPr>
          <p:spPr>
            <a:xfrm>
              <a:off x="6821493" y="5315672"/>
              <a:ext cx="39420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9900045-CA99-7849-AE00-5BD1FD1E145B}"/>
                </a:ext>
              </a:extLst>
            </p:cNvPr>
            <p:cNvSpPr txBox="1"/>
            <p:nvPr/>
          </p:nvSpPr>
          <p:spPr>
            <a:xfrm>
              <a:off x="7380293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5DDD6E3-998E-0E4F-884B-4C44F9E7D73B}"/>
                </a:ext>
              </a:extLst>
            </p:cNvPr>
            <p:cNvSpPr txBox="1"/>
            <p:nvPr/>
          </p:nvSpPr>
          <p:spPr>
            <a:xfrm>
              <a:off x="8312387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6559290-C7EB-1044-A663-B2A83F639B1C}"/>
                </a:ext>
              </a:extLst>
            </p:cNvPr>
            <p:cNvSpPr txBox="1"/>
            <p:nvPr/>
          </p:nvSpPr>
          <p:spPr>
            <a:xfrm>
              <a:off x="9244481" y="54477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5A24ADA-96F4-8E41-8D56-0839B05262E8}"/>
                </a:ext>
              </a:extLst>
            </p:cNvPr>
            <p:cNvSpPr txBox="1"/>
            <p:nvPr/>
          </p:nvSpPr>
          <p:spPr>
            <a:xfrm>
              <a:off x="10189398" y="54477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39B73AA-D94C-6A47-83D5-5D1A5272BA3B}"/>
                </a:ext>
              </a:extLst>
            </p:cNvPr>
            <p:cNvSpPr/>
            <p:nvPr/>
          </p:nvSpPr>
          <p:spPr>
            <a:xfrm>
              <a:off x="7380293" y="2647306"/>
              <a:ext cx="317716" cy="2658206"/>
            </a:xfrm>
            <a:prstGeom prst="rect">
              <a:avLst/>
            </a:prstGeom>
            <a:solidFill>
              <a:srgbClr val="29D5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D9C917D-4FC0-1E48-A663-966F35B78367}"/>
                </a:ext>
              </a:extLst>
            </p:cNvPr>
            <p:cNvSpPr/>
            <p:nvPr/>
          </p:nvSpPr>
          <p:spPr>
            <a:xfrm>
              <a:off x="8322472" y="5183592"/>
              <a:ext cx="317716" cy="12191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301E32F-6E7E-C849-9FDA-6F29D141EFCE}"/>
                </a:ext>
              </a:extLst>
            </p:cNvPr>
            <p:cNvSpPr/>
            <p:nvPr/>
          </p:nvSpPr>
          <p:spPr>
            <a:xfrm>
              <a:off x="9235459" y="5183590"/>
              <a:ext cx="317716" cy="1219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508BB35-8652-C543-A4A1-0B0377E704CB}"/>
                </a:ext>
              </a:extLst>
            </p:cNvPr>
            <p:cNvSpPr/>
            <p:nvPr/>
          </p:nvSpPr>
          <p:spPr>
            <a:xfrm>
              <a:off x="10180320" y="4678287"/>
              <a:ext cx="317716" cy="62722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A3C3CF0-8D94-884D-A382-376B1D041CEE}"/>
              </a:ext>
            </a:extLst>
          </p:cNvPr>
          <p:cNvGrpSpPr/>
          <p:nvPr/>
        </p:nvGrpSpPr>
        <p:grpSpPr>
          <a:xfrm>
            <a:off x="6009640" y="2226663"/>
            <a:ext cx="4968240" cy="3790167"/>
            <a:chOff x="6187440" y="2062480"/>
            <a:chExt cx="4968240" cy="3790167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680A4E8-C4A8-EB43-A636-55584D0A49CF}"/>
                </a:ext>
              </a:extLst>
            </p:cNvPr>
            <p:cNvSpPr/>
            <p:nvPr/>
          </p:nvSpPr>
          <p:spPr>
            <a:xfrm>
              <a:off x="6187440" y="2062480"/>
              <a:ext cx="4968240" cy="379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16D82A1-91D4-4540-92AA-D89AC0E704D7}"/>
                </a:ext>
              </a:extLst>
            </p:cNvPr>
            <p:cNvSpPr txBox="1"/>
            <p:nvPr/>
          </p:nvSpPr>
          <p:spPr>
            <a:xfrm rot="16200000">
              <a:off x="5378773" y="3601926"/>
              <a:ext cx="2278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Fluorescence intensity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3AC36B7-391B-9740-B879-819CE60596ED}"/>
                </a:ext>
              </a:extLst>
            </p:cNvPr>
            <p:cNvCxnSpPr/>
            <p:nvPr/>
          </p:nvCxnSpPr>
          <p:spPr>
            <a:xfrm>
              <a:off x="6841813" y="2267672"/>
              <a:ext cx="0" cy="3037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61641AF-7388-CB4F-8322-F9FC0DB80DAF}"/>
                </a:ext>
              </a:extLst>
            </p:cNvPr>
            <p:cNvCxnSpPr/>
            <p:nvPr/>
          </p:nvCxnSpPr>
          <p:spPr>
            <a:xfrm>
              <a:off x="6821493" y="5315672"/>
              <a:ext cx="39420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B7F8ED0-3359-AE4E-94EB-E2FDAD8B9921}"/>
                </a:ext>
              </a:extLst>
            </p:cNvPr>
            <p:cNvSpPr txBox="1"/>
            <p:nvPr/>
          </p:nvSpPr>
          <p:spPr>
            <a:xfrm>
              <a:off x="7380293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3AB5991-B375-1E4F-9073-F5E73AC6783C}"/>
                </a:ext>
              </a:extLst>
            </p:cNvPr>
            <p:cNvSpPr txBox="1"/>
            <p:nvPr/>
          </p:nvSpPr>
          <p:spPr>
            <a:xfrm>
              <a:off x="8312387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23F7A7-1EE8-3A4E-904F-FA535CE23E62}"/>
                </a:ext>
              </a:extLst>
            </p:cNvPr>
            <p:cNvSpPr txBox="1"/>
            <p:nvPr/>
          </p:nvSpPr>
          <p:spPr>
            <a:xfrm>
              <a:off x="9244481" y="54477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E0CCF3F-A600-F446-B0F7-304E75155546}"/>
                </a:ext>
              </a:extLst>
            </p:cNvPr>
            <p:cNvSpPr txBox="1"/>
            <p:nvPr/>
          </p:nvSpPr>
          <p:spPr>
            <a:xfrm>
              <a:off x="10189398" y="54477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69A8EBE-7FEB-7C4C-AC1D-A683580C987B}"/>
                </a:ext>
              </a:extLst>
            </p:cNvPr>
            <p:cNvSpPr/>
            <p:nvPr/>
          </p:nvSpPr>
          <p:spPr>
            <a:xfrm>
              <a:off x="7380293" y="5161512"/>
              <a:ext cx="317716" cy="144000"/>
            </a:xfrm>
            <a:prstGeom prst="rect">
              <a:avLst/>
            </a:prstGeom>
            <a:solidFill>
              <a:srgbClr val="29D5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51B4070-03C7-3649-A006-41FB71BB14DA}"/>
                </a:ext>
              </a:extLst>
            </p:cNvPr>
            <p:cNvSpPr/>
            <p:nvPr/>
          </p:nvSpPr>
          <p:spPr>
            <a:xfrm>
              <a:off x="8322472" y="3449346"/>
              <a:ext cx="317716" cy="185616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1B5BCE3-5E56-F64B-BB2E-4A40DFDC7D47}"/>
                </a:ext>
              </a:extLst>
            </p:cNvPr>
            <p:cNvSpPr/>
            <p:nvPr/>
          </p:nvSpPr>
          <p:spPr>
            <a:xfrm>
              <a:off x="9235459" y="5183590"/>
              <a:ext cx="317716" cy="1219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DA8EE8F-F5C0-8240-AFB9-A2C5F9E52E20}"/>
                </a:ext>
              </a:extLst>
            </p:cNvPr>
            <p:cNvSpPr/>
            <p:nvPr/>
          </p:nvSpPr>
          <p:spPr>
            <a:xfrm>
              <a:off x="10180320" y="5183589"/>
              <a:ext cx="317716" cy="1219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EC8A952-268A-8041-BEF3-B0BD2582BE49}"/>
              </a:ext>
            </a:extLst>
          </p:cNvPr>
          <p:cNvGrpSpPr/>
          <p:nvPr/>
        </p:nvGrpSpPr>
        <p:grpSpPr>
          <a:xfrm>
            <a:off x="6009640" y="2226663"/>
            <a:ext cx="4968240" cy="3790167"/>
            <a:chOff x="6187440" y="2062480"/>
            <a:chExt cx="4968240" cy="3790167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56EF9E2-55CE-AF49-AE05-901E32A9C41D}"/>
                </a:ext>
              </a:extLst>
            </p:cNvPr>
            <p:cNvSpPr/>
            <p:nvPr/>
          </p:nvSpPr>
          <p:spPr>
            <a:xfrm>
              <a:off x="6187440" y="2062480"/>
              <a:ext cx="4968240" cy="379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0494A37-51F3-5944-B35C-A673C3B7DCBD}"/>
                </a:ext>
              </a:extLst>
            </p:cNvPr>
            <p:cNvSpPr txBox="1"/>
            <p:nvPr/>
          </p:nvSpPr>
          <p:spPr>
            <a:xfrm rot="16200000">
              <a:off x="5378773" y="3601926"/>
              <a:ext cx="2278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Fluorescence intensity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DD08EB9-B8A8-244E-8630-F8C28D651A0C}"/>
                </a:ext>
              </a:extLst>
            </p:cNvPr>
            <p:cNvCxnSpPr/>
            <p:nvPr/>
          </p:nvCxnSpPr>
          <p:spPr>
            <a:xfrm>
              <a:off x="6841813" y="2267672"/>
              <a:ext cx="0" cy="3037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91A6949-6875-6E4C-BD34-828F4405E3DF}"/>
                </a:ext>
              </a:extLst>
            </p:cNvPr>
            <p:cNvCxnSpPr/>
            <p:nvPr/>
          </p:nvCxnSpPr>
          <p:spPr>
            <a:xfrm>
              <a:off x="6821493" y="5315672"/>
              <a:ext cx="39420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40C99297-F441-DE46-BA82-C270A0D2F053}"/>
                </a:ext>
              </a:extLst>
            </p:cNvPr>
            <p:cNvSpPr txBox="1"/>
            <p:nvPr/>
          </p:nvSpPr>
          <p:spPr>
            <a:xfrm>
              <a:off x="7380293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A8AEF24-5E47-8046-8F2C-C5ADB03EB355}"/>
                </a:ext>
              </a:extLst>
            </p:cNvPr>
            <p:cNvSpPr txBox="1"/>
            <p:nvPr/>
          </p:nvSpPr>
          <p:spPr>
            <a:xfrm>
              <a:off x="8312387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E253F5F-8025-D545-B371-06C4E60BF2D5}"/>
                </a:ext>
              </a:extLst>
            </p:cNvPr>
            <p:cNvSpPr txBox="1"/>
            <p:nvPr/>
          </p:nvSpPr>
          <p:spPr>
            <a:xfrm>
              <a:off x="9244481" y="54477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61651E5-9A8A-AB44-B4C3-622118CE445F}"/>
                </a:ext>
              </a:extLst>
            </p:cNvPr>
            <p:cNvSpPr txBox="1"/>
            <p:nvPr/>
          </p:nvSpPr>
          <p:spPr>
            <a:xfrm>
              <a:off x="10189398" y="54477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1E3C8BD-24F5-8A4E-B9A0-A316AFC7B0BA}"/>
                </a:ext>
              </a:extLst>
            </p:cNvPr>
            <p:cNvSpPr/>
            <p:nvPr/>
          </p:nvSpPr>
          <p:spPr>
            <a:xfrm>
              <a:off x="7380293" y="5161512"/>
              <a:ext cx="317716" cy="144000"/>
            </a:xfrm>
            <a:prstGeom prst="rect">
              <a:avLst/>
            </a:prstGeom>
            <a:solidFill>
              <a:srgbClr val="29D5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0B07185-9F67-C540-B897-10E5948FC73E}"/>
                </a:ext>
              </a:extLst>
            </p:cNvPr>
            <p:cNvSpPr/>
            <p:nvPr/>
          </p:nvSpPr>
          <p:spPr>
            <a:xfrm>
              <a:off x="8322472" y="4506494"/>
              <a:ext cx="317716" cy="79901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5AB50F5-85B1-2B4C-9F69-B25C1360EE07}"/>
                </a:ext>
              </a:extLst>
            </p:cNvPr>
            <p:cNvSpPr/>
            <p:nvPr/>
          </p:nvSpPr>
          <p:spPr>
            <a:xfrm>
              <a:off x="9235459" y="5183590"/>
              <a:ext cx="317716" cy="1219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4C9129A0-94EC-3F49-96FA-2A73887B844F}"/>
                </a:ext>
              </a:extLst>
            </p:cNvPr>
            <p:cNvSpPr/>
            <p:nvPr/>
          </p:nvSpPr>
          <p:spPr>
            <a:xfrm>
              <a:off x="10180320" y="4329503"/>
              <a:ext cx="317716" cy="9760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916F0EC-11F4-7349-8C08-F37C612DCA4F}"/>
              </a:ext>
            </a:extLst>
          </p:cNvPr>
          <p:cNvGrpSpPr/>
          <p:nvPr/>
        </p:nvGrpSpPr>
        <p:grpSpPr>
          <a:xfrm>
            <a:off x="6009640" y="2226663"/>
            <a:ext cx="4968240" cy="3790167"/>
            <a:chOff x="6187440" y="2062480"/>
            <a:chExt cx="4968240" cy="3790167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ACEC6EA-3F42-644E-BFBE-063707E855CC}"/>
                </a:ext>
              </a:extLst>
            </p:cNvPr>
            <p:cNvSpPr/>
            <p:nvPr/>
          </p:nvSpPr>
          <p:spPr>
            <a:xfrm>
              <a:off x="6187440" y="2062480"/>
              <a:ext cx="4968240" cy="379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EF8D790-AB92-344B-9132-893974AA67EA}"/>
                </a:ext>
              </a:extLst>
            </p:cNvPr>
            <p:cNvSpPr txBox="1"/>
            <p:nvPr/>
          </p:nvSpPr>
          <p:spPr>
            <a:xfrm rot="16200000">
              <a:off x="5378773" y="3601926"/>
              <a:ext cx="2278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Fluorescence intensity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2A7C869-2DB9-8B44-871F-C1A1BF5A6AB8}"/>
                </a:ext>
              </a:extLst>
            </p:cNvPr>
            <p:cNvCxnSpPr/>
            <p:nvPr/>
          </p:nvCxnSpPr>
          <p:spPr>
            <a:xfrm>
              <a:off x="6841813" y="2267672"/>
              <a:ext cx="0" cy="30378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822E01C7-1AAA-0B4C-92E1-8E5AFC325E16}"/>
                </a:ext>
              </a:extLst>
            </p:cNvPr>
            <p:cNvCxnSpPr/>
            <p:nvPr/>
          </p:nvCxnSpPr>
          <p:spPr>
            <a:xfrm>
              <a:off x="6821493" y="5315672"/>
              <a:ext cx="39420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18DC9AF-8602-774D-8D3A-0993ED4D24B5}"/>
                </a:ext>
              </a:extLst>
            </p:cNvPr>
            <p:cNvSpPr txBox="1"/>
            <p:nvPr/>
          </p:nvSpPr>
          <p:spPr>
            <a:xfrm>
              <a:off x="7380293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1A4A696-F883-BD4D-99F7-477C78A44DDD}"/>
                </a:ext>
              </a:extLst>
            </p:cNvPr>
            <p:cNvSpPr txBox="1"/>
            <p:nvPr/>
          </p:nvSpPr>
          <p:spPr>
            <a:xfrm>
              <a:off x="8312387" y="544775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C179BFF-DAC7-BC4F-AC53-FA1301614A18}"/>
                </a:ext>
              </a:extLst>
            </p:cNvPr>
            <p:cNvSpPr txBox="1"/>
            <p:nvPr/>
          </p:nvSpPr>
          <p:spPr>
            <a:xfrm>
              <a:off x="9244481" y="54477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223B7D0-F904-D544-A5E4-C1D294C03355}"/>
                </a:ext>
              </a:extLst>
            </p:cNvPr>
            <p:cNvSpPr txBox="1"/>
            <p:nvPr/>
          </p:nvSpPr>
          <p:spPr>
            <a:xfrm>
              <a:off x="10189398" y="54477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7B4D3B4-BB58-E743-A0D0-6752CC152B62}"/>
                </a:ext>
              </a:extLst>
            </p:cNvPr>
            <p:cNvSpPr/>
            <p:nvPr/>
          </p:nvSpPr>
          <p:spPr>
            <a:xfrm>
              <a:off x="7380293" y="5161512"/>
              <a:ext cx="317716" cy="144000"/>
            </a:xfrm>
            <a:prstGeom prst="rect">
              <a:avLst/>
            </a:prstGeom>
            <a:solidFill>
              <a:srgbClr val="29D5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0C04877-D83B-3C41-BA67-31025B7E4A5A}"/>
                </a:ext>
              </a:extLst>
            </p:cNvPr>
            <p:cNvSpPr/>
            <p:nvPr/>
          </p:nvSpPr>
          <p:spPr>
            <a:xfrm>
              <a:off x="8322472" y="5158189"/>
              <a:ext cx="317716" cy="14732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0E6F2601-2B5B-8F4A-85BA-C4D378927DD3}"/>
                </a:ext>
              </a:extLst>
            </p:cNvPr>
            <p:cNvSpPr/>
            <p:nvPr/>
          </p:nvSpPr>
          <p:spPr>
            <a:xfrm>
              <a:off x="9235459" y="4319342"/>
              <a:ext cx="317716" cy="98616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E127CDB7-B72E-A34C-8870-B756BB16D2DD}"/>
                </a:ext>
              </a:extLst>
            </p:cNvPr>
            <p:cNvSpPr/>
            <p:nvPr/>
          </p:nvSpPr>
          <p:spPr>
            <a:xfrm>
              <a:off x="10180320" y="4329503"/>
              <a:ext cx="317716" cy="9760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023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9" grpId="0" animBg="1"/>
      <p:bldP spid="30" grpId="0" animBg="1"/>
      <p:bldP spid="32" grpId="0" animBg="1"/>
      <p:bldP spid="33" grpId="0" animBg="1"/>
      <p:bldP spid="41" grpId="0" animBg="1"/>
      <p:bldP spid="42" grpId="0" animBg="1"/>
      <p:bldP spid="43" grpId="0" animBg="1"/>
      <p:bldP spid="44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4DD91B-78D6-4037-8639-231B8D8DD856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Quality scores and read length</a:t>
            </a:r>
            <a:endParaRPr lang="en-US" sz="3600" u="sng" dirty="0">
              <a:latin typeface="Gill Sans MT" panose="020B05020201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80D32-F459-AC41-BF17-C4CD0100041C}"/>
              </a:ext>
            </a:extLst>
          </p:cNvPr>
          <p:cNvSpPr txBox="1"/>
          <p:nvPr/>
        </p:nvSpPr>
        <p:spPr>
          <a:xfrm>
            <a:off x="458428" y="908409"/>
            <a:ext cx="11123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Typical </a:t>
            </a:r>
            <a:r>
              <a:rPr lang="en-US" sz="2800" dirty="0" err="1">
                <a:latin typeface="Gill Sans MT" panose="020B0502020104020203" pitchFamily="34" charset="77"/>
              </a:rPr>
              <a:t>FastQC</a:t>
            </a:r>
            <a:r>
              <a:rPr lang="en-US" sz="2800" dirty="0">
                <a:latin typeface="Gill Sans MT" panose="020B0502020104020203" pitchFamily="34" charset="77"/>
              </a:rPr>
              <a:t> plot (recall part 1 of the lab.  Although your data there should look better than this!)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Next week: read trimming to improve read quality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281CBD-0BFA-5D48-B268-4E5381B71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59"/>
          <a:stretch/>
        </p:blipFill>
        <p:spPr>
          <a:xfrm>
            <a:off x="4396769" y="2293404"/>
            <a:ext cx="5579965" cy="3921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879459-5364-484D-B44B-B99415FC0AC0}"/>
              </a:ext>
            </a:extLst>
          </p:cNvPr>
          <p:cNvSpPr txBox="1"/>
          <p:nvPr/>
        </p:nvSpPr>
        <p:spPr>
          <a:xfrm>
            <a:off x="257544" y="3257966"/>
            <a:ext cx="3480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Question: </a:t>
            </a:r>
            <a:r>
              <a:rPr lang="en-US" sz="2000" dirty="0">
                <a:latin typeface="Gill Sans MT" panose="020B0502020104020203" pitchFamily="34" charset="77"/>
              </a:rPr>
              <a:t>Why do quality scores increase over the first couple of cycles?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A4E70D-0D77-A74D-8947-8B49BEB2C405}"/>
              </a:ext>
            </a:extLst>
          </p:cNvPr>
          <p:cNvCxnSpPr>
            <a:stCxn id="3" idx="3"/>
          </p:cNvCxnSpPr>
          <p:nvPr/>
        </p:nvCxnSpPr>
        <p:spPr>
          <a:xfrm flipV="1">
            <a:off x="3737610" y="3348991"/>
            <a:ext cx="891540" cy="4168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B922BDC-C090-4D47-BAAB-6D58AE5F258E}"/>
              </a:ext>
            </a:extLst>
          </p:cNvPr>
          <p:cNvSpPr txBox="1"/>
          <p:nvPr/>
        </p:nvSpPr>
        <p:spPr>
          <a:xfrm>
            <a:off x="5724940" y="6215270"/>
            <a:ext cx="292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Read position (cycle number)</a:t>
            </a:r>
          </a:p>
        </p:txBody>
      </p:sp>
    </p:spTree>
    <p:extLst>
      <p:ext uri="{BB962C8B-B14F-4D97-AF65-F5344CB8AC3E}">
        <p14:creationId xmlns:p14="http://schemas.microsoft.com/office/powerpoint/2010/main" val="135172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4DD91B-78D6-4037-8639-231B8D8DD856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Quality scores and read length (NGS trivia)</a:t>
            </a:r>
            <a:endParaRPr lang="en-US" sz="3600" u="sng" dirty="0">
              <a:latin typeface="Gill Sans MT" panose="020B05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1B80CA-CC3F-AA45-9111-2571DD5E2520}"/>
              </a:ext>
            </a:extLst>
          </p:cNvPr>
          <p:cNvSpPr txBox="1"/>
          <p:nvPr/>
        </p:nvSpPr>
        <p:spPr>
          <a:xfrm>
            <a:off x="225288" y="1431893"/>
            <a:ext cx="62682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Illumina uses the first 4 cycles (bases) to learn the difference between the 4 colors (nucleotides)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The first 11 cycles (bases) are used for the final color matrix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 MT" panose="020B0502020104020203" pitchFamily="34" charset="77"/>
              </a:rPr>
              <a:t>Caveat: </a:t>
            </a:r>
            <a:r>
              <a:rPr lang="en-US" sz="2400" dirty="0">
                <a:latin typeface="Gill Sans MT" panose="020B0502020104020203" pitchFamily="34" charset="77"/>
              </a:rPr>
              <a:t>If the beginning of your sequences is all the same (low complexity), the machine won’t be able to learn these models and might fail!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Common solution: spike in 10% </a:t>
            </a:r>
            <a:r>
              <a:rPr lang="en-US" sz="2400" dirty="0" err="1">
                <a:latin typeface="Gill Sans MT" panose="020B0502020104020203" pitchFamily="34" charset="77"/>
              </a:rPr>
              <a:t>PhiX</a:t>
            </a:r>
            <a:r>
              <a:rPr lang="en-US" sz="2400" dirty="0">
                <a:latin typeface="Gill Sans MT" panose="020B0502020104020203" pitchFamily="34" charset="77"/>
              </a:rPr>
              <a:t> DNA library as a control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2B9939-FEB4-B049-B082-AA6873E90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62"/>
          <a:stretch/>
        </p:blipFill>
        <p:spPr>
          <a:xfrm>
            <a:off x="6980208" y="1670433"/>
            <a:ext cx="4791411" cy="339189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EBD183-71CC-0F4E-AB4F-42FCB906E2A4}"/>
              </a:ext>
            </a:extLst>
          </p:cNvPr>
          <p:cNvCxnSpPr/>
          <p:nvPr/>
        </p:nvCxnSpPr>
        <p:spPr>
          <a:xfrm>
            <a:off x="7116417" y="1670432"/>
            <a:ext cx="87464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0E6B3-FDB2-CB4C-93C2-FD3291693FBE}"/>
              </a:ext>
            </a:extLst>
          </p:cNvPr>
          <p:cNvSpPr/>
          <p:nvPr/>
        </p:nvSpPr>
        <p:spPr>
          <a:xfrm>
            <a:off x="6980208" y="1247227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Calibration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DC9F89-4622-4842-B518-24F2AD7B7C6A}"/>
              </a:ext>
            </a:extLst>
          </p:cNvPr>
          <p:cNvSpPr txBox="1"/>
          <p:nvPr/>
        </p:nvSpPr>
        <p:spPr>
          <a:xfrm>
            <a:off x="7914102" y="5062331"/>
            <a:ext cx="292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Read position (cycle number)</a:t>
            </a:r>
          </a:p>
        </p:txBody>
      </p:sp>
    </p:spTree>
    <p:extLst>
      <p:ext uri="{BB962C8B-B14F-4D97-AF65-F5344CB8AC3E}">
        <p14:creationId xmlns:p14="http://schemas.microsoft.com/office/powerpoint/2010/main" val="1791842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6957" y="2899961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Modern-day </a:t>
            </a:r>
            <a:r>
              <a:rPr lang="en-US" b="1" dirty="0" err="1">
                <a:latin typeface="Gill Sans"/>
                <a:cs typeface="Gill Sans"/>
              </a:rPr>
              <a:t>Illumina</a:t>
            </a:r>
            <a:r>
              <a:rPr lang="en-US" b="1" dirty="0">
                <a:latin typeface="Gill Sans"/>
                <a:cs typeface="Gill Sans"/>
              </a:rPr>
              <a:t> read lengths: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916" r="27988"/>
          <a:stretch/>
        </p:blipFill>
        <p:spPr>
          <a:xfrm>
            <a:off x="2699541" y="3462011"/>
            <a:ext cx="717113" cy="793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104" r="17772"/>
          <a:stretch/>
        </p:blipFill>
        <p:spPr>
          <a:xfrm>
            <a:off x="2471916" y="4371180"/>
            <a:ext cx="1186054" cy="881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925" r="24955"/>
          <a:stretch/>
        </p:blipFill>
        <p:spPr>
          <a:xfrm>
            <a:off x="2685851" y="5417664"/>
            <a:ext cx="754762" cy="782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61636" y="3620955"/>
            <a:ext cx="200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MiniSeq</a:t>
            </a:r>
            <a:r>
              <a:rPr lang="en-US" dirty="0">
                <a:latin typeface="Gill Sans"/>
                <a:cs typeface="Gill Sans"/>
              </a:rPr>
              <a:t>: 2 x 150bp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1637" y="4540183"/>
            <a:ext cx="183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MiSeq</a:t>
            </a:r>
            <a:r>
              <a:rPr lang="en-US" dirty="0">
                <a:latin typeface="Gill Sans"/>
                <a:cs typeface="Gill Sans"/>
              </a:rPr>
              <a:t>: 2 x 300bp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1636" y="5555260"/>
            <a:ext cx="209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NextSeq</a:t>
            </a:r>
            <a:r>
              <a:rPr lang="en-US" dirty="0">
                <a:latin typeface="Gill Sans"/>
                <a:cs typeface="Gill Sans"/>
              </a:rPr>
              <a:t>: 2 x 150bp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699" y="3326015"/>
            <a:ext cx="1107021" cy="814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6401" r="24934"/>
          <a:stretch/>
        </p:blipFill>
        <p:spPr>
          <a:xfrm>
            <a:off x="6533252" y="4468292"/>
            <a:ext cx="726136" cy="14138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120" y="3523844"/>
            <a:ext cx="1828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HiSeq</a:t>
            </a:r>
            <a:r>
              <a:rPr lang="en-US" dirty="0">
                <a:latin typeface="Gill Sans"/>
                <a:cs typeface="Gill Sans"/>
              </a:rPr>
              <a:t>: 2 x 150bp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121" y="4883190"/>
            <a:ext cx="209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Novaseq</a:t>
            </a:r>
            <a:r>
              <a:rPr lang="en-US" dirty="0">
                <a:latin typeface="Gill Sans"/>
                <a:cs typeface="Gill Sans"/>
              </a:rPr>
              <a:t>: 2 x 300bp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5918" y="1135296"/>
            <a:ext cx="80952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Initial read lengths of 2x36, 2x50, 2x76 from Genome Analyzer or GAII (</a:t>
            </a:r>
            <a:r>
              <a:rPr lang="en-US" sz="2400" i="1" dirty="0">
                <a:latin typeface="Gill Sans"/>
                <a:cs typeface="Gill Sans"/>
              </a:rPr>
              <a:t>e.g. </a:t>
            </a:r>
            <a:r>
              <a:rPr lang="en-US" sz="2400" dirty="0">
                <a:latin typeface="Gill Sans"/>
                <a:cs typeface="Gill Sans"/>
              </a:rPr>
              <a:t>2010)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Currently, most common read lengths 100-150bp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8337E67-1111-114A-83F7-A0914C4DE8E6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Quality scores and read length</a:t>
            </a:r>
            <a:endParaRPr lang="en-US" sz="3600" u="sng" dirty="0">
              <a:latin typeface="Gill Sans MT" panose="020B05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FE1FD5-727A-5A41-8702-C05CFC431470}"/>
              </a:ext>
            </a:extLst>
          </p:cNvPr>
          <p:cNvSpPr txBox="1"/>
          <p:nvPr/>
        </p:nvSpPr>
        <p:spPr>
          <a:xfrm>
            <a:off x="7173106" y="6199928"/>
            <a:ext cx="478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Stay tuned next week for… long (~50kb+) reads!</a:t>
            </a:r>
          </a:p>
        </p:txBody>
      </p:sp>
    </p:spTree>
    <p:extLst>
      <p:ext uri="{BB962C8B-B14F-4D97-AF65-F5344CB8AC3E}">
        <p14:creationId xmlns:p14="http://schemas.microsoft.com/office/powerpoint/2010/main" val="1075864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4DD91B-78D6-4037-8639-231B8D8DD856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What else could go wrong?</a:t>
            </a:r>
            <a:endParaRPr lang="en-US" sz="3600" u="sng" dirty="0">
              <a:latin typeface="Gill Sans MT" panose="020B05020201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80D32-F459-AC41-BF17-C4CD0100041C}"/>
              </a:ext>
            </a:extLst>
          </p:cNvPr>
          <p:cNvSpPr txBox="1"/>
          <p:nvPr/>
        </p:nvSpPr>
        <p:spPr>
          <a:xfrm>
            <a:off x="2077402" y="1504311"/>
            <a:ext cx="2697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Per-tile quality scores: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031DEE-4DB5-DD4B-AFF6-A70FA87398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645" y="1779786"/>
            <a:ext cx="6482080" cy="4714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53A4D1-9EF6-674E-A5B8-86FAABF3888A}"/>
              </a:ext>
            </a:extLst>
          </p:cNvPr>
          <p:cNvSpPr txBox="1"/>
          <p:nvPr/>
        </p:nvSpPr>
        <p:spPr>
          <a:xfrm>
            <a:off x="665162" y="811815"/>
            <a:ext cx="9449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Murphy’s Law: If it can go wrong, it will (at some point)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332B0-5284-D746-A1F7-3E3FBA0D8239}"/>
              </a:ext>
            </a:extLst>
          </p:cNvPr>
          <p:cNvSpPr txBox="1"/>
          <p:nvPr/>
        </p:nvSpPr>
        <p:spPr>
          <a:xfrm>
            <a:off x="9250362" y="2367911"/>
            <a:ext cx="269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What might cause this pattern?</a:t>
            </a:r>
          </a:p>
        </p:txBody>
      </p:sp>
    </p:spTree>
    <p:extLst>
      <p:ext uri="{BB962C8B-B14F-4D97-AF65-F5344CB8AC3E}">
        <p14:creationId xmlns:p14="http://schemas.microsoft.com/office/powerpoint/2010/main" val="4248115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4DD91B-78D6-4037-8639-231B8D8DD856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What else could go wrong?</a:t>
            </a:r>
            <a:endParaRPr lang="en-US" sz="3600" u="sng" dirty="0"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A34DD-B374-7C46-8697-767AED90AB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710" y="1920324"/>
            <a:ext cx="3531954" cy="256869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AE7DFCC-1EE6-DB4D-84EC-26A294A97C42}"/>
              </a:ext>
            </a:extLst>
          </p:cNvPr>
          <p:cNvSpPr/>
          <p:nvPr/>
        </p:nvSpPr>
        <p:spPr>
          <a:xfrm>
            <a:off x="5608320" y="5291752"/>
            <a:ext cx="4145280" cy="74168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800DBF-267A-C441-8CA7-E9608606030E}"/>
              </a:ext>
            </a:extLst>
          </p:cNvPr>
          <p:cNvSpPr/>
          <p:nvPr/>
        </p:nvSpPr>
        <p:spPr>
          <a:xfrm>
            <a:off x="6451600" y="4732464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B16C14-17B2-F14E-A0E1-401AA8AA3B16}"/>
              </a:ext>
            </a:extLst>
          </p:cNvPr>
          <p:cNvGrpSpPr/>
          <p:nvPr/>
        </p:nvGrpSpPr>
        <p:grpSpPr>
          <a:xfrm>
            <a:off x="6126480" y="4732464"/>
            <a:ext cx="152400" cy="1137921"/>
            <a:chOff x="1635760" y="5293359"/>
            <a:chExt cx="152400" cy="1137921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8F66781-E105-C54F-B8A1-ED040CDF53AC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56A2FC3-2261-3E41-893D-9152E6F22164}"/>
                </a:ext>
              </a:extLst>
            </p:cNvPr>
            <p:cNvCxnSpPr>
              <a:endCxn id="14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7130408-6FD8-2042-974E-7FD494995EC4}"/>
              </a:ext>
            </a:extLst>
          </p:cNvPr>
          <p:cNvSpPr/>
          <p:nvPr/>
        </p:nvSpPr>
        <p:spPr>
          <a:xfrm>
            <a:off x="6116320" y="4426958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0E1824-9166-DD43-9D01-C957506C0D11}"/>
              </a:ext>
            </a:extLst>
          </p:cNvPr>
          <p:cNvSpPr/>
          <p:nvPr/>
        </p:nvSpPr>
        <p:spPr>
          <a:xfrm>
            <a:off x="6116320" y="4149744"/>
            <a:ext cx="172720" cy="1727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481450-8A2E-B043-BD4E-64A10500CABB}"/>
              </a:ext>
            </a:extLst>
          </p:cNvPr>
          <p:cNvSpPr/>
          <p:nvPr/>
        </p:nvSpPr>
        <p:spPr>
          <a:xfrm>
            <a:off x="6116320" y="2991935"/>
            <a:ext cx="172720" cy="1727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4D0B43-5E21-7949-B6C2-15B26BBEA4F3}"/>
              </a:ext>
            </a:extLst>
          </p:cNvPr>
          <p:cNvSpPr/>
          <p:nvPr/>
        </p:nvSpPr>
        <p:spPr>
          <a:xfrm>
            <a:off x="6116320" y="2706749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498889-5147-2645-AA24-972CACC79D05}"/>
              </a:ext>
            </a:extLst>
          </p:cNvPr>
          <p:cNvSpPr/>
          <p:nvPr/>
        </p:nvSpPr>
        <p:spPr>
          <a:xfrm>
            <a:off x="6116320" y="3249525"/>
            <a:ext cx="172720" cy="1727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0BEEAA7-5619-214B-B128-DC6C02A6DF5E}"/>
              </a:ext>
            </a:extLst>
          </p:cNvPr>
          <p:cNvSpPr/>
          <p:nvPr/>
        </p:nvSpPr>
        <p:spPr>
          <a:xfrm>
            <a:off x="6451600" y="2700466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F33D845-AF52-F940-AE4E-192072999A17}"/>
              </a:ext>
            </a:extLst>
          </p:cNvPr>
          <p:cNvSpPr/>
          <p:nvPr/>
        </p:nvSpPr>
        <p:spPr>
          <a:xfrm>
            <a:off x="6451600" y="1797025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308F77D-D1C5-3148-AFF2-6CC8B0634AB2}"/>
              </a:ext>
            </a:extLst>
          </p:cNvPr>
          <p:cNvSpPr/>
          <p:nvPr/>
        </p:nvSpPr>
        <p:spPr>
          <a:xfrm>
            <a:off x="7350760" y="4732464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C32678-56F2-1840-813C-F4E3F1487172}"/>
              </a:ext>
            </a:extLst>
          </p:cNvPr>
          <p:cNvGrpSpPr/>
          <p:nvPr/>
        </p:nvGrpSpPr>
        <p:grpSpPr>
          <a:xfrm>
            <a:off x="7025640" y="4732464"/>
            <a:ext cx="152400" cy="1137921"/>
            <a:chOff x="1635760" y="5293359"/>
            <a:chExt cx="152400" cy="1137921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04D39CC3-3362-B049-8932-9574474B4474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65FDDE-4776-B343-A60D-55B871D41BA8}"/>
                </a:ext>
              </a:extLst>
            </p:cNvPr>
            <p:cNvCxnSpPr>
              <a:endCxn id="25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E82F0968-4954-1041-9977-3C4310F6A75E}"/>
              </a:ext>
            </a:extLst>
          </p:cNvPr>
          <p:cNvSpPr/>
          <p:nvPr/>
        </p:nvSpPr>
        <p:spPr>
          <a:xfrm>
            <a:off x="7015480" y="4426958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D53E9DC-C29B-D94B-A85F-8B1C74C7C87B}"/>
              </a:ext>
            </a:extLst>
          </p:cNvPr>
          <p:cNvSpPr/>
          <p:nvPr/>
        </p:nvSpPr>
        <p:spPr>
          <a:xfrm>
            <a:off x="7015480" y="4149744"/>
            <a:ext cx="172720" cy="1727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0CF251C-222F-AA41-BD5D-489E1C9DD8ED}"/>
              </a:ext>
            </a:extLst>
          </p:cNvPr>
          <p:cNvSpPr/>
          <p:nvPr/>
        </p:nvSpPr>
        <p:spPr>
          <a:xfrm>
            <a:off x="7005320" y="2991935"/>
            <a:ext cx="172720" cy="1727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691EA65-EFD4-2D45-A9A9-90881EF321B1}"/>
              </a:ext>
            </a:extLst>
          </p:cNvPr>
          <p:cNvSpPr/>
          <p:nvPr/>
        </p:nvSpPr>
        <p:spPr>
          <a:xfrm>
            <a:off x="7005320" y="2659364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603F0BD-BEFE-F149-B9BC-AE59FA4D2426}"/>
              </a:ext>
            </a:extLst>
          </p:cNvPr>
          <p:cNvSpPr/>
          <p:nvPr/>
        </p:nvSpPr>
        <p:spPr>
          <a:xfrm>
            <a:off x="7350760" y="2700466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52FCD3E-896B-E44F-B3D6-625F0D07A2EE}"/>
              </a:ext>
            </a:extLst>
          </p:cNvPr>
          <p:cNvSpPr/>
          <p:nvPr/>
        </p:nvSpPr>
        <p:spPr>
          <a:xfrm>
            <a:off x="7350760" y="1797025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4E9531C-43A4-ED45-83B5-C40FB1596DE5}"/>
              </a:ext>
            </a:extLst>
          </p:cNvPr>
          <p:cNvSpPr/>
          <p:nvPr/>
        </p:nvSpPr>
        <p:spPr>
          <a:xfrm>
            <a:off x="8214359" y="4720314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34DBE7E-3463-FC4D-A242-A9E1C56ED98C}"/>
              </a:ext>
            </a:extLst>
          </p:cNvPr>
          <p:cNvGrpSpPr/>
          <p:nvPr/>
        </p:nvGrpSpPr>
        <p:grpSpPr>
          <a:xfrm>
            <a:off x="7889239" y="4720314"/>
            <a:ext cx="152400" cy="1137921"/>
            <a:chOff x="1635760" y="5293359"/>
            <a:chExt cx="152400" cy="1137921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26B11A6E-4468-6147-A3B0-A12D5DECFEFD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3E61B89-FBED-FE40-96D4-BCB832DA534B}"/>
                </a:ext>
              </a:extLst>
            </p:cNvPr>
            <p:cNvCxnSpPr>
              <a:endCxn id="35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01ECC5C2-9C54-3F4B-B3C7-6D29695DE50D}"/>
              </a:ext>
            </a:extLst>
          </p:cNvPr>
          <p:cNvSpPr/>
          <p:nvPr/>
        </p:nvSpPr>
        <p:spPr>
          <a:xfrm>
            <a:off x="7879079" y="4414808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62A5A59-BEC9-3340-890E-2148BDC4BBB4}"/>
              </a:ext>
            </a:extLst>
          </p:cNvPr>
          <p:cNvSpPr/>
          <p:nvPr/>
        </p:nvSpPr>
        <p:spPr>
          <a:xfrm>
            <a:off x="7879079" y="4137594"/>
            <a:ext cx="172720" cy="1727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4563F99-C955-BB46-8C03-0F7D3C696FDD}"/>
              </a:ext>
            </a:extLst>
          </p:cNvPr>
          <p:cNvSpPr/>
          <p:nvPr/>
        </p:nvSpPr>
        <p:spPr>
          <a:xfrm>
            <a:off x="7879079" y="2979785"/>
            <a:ext cx="172720" cy="1727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6234899-EB4A-F344-864D-46214CADEA99}"/>
              </a:ext>
            </a:extLst>
          </p:cNvPr>
          <p:cNvSpPr/>
          <p:nvPr/>
        </p:nvSpPr>
        <p:spPr>
          <a:xfrm>
            <a:off x="7879079" y="2694599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B85A79C-AEE6-BA4A-BD5A-EFA1F8C72321}"/>
              </a:ext>
            </a:extLst>
          </p:cNvPr>
          <p:cNvSpPr/>
          <p:nvPr/>
        </p:nvSpPr>
        <p:spPr>
          <a:xfrm>
            <a:off x="8214359" y="2688316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FA1BF91-D6D1-264A-B8A7-00C6ABF14C8A}"/>
              </a:ext>
            </a:extLst>
          </p:cNvPr>
          <p:cNvSpPr/>
          <p:nvPr/>
        </p:nvSpPr>
        <p:spPr>
          <a:xfrm>
            <a:off x="8214359" y="1784875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F75D2F6-9F31-8B46-B7DF-CD9C0089A5BE}"/>
              </a:ext>
            </a:extLst>
          </p:cNvPr>
          <p:cNvSpPr/>
          <p:nvPr/>
        </p:nvSpPr>
        <p:spPr>
          <a:xfrm>
            <a:off x="8991600" y="4708164"/>
            <a:ext cx="152400" cy="9187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02639F-8CCA-EB48-B65A-657205E394C0}"/>
              </a:ext>
            </a:extLst>
          </p:cNvPr>
          <p:cNvGrpSpPr/>
          <p:nvPr/>
        </p:nvGrpSpPr>
        <p:grpSpPr>
          <a:xfrm>
            <a:off x="8666480" y="4708164"/>
            <a:ext cx="152400" cy="1137921"/>
            <a:chOff x="1635760" y="5293359"/>
            <a:chExt cx="152400" cy="1137921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4BA14C76-D921-354D-ACE8-7FA9386EE318}"/>
                </a:ext>
              </a:extLst>
            </p:cNvPr>
            <p:cNvSpPr/>
            <p:nvPr/>
          </p:nvSpPr>
          <p:spPr>
            <a:xfrm>
              <a:off x="1635760" y="5293359"/>
              <a:ext cx="152400" cy="9187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A879690-2177-D84A-866B-9FF90826F4C8}"/>
                </a:ext>
              </a:extLst>
            </p:cNvPr>
            <p:cNvCxnSpPr>
              <a:endCxn id="45" idx="2"/>
            </p:cNvCxnSpPr>
            <p:nvPr/>
          </p:nvCxnSpPr>
          <p:spPr>
            <a:xfrm flipV="1">
              <a:off x="1711960" y="6212134"/>
              <a:ext cx="0" cy="21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008CE04A-E03A-7F4B-A5E5-161291E595D7}"/>
              </a:ext>
            </a:extLst>
          </p:cNvPr>
          <p:cNvSpPr/>
          <p:nvPr/>
        </p:nvSpPr>
        <p:spPr>
          <a:xfrm>
            <a:off x="8656320" y="4402658"/>
            <a:ext cx="172720" cy="172720"/>
          </a:xfrm>
          <a:prstGeom prst="ellipse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39CDA16-2A5F-644F-B1AB-AA17D029A9C2}"/>
              </a:ext>
            </a:extLst>
          </p:cNvPr>
          <p:cNvSpPr/>
          <p:nvPr/>
        </p:nvSpPr>
        <p:spPr>
          <a:xfrm>
            <a:off x="8656320" y="4125444"/>
            <a:ext cx="172720" cy="1727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EED5EB0-2376-524E-B373-46DA559B2D41}"/>
              </a:ext>
            </a:extLst>
          </p:cNvPr>
          <p:cNvSpPr/>
          <p:nvPr/>
        </p:nvSpPr>
        <p:spPr>
          <a:xfrm>
            <a:off x="8656320" y="2967635"/>
            <a:ext cx="172720" cy="1727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C23F2D3-6E0A-824A-94B9-A0E7AEE16E20}"/>
              </a:ext>
            </a:extLst>
          </p:cNvPr>
          <p:cNvSpPr/>
          <p:nvPr/>
        </p:nvSpPr>
        <p:spPr>
          <a:xfrm>
            <a:off x="8656320" y="2682449"/>
            <a:ext cx="172720" cy="1727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920B263-4509-044E-9730-6252E62F2F3F}"/>
              </a:ext>
            </a:extLst>
          </p:cNvPr>
          <p:cNvSpPr/>
          <p:nvPr/>
        </p:nvSpPr>
        <p:spPr>
          <a:xfrm>
            <a:off x="8656320" y="3204905"/>
            <a:ext cx="172720" cy="1727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3EAAD7F4-DFE4-7149-8868-B6F76C11C069}"/>
              </a:ext>
            </a:extLst>
          </p:cNvPr>
          <p:cNvSpPr/>
          <p:nvPr/>
        </p:nvSpPr>
        <p:spPr>
          <a:xfrm>
            <a:off x="8991600" y="2676166"/>
            <a:ext cx="152400" cy="20441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E4ED66DC-83BF-5746-9E95-5252EC41D1F0}"/>
              </a:ext>
            </a:extLst>
          </p:cNvPr>
          <p:cNvSpPr/>
          <p:nvPr/>
        </p:nvSpPr>
        <p:spPr>
          <a:xfrm>
            <a:off x="8991600" y="1772725"/>
            <a:ext cx="152400" cy="918775"/>
          </a:xfrm>
          <a:prstGeom prst="roundRect">
            <a:avLst/>
          </a:prstGeom>
          <a:solidFill>
            <a:srgbClr val="29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A3D6764-57FA-CC48-91B6-76380380C2E7}"/>
              </a:ext>
            </a:extLst>
          </p:cNvPr>
          <p:cNvSpPr/>
          <p:nvPr/>
        </p:nvSpPr>
        <p:spPr>
          <a:xfrm>
            <a:off x="7871819" y="3225225"/>
            <a:ext cx="172720" cy="1727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F230B8E-3721-A940-A2C9-8068189D5C1E}"/>
              </a:ext>
            </a:extLst>
          </p:cNvPr>
          <p:cNvSpPr/>
          <p:nvPr/>
        </p:nvSpPr>
        <p:spPr>
          <a:xfrm>
            <a:off x="7007859" y="3245006"/>
            <a:ext cx="172720" cy="17272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ACC4B-E475-A543-B824-4B636E17A4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1108" y="3422204"/>
            <a:ext cx="922903" cy="72306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7A4E289-5C93-8343-8E7A-8EDFD1E88A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4899" y="3430425"/>
            <a:ext cx="922903" cy="72306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4A389E3-C1AB-9740-8187-BF445950F8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3889" y="3410743"/>
            <a:ext cx="922903" cy="723062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E87C604B-4812-0942-8E31-A97E786179FC}"/>
              </a:ext>
            </a:extLst>
          </p:cNvPr>
          <p:cNvSpPr/>
          <p:nvPr/>
        </p:nvSpPr>
        <p:spPr>
          <a:xfrm>
            <a:off x="1371600" y="2428240"/>
            <a:ext cx="325120" cy="3527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4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38" grpId="0" animBg="1"/>
      <p:bldP spid="39" grpId="0" animBg="1"/>
      <p:bldP spid="40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4" grpId="0" animBg="1"/>
      <p:bldP spid="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FE0ABD-9597-4441-9EFD-6B4F7EEE1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NGS Variant Calling pipeline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A0917-E28B-C842-9569-54872D0BF31B}"/>
              </a:ext>
            </a:extLst>
          </p:cNvPr>
          <p:cNvSpPr txBox="1"/>
          <p:nvPr/>
        </p:nvSpPr>
        <p:spPr>
          <a:xfrm>
            <a:off x="7039104" y="5845999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????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D0A40-DFFE-2042-9868-07EF308C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776" y="1013828"/>
            <a:ext cx="1483998" cy="1027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5EDCF-B6E7-304A-8BF3-0F0E57FFF298}"/>
              </a:ext>
            </a:extLst>
          </p:cNvPr>
          <p:cNvSpPr txBox="1"/>
          <p:nvPr/>
        </p:nvSpPr>
        <p:spPr>
          <a:xfrm>
            <a:off x="2811780" y="1239621"/>
            <a:ext cx="2121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1. Sequencing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7E110-9C81-574A-B3F5-9B41B0701FEA}"/>
              </a:ext>
            </a:extLst>
          </p:cNvPr>
          <p:cNvSpPr txBox="1"/>
          <p:nvPr/>
        </p:nvSpPr>
        <p:spPr>
          <a:xfrm>
            <a:off x="2811780" y="2523847"/>
            <a:ext cx="3712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2. Quality Control (QC)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E1664-E2DB-1142-BB6E-3089A8DED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71" y="1857365"/>
            <a:ext cx="2244696" cy="1632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45FC6-78A7-284C-A5F9-AB6EB6B2393D}"/>
              </a:ext>
            </a:extLst>
          </p:cNvPr>
          <p:cNvSpPr txBox="1"/>
          <p:nvPr/>
        </p:nvSpPr>
        <p:spPr>
          <a:xfrm>
            <a:off x="2811780" y="3671000"/>
            <a:ext cx="1948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3. Alignment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B08D7-D6AB-2842-9DBA-3F960BDBD36E}"/>
              </a:ext>
            </a:extLst>
          </p:cNvPr>
          <p:cNvCxnSpPr>
            <a:cxnSpLocks/>
          </p:cNvCxnSpPr>
          <p:nvPr/>
        </p:nvCxnSpPr>
        <p:spPr>
          <a:xfrm>
            <a:off x="5843240" y="409117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FCCEDA-DD12-0F41-84FE-CF4F87AEE655}"/>
              </a:ext>
            </a:extLst>
          </p:cNvPr>
          <p:cNvCxnSpPr>
            <a:cxnSpLocks/>
          </p:cNvCxnSpPr>
          <p:nvPr/>
        </p:nvCxnSpPr>
        <p:spPr>
          <a:xfrm>
            <a:off x="6849466" y="439009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36E108-2108-5041-90B6-53927083AC16}"/>
              </a:ext>
            </a:extLst>
          </p:cNvPr>
          <p:cNvCxnSpPr>
            <a:cxnSpLocks/>
          </p:cNvCxnSpPr>
          <p:nvPr/>
        </p:nvCxnSpPr>
        <p:spPr>
          <a:xfrm>
            <a:off x="6384207" y="422215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5F79A9-73CA-CC43-B846-D26A4CF0A18D}"/>
              </a:ext>
            </a:extLst>
          </p:cNvPr>
          <p:cNvCxnSpPr>
            <a:cxnSpLocks/>
          </p:cNvCxnSpPr>
          <p:nvPr/>
        </p:nvCxnSpPr>
        <p:spPr>
          <a:xfrm>
            <a:off x="7660277" y="408704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F38392-7443-2347-9555-6C50F7AEBEA8}"/>
              </a:ext>
            </a:extLst>
          </p:cNvPr>
          <p:cNvCxnSpPr>
            <a:cxnSpLocks/>
          </p:cNvCxnSpPr>
          <p:nvPr/>
        </p:nvCxnSpPr>
        <p:spPr>
          <a:xfrm>
            <a:off x="5439288" y="3932610"/>
            <a:ext cx="448347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2513BC-B207-EA43-853A-8F1251E004F9}"/>
              </a:ext>
            </a:extLst>
          </p:cNvPr>
          <p:cNvSpPr txBox="1"/>
          <p:nvPr/>
        </p:nvSpPr>
        <p:spPr>
          <a:xfrm>
            <a:off x="2844834" y="4832081"/>
            <a:ext cx="2445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4. Variant calling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1DC321-4CE3-AB49-97E7-42909DE27CED}"/>
              </a:ext>
            </a:extLst>
          </p:cNvPr>
          <p:cNvSpPr txBox="1"/>
          <p:nvPr/>
        </p:nvSpPr>
        <p:spPr>
          <a:xfrm>
            <a:off x="2844834" y="5822150"/>
            <a:ext cx="254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5. Interpretation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A9F966-842B-BF43-8396-DE6F9F28ABD5}"/>
              </a:ext>
            </a:extLst>
          </p:cNvPr>
          <p:cNvCxnSpPr>
            <a:cxnSpLocks/>
          </p:cNvCxnSpPr>
          <p:nvPr/>
        </p:nvCxnSpPr>
        <p:spPr>
          <a:xfrm>
            <a:off x="5863987" y="514147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A3C1C8-2229-FB42-B2DD-A58564210137}"/>
              </a:ext>
            </a:extLst>
          </p:cNvPr>
          <p:cNvCxnSpPr>
            <a:cxnSpLocks/>
          </p:cNvCxnSpPr>
          <p:nvPr/>
        </p:nvCxnSpPr>
        <p:spPr>
          <a:xfrm>
            <a:off x="6870213" y="544038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30ABE1-9AC5-314E-BBE4-F36E92374724}"/>
              </a:ext>
            </a:extLst>
          </p:cNvPr>
          <p:cNvCxnSpPr>
            <a:cxnSpLocks/>
          </p:cNvCxnSpPr>
          <p:nvPr/>
        </p:nvCxnSpPr>
        <p:spPr>
          <a:xfrm>
            <a:off x="6404954" y="527245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D70D5D-A442-5448-8E9C-75F02E5632B3}"/>
              </a:ext>
            </a:extLst>
          </p:cNvPr>
          <p:cNvCxnSpPr>
            <a:cxnSpLocks/>
          </p:cNvCxnSpPr>
          <p:nvPr/>
        </p:nvCxnSpPr>
        <p:spPr>
          <a:xfrm>
            <a:off x="7681024" y="513734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310BC3-A7CB-4642-9D2E-4AA4B0D52ED7}"/>
              </a:ext>
            </a:extLst>
          </p:cNvPr>
          <p:cNvCxnSpPr>
            <a:cxnSpLocks/>
          </p:cNvCxnSpPr>
          <p:nvPr/>
        </p:nvCxnSpPr>
        <p:spPr>
          <a:xfrm>
            <a:off x="5460035" y="4982904"/>
            <a:ext cx="448347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F0B3520-B964-5145-AA5D-1E4C16FE3F0E}"/>
              </a:ext>
            </a:extLst>
          </p:cNvPr>
          <p:cNvSpPr/>
          <p:nvPr/>
        </p:nvSpPr>
        <p:spPr>
          <a:xfrm>
            <a:off x="7086541" y="5077449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D96360-72B5-8C4E-8031-5CE91FA25F5F}"/>
              </a:ext>
            </a:extLst>
          </p:cNvPr>
          <p:cNvSpPr/>
          <p:nvPr/>
        </p:nvSpPr>
        <p:spPr>
          <a:xfrm>
            <a:off x="7086541" y="5231402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13A415-E679-4248-BABD-C06233676320}"/>
              </a:ext>
            </a:extLst>
          </p:cNvPr>
          <p:cNvSpPr/>
          <p:nvPr/>
        </p:nvSpPr>
        <p:spPr>
          <a:xfrm>
            <a:off x="7085418" y="5392008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C4543-1D8C-514B-8C4B-484CDF01F92C}"/>
              </a:ext>
            </a:extLst>
          </p:cNvPr>
          <p:cNvSpPr txBox="1"/>
          <p:nvPr/>
        </p:nvSpPr>
        <p:spPr>
          <a:xfrm>
            <a:off x="6674798" y="699899"/>
            <a:ext cx="536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Things can go wrong at every step!!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BA453D-2D23-2A44-B5A0-190B98A6F9F6}"/>
              </a:ext>
            </a:extLst>
          </p:cNvPr>
          <p:cNvSpPr/>
          <p:nvPr/>
        </p:nvSpPr>
        <p:spPr>
          <a:xfrm>
            <a:off x="2618333" y="3474009"/>
            <a:ext cx="7517340" cy="12786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24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Alignment issue #1 – unique mapping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6CC7C9-62C0-7E48-86BD-491F06CC360A}"/>
              </a:ext>
            </a:extLst>
          </p:cNvPr>
          <p:cNvSpPr txBox="1"/>
          <p:nvPr/>
        </p:nvSpPr>
        <p:spPr>
          <a:xfrm>
            <a:off x="1301352" y="3140151"/>
            <a:ext cx="315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 read may map equally well to more than one place!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1786B7-B729-5A41-AF49-708CF560BF80}"/>
              </a:ext>
            </a:extLst>
          </p:cNvPr>
          <p:cNvCxnSpPr/>
          <p:nvPr/>
        </p:nvCxnSpPr>
        <p:spPr>
          <a:xfrm>
            <a:off x="1293962" y="2056743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15275FF-F2C4-164B-8C69-3DBF04DC518B}"/>
              </a:ext>
            </a:extLst>
          </p:cNvPr>
          <p:cNvSpPr txBox="1"/>
          <p:nvPr/>
        </p:nvSpPr>
        <p:spPr>
          <a:xfrm flipH="1">
            <a:off x="611395" y="1505391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DD0A0D-5E94-FF4E-A869-8EA15AA78AF8}"/>
              </a:ext>
            </a:extLst>
          </p:cNvPr>
          <p:cNvCxnSpPr>
            <a:cxnSpLocks/>
          </p:cNvCxnSpPr>
          <p:nvPr/>
        </p:nvCxnSpPr>
        <p:spPr>
          <a:xfrm>
            <a:off x="1903562" y="2056743"/>
            <a:ext cx="3242741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4BE72D-BF8E-8D41-B178-1E7EDC944D80}"/>
              </a:ext>
            </a:extLst>
          </p:cNvPr>
          <p:cNvCxnSpPr>
            <a:cxnSpLocks/>
          </p:cNvCxnSpPr>
          <p:nvPr/>
        </p:nvCxnSpPr>
        <p:spPr>
          <a:xfrm>
            <a:off x="6702541" y="2056743"/>
            <a:ext cx="3242741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09BFBE-90BF-2141-BC4B-DDDEB2702C79}"/>
              </a:ext>
            </a:extLst>
          </p:cNvPr>
          <p:cNvCxnSpPr/>
          <p:nvPr/>
        </p:nvCxnSpPr>
        <p:spPr>
          <a:xfrm flipH="1">
            <a:off x="4689103" y="1505391"/>
            <a:ext cx="2551400" cy="3495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9EC351-E504-1F48-8C8E-41D1DC8CF541}"/>
              </a:ext>
            </a:extLst>
          </p:cNvPr>
          <p:cNvCxnSpPr/>
          <p:nvPr/>
        </p:nvCxnSpPr>
        <p:spPr>
          <a:xfrm>
            <a:off x="7240503" y="1505391"/>
            <a:ext cx="262396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3F4CD22-CA87-0A44-8C46-93C30A6E38B3}"/>
              </a:ext>
            </a:extLst>
          </p:cNvPr>
          <p:cNvSpPr txBox="1"/>
          <p:nvPr/>
        </p:nvSpPr>
        <p:spPr>
          <a:xfrm>
            <a:off x="6430393" y="1164636"/>
            <a:ext cx="214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Duplicated sequence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B3B0DD-4DDB-9340-88CE-B33941C5E36D}"/>
              </a:ext>
            </a:extLst>
          </p:cNvPr>
          <p:cNvCxnSpPr>
            <a:cxnSpLocks/>
          </p:cNvCxnSpPr>
          <p:nvPr/>
        </p:nvCxnSpPr>
        <p:spPr>
          <a:xfrm>
            <a:off x="2291562" y="3005238"/>
            <a:ext cx="162162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BC53CC-F97D-8B48-8CF3-DE95C910D570}"/>
              </a:ext>
            </a:extLst>
          </p:cNvPr>
          <p:cNvCxnSpPr>
            <a:cxnSpLocks/>
          </p:cNvCxnSpPr>
          <p:nvPr/>
        </p:nvCxnSpPr>
        <p:spPr>
          <a:xfrm flipV="1">
            <a:off x="3262536" y="2168873"/>
            <a:ext cx="382001" cy="6849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B329566-D697-514F-A6E2-9A6F4A29FF8A}"/>
              </a:ext>
            </a:extLst>
          </p:cNvPr>
          <p:cNvCxnSpPr>
            <a:cxnSpLocks/>
          </p:cNvCxnSpPr>
          <p:nvPr/>
        </p:nvCxnSpPr>
        <p:spPr>
          <a:xfrm flipV="1">
            <a:off x="3453536" y="2208109"/>
            <a:ext cx="3786967" cy="685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4848F2-19C1-BD48-8ED4-C9A6DC130910}"/>
              </a:ext>
            </a:extLst>
          </p:cNvPr>
          <p:cNvGrpSpPr/>
          <p:nvPr/>
        </p:nvGrpSpPr>
        <p:grpSpPr>
          <a:xfrm>
            <a:off x="5447211" y="3005238"/>
            <a:ext cx="3291840" cy="0"/>
            <a:chOff x="4278447" y="4189603"/>
            <a:chExt cx="3291840" cy="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65D28BE-527C-664A-B4AB-084B87B2AED2}"/>
                </a:ext>
              </a:extLst>
            </p:cNvPr>
            <p:cNvCxnSpPr>
              <a:cxnSpLocks/>
            </p:cNvCxnSpPr>
            <p:nvPr/>
          </p:nvCxnSpPr>
          <p:spPr>
            <a:xfrm>
              <a:off x="4278447" y="4189603"/>
              <a:ext cx="1256359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D5B34A-DCAC-0E41-BD98-32FA352E0A7F}"/>
                </a:ext>
              </a:extLst>
            </p:cNvPr>
            <p:cNvCxnSpPr>
              <a:cxnSpLocks/>
            </p:cNvCxnSpPr>
            <p:nvPr/>
          </p:nvCxnSpPr>
          <p:spPr>
            <a:xfrm>
              <a:off x="6330276" y="4189603"/>
              <a:ext cx="1240011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7D127F-9090-3A4E-B253-C3E3B97ED24B}"/>
                </a:ext>
              </a:extLst>
            </p:cNvPr>
            <p:cNvCxnSpPr/>
            <p:nvPr/>
          </p:nvCxnSpPr>
          <p:spPr>
            <a:xfrm>
              <a:off x="5534806" y="4189603"/>
              <a:ext cx="895587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EB567D8-E23C-7D46-A8CA-8BB4DE463582}"/>
              </a:ext>
            </a:extLst>
          </p:cNvPr>
          <p:cNvSpPr txBox="1"/>
          <p:nvPr/>
        </p:nvSpPr>
        <p:spPr>
          <a:xfrm>
            <a:off x="5662971" y="3105834"/>
            <a:ext cx="315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Paired end reads can improve mapping specificity (not always)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F028E4-BC99-B04E-BC7A-D98F10D87BD5}"/>
              </a:ext>
            </a:extLst>
          </p:cNvPr>
          <p:cNvSpPr txBox="1"/>
          <p:nvPr/>
        </p:nvSpPr>
        <p:spPr>
          <a:xfrm>
            <a:off x="5712287" y="2680195"/>
            <a:ext cx="767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unique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BBFA95-378A-5647-AEF2-A475D87B62F7}"/>
              </a:ext>
            </a:extLst>
          </p:cNvPr>
          <p:cNvSpPr txBox="1"/>
          <p:nvPr/>
        </p:nvSpPr>
        <p:spPr>
          <a:xfrm>
            <a:off x="7571141" y="2641396"/>
            <a:ext cx="1403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Non-unique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A95CEB9-68EA-EB44-9472-4C95479C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195"/>
          <a:stretch/>
        </p:blipFill>
        <p:spPr>
          <a:xfrm>
            <a:off x="458055" y="4721829"/>
            <a:ext cx="9376495" cy="17381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113846-D7CB-E64A-9F21-65B56886A560}"/>
              </a:ext>
            </a:extLst>
          </p:cNvPr>
          <p:cNvSpPr txBox="1"/>
          <p:nvPr/>
        </p:nvSpPr>
        <p:spPr>
          <a:xfrm>
            <a:off x="360022" y="4386814"/>
            <a:ext cx="120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SAM file: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01F2A1-F3D4-4D4D-8259-1FD319C1E397}"/>
              </a:ext>
            </a:extLst>
          </p:cNvPr>
          <p:cNvSpPr/>
          <p:nvPr/>
        </p:nvSpPr>
        <p:spPr>
          <a:xfrm>
            <a:off x="3887058" y="4632141"/>
            <a:ext cx="279993" cy="20037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E27EFF-0682-E14A-812B-485A785B5620}"/>
              </a:ext>
            </a:extLst>
          </p:cNvPr>
          <p:cNvSpPr txBox="1"/>
          <p:nvPr/>
        </p:nvSpPr>
        <p:spPr>
          <a:xfrm>
            <a:off x="4167050" y="3951493"/>
            <a:ext cx="782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Column 5: Mapping quality. MAPQ = -1*log10(Prob. Mapping position is wrong) </a:t>
            </a:r>
          </a:p>
          <a:p>
            <a:r>
              <a:rPr lang="en-US" dirty="0">
                <a:latin typeface="Gill Sans MT" panose="020B0502020104020203" pitchFamily="34" charset="77"/>
              </a:rPr>
              <a:t>0=non-unique</a:t>
            </a:r>
          </a:p>
        </p:txBody>
      </p:sp>
    </p:spTree>
    <p:extLst>
      <p:ext uri="{BB962C8B-B14F-4D97-AF65-F5344CB8AC3E}">
        <p14:creationId xmlns:p14="http://schemas.microsoft.com/office/powerpoint/2010/main" val="370723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30" grpId="0"/>
      <p:bldP spid="32" grpId="0"/>
      <p:bldP spid="33" grpId="0"/>
      <p:bldP spid="35" grpId="0"/>
      <p:bldP spid="36" grpId="0" animBg="1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Alignment issue #2 – low/no coverage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19ACB0-CC77-DD44-A71D-2478697F4FD1}"/>
              </a:ext>
            </a:extLst>
          </p:cNvPr>
          <p:cNvCxnSpPr/>
          <p:nvPr/>
        </p:nvCxnSpPr>
        <p:spPr>
          <a:xfrm>
            <a:off x="1293962" y="2056743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15DB0D-CF35-514E-A3B5-733E1932BEF0}"/>
              </a:ext>
            </a:extLst>
          </p:cNvPr>
          <p:cNvCxnSpPr>
            <a:cxnSpLocks/>
          </p:cNvCxnSpPr>
          <p:nvPr/>
        </p:nvCxnSpPr>
        <p:spPr>
          <a:xfrm>
            <a:off x="3113781" y="302107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2FC25E-5C01-A843-9B12-7612713158D5}"/>
              </a:ext>
            </a:extLst>
          </p:cNvPr>
          <p:cNvCxnSpPr>
            <a:cxnSpLocks/>
          </p:cNvCxnSpPr>
          <p:nvPr/>
        </p:nvCxnSpPr>
        <p:spPr>
          <a:xfrm>
            <a:off x="2639390" y="278406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BDBDEA9-8DFE-3C40-BE92-9E698490CC94}"/>
              </a:ext>
            </a:extLst>
          </p:cNvPr>
          <p:cNvSpPr txBox="1"/>
          <p:nvPr/>
        </p:nvSpPr>
        <p:spPr>
          <a:xfrm flipH="1">
            <a:off x="611395" y="1505391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5D175-7CFA-D348-86B9-58ABE061504F}"/>
              </a:ext>
            </a:extLst>
          </p:cNvPr>
          <p:cNvSpPr txBox="1"/>
          <p:nvPr/>
        </p:nvSpPr>
        <p:spPr>
          <a:xfrm flipH="1">
            <a:off x="594687" y="2450116"/>
            <a:ext cx="10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Reads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2F9A48-3348-9D4E-A08C-2F2AE3CB0646}"/>
              </a:ext>
            </a:extLst>
          </p:cNvPr>
          <p:cNvCxnSpPr>
            <a:cxnSpLocks/>
          </p:cNvCxnSpPr>
          <p:nvPr/>
        </p:nvCxnSpPr>
        <p:spPr>
          <a:xfrm>
            <a:off x="2302970" y="257604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33A01F-D52E-D942-9308-2CD89E91E26C}"/>
              </a:ext>
            </a:extLst>
          </p:cNvPr>
          <p:cNvCxnSpPr>
            <a:cxnSpLocks/>
          </p:cNvCxnSpPr>
          <p:nvPr/>
        </p:nvCxnSpPr>
        <p:spPr>
          <a:xfrm>
            <a:off x="2187059" y="233903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E50E5-A45C-4E4C-8388-C2F14D344A11}"/>
              </a:ext>
            </a:extLst>
          </p:cNvPr>
          <p:cNvCxnSpPr>
            <a:cxnSpLocks/>
          </p:cNvCxnSpPr>
          <p:nvPr/>
        </p:nvCxnSpPr>
        <p:spPr>
          <a:xfrm>
            <a:off x="3297255" y="342900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C8069C-DBD4-4047-B965-B6CE3978C8D2}"/>
              </a:ext>
            </a:extLst>
          </p:cNvPr>
          <p:cNvCxnSpPr>
            <a:cxnSpLocks/>
          </p:cNvCxnSpPr>
          <p:nvPr/>
        </p:nvCxnSpPr>
        <p:spPr>
          <a:xfrm>
            <a:off x="2187059" y="324153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1C85F7-F157-A24A-8AE1-3BC03A1030CD}"/>
              </a:ext>
            </a:extLst>
          </p:cNvPr>
          <p:cNvCxnSpPr>
            <a:cxnSpLocks/>
          </p:cNvCxnSpPr>
          <p:nvPr/>
        </p:nvCxnSpPr>
        <p:spPr>
          <a:xfrm>
            <a:off x="8979592" y="324153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C3E267-DEBC-E24C-AAA9-C1D4496A19A7}"/>
              </a:ext>
            </a:extLst>
          </p:cNvPr>
          <p:cNvCxnSpPr>
            <a:cxnSpLocks/>
          </p:cNvCxnSpPr>
          <p:nvPr/>
        </p:nvCxnSpPr>
        <p:spPr>
          <a:xfrm>
            <a:off x="8413041" y="295174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A6DCFE-DEA0-1E45-AADC-3BEDE4B2137F}"/>
              </a:ext>
            </a:extLst>
          </p:cNvPr>
          <p:cNvCxnSpPr>
            <a:cxnSpLocks/>
          </p:cNvCxnSpPr>
          <p:nvPr/>
        </p:nvCxnSpPr>
        <p:spPr>
          <a:xfrm>
            <a:off x="8979592" y="278406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5DA23F-4082-9C4A-A6BD-2B7C5594D685}"/>
              </a:ext>
            </a:extLst>
          </p:cNvPr>
          <p:cNvCxnSpPr>
            <a:cxnSpLocks/>
          </p:cNvCxnSpPr>
          <p:nvPr/>
        </p:nvCxnSpPr>
        <p:spPr>
          <a:xfrm>
            <a:off x="8168781" y="257604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1C1185-D87F-C543-B36D-9E01D269E21F}"/>
              </a:ext>
            </a:extLst>
          </p:cNvPr>
          <p:cNvCxnSpPr>
            <a:cxnSpLocks/>
          </p:cNvCxnSpPr>
          <p:nvPr/>
        </p:nvCxnSpPr>
        <p:spPr>
          <a:xfrm>
            <a:off x="7357970" y="234247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C86159-33D3-C44A-9B3E-88102D1141F4}"/>
              </a:ext>
            </a:extLst>
          </p:cNvPr>
          <p:cNvCxnSpPr>
            <a:cxnSpLocks/>
          </p:cNvCxnSpPr>
          <p:nvPr/>
        </p:nvCxnSpPr>
        <p:spPr>
          <a:xfrm>
            <a:off x="9162472" y="228756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0E2D084-50F5-2D47-8E35-3CC5CD82570F}"/>
              </a:ext>
            </a:extLst>
          </p:cNvPr>
          <p:cNvSpPr/>
          <p:nvPr/>
        </p:nvSpPr>
        <p:spPr>
          <a:xfrm>
            <a:off x="4735403" y="1685109"/>
            <a:ext cx="2622567" cy="890935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FB456F-6CFC-6843-BD8C-C194C4267F3C}"/>
              </a:ext>
            </a:extLst>
          </p:cNvPr>
          <p:cNvSpPr txBox="1"/>
          <p:nvPr/>
        </p:nvSpPr>
        <p:spPr>
          <a:xfrm>
            <a:off x="5009251" y="2746480"/>
            <a:ext cx="3230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No reads mapped to this region!</a:t>
            </a:r>
          </a:p>
          <a:p>
            <a:r>
              <a:rPr lang="en-US" dirty="0">
                <a:latin typeface="Gill Sans MT" panose="020B0502020104020203" pitchFamily="34" charset="77"/>
              </a:rPr>
              <a:t>Why?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2EA295-8CBC-E244-B564-D802B3832BC8}"/>
              </a:ext>
            </a:extLst>
          </p:cNvPr>
          <p:cNvSpPr txBox="1"/>
          <p:nvPr/>
        </p:nvSpPr>
        <p:spPr>
          <a:xfrm>
            <a:off x="572001" y="3985415"/>
            <a:ext cx="64326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Gill Sans MT" panose="020B0502020104020203" pitchFamily="34" charset="77"/>
              </a:rPr>
              <a:t>Possible explanations: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The region is not uniquely mappable (e.g. repetitive)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The reference genome is not complete or correct in this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The region has extremely high or low GC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Other ideas?</a:t>
            </a:r>
          </a:p>
        </p:txBody>
      </p:sp>
    </p:spTree>
    <p:extLst>
      <p:ext uri="{BB962C8B-B14F-4D97-AF65-F5344CB8AC3E}">
        <p14:creationId xmlns:p14="http://schemas.microsoft.com/office/powerpoint/2010/main" val="333774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FE0ABD-9597-4441-9EFD-6B4F7EEE1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NGS Variant Calling pipeline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A0917-E28B-C842-9569-54872D0BF31B}"/>
              </a:ext>
            </a:extLst>
          </p:cNvPr>
          <p:cNvSpPr txBox="1"/>
          <p:nvPr/>
        </p:nvSpPr>
        <p:spPr>
          <a:xfrm>
            <a:off x="7039104" y="5845999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????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D0A40-DFFE-2042-9868-07EF308C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776" y="1013828"/>
            <a:ext cx="1483998" cy="1027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5EDCF-B6E7-304A-8BF3-0F0E57FFF298}"/>
              </a:ext>
            </a:extLst>
          </p:cNvPr>
          <p:cNvSpPr txBox="1"/>
          <p:nvPr/>
        </p:nvSpPr>
        <p:spPr>
          <a:xfrm>
            <a:off x="2811780" y="1239621"/>
            <a:ext cx="2121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1. Sequencing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7E110-9C81-574A-B3F5-9B41B0701FEA}"/>
              </a:ext>
            </a:extLst>
          </p:cNvPr>
          <p:cNvSpPr txBox="1"/>
          <p:nvPr/>
        </p:nvSpPr>
        <p:spPr>
          <a:xfrm>
            <a:off x="2811780" y="2523847"/>
            <a:ext cx="3712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2. Quality Control (QC)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E1664-E2DB-1142-BB6E-3089A8DED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71" y="1857365"/>
            <a:ext cx="2244696" cy="1632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45FC6-78A7-284C-A5F9-AB6EB6B2393D}"/>
              </a:ext>
            </a:extLst>
          </p:cNvPr>
          <p:cNvSpPr txBox="1"/>
          <p:nvPr/>
        </p:nvSpPr>
        <p:spPr>
          <a:xfrm>
            <a:off x="2811780" y="3671000"/>
            <a:ext cx="1948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3. Alignment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B08D7-D6AB-2842-9DBA-3F960BDBD36E}"/>
              </a:ext>
            </a:extLst>
          </p:cNvPr>
          <p:cNvCxnSpPr>
            <a:cxnSpLocks/>
          </p:cNvCxnSpPr>
          <p:nvPr/>
        </p:nvCxnSpPr>
        <p:spPr>
          <a:xfrm>
            <a:off x="5843240" y="409117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FCCEDA-DD12-0F41-84FE-CF4F87AEE655}"/>
              </a:ext>
            </a:extLst>
          </p:cNvPr>
          <p:cNvCxnSpPr>
            <a:cxnSpLocks/>
          </p:cNvCxnSpPr>
          <p:nvPr/>
        </p:nvCxnSpPr>
        <p:spPr>
          <a:xfrm>
            <a:off x="6849466" y="439009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36E108-2108-5041-90B6-53927083AC16}"/>
              </a:ext>
            </a:extLst>
          </p:cNvPr>
          <p:cNvCxnSpPr>
            <a:cxnSpLocks/>
          </p:cNvCxnSpPr>
          <p:nvPr/>
        </p:nvCxnSpPr>
        <p:spPr>
          <a:xfrm>
            <a:off x="6384207" y="422215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5F79A9-73CA-CC43-B846-D26A4CF0A18D}"/>
              </a:ext>
            </a:extLst>
          </p:cNvPr>
          <p:cNvCxnSpPr>
            <a:cxnSpLocks/>
          </p:cNvCxnSpPr>
          <p:nvPr/>
        </p:nvCxnSpPr>
        <p:spPr>
          <a:xfrm>
            <a:off x="7660277" y="408704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F38392-7443-2347-9555-6C50F7AEBEA8}"/>
              </a:ext>
            </a:extLst>
          </p:cNvPr>
          <p:cNvCxnSpPr>
            <a:cxnSpLocks/>
          </p:cNvCxnSpPr>
          <p:nvPr/>
        </p:nvCxnSpPr>
        <p:spPr>
          <a:xfrm>
            <a:off x="5439288" y="3932610"/>
            <a:ext cx="448347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2513BC-B207-EA43-853A-8F1251E004F9}"/>
              </a:ext>
            </a:extLst>
          </p:cNvPr>
          <p:cNvSpPr txBox="1"/>
          <p:nvPr/>
        </p:nvSpPr>
        <p:spPr>
          <a:xfrm>
            <a:off x="2844834" y="4832081"/>
            <a:ext cx="2445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4. Variant calling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1DC321-4CE3-AB49-97E7-42909DE27CED}"/>
              </a:ext>
            </a:extLst>
          </p:cNvPr>
          <p:cNvSpPr txBox="1"/>
          <p:nvPr/>
        </p:nvSpPr>
        <p:spPr>
          <a:xfrm>
            <a:off x="2844834" y="5822150"/>
            <a:ext cx="254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5. Interpretation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A9F966-842B-BF43-8396-DE6F9F28ABD5}"/>
              </a:ext>
            </a:extLst>
          </p:cNvPr>
          <p:cNvCxnSpPr>
            <a:cxnSpLocks/>
          </p:cNvCxnSpPr>
          <p:nvPr/>
        </p:nvCxnSpPr>
        <p:spPr>
          <a:xfrm>
            <a:off x="5863987" y="514147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A3C1C8-2229-FB42-B2DD-A58564210137}"/>
              </a:ext>
            </a:extLst>
          </p:cNvPr>
          <p:cNvCxnSpPr>
            <a:cxnSpLocks/>
          </p:cNvCxnSpPr>
          <p:nvPr/>
        </p:nvCxnSpPr>
        <p:spPr>
          <a:xfrm>
            <a:off x="6870213" y="544038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30ABE1-9AC5-314E-BBE4-F36E92374724}"/>
              </a:ext>
            </a:extLst>
          </p:cNvPr>
          <p:cNvCxnSpPr>
            <a:cxnSpLocks/>
          </p:cNvCxnSpPr>
          <p:nvPr/>
        </p:nvCxnSpPr>
        <p:spPr>
          <a:xfrm>
            <a:off x="6404954" y="527245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D70D5D-A442-5448-8E9C-75F02E5632B3}"/>
              </a:ext>
            </a:extLst>
          </p:cNvPr>
          <p:cNvCxnSpPr>
            <a:cxnSpLocks/>
          </p:cNvCxnSpPr>
          <p:nvPr/>
        </p:nvCxnSpPr>
        <p:spPr>
          <a:xfrm>
            <a:off x="7681024" y="513734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310BC3-A7CB-4642-9D2E-4AA4B0D52ED7}"/>
              </a:ext>
            </a:extLst>
          </p:cNvPr>
          <p:cNvCxnSpPr>
            <a:cxnSpLocks/>
          </p:cNvCxnSpPr>
          <p:nvPr/>
        </p:nvCxnSpPr>
        <p:spPr>
          <a:xfrm>
            <a:off x="5460035" y="4982904"/>
            <a:ext cx="448347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F0B3520-B964-5145-AA5D-1E4C16FE3F0E}"/>
              </a:ext>
            </a:extLst>
          </p:cNvPr>
          <p:cNvSpPr/>
          <p:nvPr/>
        </p:nvSpPr>
        <p:spPr>
          <a:xfrm>
            <a:off x="7086541" y="5077449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D96360-72B5-8C4E-8031-5CE91FA25F5F}"/>
              </a:ext>
            </a:extLst>
          </p:cNvPr>
          <p:cNvSpPr/>
          <p:nvPr/>
        </p:nvSpPr>
        <p:spPr>
          <a:xfrm>
            <a:off x="7086541" y="5231402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13A415-E679-4248-BABD-C06233676320}"/>
              </a:ext>
            </a:extLst>
          </p:cNvPr>
          <p:cNvSpPr/>
          <p:nvPr/>
        </p:nvSpPr>
        <p:spPr>
          <a:xfrm>
            <a:off x="7085418" y="5392008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C4543-1D8C-514B-8C4B-484CDF01F92C}"/>
              </a:ext>
            </a:extLst>
          </p:cNvPr>
          <p:cNvSpPr txBox="1"/>
          <p:nvPr/>
        </p:nvSpPr>
        <p:spPr>
          <a:xfrm>
            <a:off x="6674798" y="699899"/>
            <a:ext cx="536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Things can go wrong at every step!!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BA453D-2D23-2A44-B5A0-190B98A6F9F6}"/>
              </a:ext>
            </a:extLst>
          </p:cNvPr>
          <p:cNvSpPr/>
          <p:nvPr/>
        </p:nvSpPr>
        <p:spPr>
          <a:xfrm>
            <a:off x="2537138" y="1013828"/>
            <a:ext cx="4231133" cy="12786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3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Alignment issue #3 – super high coverage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A7D1A2-917E-5B4F-89C9-723822AE571B}"/>
              </a:ext>
            </a:extLst>
          </p:cNvPr>
          <p:cNvCxnSpPr/>
          <p:nvPr/>
        </p:nvCxnSpPr>
        <p:spPr>
          <a:xfrm>
            <a:off x="1293962" y="2056743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C0899E-6635-1B4C-A0D2-8A340F2C07EA}"/>
              </a:ext>
            </a:extLst>
          </p:cNvPr>
          <p:cNvCxnSpPr>
            <a:cxnSpLocks/>
          </p:cNvCxnSpPr>
          <p:nvPr/>
        </p:nvCxnSpPr>
        <p:spPr>
          <a:xfrm>
            <a:off x="4735403" y="281375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841B1A-867C-3346-ADB8-A1E825F6FA51}"/>
              </a:ext>
            </a:extLst>
          </p:cNvPr>
          <p:cNvCxnSpPr>
            <a:cxnSpLocks/>
          </p:cNvCxnSpPr>
          <p:nvPr/>
        </p:nvCxnSpPr>
        <p:spPr>
          <a:xfrm>
            <a:off x="2639390" y="278406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7EDE4B-E6D1-D44D-86B2-5919620C1403}"/>
              </a:ext>
            </a:extLst>
          </p:cNvPr>
          <p:cNvSpPr txBox="1"/>
          <p:nvPr/>
        </p:nvSpPr>
        <p:spPr>
          <a:xfrm flipH="1">
            <a:off x="611395" y="1505391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D51F9-9162-A346-9190-D829BAD559FB}"/>
              </a:ext>
            </a:extLst>
          </p:cNvPr>
          <p:cNvSpPr txBox="1"/>
          <p:nvPr/>
        </p:nvSpPr>
        <p:spPr>
          <a:xfrm flipH="1">
            <a:off x="594687" y="2450116"/>
            <a:ext cx="10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Reads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8BF986-78A3-B649-9D19-D0D0A5E594C7}"/>
              </a:ext>
            </a:extLst>
          </p:cNvPr>
          <p:cNvCxnSpPr>
            <a:cxnSpLocks/>
          </p:cNvCxnSpPr>
          <p:nvPr/>
        </p:nvCxnSpPr>
        <p:spPr>
          <a:xfrm>
            <a:off x="2302970" y="257604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3583BA-BEFA-F347-B70F-90A9C6DF1764}"/>
              </a:ext>
            </a:extLst>
          </p:cNvPr>
          <p:cNvCxnSpPr>
            <a:cxnSpLocks/>
          </p:cNvCxnSpPr>
          <p:nvPr/>
        </p:nvCxnSpPr>
        <p:spPr>
          <a:xfrm>
            <a:off x="2187059" y="233903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B8FAAC-E465-B14C-AA2D-B90448C6ED56}"/>
              </a:ext>
            </a:extLst>
          </p:cNvPr>
          <p:cNvCxnSpPr>
            <a:cxnSpLocks/>
          </p:cNvCxnSpPr>
          <p:nvPr/>
        </p:nvCxnSpPr>
        <p:spPr>
          <a:xfrm>
            <a:off x="3924592" y="228259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5E132A-7D11-734F-BD52-A4A5F177D446}"/>
              </a:ext>
            </a:extLst>
          </p:cNvPr>
          <p:cNvCxnSpPr>
            <a:cxnSpLocks/>
          </p:cNvCxnSpPr>
          <p:nvPr/>
        </p:nvCxnSpPr>
        <p:spPr>
          <a:xfrm>
            <a:off x="4261012" y="257604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0CA63E-A1A5-6F43-BE8D-48BD05CB2838}"/>
              </a:ext>
            </a:extLst>
          </p:cNvPr>
          <p:cNvCxnSpPr>
            <a:cxnSpLocks/>
          </p:cNvCxnSpPr>
          <p:nvPr/>
        </p:nvCxnSpPr>
        <p:spPr>
          <a:xfrm>
            <a:off x="7430521" y="321540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B01B9A-02BA-FA42-A53D-D53E36F7807B}"/>
              </a:ext>
            </a:extLst>
          </p:cNvPr>
          <p:cNvCxnSpPr>
            <a:cxnSpLocks/>
          </p:cNvCxnSpPr>
          <p:nvPr/>
        </p:nvCxnSpPr>
        <p:spPr>
          <a:xfrm>
            <a:off x="8413041" y="295174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432642-F40B-5D48-9844-53FE84AB8CF9}"/>
              </a:ext>
            </a:extLst>
          </p:cNvPr>
          <p:cNvCxnSpPr>
            <a:cxnSpLocks/>
          </p:cNvCxnSpPr>
          <p:nvPr/>
        </p:nvCxnSpPr>
        <p:spPr>
          <a:xfrm>
            <a:off x="8979592" y="278406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A410DA-F3B0-F34E-A27D-4DBEF3A65F87}"/>
              </a:ext>
            </a:extLst>
          </p:cNvPr>
          <p:cNvCxnSpPr>
            <a:cxnSpLocks/>
          </p:cNvCxnSpPr>
          <p:nvPr/>
        </p:nvCxnSpPr>
        <p:spPr>
          <a:xfrm>
            <a:off x="8168781" y="257604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E0A006-A3FC-3E4F-9DE8-C7F1120E2B9E}"/>
              </a:ext>
            </a:extLst>
          </p:cNvPr>
          <p:cNvCxnSpPr>
            <a:cxnSpLocks/>
          </p:cNvCxnSpPr>
          <p:nvPr/>
        </p:nvCxnSpPr>
        <p:spPr>
          <a:xfrm>
            <a:off x="7357970" y="234247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F529B8-AA48-2240-9A40-B2EB71E3D87C}"/>
              </a:ext>
            </a:extLst>
          </p:cNvPr>
          <p:cNvCxnSpPr>
            <a:cxnSpLocks/>
          </p:cNvCxnSpPr>
          <p:nvPr/>
        </p:nvCxnSpPr>
        <p:spPr>
          <a:xfrm>
            <a:off x="9162472" y="228756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9F5FCBD-7759-074F-A1D0-7F78BE956C2A}"/>
              </a:ext>
            </a:extLst>
          </p:cNvPr>
          <p:cNvSpPr/>
          <p:nvPr/>
        </p:nvSpPr>
        <p:spPr>
          <a:xfrm>
            <a:off x="7204392" y="1505391"/>
            <a:ext cx="2622567" cy="3777634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5A93E1-D6B8-A042-82A7-048366C1A530}"/>
              </a:ext>
            </a:extLst>
          </p:cNvPr>
          <p:cNvSpPr txBox="1"/>
          <p:nvPr/>
        </p:nvSpPr>
        <p:spPr>
          <a:xfrm>
            <a:off x="7611240" y="5394977"/>
            <a:ext cx="3518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Way more reads than expected mapped to this region!</a:t>
            </a:r>
          </a:p>
          <a:p>
            <a:r>
              <a:rPr lang="en-US" dirty="0">
                <a:latin typeface="Gill Sans MT" panose="020B0502020104020203" pitchFamily="34" charset="77"/>
              </a:rPr>
              <a:t>Why?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E5F445-F61D-4644-AA0C-C4484E1D36A2}"/>
              </a:ext>
            </a:extLst>
          </p:cNvPr>
          <p:cNvSpPr txBox="1"/>
          <p:nvPr/>
        </p:nvSpPr>
        <p:spPr>
          <a:xfrm>
            <a:off x="349933" y="5087741"/>
            <a:ext cx="553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Gill Sans MT" panose="020B0502020104020203" pitchFamily="34" charset="77"/>
              </a:rPr>
              <a:t>Possible explanations: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The region is repeated many times in the genome but only present once in the reference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Others?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61C22E-E4AB-B143-8998-9EBB36778739}"/>
              </a:ext>
            </a:extLst>
          </p:cNvPr>
          <p:cNvCxnSpPr>
            <a:cxnSpLocks/>
          </p:cNvCxnSpPr>
          <p:nvPr/>
        </p:nvCxnSpPr>
        <p:spPr>
          <a:xfrm>
            <a:off x="5989618" y="245099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544508-1A88-A84C-A1CD-E6B2E92129A7}"/>
              </a:ext>
            </a:extLst>
          </p:cNvPr>
          <p:cNvCxnSpPr>
            <a:cxnSpLocks/>
          </p:cNvCxnSpPr>
          <p:nvPr/>
        </p:nvCxnSpPr>
        <p:spPr>
          <a:xfrm>
            <a:off x="7704864" y="345271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A3D52D-7FF0-3748-A461-91A0F04F0DD7}"/>
              </a:ext>
            </a:extLst>
          </p:cNvPr>
          <p:cNvCxnSpPr>
            <a:cxnSpLocks/>
          </p:cNvCxnSpPr>
          <p:nvPr/>
        </p:nvCxnSpPr>
        <p:spPr>
          <a:xfrm>
            <a:off x="7908185" y="364212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084EFC-5B39-4F4B-B5DE-1FBD36DE50BF}"/>
              </a:ext>
            </a:extLst>
          </p:cNvPr>
          <p:cNvCxnSpPr>
            <a:cxnSpLocks/>
          </p:cNvCxnSpPr>
          <p:nvPr/>
        </p:nvCxnSpPr>
        <p:spPr>
          <a:xfrm>
            <a:off x="7357970" y="400788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57F82C-1D11-C74C-87CC-457CE94DE4DA}"/>
              </a:ext>
            </a:extLst>
          </p:cNvPr>
          <p:cNvCxnSpPr>
            <a:cxnSpLocks/>
          </p:cNvCxnSpPr>
          <p:nvPr/>
        </p:nvCxnSpPr>
        <p:spPr>
          <a:xfrm>
            <a:off x="7611240" y="386419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B095E2-848E-894E-AD52-E22108483564}"/>
              </a:ext>
            </a:extLst>
          </p:cNvPr>
          <p:cNvCxnSpPr>
            <a:cxnSpLocks/>
          </p:cNvCxnSpPr>
          <p:nvPr/>
        </p:nvCxnSpPr>
        <p:spPr>
          <a:xfrm>
            <a:off x="7570419" y="425608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1BAB0B6-64E9-654F-81FA-FCF8EC373D61}"/>
              </a:ext>
            </a:extLst>
          </p:cNvPr>
          <p:cNvCxnSpPr>
            <a:cxnSpLocks/>
          </p:cNvCxnSpPr>
          <p:nvPr/>
        </p:nvCxnSpPr>
        <p:spPr>
          <a:xfrm>
            <a:off x="8033128" y="443896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56A6BD-B8BA-C146-ADBD-57CD62F14CAF}"/>
              </a:ext>
            </a:extLst>
          </p:cNvPr>
          <p:cNvCxnSpPr>
            <a:cxnSpLocks/>
          </p:cNvCxnSpPr>
          <p:nvPr/>
        </p:nvCxnSpPr>
        <p:spPr>
          <a:xfrm>
            <a:off x="7289500" y="460877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F2F9A7-CA31-304B-8B79-F0818459E37B}"/>
              </a:ext>
            </a:extLst>
          </p:cNvPr>
          <p:cNvCxnSpPr>
            <a:cxnSpLocks/>
          </p:cNvCxnSpPr>
          <p:nvPr/>
        </p:nvCxnSpPr>
        <p:spPr>
          <a:xfrm>
            <a:off x="7748775" y="483084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6D289C-4065-4048-BC34-76A10A81480E}"/>
              </a:ext>
            </a:extLst>
          </p:cNvPr>
          <p:cNvCxnSpPr>
            <a:cxnSpLocks/>
          </p:cNvCxnSpPr>
          <p:nvPr/>
        </p:nvCxnSpPr>
        <p:spPr>
          <a:xfrm>
            <a:off x="7704864" y="508774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91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Looking at the fragment length distribution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6CB902-0AA9-8C4E-9B05-D5A5D0032558}"/>
              </a:ext>
            </a:extLst>
          </p:cNvPr>
          <p:cNvGrpSpPr/>
          <p:nvPr/>
        </p:nvGrpSpPr>
        <p:grpSpPr>
          <a:xfrm>
            <a:off x="7837402" y="4054018"/>
            <a:ext cx="3491756" cy="2460440"/>
            <a:chOff x="5762136" y="4289149"/>
            <a:chExt cx="3491756" cy="2460440"/>
          </a:xfrm>
        </p:grpSpPr>
        <p:pic>
          <p:nvPicPr>
            <p:cNvPr id="6" name="Picture 2" descr="How to Make a Bell Curve in Excel: Example + Template">
              <a:extLst>
                <a:ext uri="{FF2B5EF4-FFF2-40B4-BE49-F238E27FC236}">
                  <a16:creationId xmlns:a16="http://schemas.microsoft.com/office/drawing/2014/main" id="{980C59D1-3F94-D748-BF3E-2211D8AA5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00" r="3200"/>
            <a:stretch/>
          </p:blipFill>
          <p:spPr bwMode="auto">
            <a:xfrm>
              <a:off x="5993721" y="4289149"/>
              <a:ext cx="3260171" cy="1808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ED144B-9609-324F-AB7A-F1F5999EAE83}"/>
                </a:ext>
              </a:extLst>
            </p:cNvPr>
            <p:cNvSpPr txBox="1"/>
            <p:nvPr/>
          </p:nvSpPr>
          <p:spPr>
            <a:xfrm>
              <a:off x="6824852" y="6380257"/>
              <a:ext cx="2134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Template length (bp)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51E10C-0C0C-254F-A111-DAEBC74F5D42}"/>
                </a:ext>
              </a:extLst>
            </p:cNvPr>
            <p:cNvSpPr txBox="1"/>
            <p:nvPr/>
          </p:nvSpPr>
          <p:spPr>
            <a:xfrm rot="16200000">
              <a:off x="5262159" y="5158618"/>
              <a:ext cx="1369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% Fragments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062BEC-B9D4-AA4C-B8B8-C3B660087622}"/>
                </a:ext>
              </a:extLst>
            </p:cNvPr>
            <p:cNvSpPr txBox="1"/>
            <p:nvPr/>
          </p:nvSpPr>
          <p:spPr>
            <a:xfrm>
              <a:off x="7418190" y="611442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5502C-EFFB-064D-8A86-1133B936E187}"/>
                </a:ext>
              </a:extLst>
            </p:cNvPr>
            <p:cNvSpPr txBox="1"/>
            <p:nvPr/>
          </p:nvSpPr>
          <p:spPr>
            <a:xfrm>
              <a:off x="8407161" y="610701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C4327F-ABCC-164C-B6F5-94A44DFB9894}"/>
                </a:ext>
              </a:extLst>
            </p:cNvPr>
            <p:cNvSpPr txBox="1"/>
            <p:nvPr/>
          </p:nvSpPr>
          <p:spPr>
            <a:xfrm>
              <a:off x="6413078" y="613063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D9EFA2D-6295-144F-9DAD-CD000ABD4088}"/>
                </a:ext>
              </a:extLst>
            </p:cNvPr>
            <p:cNvCxnSpPr>
              <a:cxnSpLocks/>
            </p:cNvCxnSpPr>
            <p:nvPr/>
          </p:nvCxnSpPr>
          <p:spPr>
            <a:xfrm>
              <a:off x="7671066" y="6027927"/>
              <a:ext cx="0" cy="141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22B743-1BE7-314E-8243-9670887BFD3F}"/>
                </a:ext>
              </a:extLst>
            </p:cNvPr>
            <p:cNvCxnSpPr>
              <a:cxnSpLocks/>
            </p:cNvCxnSpPr>
            <p:nvPr/>
          </p:nvCxnSpPr>
          <p:spPr>
            <a:xfrm>
              <a:off x="8644543" y="6027927"/>
              <a:ext cx="0" cy="141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AC899A-4B46-D24A-AF40-BEB3D919C894}"/>
                </a:ext>
              </a:extLst>
            </p:cNvPr>
            <p:cNvCxnSpPr>
              <a:cxnSpLocks/>
            </p:cNvCxnSpPr>
            <p:nvPr/>
          </p:nvCxnSpPr>
          <p:spPr>
            <a:xfrm>
              <a:off x="6697590" y="6027927"/>
              <a:ext cx="0" cy="141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904315-F28E-9644-B2AB-AA7237D83254}"/>
              </a:ext>
            </a:extLst>
          </p:cNvPr>
          <p:cNvCxnSpPr/>
          <p:nvPr/>
        </p:nvCxnSpPr>
        <p:spPr>
          <a:xfrm>
            <a:off x="1191683" y="2056734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A4D5CD-8475-C94D-88E4-677C90067E9F}"/>
              </a:ext>
            </a:extLst>
          </p:cNvPr>
          <p:cNvSpPr txBox="1"/>
          <p:nvPr/>
        </p:nvSpPr>
        <p:spPr>
          <a:xfrm>
            <a:off x="10795758" y="1259313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0C51FA-506C-C14E-AE6A-1BC1809C8484}"/>
              </a:ext>
            </a:extLst>
          </p:cNvPr>
          <p:cNvSpPr txBox="1"/>
          <p:nvPr/>
        </p:nvSpPr>
        <p:spPr>
          <a:xfrm>
            <a:off x="483358" y="1259313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182AB2-0EA0-1D4A-BFE7-035824BAFEC0}"/>
              </a:ext>
            </a:extLst>
          </p:cNvPr>
          <p:cNvGrpSpPr/>
          <p:nvPr/>
        </p:nvGrpSpPr>
        <p:grpSpPr>
          <a:xfrm>
            <a:off x="2014413" y="2367309"/>
            <a:ext cx="3611664" cy="0"/>
            <a:chOff x="1837627" y="4813042"/>
            <a:chExt cx="3611664" cy="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B414481-7F31-3141-800E-593B29207905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C759635-D3CB-3C43-B39D-D3F5219760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6457F8A-2536-914F-A685-CB132C899B3D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EBF85E-1DAF-2B49-BFEC-F4E9A90B6133}"/>
              </a:ext>
            </a:extLst>
          </p:cNvPr>
          <p:cNvGrpSpPr/>
          <p:nvPr/>
        </p:nvGrpSpPr>
        <p:grpSpPr>
          <a:xfrm>
            <a:off x="2735529" y="2667626"/>
            <a:ext cx="3611664" cy="0"/>
            <a:chOff x="1837627" y="4813042"/>
            <a:chExt cx="3611664" cy="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CFB19F2-A2AB-F746-AB69-8AEDD582A63A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38833A8-CD80-484A-A70A-FD43210AF4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0EF49D3-9E08-4F44-B685-0F1CC909A4C1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783AC3-91C9-E14C-8EDF-7A23D3FE475C}"/>
              </a:ext>
            </a:extLst>
          </p:cNvPr>
          <p:cNvGrpSpPr/>
          <p:nvPr/>
        </p:nvGrpSpPr>
        <p:grpSpPr>
          <a:xfrm>
            <a:off x="6133833" y="2367309"/>
            <a:ext cx="3611664" cy="0"/>
            <a:chOff x="1837627" y="4813042"/>
            <a:chExt cx="3611664" cy="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3601E1A-B263-C342-85E8-6854D843E080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8EEE843-7CE0-FA49-AFA3-8A73CCA81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ABFFCD9-46DE-7649-94AF-5AA183A6BFEA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EADD227-18BF-0846-A528-D29B7256FA75}"/>
              </a:ext>
            </a:extLst>
          </p:cNvPr>
          <p:cNvGrpSpPr/>
          <p:nvPr/>
        </p:nvGrpSpPr>
        <p:grpSpPr>
          <a:xfrm>
            <a:off x="4650729" y="3008285"/>
            <a:ext cx="3611664" cy="0"/>
            <a:chOff x="1837627" y="4813042"/>
            <a:chExt cx="3611664" cy="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A349669-B410-AF4B-AE5B-F4121D5FA170}"/>
                </a:ext>
              </a:extLst>
            </p:cNvPr>
            <p:cNvCxnSpPr/>
            <p:nvPr/>
          </p:nvCxnSpPr>
          <p:spPr>
            <a:xfrm>
              <a:off x="1837627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B36874F-4CD9-2B47-80DD-A402FCE594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3638" y="4813042"/>
              <a:ext cx="145565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BBAB47A-015E-A346-BB0A-5CBA1F4C191D}"/>
                </a:ext>
              </a:extLst>
            </p:cNvPr>
            <p:cNvCxnSpPr/>
            <p:nvPr/>
          </p:nvCxnSpPr>
          <p:spPr>
            <a:xfrm>
              <a:off x="2160355" y="4813042"/>
              <a:ext cx="234273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6BE51AA-ACE0-5547-A8D0-B1F85A9A0C9B}"/>
              </a:ext>
            </a:extLst>
          </p:cNvPr>
          <p:cNvGrpSpPr/>
          <p:nvPr/>
        </p:nvGrpSpPr>
        <p:grpSpPr>
          <a:xfrm>
            <a:off x="4659498" y="3182439"/>
            <a:ext cx="3611664" cy="202380"/>
            <a:chOff x="2580133" y="3738235"/>
            <a:chExt cx="1603915" cy="16981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3D9FD7F-6EF3-B349-A7AD-6AEE45C0DAD5}"/>
                </a:ext>
              </a:extLst>
            </p:cNvPr>
            <p:cNvCxnSpPr>
              <a:cxnSpLocks/>
            </p:cNvCxnSpPr>
            <p:nvPr/>
          </p:nvCxnSpPr>
          <p:spPr>
            <a:xfrm>
              <a:off x="2580133" y="3823144"/>
              <a:ext cx="1603915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DD72FB0-6A50-BE4B-9078-7DD7C946BF9C}"/>
                </a:ext>
              </a:extLst>
            </p:cNvPr>
            <p:cNvCxnSpPr>
              <a:cxnSpLocks/>
            </p:cNvCxnSpPr>
            <p:nvPr/>
          </p:nvCxnSpPr>
          <p:spPr>
            <a:xfrm>
              <a:off x="4184048" y="3738235"/>
              <a:ext cx="0" cy="169818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306DA7-4772-2D4E-BE6F-2034AB01F7E1}"/>
                </a:ext>
              </a:extLst>
            </p:cNvPr>
            <p:cNvCxnSpPr>
              <a:cxnSpLocks/>
            </p:cNvCxnSpPr>
            <p:nvPr/>
          </p:nvCxnSpPr>
          <p:spPr>
            <a:xfrm>
              <a:off x="2580133" y="3738235"/>
              <a:ext cx="0" cy="169818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8A0CAB0-1252-554F-9BD4-1EA1B7BA1EDA}"/>
              </a:ext>
            </a:extLst>
          </p:cNvPr>
          <p:cNvSpPr txBox="1"/>
          <p:nvPr/>
        </p:nvSpPr>
        <p:spPr>
          <a:xfrm>
            <a:off x="5378555" y="3346703"/>
            <a:ext cx="2134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Template length (bp)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30004231-358E-664F-A530-16C36F6CEA1A}"/>
              </a:ext>
            </a:extLst>
          </p:cNvPr>
          <p:cNvCxnSpPr>
            <a:stCxn id="41" idx="2"/>
          </p:cNvCxnSpPr>
          <p:nvPr/>
        </p:nvCxnSpPr>
        <p:spPr>
          <a:xfrm rot="16200000" flipH="1">
            <a:off x="6484707" y="3676970"/>
            <a:ext cx="1104159" cy="1182288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ADCE242-AACB-6C47-8B5F-8284C51911A0}"/>
              </a:ext>
            </a:extLst>
          </p:cNvPr>
          <p:cNvSpPr txBox="1"/>
          <p:nvPr/>
        </p:nvSpPr>
        <p:spPr>
          <a:xfrm>
            <a:off x="3678693" y="5161182"/>
            <a:ext cx="4484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Expect fragments to follow a ~normal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021634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Looking at the fragment length distribution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6CC7C9-62C0-7E48-86BD-491F06CC360A}"/>
              </a:ext>
            </a:extLst>
          </p:cNvPr>
          <p:cNvSpPr txBox="1"/>
          <p:nvPr/>
        </p:nvSpPr>
        <p:spPr>
          <a:xfrm>
            <a:off x="4901478" y="3877299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50bp insertion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119437-BE01-0E4A-B5B6-C19A2BE2B21D}"/>
              </a:ext>
            </a:extLst>
          </p:cNvPr>
          <p:cNvCxnSpPr/>
          <p:nvPr/>
        </p:nvCxnSpPr>
        <p:spPr>
          <a:xfrm>
            <a:off x="1191683" y="2344117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059FAE-6E35-7B4E-B73E-B80D88A3F7C9}"/>
              </a:ext>
            </a:extLst>
          </p:cNvPr>
          <p:cNvSpPr txBox="1"/>
          <p:nvPr/>
        </p:nvSpPr>
        <p:spPr>
          <a:xfrm>
            <a:off x="10795758" y="1546696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3341A5-8D56-DB46-A85C-B362CB16D6AD}"/>
              </a:ext>
            </a:extLst>
          </p:cNvPr>
          <p:cNvSpPr txBox="1"/>
          <p:nvPr/>
        </p:nvSpPr>
        <p:spPr>
          <a:xfrm>
            <a:off x="483358" y="1546696"/>
            <a:ext cx="5334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B6BD7-3EB2-FF49-BFD3-6C20AA9F8421}"/>
              </a:ext>
            </a:extLst>
          </p:cNvPr>
          <p:cNvSpPr txBox="1"/>
          <p:nvPr/>
        </p:nvSpPr>
        <p:spPr>
          <a:xfrm flipH="1">
            <a:off x="611395" y="1792774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209C9-4B0E-B542-BDC0-7472E8857170}"/>
              </a:ext>
            </a:extLst>
          </p:cNvPr>
          <p:cNvSpPr txBox="1"/>
          <p:nvPr/>
        </p:nvSpPr>
        <p:spPr>
          <a:xfrm flipH="1">
            <a:off x="611395" y="3051558"/>
            <a:ext cx="2040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Target genome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00F886-0F5D-424B-AFF1-9BC357290AE4}"/>
              </a:ext>
            </a:extLst>
          </p:cNvPr>
          <p:cNvCxnSpPr>
            <a:cxnSpLocks/>
          </p:cNvCxnSpPr>
          <p:nvPr/>
        </p:nvCxnSpPr>
        <p:spPr>
          <a:xfrm>
            <a:off x="3840480" y="3828928"/>
            <a:ext cx="3448594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BB43EC-90E1-5B44-A6E2-10EE7EF78163}"/>
              </a:ext>
            </a:extLst>
          </p:cNvPr>
          <p:cNvCxnSpPr>
            <a:cxnSpLocks/>
          </p:cNvCxnSpPr>
          <p:nvPr/>
        </p:nvCxnSpPr>
        <p:spPr>
          <a:xfrm>
            <a:off x="4799627" y="3828928"/>
            <a:ext cx="1705678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47FF5C-2FEA-3541-A4B2-CCDA1E81DFDA}"/>
              </a:ext>
            </a:extLst>
          </p:cNvPr>
          <p:cNvCxnSpPr/>
          <p:nvPr/>
        </p:nvCxnSpPr>
        <p:spPr>
          <a:xfrm flipH="1">
            <a:off x="4799627" y="2344117"/>
            <a:ext cx="690454" cy="14848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797E89-CC48-8449-B0A4-03494F4CA29E}"/>
              </a:ext>
            </a:extLst>
          </p:cNvPr>
          <p:cNvCxnSpPr>
            <a:cxnSpLocks/>
          </p:cNvCxnSpPr>
          <p:nvPr/>
        </p:nvCxnSpPr>
        <p:spPr>
          <a:xfrm>
            <a:off x="5486109" y="2344116"/>
            <a:ext cx="1019196" cy="14848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F146FF-C002-D040-A6F8-032DBDD47B3B}"/>
              </a:ext>
            </a:extLst>
          </p:cNvPr>
          <p:cNvGrpSpPr/>
          <p:nvPr/>
        </p:nvGrpSpPr>
        <p:grpSpPr>
          <a:xfrm>
            <a:off x="3840480" y="3696789"/>
            <a:ext cx="3448594" cy="19594"/>
            <a:chOff x="2472316" y="4793448"/>
            <a:chExt cx="3448594" cy="19594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6F91022-6B9A-964F-AD3A-5A299AEEAF59}"/>
                </a:ext>
              </a:extLst>
            </p:cNvPr>
            <p:cNvCxnSpPr>
              <a:cxnSpLocks/>
            </p:cNvCxnSpPr>
            <p:nvPr/>
          </p:nvCxnSpPr>
          <p:spPr>
            <a:xfrm>
              <a:off x="2472316" y="4813042"/>
              <a:ext cx="820964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845DB6F-61BA-FA4A-B3E2-D2B77544A9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7142" y="4793448"/>
              <a:ext cx="783768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7111EA-16A1-0244-B51E-A3B817FB20A6}"/>
                </a:ext>
              </a:extLst>
            </p:cNvPr>
            <p:cNvCxnSpPr>
              <a:cxnSpLocks/>
            </p:cNvCxnSpPr>
            <p:nvPr/>
          </p:nvCxnSpPr>
          <p:spPr>
            <a:xfrm>
              <a:off x="2589881" y="4813042"/>
              <a:ext cx="2547260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7F222E-0E4F-2A45-82BA-9034AA1ED538}"/>
              </a:ext>
            </a:extLst>
          </p:cNvPr>
          <p:cNvGrpSpPr/>
          <p:nvPr/>
        </p:nvGrpSpPr>
        <p:grpSpPr>
          <a:xfrm>
            <a:off x="3846634" y="4330393"/>
            <a:ext cx="3442440" cy="369332"/>
            <a:chOff x="2580133" y="3738235"/>
            <a:chExt cx="1603915" cy="16981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281389D-9F13-774F-BA71-4AB013AF8FB3}"/>
                </a:ext>
              </a:extLst>
            </p:cNvPr>
            <p:cNvCxnSpPr>
              <a:cxnSpLocks/>
            </p:cNvCxnSpPr>
            <p:nvPr/>
          </p:nvCxnSpPr>
          <p:spPr>
            <a:xfrm>
              <a:off x="2580133" y="3823144"/>
              <a:ext cx="160391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FBD25E-495D-0743-8E1E-DB1EE72AAE57}"/>
                </a:ext>
              </a:extLst>
            </p:cNvPr>
            <p:cNvCxnSpPr>
              <a:cxnSpLocks/>
            </p:cNvCxnSpPr>
            <p:nvPr/>
          </p:nvCxnSpPr>
          <p:spPr>
            <a:xfrm>
              <a:off x="4184048" y="3738235"/>
              <a:ext cx="0" cy="1698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AF398F-62D6-B242-BCCC-E075D6CA8C2B}"/>
                </a:ext>
              </a:extLst>
            </p:cNvPr>
            <p:cNvCxnSpPr>
              <a:cxnSpLocks/>
            </p:cNvCxnSpPr>
            <p:nvPr/>
          </p:nvCxnSpPr>
          <p:spPr>
            <a:xfrm>
              <a:off x="2580133" y="3738235"/>
              <a:ext cx="0" cy="1698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2DC1DDF-C0FD-E041-A391-6DF4EA42D1FD}"/>
              </a:ext>
            </a:extLst>
          </p:cNvPr>
          <p:cNvSpPr txBox="1"/>
          <p:nvPr/>
        </p:nvSpPr>
        <p:spPr>
          <a:xfrm>
            <a:off x="4836539" y="4549602"/>
            <a:ext cx="174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200 bp fragment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8DAD52D-51E4-CD46-AA1B-C14B7DBEFF87}"/>
              </a:ext>
            </a:extLst>
          </p:cNvPr>
          <p:cNvCxnSpPr>
            <a:cxnSpLocks/>
          </p:cNvCxnSpPr>
          <p:nvPr/>
        </p:nvCxnSpPr>
        <p:spPr>
          <a:xfrm>
            <a:off x="4332515" y="2497183"/>
            <a:ext cx="82096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949FF1A-B1CB-9540-8E69-926A24C9FA9F}"/>
              </a:ext>
            </a:extLst>
          </p:cNvPr>
          <p:cNvCxnSpPr>
            <a:cxnSpLocks/>
          </p:cNvCxnSpPr>
          <p:nvPr/>
        </p:nvCxnSpPr>
        <p:spPr>
          <a:xfrm flipH="1">
            <a:off x="5930162" y="2497183"/>
            <a:ext cx="783768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A720683-C09F-CF4F-B50A-A715A887A27E}"/>
              </a:ext>
            </a:extLst>
          </p:cNvPr>
          <p:cNvCxnSpPr>
            <a:cxnSpLocks/>
          </p:cNvCxnSpPr>
          <p:nvPr/>
        </p:nvCxnSpPr>
        <p:spPr>
          <a:xfrm>
            <a:off x="4332515" y="2344116"/>
            <a:ext cx="2381415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FC4BCB0-9CB2-6F46-A821-17883581B936}"/>
              </a:ext>
            </a:extLst>
          </p:cNvPr>
          <p:cNvGrpSpPr/>
          <p:nvPr/>
        </p:nvGrpSpPr>
        <p:grpSpPr>
          <a:xfrm>
            <a:off x="4317306" y="1738861"/>
            <a:ext cx="2396624" cy="369332"/>
            <a:chOff x="2580133" y="3738235"/>
            <a:chExt cx="1603915" cy="16981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0D94D68-990F-FB4B-872E-3B845FE9C95B}"/>
                </a:ext>
              </a:extLst>
            </p:cNvPr>
            <p:cNvCxnSpPr>
              <a:cxnSpLocks/>
            </p:cNvCxnSpPr>
            <p:nvPr/>
          </p:nvCxnSpPr>
          <p:spPr>
            <a:xfrm>
              <a:off x="2580133" y="3823144"/>
              <a:ext cx="160391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6446ADE-B063-EB4C-B364-FD6C72647401}"/>
                </a:ext>
              </a:extLst>
            </p:cNvPr>
            <p:cNvCxnSpPr>
              <a:cxnSpLocks/>
            </p:cNvCxnSpPr>
            <p:nvPr/>
          </p:nvCxnSpPr>
          <p:spPr>
            <a:xfrm>
              <a:off x="4184048" y="3738235"/>
              <a:ext cx="0" cy="1698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F13D2FD-E659-894D-B5FC-1E4BA655DEA9}"/>
                </a:ext>
              </a:extLst>
            </p:cNvPr>
            <p:cNvCxnSpPr>
              <a:cxnSpLocks/>
            </p:cNvCxnSpPr>
            <p:nvPr/>
          </p:nvCxnSpPr>
          <p:spPr>
            <a:xfrm>
              <a:off x="2580133" y="3738235"/>
              <a:ext cx="0" cy="1698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9A27537-3072-1040-B33A-0831F9BE5142}"/>
              </a:ext>
            </a:extLst>
          </p:cNvPr>
          <p:cNvSpPr txBox="1"/>
          <p:nvPr/>
        </p:nvSpPr>
        <p:spPr>
          <a:xfrm>
            <a:off x="4257303" y="1387960"/>
            <a:ext cx="261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Reads appear 150bp apart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FE1A9DB-E557-9A43-9FA8-F740621B69A9}"/>
              </a:ext>
            </a:extLst>
          </p:cNvPr>
          <p:cNvGrpSpPr/>
          <p:nvPr/>
        </p:nvGrpSpPr>
        <p:grpSpPr>
          <a:xfrm>
            <a:off x="7837402" y="4054018"/>
            <a:ext cx="3491756" cy="2460440"/>
            <a:chOff x="5762136" y="4289149"/>
            <a:chExt cx="3491756" cy="2460440"/>
          </a:xfrm>
        </p:grpSpPr>
        <p:pic>
          <p:nvPicPr>
            <p:cNvPr id="44" name="Picture 2" descr="How to Make a Bell Curve in Excel: Example + Template">
              <a:extLst>
                <a:ext uri="{FF2B5EF4-FFF2-40B4-BE49-F238E27FC236}">
                  <a16:creationId xmlns:a16="http://schemas.microsoft.com/office/drawing/2014/main" id="{D7357F67-92B0-E44D-AAF0-BA439F0106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00" r="3200"/>
            <a:stretch/>
          </p:blipFill>
          <p:spPr bwMode="auto">
            <a:xfrm>
              <a:off x="5993721" y="4289149"/>
              <a:ext cx="3260171" cy="1808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C26E3F0-9D02-3B43-BAB5-E20A969A25AC}"/>
                </a:ext>
              </a:extLst>
            </p:cNvPr>
            <p:cNvSpPr txBox="1"/>
            <p:nvPr/>
          </p:nvSpPr>
          <p:spPr>
            <a:xfrm>
              <a:off x="6824852" y="6380257"/>
              <a:ext cx="2134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Template length (bp)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A0114B-A730-4346-B8F2-EE3A42F795D1}"/>
                </a:ext>
              </a:extLst>
            </p:cNvPr>
            <p:cNvSpPr txBox="1"/>
            <p:nvPr/>
          </p:nvSpPr>
          <p:spPr>
            <a:xfrm rot="16200000">
              <a:off x="5262159" y="5158618"/>
              <a:ext cx="1369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% Fragments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9CF0FA-2FEC-554A-9C12-A782970E3595}"/>
                </a:ext>
              </a:extLst>
            </p:cNvPr>
            <p:cNvSpPr txBox="1"/>
            <p:nvPr/>
          </p:nvSpPr>
          <p:spPr>
            <a:xfrm>
              <a:off x="7418190" y="611442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DB425B9-D12A-EE4F-9DF2-F2902FA9FAC3}"/>
                </a:ext>
              </a:extLst>
            </p:cNvPr>
            <p:cNvSpPr txBox="1"/>
            <p:nvPr/>
          </p:nvSpPr>
          <p:spPr>
            <a:xfrm>
              <a:off x="8407161" y="610701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CFD9932-8698-9847-93D4-27E8AC4A2F0C}"/>
                </a:ext>
              </a:extLst>
            </p:cNvPr>
            <p:cNvSpPr txBox="1"/>
            <p:nvPr/>
          </p:nvSpPr>
          <p:spPr>
            <a:xfrm>
              <a:off x="6413078" y="613063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97B7324-1A81-1A49-A8E7-AE7E5A8EE28B}"/>
                </a:ext>
              </a:extLst>
            </p:cNvPr>
            <p:cNvCxnSpPr>
              <a:cxnSpLocks/>
            </p:cNvCxnSpPr>
            <p:nvPr/>
          </p:nvCxnSpPr>
          <p:spPr>
            <a:xfrm>
              <a:off x="7671066" y="6027927"/>
              <a:ext cx="0" cy="141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B33FD7F-7F62-3A43-B411-9647DE475295}"/>
                </a:ext>
              </a:extLst>
            </p:cNvPr>
            <p:cNvCxnSpPr>
              <a:cxnSpLocks/>
            </p:cNvCxnSpPr>
            <p:nvPr/>
          </p:nvCxnSpPr>
          <p:spPr>
            <a:xfrm>
              <a:off x="8644543" y="6027927"/>
              <a:ext cx="0" cy="141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DEE5EE-4D7F-F14B-9852-F7966FC17332}"/>
                </a:ext>
              </a:extLst>
            </p:cNvPr>
            <p:cNvCxnSpPr>
              <a:cxnSpLocks/>
            </p:cNvCxnSpPr>
            <p:nvPr/>
          </p:nvCxnSpPr>
          <p:spPr>
            <a:xfrm>
              <a:off x="6697590" y="6027927"/>
              <a:ext cx="0" cy="141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2" descr="How to Make a Bell Curve in Excel: Example + Template">
            <a:extLst>
              <a:ext uri="{FF2B5EF4-FFF2-40B4-BE49-F238E27FC236}">
                <a16:creationId xmlns:a16="http://schemas.microsoft.com/office/drawing/2014/main" id="{9BC2F46E-8C9C-E64F-8FC9-3260FA4AF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r="3201"/>
          <a:stretch/>
        </p:blipFill>
        <p:spPr bwMode="auto">
          <a:xfrm>
            <a:off x="8202371" y="4033184"/>
            <a:ext cx="2545496" cy="18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E6DECE4-760A-D041-BF49-106F21347809}"/>
              </a:ext>
            </a:extLst>
          </p:cNvPr>
          <p:cNvSpPr txBox="1"/>
          <p:nvPr/>
        </p:nvSpPr>
        <p:spPr>
          <a:xfrm>
            <a:off x="10021930" y="3980369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Expected</a:t>
            </a:r>
          </a:p>
          <a:p>
            <a:r>
              <a:rPr lang="en-US" dirty="0">
                <a:latin typeface="Gill Sans MT" panose="020B0502020104020203" pitchFamily="34" charset="77"/>
              </a:rPr>
              <a:t>(genome-wide)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EC0B97-C6FD-D145-942A-9DA50427B455}"/>
              </a:ext>
            </a:extLst>
          </p:cNvPr>
          <p:cNvSpPr txBox="1"/>
          <p:nvPr/>
        </p:nvSpPr>
        <p:spPr>
          <a:xfrm>
            <a:off x="8906571" y="3611037"/>
            <a:ext cx="254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Observed (at this region)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387780-DD87-2A4F-9672-85A0D452EF8E}"/>
              </a:ext>
            </a:extLst>
          </p:cNvPr>
          <p:cNvSpPr txBox="1"/>
          <p:nvPr/>
        </p:nvSpPr>
        <p:spPr>
          <a:xfrm>
            <a:off x="1221763" y="5302224"/>
            <a:ext cx="473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What would this look like if our target genome had a large deletion?</a:t>
            </a:r>
          </a:p>
        </p:txBody>
      </p:sp>
    </p:spTree>
    <p:extLst>
      <p:ext uri="{BB962C8B-B14F-4D97-AF65-F5344CB8AC3E}">
        <p14:creationId xmlns:p14="http://schemas.microsoft.com/office/powerpoint/2010/main" val="40257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3" grpId="0"/>
      <p:bldP spid="42" grpId="0"/>
      <p:bldP spid="54" grpId="0"/>
      <p:bldP spid="55" grpId="0"/>
      <p:bldP spid="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Alignment issue #4 – messy local alignment at repeats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6CC7C9-62C0-7E48-86BD-491F06CC360A}"/>
              </a:ext>
            </a:extLst>
          </p:cNvPr>
          <p:cNvSpPr txBox="1"/>
          <p:nvPr/>
        </p:nvSpPr>
        <p:spPr>
          <a:xfrm>
            <a:off x="561703" y="4581979"/>
            <a:ext cx="39871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Potential solutions: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Left align indels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Tune local alignment scoring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Others?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A3BF1F-F646-6D4C-A975-1C642B4EBB99}"/>
              </a:ext>
            </a:extLst>
          </p:cNvPr>
          <p:cNvSpPr txBox="1"/>
          <p:nvPr/>
        </p:nvSpPr>
        <p:spPr>
          <a:xfrm flipH="1">
            <a:off x="561703" y="1814357"/>
            <a:ext cx="2604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9DC880-ACAD-994F-AE20-1C174A5F4F75}"/>
              </a:ext>
            </a:extLst>
          </p:cNvPr>
          <p:cNvSpPr txBox="1"/>
          <p:nvPr/>
        </p:nvSpPr>
        <p:spPr>
          <a:xfrm flipH="1">
            <a:off x="1126060" y="2182206"/>
            <a:ext cx="2040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Reads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AD318-E1D2-0548-AAB6-B0727A83E228}"/>
              </a:ext>
            </a:extLst>
          </p:cNvPr>
          <p:cNvSpPr txBox="1"/>
          <p:nvPr/>
        </p:nvSpPr>
        <p:spPr>
          <a:xfrm>
            <a:off x="3161212" y="1860077"/>
            <a:ext cx="790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Courier" pitchFamily="2" charset="0"/>
              </a:rPr>
              <a:t>ACGTAGCTACGTATATATATATATACACACACACACACATCGATCGATCTTCTAAA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FE4B6-3CBA-AE48-954D-123AAF4CD9CF}"/>
              </a:ext>
            </a:extLst>
          </p:cNvPr>
          <p:cNvSpPr txBox="1"/>
          <p:nvPr/>
        </p:nvSpPr>
        <p:spPr>
          <a:xfrm>
            <a:off x="3719788" y="2182206"/>
            <a:ext cx="583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ACGTAGCTACGTATATATATA----CACACACACATCGATC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E4F5A-E071-2F46-8464-A49141241744}"/>
              </a:ext>
            </a:extLst>
          </p:cNvPr>
          <p:cNvSpPr txBox="1"/>
          <p:nvPr/>
        </p:nvSpPr>
        <p:spPr>
          <a:xfrm>
            <a:off x="3740233" y="2551538"/>
            <a:ext cx="583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ACGTAGCTACGTATATATATACACA----CACACATCGATC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EE870-EF2D-2045-AE5E-EB28E1BEC132}"/>
              </a:ext>
            </a:extLst>
          </p:cNvPr>
          <p:cNvSpPr txBox="1"/>
          <p:nvPr/>
        </p:nvSpPr>
        <p:spPr>
          <a:xfrm>
            <a:off x="3740233" y="2967336"/>
            <a:ext cx="583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ACGTAGCTACGTATATATACACACACACACACACATCGATC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32A819-5E58-7B42-AB2B-70093BF2911F}"/>
              </a:ext>
            </a:extLst>
          </p:cNvPr>
          <p:cNvSpPr txBox="1"/>
          <p:nvPr/>
        </p:nvSpPr>
        <p:spPr>
          <a:xfrm>
            <a:off x="3760678" y="3336668"/>
            <a:ext cx="583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ACGTAGCTACGTATATATATATA--CACACACACATCGATC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408F54-44E8-B848-928E-055EFC7BF5E6}"/>
              </a:ext>
            </a:extLst>
          </p:cNvPr>
          <p:cNvSpPr txBox="1"/>
          <p:nvPr/>
        </p:nvSpPr>
        <p:spPr>
          <a:xfrm>
            <a:off x="3230778" y="3755301"/>
            <a:ext cx="376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urier" pitchFamily="2" charset="0"/>
              </a:rPr>
              <a:t>ACGTACGTAGCTACGTATATACACAC</a:t>
            </a:r>
          </a:p>
        </p:txBody>
      </p:sp>
    </p:spTree>
    <p:extLst>
      <p:ext uri="{BB962C8B-B14F-4D97-AF65-F5344CB8AC3E}">
        <p14:creationId xmlns:p14="http://schemas.microsoft.com/office/powerpoint/2010/main" val="2682330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FE0ABD-9597-4441-9EFD-6B4F7EEE1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NGS Variant Calling pipeline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A0917-E28B-C842-9569-54872D0BF31B}"/>
              </a:ext>
            </a:extLst>
          </p:cNvPr>
          <p:cNvSpPr txBox="1"/>
          <p:nvPr/>
        </p:nvSpPr>
        <p:spPr>
          <a:xfrm>
            <a:off x="7039104" y="5845999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????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D0A40-DFFE-2042-9868-07EF308C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776" y="1013828"/>
            <a:ext cx="1483998" cy="1027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5EDCF-B6E7-304A-8BF3-0F0E57FFF298}"/>
              </a:ext>
            </a:extLst>
          </p:cNvPr>
          <p:cNvSpPr txBox="1"/>
          <p:nvPr/>
        </p:nvSpPr>
        <p:spPr>
          <a:xfrm>
            <a:off x="2811780" y="1239621"/>
            <a:ext cx="2121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1. Sequencing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7E110-9C81-574A-B3F5-9B41B0701FEA}"/>
              </a:ext>
            </a:extLst>
          </p:cNvPr>
          <p:cNvSpPr txBox="1"/>
          <p:nvPr/>
        </p:nvSpPr>
        <p:spPr>
          <a:xfrm>
            <a:off x="2811780" y="2523847"/>
            <a:ext cx="3712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2. Quality Control (QC)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E1664-E2DB-1142-BB6E-3089A8DED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71" y="1857365"/>
            <a:ext cx="2244696" cy="1632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45FC6-78A7-284C-A5F9-AB6EB6B2393D}"/>
              </a:ext>
            </a:extLst>
          </p:cNvPr>
          <p:cNvSpPr txBox="1"/>
          <p:nvPr/>
        </p:nvSpPr>
        <p:spPr>
          <a:xfrm>
            <a:off x="2811780" y="3671000"/>
            <a:ext cx="1948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3. Alignment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B08D7-D6AB-2842-9DBA-3F960BDBD36E}"/>
              </a:ext>
            </a:extLst>
          </p:cNvPr>
          <p:cNvCxnSpPr>
            <a:cxnSpLocks/>
          </p:cNvCxnSpPr>
          <p:nvPr/>
        </p:nvCxnSpPr>
        <p:spPr>
          <a:xfrm>
            <a:off x="5843240" y="409117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FCCEDA-DD12-0F41-84FE-CF4F87AEE655}"/>
              </a:ext>
            </a:extLst>
          </p:cNvPr>
          <p:cNvCxnSpPr>
            <a:cxnSpLocks/>
          </p:cNvCxnSpPr>
          <p:nvPr/>
        </p:nvCxnSpPr>
        <p:spPr>
          <a:xfrm>
            <a:off x="6849466" y="439009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36E108-2108-5041-90B6-53927083AC16}"/>
              </a:ext>
            </a:extLst>
          </p:cNvPr>
          <p:cNvCxnSpPr>
            <a:cxnSpLocks/>
          </p:cNvCxnSpPr>
          <p:nvPr/>
        </p:nvCxnSpPr>
        <p:spPr>
          <a:xfrm>
            <a:off x="6384207" y="422215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5F79A9-73CA-CC43-B846-D26A4CF0A18D}"/>
              </a:ext>
            </a:extLst>
          </p:cNvPr>
          <p:cNvCxnSpPr>
            <a:cxnSpLocks/>
          </p:cNvCxnSpPr>
          <p:nvPr/>
        </p:nvCxnSpPr>
        <p:spPr>
          <a:xfrm>
            <a:off x="7660277" y="4087047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F38392-7443-2347-9555-6C50F7AEBEA8}"/>
              </a:ext>
            </a:extLst>
          </p:cNvPr>
          <p:cNvCxnSpPr>
            <a:cxnSpLocks/>
          </p:cNvCxnSpPr>
          <p:nvPr/>
        </p:nvCxnSpPr>
        <p:spPr>
          <a:xfrm>
            <a:off x="5439288" y="3932610"/>
            <a:ext cx="448347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2513BC-B207-EA43-853A-8F1251E004F9}"/>
              </a:ext>
            </a:extLst>
          </p:cNvPr>
          <p:cNvSpPr txBox="1"/>
          <p:nvPr/>
        </p:nvSpPr>
        <p:spPr>
          <a:xfrm>
            <a:off x="2844834" y="4832081"/>
            <a:ext cx="2445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4. Variant calling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1DC321-4CE3-AB49-97E7-42909DE27CED}"/>
              </a:ext>
            </a:extLst>
          </p:cNvPr>
          <p:cNvSpPr txBox="1"/>
          <p:nvPr/>
        </p:nvSpPr>
        <p:spPr>
          <a:xfrm>
            <a:off x="2844834" y="5822150"/>
            <a:ext cx="254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5. Interpretation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A9F966-842B-BF43-8396-DE6F9F28ABD5}"/>
              </a:ext>
            </a:extLst>
          </p:cNvPr>
          <p:cNvCxnSpPr>
            <a:cxnSpLocks/>
          </p:cNvCxnSpPr>
          <p:nvPr/>
        </p:nvCxnSpPr>
        <p:spPr>
          <a:xfrm>
            <a:off x="5863987" y="514147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A3C1C8-2229-FB42-B2DD-A58564210137}"/>
              </a:ext>
            </a:extLst>
          </p:cNvPr>
          <p:cNvCxnSpPr>
            <a:cxnSpLocks/>
          </p:cNvCxnSpPr>
          <p:nvPr/>
        </p:nvCxnSpPr>
        <p:spPr>
          <a:xfrm>
            <a:off x="6870213" y="544038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30ABE1-9AC5-314E-BBE4-F36E92374724}"/>
              </a:ext>
            </a:extLst>
          </p:cNvPr>
          <p:cNvCxnSpPr>
            <a:cxnSpLocks/>
          </p:cNvCxnSpPr>
          <p:nvPr/>
        </p:nvCxnSpPr>
        <p:spPr>
          <a:xfrm>
            <a:off x="6404954" y="5272450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D70D5D-A442-5448-8E9C-75F02E5632B3}"/>
              </a:ext>
            </a:extLst>
          </p:cNvPr>
          <p:cNvCxnSpPr>
            <a:cxnSpLocks/>
          </p:cNvCxnSpPr>
          <p:nvPr/>
        </p:nvCxnSpPr>
        <p:spPr>
          <a:xfrm>
            <a:off x="7681024" y="513734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310BC3-A7CB-4642-9D2E-4AA4B0D52ED7}"/>
              </a:ext>
            </a:extLst>
          </p:cNvPr>
          <p:cNvCxnSpPr>
            <a:cxnSpLocks/>
          </p:cNvCxnSpPr>
          <p:nvPr/>
        </p:nvCxnSpPr>
        <p:spPr>
          <a:xfrm>
            <a:off x="5460035" y="4982904"/>
            <a:ext cx="448347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F0B3520-B964-5145-AA5D-1E4C16FE3F0E}"/>
              </a:ext>
            </a:extLst>
          </p:cNvPr>
          <p:cNvSpPr/>
          <p:nvPr/>
        </p:nvSpPr>
        <p:spPr>
          <a:xfrm>
            <a:off x="7086541" y="5077449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D96360-72B5-8C4E-8031-5CE91FA25F5F}"/>
              </a:ext>
            </a:extLst>
          </p:cNvPr>
          <p:cNvSpPr/>
          <p:nvPr/>
        </p:nvSpPr>
        <p:spPr>
          <a:xfrm>
            <a:off x="7086541" y="5231402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13A415-E679-4248-BABD-C06233676320}"/>
              </a:ext>
            </a:extLst>
          </p:cNvPr>
          <p:cNvSpPr/>
          <p:nvPr/>
        </p:nvSpPr>
        <p:spPr>
          <a:xfrm>
            <a:off x="7085418" y="5392008"/>
            <a:ext cx="100456" cy="100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C4543-1D8C-514B-8C4B-484CDF01F92C}"/>
              </a:ext>
            </a:extLst>
          </p:cNvPr>
          <p:cNvSpPr txBox="1"/>
          <p:nvPr/>
        </p:nvSpPr>
        <p:spPr>
          <a:xfrm>
            <a:off x="6674798" y="699899"/>
            <a:ext cx="536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Things can go wrong at every step!!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BA453D-2D23-2A44-B5A0-190B98A6F9F6}"/>
              </a:ext>
            </a:extLst>
          </p:cNvPr>
          <p:cNvSpPr/>
          <p:nvPr/>
        </p:nvSpPr>
        <p:spPr>
          <a:xfrm>
            <a:off x="2625537" y="4599834"/>
            <a:ext cx="7517340" cy="12786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02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Review: variant calling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6CC7C9-62C0-7E48-86BD-491F06CC360A}"/>
              </a:ext>
            </a:extLst>
          </p:cNvPr>
          <p:cNvSpPr txBox="1"/>
          <p:nvPr/>
        </p:nvSpPr>
        <p:spPr>
          <a:xfrm>
            <a:off x="697377" y="4295492"/>
            <a:ext cx="9149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Goal</a:t>
            </a:r>
            <a:r>
              <a:rPr lang="en-US" sz="2400" dirty="0">
                <a:latin typeface="Gill Sans MT" panose="020B0502020104020203" pitchFamily="34" charset="77"/>
              </a:rPr>
              <a:t>: find positions where our target genome differs from the reference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7BD5B7-4D1B-4447-860F-0E6BB8B15C03}"/>
              </a:ext>
            </a:extLst>
          </p:cNvPr>
          <p:cNvCxnSpPr/>
          <p:nvPr/>
        </p:nvCxnSpPr>
        <p:spPr>
          <a:xfrm>
            <a:off x="1293962" y="2056743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173AB6-B27C-6747-8CD0-74694EE56E0F}"/>
              </a:ext>
            </a:extLst>
          </p:cNvPr>
          <p:cNvSpPr txBox="1"/>
          <p:nvPr/>
        </p:nvSpPr>
        <p:spPr>
          <a:xfrm flipH="1">
            <a:off x="611395" y="1505391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7F9530-A197-964D-AE72-B3CD8FB4FE0E}"/>
              </a:ext>
            </a:extLst>
          </p:cNvPr>
          <p:cNvCxnSpPr>
            <a:cxnSpLocks/>
          </p:cNvCxnSpPr>
          <p:nvPr/>
        </p:nvCxnSpPr>
        <p:spPr>
          <a:xfrm>
            <a:off x="2905517" y="242058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EBE4D76-05A3-BC43-A503-C2F37213B5D1}"/>
              </a:ext>
            </a:extLst>
          </p:cNvPr>
          <p:cNvSpPr/>
          <p:nvPr/>
        </p:nvSpPr>
        <p:spPr>
          <a:xfrm>
            <a:off x="3566993" y="2309163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121CC9-5E9C-A849-B056-613FD60A7F3E}"/>
              </a:ext>
            </a:extLst>
          </p:cNvPr>
          <p:cNvSpPr/>
          <p:nvPr/>
        </p:nvSpPr>
        <p:spPr>
          <a:xfrm>
            <a:off x="3566992" y="1932261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586263-5D02-004A-94FA-24CEE06CFD88}"/>
              </a:ext>
            </a:extLst>
          </p:cNvPr>
          <p:cNvCxnSpPr>
            <a:cxnSpLocks/>
          </p:cNvCxnSpPr>
          <p:nvPr/>
        </p:nvCxnSpPr>
        <p:spPr>
          <a:xfrm>
            <a:off x="3023084" y="275797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D7B433B-2A07-A44A-8B68-9C423DDD7EE3}"/>
              </a:ext>
            </a:extLst>
          </p:cNvPr>
          <p:cNvSpPr/>
          <p:nvPr/>
        </p:nvSpPr>
        <p:spPr>
          <a:xfrm>
            <a:off x="3566993" y="2646559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1BF16E-DA60-6648-BCD7-8C19957866CB}"/>
              </a:ext>
            </a:extLst>
          </p:cNvPr>
          <p:cNvCxnSpPr>
            <a:cxnSpLocks/>
          </p:cNvCxnSpPr>
          <p:nvPr/>
        </p:nvCxnSpPr>
        <p:spPr>
          <a:xfrm>
            <a:off x="3242024" y="312040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1F75878-4810-6741-9AB6-995573C23193}"/>
              </a:ext>
            </a:extLst>
          </p:cNvPr>
          <p:cNvSpPr/>
          <p:nvPr/>
        </p:nvSpPr>
        <p:spPr>
          <a:xfrm>
            <a:off x="3563862" y="3008990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A44AA8-D3A9-E94E-A0E9-A034F32B6056}"/>
              </a:ext>
            </a:extLst>
          </p:cNvPr>
          <p:cNvCxnSpPr>
            <a:cxnSpLocks/>
          </p:cNvCxnSpPr>
          <p:nvPr/>
        </p:nvCxnSpPr>
        <p:spPr>
          <a:xfrm>
            <a:off x="6761816" y="242058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3C4630B-2DEB-0345-96E3-212BB1B5C7C8}"/>
              </a:ext>
            </a:extLst>
          </p:cNvPr>
          <p:cNvSpPr/>
          <p:nvPr/>
        </p:nvSpPr>
        <p:spPr>
          <a:xfrm>
            <a:off x="7423292" y="2309163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B1D0A7-ED92-6C4C-89CF-A1BDD27A5C9E}"/>
              </a:ext>
            </a:extLst>
          </p:cNvPr>
          <p:cNvSpPr/>
          <p:nvPr/>
        </p:nvSpPr>
        <p:spPr>
          <a:xfrm>
            <a:off x="7423291" y="1932261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6A9830-8023-164F-8F62-DA347930F7FA}"/>
              </a:ext>
            </a:extLst>
          </p:cNvPr>
          <p:cNvCxnSpPr>
            <a:cxnSpLocks/>
          </p:cNvCxnSpPr>
          <p:nvPr/>
        </p:nvCxnSpPr>
        <p:spPr>
          <a:xfrm>
            <a:off x="6879383" y="275797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0A82327-4C69-394E-9C9C-99E1F8F329AC}"/>
              </a:ext>
            </a:extLst>
          </p:cNvPr>
          <p:cNvSpPr/>
          <p:nvPr/>
        </p:nvSpPr>
        <p:spPr>
          <a:xfrm>
            <a:off x="7423292" y="2646559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128DC1-4617-8140-80D5-DC64AB6698AC}"/>
              </a:ext>
            </a:extLst>
          </p:cNvPr>
          <p:cNvCxnSpPr>
            <a:cxnSpLocks/>
          </p:cNvCxnSpPr>
          <p:nvPr/>
        </p:nvCxnSpPr>
        <p:spPr>
          <a:xfrm>
            <a:off x="7098323" y="312040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361BFE8C-CC32-AE49-8FE2-64216ACD2173}"/>
              </a:ext>
            </a:extLst>
          </p:cNvPr>
          <p:cNvSpPr/>
          <p:nvPr/>
        </p:nvSpPr>
        <p:spPr>
          <a:xfrm>
            <a:off x="7420161" y="3008990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F52C6A-FF1A-A143-BFD3-37FF57E1BC40}"/>
              </a:ext>
            </a:extLst>
          </p:cNvPr>
          <p:cNvCxnSpPr>
            <a:cxnSpLocks/>
          </p:cNvCxnSpPr>
          <p:nvPr/>
        </p:nvCxnSpPr>
        <p:spPr>
          <a:xfrm>
            <a:off x="7284333" y="344474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4947A1D-F32D-4E47-AA8E-CBC614E46F64}"/>
              </a:ext>
            </a:extLst>
          </p:cNvPr>
          <p:cNvSpPr/>
          <p:nvPr/>
        </p:nvSpPr>
        <p:spPr>
          <a:xfrm>
            <a:off x="7423292" y="3333329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05686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45DC7C-E9B4-474E-908B-03E1AE049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689" y="1129838"/>
            <a:ext cx="9294125" cy="25898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3AE363-1B8E-B64E-9558-34611E56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Genotyping variants from short reads – real data example (IGV)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3FE89-C2C8-1B4E-AA9E-FF918B3D1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689" y="3962730"/>
            <a:ext cx="9294125" cy="2584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4F2DD7-F64F-EF43-BD04-CBCB66A8592E}"/>
              </a:ext>
            </a:extLst>
          </p:cNvPr>
          <p:cNvSpPr txBox="1"/>
          <p:nvPr/>
        </p:nvSpPr>
        <p:spPr>
          <a:xfrm>
            <a:off x="421681" y="2166472"/>
            <a:ext cx="1407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Homozygous</a:t>
            </a:r>
          </a:p>
          <a:p>
            <a:r>
              <a:rPr lang="en-US" dirty="0">
                <a:latin typeface="Gill Sans MT" panose="020B0502020104020203" pitchFamily="34" charset="77"/>
              </a:rPr>
              <a:t>variant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F2875-0DD3-D044-8F77-78D5FD293B3A}"/>
              </a:ext>
            </a:extLst>
          </p:cNvPr>
          <p:cNvSpPr txBox="1"/>
          <p:nvPr/>
        </p:nvSpPr>
        <p:spPr>
          <a:xfrm>
            <a:off x="421681" y="4931963"/>
            <a:ext cx="148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Heterozygous</a:t>
            </a:r>
          </a:p>
          <a:p>
            <a:r>
              <a:rPr lang="en-US" dirty="0">
                <a:latin typeface="Gill Sans MT" panose="020B0502020104020203" pitchFamily="34" charset="77"/>
              </a:rPr>
              <a:t>variant</a:t>
            </a:r>
          </a:p>
        </p:txBody>
      </p:sp>
    </p:spTree>
    <p:extLst>
      <p:ext uri="{BB962C8B-B14F-4D97-AF65-F5344CB8AC3E}">
        <p14:creationId xmlns:p14="http://schemas.microsoft.com/office/powerpoint/2010/main" val="2361285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Is this really a variant?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6CC7C9-62C0-7E48-86BD-491F06CC360A}"/>
              </a:ext>
            </a:extLst>
          </p:cNvPr>
          <p:cNvSpPr txBox="1"/>
          <p:nvPr/>
        </p:nvSpPr>
        <p:spPr>
          <a:xfrm>
            <a:off x="3986757" y="4432440"/>
            <a:ext cx="3283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All the variant bases are at the ends of reads – bad sign!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6C56CE-33AB-D94D-95EA-071C2B02A06D}"/>
              </a:ext>
            </a:extLst>
          </p:cNvPr>
          <p:cNvCxnSpPr/>
          <p:nvPr/>
        </p:nvCxnSpPr>
        <p:spPr>
          <a:xfrm>
            <a:off x="1293962" y="2056743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E1BED3-A668-EE43-B63C-F0A37474C8C2}"/>
              </a:ext>
            </a:extLst>
          </p:cNvPr>
          <p:cNvSpPr txBox="1"/>
          <p:nvPr/>
        </p:nvSpPr>
        <p:spPr>
          <a:xfrm flipH="1">
            <a:off x="611395" y="1505391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89D805-7B71-4649-AEB9-26F088354474}"/>
              </a:ext>
            </a:extLst>
          </p:cNvPr>
          <p:cNvCxnSpPr>
            <a:cxnSpLocks/>
          </p:cNvCxnSpPr>
          <p:nvPr/>
        </p:nvCxnSpPr>
        <p:spPr>
          <a:xfrm>
            <a:off x="4629815" y="2420582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81879C0-4F72-BA4D-A13F-458F086207D6}"/>
              </a:ext>
            </a:extLst>
          </p:cNvPr>
          <p:cNvSpPr/>
          <p:nvPr/>
        </p:nvSpPr>
        <p:spPr>
          <a:xfrm>
            <a:off x="6009751" y="2309163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6EA81D-6BFB-A74D-8550-E53D5B93B4AC}"/>
              </a:ext>
            </a:extLst>
          </p:cNvPr>
          <p:cNvSpPr/>
          <p:nvPr/>
        </p:nvSpPr>
        <p:spPr>
          <a:xfrm>
            <a:off x="6009750" y="1932261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BA346C-F592-6041-8F41-5CA9D60F43C7}"/>
              </a:ext>
            </a:extLst>
          </p:cNvPr>
          <p:cNvCxnSpPr>
            <a:cxnSpLocks/>
          </p:cNvCxnSpPr>
          <p:nvPr/>
        </p:nvCxnSpPr>
        <p:spPr>
          <a:xfrm>
            <a:off x="4564502" y="275797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CDB8A97-0877-EE4F-8C7D-1BE2BAE7A2A8}"/>
              </a:ext>
            </a:extLst>
          </p:cNvPr>
          <p:cNvSpPr/>
          <p:nvPr/>
        </p:nvSpPr>
        <p:spPr>
          <a:xfrm>
            <a:off x="6009751" y="2646559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651FAB-62EE-1049-9563-E820C8CCE410}"/>
              </a:ext>
            </a:extLst>
          </p:cNvPr>
          <p:cNvCxnSpPr>
            <a:cxnSpLocks/>
          </p:cNvCxnSpPr>
          <p:nvPr/>
        </p:nvCxnSpPr>
        <p:spPr>
          <a:xfrm>
            <a:off x="4391560" y="312040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3AC39AD-71FD-E844-8609-6229185130D8}"/>
              </a:ext>
            </a:extLst>
          </p:cNvPr>
          <p:cNvSpPr/>
          <p:nvPr/>
        </p:nvSpPr>
        <p:spPr>
          <a:xfrm>
            <a:off x="6006620" y="3008990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B93676-12F3-0B44-990F-C9DBFC714ADC}"/>
              </a:ext>
            </a:extLst>
          </p:cNvPr>
          <p:cNvCxnSpPr>
            <a:cxnSpLocks/>
          </p:cNvCxnSpPr>
          <p:nvPr/>
        </p:nvCxnSpPr>
        <p:spPr>
          <a:xfrm>
            <a:off x="5191110" y="348567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D60C9FB2-C071-B64F-BE67-4E74ABBAE2F2}"/>
              </a:ext>
            </a:extLst>
          </p:cNvPr>
          <p:cNvSpPr/>
          <p:nvPr/>
        </p:nvSpPr>
        <p:spPr>
          <a:xfrm>
            <a:off x="5996279" y="3374254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9B016E-E8E8-9040-BF49-359965FA1EFD}"/>
              </a:ext>
            </a:extLst>
          </p:cNvPr>
          <p:cNvCxnSpPr>
            <a:cxnSpLocks/>
          </p:cNvCxnSpPr>
          <p:nvPr/>
        </p:nvCxnSpPr>
        <p:spPr>
          <a:xfrm>
            <a:off x="5437504" y="3821644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4143F10A-E812-C54D-8024-65776C3CD93C}"/>
              </a:ext>
            </a:extLst>
          </p:cNvPr>
          <p:cNvSpPr/>
          <p:nvPr/>
        </p:nvSpPr>
        <p:spPr>
          <a:xfrm>
            <a:off x="6007540" y="3710225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F71462-E500-F444-A6DE-A5341358F3C5}"/>
              </a:ext>
            </a:extLst>
          </p:cNvPr>
          <p:cNvCxnSpPr>
            <a:cxnSpLocks/>
          </p:cNvCxnSpPr>
          <p:nvPr/>
        </p:nvCxnSpPr>
        <p:spPr>
          <a:xfrm>
            <a:off x="5628383" y="415093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8C00C7F1-E624-7B4E-9BDF-49D24129909D}"/>
              </a:ext>
            </a:extLst>
          </p:cNvPr>
          <p:cNvSpPr/>
          <p:nvPr/>
        </p:nvSpPr>
        <p:spPr>
          <a:xfrm>
            <a:off x="6015537" y="4039520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974293-1D6B-C841-A0E9-E12563AA8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9"/>
          <a:stretch/>
        </p:blipFill>
        <p:spPr>
          <a:xfrm>
            <a:off x="5628382" y="1483954"/>
            <a:ext cx="6604000" cy="511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5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Is this really a variant?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387890-8C64-ED49-BE3D-ACD4B361E6FB}"/>
              </a:ext>
            </a:extLst>
          </p:cNvPr>
          <p:cNvCxnSpPr/>
          <p:nvPr/>
        </p:nvCxnSpPr>
        <p:spPr>
          <a:xfrm>
            <a:off x="1293962" y="2056743"/>
            <a:ext cx="960407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689AE43-B4C4-EB43-96DF-0F7AEF16FDE5}"/>
              </a:ext>
            </a:extLst>
          </p:cNvPr>
          <p:cNvSpPr txBox="1"/>
          <p:nvPr/>
        </p:nvSpPr>
        <p:spPr>
          <a:xfrm flipH="1">
            <a:off x="611395" y="1505391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Gill Sans MT" panose="020B0502020104020203" pitchFamily="34" charset="0"/>
              </a:rPr>
              <a:t>Reference genome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8F874A-A713-A24A-857B-41790D3560D7}"/>
              </a:ext>
            </a:extLst>
          </p:cNvPr>
          <p:cNvCxnSpPr>
            <a:cxnSpLocks/>
          </p:cNvCxnSpPr>
          <p:nvPr/>
        </p:nvCxnSpPr>
        <p:spPr>
          <a:xfrm>
            <a:off x="1903562" y="2056743"/>
            <a:ext cx="3242741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69E7FB-BBF5-E54C-BDF8-07F1AE777CE1}"/>
              </a:ext>
            </a:extLst>
          </p:cNvPr>
          <p:cNvCxnSpPr/>
          <p:nvPr/>
        </p:nvCxnSpPr>
        <p:spPr>
          <a:xfrm flipH="1">
            <a:off x="4689103" y="1505391"/>
            <a:ext cx="2551400" cy="3495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6D4146-D8F8-4C4A-B13D-9C16D28D2456}"/>
              </a:ext>
            </a:extLst>
          </p:cNvPr>
          <p:cNvCxnSpPr/>
          <p:nvPr/>
        </p:nvCxnSpPr>
        <p:spPr>
          <a:xfrm>
            <a:off x="7240503" y="1505391"/>
            <a:ext cx="262396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BD57FA-0325-4346-A87B-EA641104E6CD}"/>
              </a:ext>
            </a:extLst>
          </p:cNvPr>
          <p:cNvSpPr txBox="1"/>
          <p:nvPr/>
        </p:nvSpPr>
        <p:spPr>
          <a:xfrm>
            <a:off x="6430393" y="1164636"/>
            <a:ext cx="214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Duplicated sequence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21BEB4-867E-6945-A246-BDD549FE4741}"/>
              </a:ext>
            </a:extLst>
          </p:cNvPr>
          <p:cNvCxnSpPr>
            <a:cxnSpLocks/>
          </p:cNvCxnSpPr>
          <p:nvPr/>
        </p:nvCxnSpPr>
        <p:spPr>
          <a:xfrm>
            <a:off x="6567467" y="2058447"/>
            <a:ext cx="3242741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C539BBA-81D7-C041-ADAA-7185175AEA3E}"/>
              </a:ext>
            </a:extLst>
          </p:cNvPr>
          <p:cNvSpPr/>
          <p:nvPr/>
        </p:nvSpPr>
        <p:spPr>
          <a:xfrm>
            <a:off x="2864354" y="1942639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05FD7EE-48CB-D647-977F-32D047097242}"/>
              </a:ext>
            </a:extLst>
          </p:cNvPr>
          <p:cNvSpPr/>
          <p:nvPr/>
        </p:nvSpPr>
        <p:spPr>
          <a:xfrm>
            <a:off x="7799332" y="1967056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4A8406-011B-BF42-8BDD-178C792D4B78}"/>
              </a:ext>
            </a:extLst>
          </p:cNvPr>
          <p:cNvCxnSpPr>
            <a:cxnSpLocks/>
          </p:cNvCxnSpPr>
          <p:nvPr/>
        </p:nvCxnSpPr>
        <p:spPr>
          <a:xfrm>
            <a:off x="4161008" y="243095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245863-ED3B-B646-AE77-EBA6C7326980}"/>
              </a:ext>
            </a:extLst>
          </p:cNvPr>
          <p:cNvCxnSpPr>
            <a:cxnSpLocks/>
          </p:cNvCxnSpPr>
          <p:nvPr/>
        </p:nvCxnSpPr>
        <p:spPr>
          <a:xfrm>
            <a:off x="4808771" y="276306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9C3442-2F89-2542-80DD-BF7CE0EA3602}"/>
              </a:ext>
            </a:extLst>
          </p:cNvPr>
          <p:cNvCxnSpPr>
            <a:cxnSpLocks/>
          </p:cNvCxnSpPr>
          <p:nvPr/>
        </p:nvCxnSpPr>
        <p:spPr>
          <a:xfrm>
            <a:off x="5285188" y="301936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F994222-74D5-4144-B66A-3BF644A89292}"/>
              </a:ext>
            </a:extLst>
          </p:cNvPr>
          <p:cNvCxnSpPr>
            <a:cxnSpLocks/>
          </p:cNvCxnSpPr>
          <p:nvPr/>
        </p:nvCxnSpPr>
        <p:spPr>
          <a:xfrm>
            <a:off x="5964803" y="324220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54104D-4D2E-4449-909D-D7410245E021}"/>
              </a:ext>
            </a:extLst>
          </p:cNvPr>
          <p:cNvCxnSpPr>
            <a:cxnSpLocks/>
          </p:cNvCxnSpPr>
          <p:nvPr/>
        </p:nvCxnSpPr>
        <p:spPr>
          <a:xfrm>
            <a:off x="8999397" y="231954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46E7F0D-EE0C-CD4B-8546-1B2917FF4E75}"/>
              </a:ext>
            </a:extLst>
          </p:cNvPr>
          <p:cNvCxnSpPr>
            <a:cxnSpLocks/>
          </p:cNvCxnSpPr>
          <p:nvPr/>
        </p:nvCxnSpPr>
        <p:spPr>
          <a:xfrm>
            <a:off x="9276415" y="254237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619F4F5-2536-8E49-9314-520F93AA5D67}"/>
              </a:ext>
            </a:extLst>
          </p:cNvPr>
          <p:cNvCxnSpPr>
            <a:cxnSpLocks/>
          </p:cNvCxnSpPr>
          <p:nvPr/>
        </p:nvCxnSpPr>
        <p:spPr>
          <a:xfrm>
            <a:off x="9547962" y="276306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3286223-E821-5640-8BAC-AE453F34F7B4}"/>
              </a:ext>
            </a:extLst>
          </p:cNvPr>
          <p:cNvCxnSpPr>
            <a:cxnSpLocks/>
          </p:cNvCxnSpPr>
          <p:nvPr/>
        </p:nvCxnSpPr>
        <p:spPr>
          <a:xfrm>
            <a:off x="9672989" y="3026953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C524F2-500F-4148-8226-78D857B647D8}"/>
              </a:ext>
            </a:extLst>
          </p:cNvPr>
          <p:cNvCxnSpPr>
            <a:cxnSpLocks/>
          </p:cNvCxnSpPr>
          <p:nvPr/>
        </p:nvCxnSpPr>
        <p:spPr>
          <a:xfrm>
            <a:off x="9850622" y="3242205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9CD06C8-245B-6047-A8BC-AFAD7EAF54D6}"/>
              </a:ext>
            </a:extLst>
          </p:cNvPr>
          <p:cNvCxnSpPr>
            <a:cxnSpLocks/>
          </p:cNvCxnSpPr>
          <p:nvPr/>
        </p:nvCxnSpPr>
        <p:spPr>
          <a:xfrm>
            <a:off x="483151" y="6164213"/>
            <a:ext cx="16216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1550E8-AE92-6247-A3E2-6C88BCDB4CA7}"/>
              </a:ext>
            </a:extLst>
          </p:cNvPr>
          <p:cNvSpPr txBox="1"/>
          <p:nvPr/>
        </p:nvSpPr>
        <p:spPr>
          <a:xfrm>
            <a:off x="2202879" y="596010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MAPQ=0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436E36-6E02-5C46-9F08-78595D8AE18D}"/>
              </a:ext>
            </a:extLst>
          </p:cNvPr>
          <p:cNvCxnSpPr>
            <a:cxnSpLocks/>
          </p:cNvCxnSpPr>
          <p:nvPr/>
        </p:nvCxnSpPr>
        <p:spPr>
          <a:xfrm>
            <a:off x="483151" y="6484038"/>
            <a:ext cx="162162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0733817-A276-5040-B883-9EB0F73760D4}"/>
              </a:ext>
            </a:extLst>
          </p:cNvPr>
          <p:cNvSpPr txBox="1"/>
          <p:nvPr/>
        </p:nvSpPr>
        <p:spPr>
          <a:xfrm>
            <a:off x="2202879" y="632944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MAPQ=60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A9E5C6D-9EC0-0F41-AEF1-12169229CB69}"/>
              </a:ext>
            </a:extLst>
          </p:cNvPr>
          <p:cNvGrpSpPr/>
          <p:nvPr/>
        </p:nvGrpSpPr>
        <p:grpSpPr>
          <a:xfrm>
            <a:off x="2117019" y="2419174"/>
            <a:ext cx="2144139" cy="2383118"/>
            <a:chOff x="2202879" y="2430960"/>
            <a:chExt cx="2144139" cy="2383118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6E51F3F-BD8D-1043-A1AC-8BD15777CC82}"/>
                </a:ext>
              </a:extLst>
            </p:cNvPr>
            <p:cNvCxnSpPr>
              <a:cxnSpLocks/>
            </p:cNvCxnSpPr>
            <p:nvPr/>
          </p:nvCxnSpPr>
          <p:spPr>
            <a:xfrm>
              <a:off x="2202879" y="2430960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BE7800C-3BE5-D646-B24C-1D1BC922AA61}"/>
                </a:ext>
              </a:extLst>
            </p:cNvPr>
            <p:cNvCxnSpPr>
              <a:cxnSpLocks/>
            </p:cNvCxnSpPr>
            <p:nvPr/>
          </p:nvCxnSpPr>
          <p:spPr>
            <a:xfrm>
              <a:off x="2320446" y="2768356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07B50E7-0F23-1347-80B3-D3DB4300BA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9386" y="3130787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A6EDDA1-C6A1-B046-A4A0-1BCA947746E9}"/>
                </a:ext>
              </a:extLst>
            </p:cNvPr>
            <p:cNvCxnSpPr>
              <a:cxnSpLocks/>
            </p:cNvCxnSpPr>
            <p:nvPr/>
          </p:nvCxnSpPr>
          <p:spPr>
            <a:xfrm>
              <a:off x="2725396" y="3455126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82EEB88-EA1E-E147-BEB9-4B8A49D8DEB5}"/>
                </a:ext>
              </a:extLst>
            </p:cNvPr>
            <p:cNvCxnSpPr>
              <a:cxnSpLocks/>
            </p:cNvCxnSpPr>
            <p:nvPr/>
          </p:nvCxnSpPr>
          <p:spPr>
            <a:xfrm>
              <a:off x="2202879" y="3789912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36B129E-CDFE-174A-88CF-4BD80E8B3A78}"/>
                </a:ext>
              </a:extLst>
            </p:cNvPr>
            <p:cNvCxnSpPr>
              <a:cxnSpLocks/>
            </p:cNvCxnSpPr>
            <p:nvPr/>
          </p:nvCxnSpPr>
          <p:spPr>
            <a:xfrm>
              <a:off x="2320446" y="4127308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CE6C9BE-582B-4A47-B26A-BEC5E991C21C}"/>
                </a:ext>
              </a:extLst>
            </p:cNvPr>
            <p:cNvCxnSpPr>
              <a:cxnSpLocks/>
            </p:cNvCxnSpPr>
            <p:nvPr/>
          </p:nvCxnSpPr>
          <p:spPr>
            <a:xfrm>
              <a:off x="2539386" y="4489739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27EB525-EBEB-B54E-BCA9-B39903B1A208}"/>
                </a:ext>
              </a:extLst>
            </p:cNvPr>
            <p:cNvCxnSpPr>
              <a:cxnSpLocks/>
            </p:cNvCxnSpPr>
            <p:nvPr/>
          </p:nvCxnSpPr>
          <p:spPr>
            <a:xfrm>
              <a:off x="2725396" y="4814078"/>
              <a:ext cx="1621622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496CE49-0BBF-5F4A-B845-009DC3D27B11}"/>
              </a:ext>
            </a:extLst>
          </p:cNvPr>
          <p:cNvGrpSpPr/>
          <p:nvPr/>
        </p:nvGrpSpPr>
        <p:grpSpPr>
          <a:xfrm>
            <a:off x="2117019" y="2418139"/>
            <a:ext cx="2144139" cy="2383118"/>
            <a:chOff x="2202879" y="2430960"/>
            <a:chExt cx="2144139" cy="238311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59A9AEA-552F-2545-9D5C-C449AE85E92C}"/>
                </a:ext>
              </a:extLst>
            </p:cNvPr>
            <p:cNvCxnSpPr>
              <a:cxnSpLocks/>
            </p:cNvCxnSpPr>
            <p:nvPr/>
          </p:nvCxnSpPr>
          <p:spPr>
            <a:xfrm>
              <a:off x="2202879" y="2430960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2BF632-C8FD-5F46-A93D-9BC8C81DC07E}"/>
                </a:ext>
              </a:extLst>
            </p:cNvPr>
            <p:cNvCxnSpPr>
              <a:cxnSpLocks/>
            </p:cNvCxnSpPr>
            <p:nvPr/>
          </p:nvCxnSpPr>
          <p:spPr>
            <a:xfrm>
              <a:off x="2320446" y="2768356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FD7E155-706C-C14C-853B-1B6B111E6593}"/>
                </a:ext>
              </a:extLst>
            </p:cNvPr>
            <p:cNvCxnSpPr>
              <a:cxnSpLocks/>
            </p:cNvCxnSpPr>
            <p:nvPr/>
          </p:nvCxnSpPr>
          <p:spPr>
            <a:xfrm>
              <a:off x="2539386" y="3130787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AEA7B11-DC2E-7642-9029-E66922C64076}"/>
                </a:ext>
              </a:extLst>
            </p:cNvPr>
            <p:cNvCxnSpPr>
              <a:cxnSpLocks/>
            </p:cNvCxnSpPr>
            <p:nvPr/>
          </p:nvCxnSpPr>
          <p:spPr>
            <a:xfrm>
              <a:off x="2725396" y="3455126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20F0E67-F78E-1545-8E00-A285334F35E6}"/>
                </a:ext>
              </a:extLst>
            </p:cNvPr>
            <p:cNvCxnSpPr>
              <a:cxnSpLocks/>
            </p:cNvCxnSpPr>
            <p:nvPr/>
          </p:nvCxnSpPr>
          <p:spPr>
            <a:xfrm>
              <a:off x="2202879" y="3789912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91B3733-C077-5545-83CC-379C511B6B06}"/>
                </a:ext>
              </a:extLst>
            </p:cNvPr>
            <p:cNvCxnSpPr>
              <a:cxnSpLocks/>
            </p:cNvCxnSpPr>
            <p:nvPr/>
          </p:nvCxnSpPr>
          <p:spPr>
            <a:xfrm>
              <a:off x="2320446" y="4127308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F6C9E0F-83E5-F44A-B3BA-D0394777B0EC}"/>
                </a:ext>
              </a:extLst>
            </p:cNvPr>
            <p:cNvCxnSpPr>
              <a:cxnSpLocks/>
            </p:cNvCxnSpPr>
            <p:nvPr/>
          </p:nvCxnSpPr>
          <p:spPr>
            <a:xfrm>
              <a:off x="2539386" y="4489739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D6660AB-1854-E240-99FE-2EF7CFA00A5E}"/>
                </a:ext>
              </a:extLst>
            </p:cNvPr>
            <p:cNvCxnSpPr>
              <a:cxnSpLocks/>
            </p:cNvCxnSpPr>
            <p:nvPr/>
          </p:nvCxnSpPr>
          <p:spPr>
            <a:xfrm>
              <a:off x="2725396" y="4814078"/>
              <a:ext cx="162162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56E0852-7DAB-844C-8B22-9BAFAA1ED1E1}"/>
              </a:ext>
            </a:extLst>
          </p:cNvPr>
          <p:cNvSpPr/>
          <p:nvPr/>
        </p:nvSpPr>
        <p:spPr>
          <a:xfrm>
            <a:off x="2864355" y="2319541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5CFFD4-351F-424B-BDF8-C5B88EE62DC1}"/>
              </a:ext>
            </a:extLst>
          </p:cNvPr>
          <p:cNvSpPr/>
          <p:nvPr/>
        </p:nvSpPr>
        <p:spPr>
          <a:xfrm>
            <a:off x="2864355" y="2656937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1F47DC-9CA0-BB49-B81C-52D5DA831AD4}"/>
              </a:ext>
            </a:extLst>
          </p:cNvPr>
          <p:cNvSpPr/>
          <p:nvPr/>
        </p:nvSpPr>
        <p:spPr>
          <a:xfrm>
            <a:off x="2861224" y="3019368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FA8B210-D214-9C4C-8B1A-0583EED652C8}"/>
              </a:ext>
            </a:extLst>
          </p:cNvPr>
          <p:cNvSpPr/>
          <p:nvPr/>
        </p:nvSpPr>
        <p:spPr>
          <a:xfrm>
            <a:off x="2864355" y="3343707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B27DA0-2219-7947-879B-9B8221C473F5}"/>
              </a:ext>
            </a:extLst>
          </p:cNvPr>
          <p:cNvSpPr/>
          <p:nvPr/>
        </p:nvSpPr>
        <p:spPr>
          <a:xfrm>
            <a:off x="2864355" y="3678493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9EDF83-4968-DC46-BD51-93664BD6D012}"/>
              </a:ext>
            </a:extLst>
          </p:cNvPr>
          <p:cNvSpPr/>
          <p:nvPr/>
        </p:nvSpPr>
        <p:spPr>
          <a:xfrm>
            <a:off x="2864355" y="4015889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C2B8052-37F4-594D-9E8E-9D402F702E6A}"/>
              </a:ext>
            </a:extLst>
          </p:cNvPr>
          <p:cNvSpPr/>
          <p:nvPr/>
        </p:nvSpPr>
        <p:spPr>
          <a:xfrm>
            <a:off x="2861224" y="4378320"/>
            <a:ext cx="222837" cy="2228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2B5C2D9-5C7C-B54D-8563-EAB3EF9D57C0}"/>
              </a:ext>
            </a:extLst>
          </p:cNvPr>
          <p:cNvSpPr/>
          <p:nvPr/>
        </p:nvSpPr>
        <p:spPr>
          <a:xfrm>
            <a:off x="2864355" y="4702659"/>
            <a:ext cx="222837" cy="22283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380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  <p:bldP spid="3" grpId="0"/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AAE57C-1E70-7E4D-9D12-FEEBF38B25C8}"/>
              </a:ext>
            </a:extLst>
          </p:cNvPr>
          <p:cNvCxnSpPr/>
          <p:nvPr/>
        </p:nvCxnSpPr>
        <p:spPr>
          <a:xfrm>
            <a:off x="1842387" y="2874889"/>
            <a:ext cx="8585281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0C5FAD-D0E9-CB4F-84A1-858691EA6E14}"/>
              </a:ext>
            </a:extLst>
          </p:cNvPr>
          <p:cNvCxnSpPr>
            <a:cxnSpLocks/>
          </p:cNvCxnSpPr>
          <p:nvPr/>
        </p:nvCxnSpPr>
        <p:spPr>
          <a:xfrm>
            <a:off x="2600723" y="3287708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755D76-9864-474F-AC4C-16EEB8208DD3}"/>
              </a:ext>
            </a:extLst>
          </p:cNvPr>
          <p:cNvCxnSpPr>
            <a:cxnSpLocks/>
          </p:cNvCxnSpPr>
          <p:nvPr/>
        </p:nvCxnSpPr>
        <p:spPr>
          <a:xfrm>
            <a:off x="8142794" y="3339103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6453B-BC96-3C48-9BC6-8324F713863B}"/>
              </a:ext>
            </a:extLst>
          </p:cNvPr>
          <p:cNvCxnSpPr>
            <a:cxnSpLocks/>
          </p:cNvCxnSpPr>
          <p:nvPr/>
        </p:nvCxnSpPr>
        <p:spPr>
          <a:xfrm>
            <a:off x="2600723" y="3520638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858FB2-7BB2-6F43-8545-0FE53F4F702E}"/>
              </a:ext>
            </a:extLst>
          </p:cNvPr>
          <p:cNvCxnSpPr>
            <a:cxnSpLocks/>
          </p:cNvCxnSpPr>
          <p:nvPr/>
        </p:nvCxnSpPr>
        <p:spPr>
          <a:xfrm>
            <a:off x="2600723" y="3081767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4AFE48-F9FD-FE44-9733-F6F27D2DE26F}"/>
              </a:ext>
            </a:extLst>
          </p:cNvPr>
          <p:cNvCxnSpPr>
            <a:cxnSpLocks/>
          </p:cNvCxnSpPr>
          <p:nvPr/>
        </p:nvCxnSpPr>
        <p:spPr>
          <a:xfrm>
            <a:off x="8111189" y="3127233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8BBFDE-DB76-4245-92C5-ECDBB268689A}"/>
              </a:ext>
            </a:extLst>
          </p:cNvPr>
          <p:cNvCxnSpPr>
            <a:cxnSpLocks/>
          </p:cNvCxnSpPr>
          <p:nvPr/>
        </p:nvCxnSpPr>
        <p:spPr>
          <a:xfrm>
            <a:off x="5460194" y="3081767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2E3E9F-7815-7447-9334-8151AF156C36}"/>
              </a:ext>
            </a:extLst>
          </p:cNvPr>
          <p:cNvCxnSpPr>
            <a:cxnSpLocks/>
          </p:cNvCxnSpPr>
          <p:nvPr/>
        </p:nvCxnSpPr>
        <p:spPr>
          <a:xfrm>
            <a:off x="2600723" y="3748335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B055BC-C316-C04A-BB7F-C4151B61F730}"/>
              </a:ext>
            </a:extLst>
          </p:cNvPr>
          <p:cNvCxnSpPr>
            <a:cxnSpLocks/>
          </p:cNvCxnSpPr>
          <p:nvPr/>
        </p:nvCxnSpPr>
        <p:spPr>
          <a:xfrm>
            <a:off x="5938368" y="3461308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B77580-BF93-A249-BB05-CE9B6E7E0859}"/>
              </a:ext>
            </a:extLst>
          </p:cNvPr>
          <p:cNvCxnSpPr>
            <a:cxnSpLocks/>
          </p:cNvCxnSpPr>
          <p:nvPr/>
        </p:nvCxnSpPr>
        <p:spPr>
          <a:xfrm>
            <a:off x="5704263" y="3287708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022F005-F10D-974E-A0F7-481054F8E820}"/>
              </a:ext>
            </a:extLst>
          </p:cNvPr>
          <p:cNvSpPr/>
          <p:nvPr/>
        </p:nvSpPr>
        <p:spPr>
          <a:xfrm>
            <a:off x="3502062" y="2981231"/>
            <a:ext cx="199199" cy="1991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35B570-D02E-FC4A-8760-A59ECAA2E5CA}"/>
              </a:ext>
            </a:extLst>
          </p:cNvPr>
          <p:cNvSpPr/>
          <p:nvPr/>
        </p:nvSpPr>
        <p:spPr>
          <a:xfrm>
            <a:off x="3502061" y="3213949"/>
            <a:ext cx="199199" cy="1991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7C61318-90E2-DE41-93E3-833A8576DE21}"/>
              </a:ext>
            </a:extLst>
          </p:cNvPr>
          <p:cNvSpPr/>
          <p:nvPr/>
        </p:nvSpPr>
        <p:spPr>
          <a:xfrm>
            <a:off x="3503215" y="3442828"/>
            <a:ext cx="199199" cy="1991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D4C0F60-7ECE-AC4E-9610-B2156AEDFB1C}"/>
              </a:ext>
            </a:extLst>
          </p:cNvPr>
          <p:cNvSpPr/>
          <p:nvPr/>
        </p:nvSpPr>
        <p:spPr>
          <a:xfrm>
            <a:off x="3507571" y="3671706"/>
            <a:ext cx="199199" cy="1991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1DE85F-CD20-8342-B330-4F9F9CCBBCA0}"/>
              </a:ext>
            </a:extLst>
          </p:cNvPr>
          <p:cNvSpPr/>
          <p:nvPr/>
        </p:nvSpPr>
        <p:spPr>
          <a:xfrm>
            <a:off x="8671843" y="3248399"/>
            <a:ext cx="199199" cy="1991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78E2A3-A990-884D-AB49-7C45D8ACE03A}"/>
              </a:ext>
            </a:extLst>
          </p:cNvPr>
          <p:cNvSpPr/>
          <p:nvPr/>
        </p:nvSpPr>
        <p:spPr>
          <a:xfrm>
            <a:off x="8668397" y="3007398"/>
            <a:ext cx="199199" cy="1991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236EFF-3E2F-A646-ABC3-CAC63984F21D}"/>
              </a:ext>
            </a:extLst>
          </p:cNvPr>
          <p:cNvCxnSpPr>
            <a:cxnSpLocks/>
          </p:cNvCxnSpPr>
          <p:nvPr/>
        </p:nvCxnSpPr>
        <p:spPr>
          <a:xfrm>
            <a:off x="8308643" y="3542425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E05C2F-0E29-9B46-B18F-905FEFB4EAF4}"/>
              </a:ext>
            </a:extLst>
          </p:cNvPr>
          <p:cNvCxnSpPr>
            <a:cxnSpLocks/>
          </p:cNvCxnSpPr>
          <p:nvPr/>
        </p:nvCxnSpPr>
        <p:spPr>
          <a:xfrm>
            <a:off x="8549244" y="3771304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527A93-BC8F-9544-9BDD-5DE621378B95}"/>
              </a:ext>
            </a:extLst>
          </p:cNvPr>
          <p:cNvCxnSpPr>
            <a:cxnSpLocks/>
          </p:cNvCxnSpPr>
          <p:nvPr/>
        </p:nvCxnSpPr>
        <p:spPr>
          <a:xfrm>
            <a:off x="8668396" y="4045898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9257D7A-EA74-8844-B89E-9427C9150726}"/>
              </a:ext>
            </a:extLst>
          </p:cNvPr>
          <p:cNvSpPr/>
          <p:nvPr/>
        </p:nvSpPr>
        <p:spPr>
          <a:xfrm>
            <a:off x="8668397" y="3951492"/>
            <a:ext cx="199199" cy="19919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A367A0-8ECF-1A49-AA6E-2555CC0809E0}"/>
              </a:ext>
            </a:extLst>
          </p:cNvPr>
          <p:cNvSpPr/>
          <p:nvPr/>
        </p:nvSpPr>
        <p:spPr>
          <a:xfrm>
            <a:off x="8634505" y="2757514"/>
            <a:ext cx="275755" cy="1525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AAD1A9-CB96-AD48-A8F9-3AA2BC6CF5FA}"/>
              </a:ext>
            </a:extLst>
          </p:cNvPr>
          <p:cNvCxnSpPr>
            <a:cxnSpLocks/>
          </p:cNvCxnSpPr>
          <p:nvPr/>
        </p:nvCxnSpPr>
        <p:spPr>
          <a:xfrm>
            <a:off x="3023886" y="3968951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F72574E-C76E-D942-80F7-E8E6A15021FE}"/>
              </a:ext>
            </a:extLst>
          </p:cNvPr>
          <p:cNvCxnSpPr>
            <a:cxnSpLocks/>
          </p:cNvCxnSpPr>
          <p:nvPr/>
        </p:nvCxnSpPr>
        <p:spPr>
          <a:xfrm>
            <a:off x="3406524" y="4334844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22627E-5A77-6E49-A989-B00EA9E92ECD}"/>
              </a:ext>
            </a:extLst>
          </p:cNvPr>
          <p:cNvCxnSpPr>
            <a:cxnSpLocks/>
          </p:cNvCxnSpPr>
          <p:nvPr/>
        </p:nvCxnSpPr>
        <p:spPr>
          <a:xfrm>
            <a:off x="3267955" y="4174892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eft Bracket 42">
            <a:extLst>
              <a:ext uri="{FF2B5EF4-FFF2-40B4-BE49-F238E27FC236}">
                <a16:creationId xmlns:a16="http://schemas.microsoft.com/office/drawing/2014/main" id="{DB74366D-EC36-A340-8F4E-F17E5CF3B4D4}"/>
              </a:ext>
            </a:extLst>
          </p:cNvPr>
          <p:cNvSpPr/>
          <p:nvPr/>
        </p:nvSpPr>
        <p:spPr>
          <a:xfrm>
            <a:off x="2258787" y="2981231"/>
            <a:ext cx="341937" cy="970261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325F08-ED56-8D4A-9908-E0E137C28CF3}"/>
              </a:ext>
            </a:extLst>
          </p:cNvPr>
          <p:cNvSpPr txBox="1"/>
          <p:nvPr/>
        </p:nvSpPr>
        <p:spPr>
          <a:xfrm>
            <a:off x="3701260" y="4778815"/>
            <a:ext cx="3900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Unreliable SNP call!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All supporting reads are PCR duplicates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63A53F5-AD7B-AD4D-B287-6F510F1B3CC8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Are these really variants?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CD47C7-050B-5944-99BF-B8313EE4E61F}"/>
              </a:ext>
            </a:extLst>
          </p:cNvPr>
          <p:cNvSpPr txBox="1"/>
          <p:nvPr/>
        </p:nvSpPr>
        <p:spPr>
          <a:xfrm>
            <a:off x="8308643" y="4396258"/>
            <a:ext cx="333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This one looks more promising…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8F7A567-532F-F240-85D5-BBD100930B1D}"/>
              </a:ext>
            </a:extLst>
          </p:cNvPr>
          <p:cNvCxnSpPr>
            <a:cxnSpLocks/>
          </p:cNvCxnSpPr>
          <p:nvPr/>
        </p:nvCxnSpPr>
        <p:spPr>
          <a:xfrm>
            <a:off x="3533420" y="4502493"/>
            <a:ext cx="14496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15299DB-6172-3C46-BE3C-C700AA7333A5}"/>
              </a:ext>
            </a:extLst>
          </p:cNvPr>
          <p:cNvSpPr/>
          <p:nvPr/>
        </p:nvSpPr>
        <p:spPr>
          <a:xfrm>
            <a:off x="3476887" y="2649705"/>
            <a:ext cx="257031" cy="19386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91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3" grpId="0" animBg="1"/>
      <p:bldP spid="45" grpId="0"/>
      <p:bldP spid="30" grpId="0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pPr algn="just"/>
            <a:r>
              <a:rPr lang="en-US" sz="3600" dirty="0">
                <a:latin typeface="Gill Sans MT" panose="020B0502020104020203" pitchFamily="34" charset="0"/>
              </a:rPr>
              <a:t>Sources of sequencing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FAFCD-910E-C44E-B922-4EE1847B5CA8}"/>
              </a:ext>
            </a:extLst>
          </p:cNvPr>
          <p:cNvSpPr txBox="1"/>
          <p:nvPr/>
        </p:nvSpPr>
        <p:spPr>
          <a:xfrm>
            <a:off x="2199930" y="1925471"/>
            <a:ext cx="2207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“Upstream”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28A7C-981A-D443-ADB4-DF50A7100F6A}"/>
              </a:ext>
            </a:extLst>
          </p:cNvPr>
          <p:cNvSpPr txBox="1"/>
          <p:nvPr/>
        </p:nvSpPr>
        <p:spPr>
          <a:xfrm>
            <a:off x="2199931" y="4821073"/>
            <a:ext cx="2207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“During”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B88DB-DFB3-EA4C-964A-8A6EAD49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3842126"/>
            <a:ext cx="3429000" cy="2374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B9B705-32F6-A543-B759-41DED1772CA8}"/>
              </a:ext>
            </a:extLst>
          </p:cNvPr>
          <p:cNvSpPr txBox="1"/>
          <p:nvPr/>
        </p:nvSpPr>
        <p:spPr>
          <a:xfrm>
            <a:off x="7960659" y="1676472"/>
            <a:ext cx="2384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Sample collection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A6C1DC-D86C-AA4C-A290-2D38D055CDDA}"/>
              </a:ext>
            </a:extLst>
          </p:cNvPr>
          <p:cNvSpPr txBox="1"/>
          <p:nvPr/>
        </p:nvSpPr>
        <p:spPr>
          <a:xfrm>
            <a:off x="7960659" y="3090591"/>
            <a:ext cx="2609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Library preparation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357997-1168-D94C-8713-5C583329C561}"/>
              </a:ext>
            </a:extLst>
          </p:cNvPr>
          <p:cNvSpPr txBox="1"/>
          <p:nvPr/>
        </p:nvSpPr>
        <p:spPr>
          <a:xfrm>
            <a:off x="7960659" y="4744128"/>
            <a:ext cx="1625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Sequencing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490377-F9E5-D745-A136-4105B93F9046}"/>
              </a:ext>
            </a:extLst>
          </p:cNvPr>
          <p:cNvSpPr txBox="1"/>
          <p:nvPr/>
        </p:nvSpPr>
        <p:spPr>
          <a:xfrm>
            <a:off x="7960659" y="6032360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Analysis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210A87-A15B-EF44-A55A-09E6D42CF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983" y="1217377"/>
            <a:ext cx="2241923" cy="14918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11C2FC-CADE-5E4E-8FDC-C5C86319C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509" y="2897650"/>
            <a:ext cx="628794" cy="10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State of the art variant calling approaches – GATK (modeling)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C2EB5-3559-E640-9360-956D215E6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311" y="1061076"/>
            <a:ext cx="8033127" cy="511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C5B5CE-B879-9047-9856-95BC38461DD4}"/>
              </a:ext>
            </a:extLst>
          </p:cNvPr>
          <p:cNvSpPr/>
          <p:nvPr/>
        </p:nvSpPr>
        <p:spPr>
          <a:xfrm>
            <a:off x="10109379" y="6557205"/>
            <a:ext cx="20826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</a:rPr>
              <a:t>http://</a:t>
            </a:r>
            <a:r>
              <a:rPr lang="en-US" sz="1000" dirty="0" err="1">
                <a:latin typeface="Gill Sans"/>
                <a:cs typeface="Gill Sans"/>
              </a:rPr>
              <a:t>gatkforums.broadinstitute.org</a:t>
            </a:r>
            <a:r>
              <a:rPr lang="en-US" sz="1000" dirty="0">
                <a:latin typeface="Gill Sans"/>
                <a:cs typeface="Gill San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55789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State of the art variant calling approaches – </a:t>
            </a:r>
            <a:r>
              <a:rPr lang="en-US" sz="3600" dirty="0" err="1">
                <a:latin typeface="Gill Sans MT" panose="020B0502020104020203" pitchFamily="34" charset="77"/>
              </a:rPr>
              <a:t>DeepVariant</a:t>
            </a:r>
            <a:r>
              <a:rPr lang="en-US" sz="3600" dirty="0">
                <a:latin typeface="Gill Sans MT" panose="020B0502020104020203" pitchFamily="34" charset="77"/>
              </a:rPr>
              <a:t> (ML)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CB910-890A-984E-8F74-32EBCF38F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864" y="1017363"/>
            <a:ext cx="8001000" cy="5318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8A284-8D6E-8946-BE97-32D04AF6D578}"/>
              </a:ext>
            </a:extLst>
          </p:cNvPr>
          <p:cNvSpPr txBox="1"/>
          <p:nvPr/>
        </p:nvSpPr>
        <p:spPr>
          <a:xfrm>
            <a:off x="8345113" y="6488668"/>
            <a:ext cx="384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Poplin et al Nature Biotechnology 2018</a:t>
            </a:r>
          </a:p>
        </p:txBody>
      </p:sp>
    </p:spTree>
    <p:extLst>
      <p:ext uri="{BB962C8B-B14F-4D97-AF65-F5344CB8AC3E}">
        <p14:creationId xmlns:p14="http://schemas.microsoft.com/office/powerpoint/2010/main" val="2325321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7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770656" y="1711180"/>
            <a:ext cx="647038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Omg so many things can go wrong… </a:t>
            </a:r>
          </a:p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How can I ever trust my data?</a:t>
            </a:r>
          </a:p>
        </p:txBody>
      </p:sp>
    </p:spTree>
    <p:extLst>
      <p:ext uri="{BB962C8B-B14F-4D97-AF65-F5344CB8AC3E}">
        <p14:creationId xmlns:p14="http://schemas.microsoft.com/office/powerpoint/2010/main" val="30524987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6761AE-FFFE-E948-BC38-43A3477DD2AE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QC QC QC!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D790A4-0395-DA42-BF7A-C9CAF7EAE352}"/>
              </a:ext>
            </a:extLst>
          </p:cNvPr>
          <p:cNvGrpSpPr/>
          <p:nvPr/>
        </p:nvGrpSpPr>
        <p:grpSpPr>
          <a:xfrm>
            <a:off x="4807895" y="2150734"/>
            <a:ext cx="2409605" cy="2355103"/>
            <a:chOff x="6806482" y="787342"/>
            <a:chExt cx="1326525" cy="1296521"/>
          </a:xfrm>
        </p:grpSpPr>
        <p:sp>
          <p:nvSpPr>
            <p:cNvPr id="3" name="Pie 2">
              <a:extLst>
                <a:ext uri="{FF2B5EF4-FFF2-40B4-BE49-F238E27FC236}">
                  <a16:creationId xmlns:a16="http://schemas.microsoft.com/office/drawing/2014/main" id="{3DCB1876-0C86-694F-923E-2E4A3CE78FF1}"/>
                </a:ext>
              </a:extLst>
            </p:cNvPr>
            <p:cNvSpPr/>
            <p:nvPr/>
          </p:nvSpPr>
          <p:spPr>
            <a:xfrm>
              <a:off x="6806482" y="787342"/>
              <a:ext cx="1326524" cy="1287888"/>
            </a:xfrm>
            <a:prstGeom prst="pie">
              <a:avLst>
                <a:gd name="adj1" fmla="val 0"/>
                <a:gd name="adj2" fmla="val 1978461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9E98BF1-C8D0-BA41-B49D-112C76300C72}"/>
                </a:ext>
              </a:extLst>
            </p:cNvPr>
            <p:cNvSpPr/>
            <p:nvPr/>
          </p:nvSpPr>
          <p:spPr>
            <a:xfrm>
              <a:off x="6806482" y="795975"/>
              <a:ext cx="1326525" cy="128788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770315-B791-6E41-8921-CC1FFDD1B231}"/>
              </a:ext>
            </a:extLst>
          </p:cNvPr>
          <p:cNvSpPr txBox="1"/>
          <p:nvPr/>
        </p:nvSpPr>
        <p:spPr>
          <a:xfrm>
            <a:off x="3109293" y="1554968"/>
            <a:ext cx="6127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Gill Sans MT" panose="020B0502020104020203" pitchFamily="34" charset="77"/>
              </a:rPr>
              <a:t>Time spent doing bioinformatics analysis: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28094-45D2-7D49-A5ED-7E4F67D09C17}"/>
              </a:ext>
            </a:extLst>
          </p:cNvPr>
          <p:cNvSpPr txBox="1"/>
          <p:nvPr/>
        </p:nvSpPr>
        <p:spPr>
          <a:xfrm>
            <a:off x="1359695" y="2911698"/>
            <a:ext cx="34481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Performing sanity checks for which you already know what the answer should be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5914F1-4B8B-0A47-B1D0-3DE9D6B12D55}"/>
              </a:ext>
            </a:extLst>
          </p:cNvPr>
          <p:cNvSpPr txBox="1"/>
          <p:nvPr/>
        </p:nvSpPr>
        <p:spPr>
          <a:xfrm>
            <a:off x="7410619" y="2590976"/>
            <a:ext cx="389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Testing new hypotheses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CC0F88-4F1D-5243-BABF-9EC291BA20FC}"/>
              </a:ext>
            </a:extLst>
          </p:cNvPr>
          <p:cNvCxnSpPr/>
          <p:nvPr/>
        </p:nvCxnSpPr>
        <p:spPr>
          <a:xfrm flipV="1">
            <a:off x="4443211" y="3815366"/>
            <a:ext cx="695459" cy="1770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20B0606-2E48-6E4E-B271-5E9B59F070A2}"/>
              </a:ext>
            </a:extLst>
          </p:cNvPr>
          <p:cNvCxnSpPr>
            <a:cxnSpLocks/>
          </p:cNvCxnSpPr>
          <p:nvPr/>
        </p:nvCxnSpPr>
        <p:spPr>
          <a:xfrm flipH="1">
            <a:off x="6869770" y="2893138"/>
            <a:ext cx="540847" cy="2044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B184187-203F-594B-A347-9BE34082748C}"/>
              </a:ext>
            </a:extLst>
          </p:cNvPr>
          <p:cNvSpPr txBox="1"/>
          <p:nvPr/>
        </p:nvSpPr>
        <p:spPr>
          <a:xfrm>
            <a:off x="573207" y="5445456"/>
            <a:ext cx="9840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Before you can draw new conclusions, you have to be confident that your data is high quality,  and convince other people that’s the case!</a:t>
            </a:r>
          </a:p>
        </p:txBody>
      </p:sp>
    </p:spTree>
    <p:extLst>
      <p:ext uri="{BB962C8B-B14F-4D97-AF65-F5344CB8AC3E}">
        <p14:creationId xmlns:p14="http://schemas.microsoft.com/office/powerpoint/2010/main" val="16579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D89A75-B872-134F-AFD4-C18323B3BB69}"/>
              </a:ext>
            </a:extLst>
          </p:cNvPr>
          <p:cNvGrpSpPr/>
          <p:nvPr/>
        </p:nvGrpSpPr>
        <p:grpSpPr>
          <a:xfrm>
            <a:off x="6079263" y="1904380"/>
            <a:ext cx="1869373" cy="920294"/>
            <a:chOff x="2828280" y="2935705"/>
            <a:chExt cx="1869373" cy="92029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390B787-6655-F843-B940-8DF449B4A840}"/>
                </a:ext>
              </a:extLst>
            </p:cNvPr>
            <p:cNvSpPr/>
            <p:nvPr/>
          </p:nvSpPr>
          <p:spPr>
            <a:xfrm>
              <a:off x="2839452" y="2935705"/>
              <a:ext cx="1858201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27D030-EB58-F74E-974A-17201A8ED895}"/>
                </a:ext>
              </a:extLst>
            </p:cNvPr>
            <p:cNvSpPr txBox="1"/>
            <p:nvPr/>
          </p:nvSpPr>
          <p:spPr>
            <a:xfrm>
              <a:off x="2828280" y="3150041"/>
              <a:ext cx="1858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Genotyping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CFC17D-CBF9-5E46-9AF7-3D63C9B19F72}"/>
              </a:ext>
            </a:extLst>
          </p:cNvPr>
          <p:cNvGrpSpPr/>
          <p:nvPr/>
        </p:nvGrpSpPr>
        <p:grpSpPr>
          <a:xfrm>
            <a:off x="3224010" y="1889401"/>
            <a:ext cx="1764632" cy="920294"/>
            <a:chOff x="2871537" y="2935705"/>
            <a:chExt cx="1764632" cy="92029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46ACE21-B8E5-9648-9E9C-6F9B82CEA1B9}"/>
                </a:ext>
              </a:extLst>
            </p:cNvPr>
            <p:cNvSpPr/>
            <p:nvPr/>
          </p:nvSpPr>
          <p:spPr>
            <a:xfrm>
              <a:off x="2871537" y="2935705"/>
              <a:ext cx="1764632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F6EBB7-AA0A-2747-875B-025FBA1DB0F0}"/>
                </a:ext>
              </a:extLst>
            </p:cNvPr>
            <p:cNvSpPr txBox="1"/>
            <p:nvPr/>
          </p:nvSpPr>
          <p:spPr>
            <a:xfrm>
              <a:off x="2903621" y="3150041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Alignment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ED141DD-C950-C843-B710-1E6761A5BF2C}"/>
              </a:ext>
            </a:extLst>
          </p:cNvPr>
          <p:cNvCxnSpPr>
            <a:cxnSpLocks/>
          </p:cNvCxnSpPr>
          <p:nvPr/>
        </p:nvCxnSpPr>
        <p:spPr>
          <a:xfrm>
            <a:off x="5140817" y="2349548"/>
            <a:ext cx="7698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634BA5-ACAC-6D4A-AF15-8561145D9C2C}"/>
              </a:ext>
            </a:extLst>
          </p:cNvPr>
          <p:cNvGrpSpPr/>
          <p:nvPr/>
        </p:nvGrpSpPr>
        <p:grpSpPr>
          <a:xfrm>
            <a:off x="394956" y="1904380"/>
            <a:ext cx="1764632" cy="920294"/>
            <a:chOff x="2871537" y="2935705"/>
            <a:chExt cx="1764632" cy="92029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805EA271-405B-444D-AF18-E8C614786387}"/>
                </a:ext>
              </a:extLst>
            </p:cNvPr>
            <p:cNvSpPr/>
            <p:nvPr/>
          </p:nvSpPr>
          <p:spPr>
            <a:xfrm>
              <a:off x="2871537" y="2935705"/>
              <a:ext cx="1764632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2861DC-14FC-5944-8611-21D4DC22A214}"/>
                </a:ext>
              </a:extLst>
            </p:cNvPr>
            <p:cNvSpPr txBox="1"/>
            <p:nvPr/>
          </p:nvSpPr>
          <p:spPr>
            <a:xfrm>
              <a:off x="2933758" y="3150041"/>
              <a:ext cx="1647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Raw reads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ECD32C9-A512-7249-9560-6DD2A05997F3}"/>
              </a:ext>
            </a:extLst>
          </p:cNvPr>
          <p:cNvCxnSpPr>
            <a:cxnSpLocks/>
          </p:cNvCxnSpPr>
          <p:nvPr/>
        </p:nvCxnSpPr>
        <p:spPr>
          <a:xfrm>
            <a:off x="2311763" y="2364527"/>
            <a:ext cx="7698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09E637-30A7-C644-8DC3-498DAA4058EA}"/>
              </a:ext>
            </a:extLst>
          </p:cNvPr>
          <p:cNvSpPr txBox="1"/>
          <p:nvPr/>
        </p:nvSpPr>
        <p:spPr>
          <a:xfrm>
            <a:off x="300404" y="2861007"/>
            <a:ext cx="1890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# Reads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Gill Sans MT" panose="020B0502020104020203" pitchFamily="34" charset="77"/>
              </a:rPr>
              <a:t>FastQC</a:t>
            </a:r>
            <a:r>
              <a:rPr lang="en-US" dirty="0">
                <a:latin typeface="Gill Sans MT" panose="020B0502020104020203" pitchFamily="34" charset="77"/>
              </a:rPr>
              <a:t> checks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D60DA9-2346-8E4C-8B2D-620088E32D56}"/>
              </a:ext>
            </a:extLst>
          </p:cNvPr>
          <p:cNvSpPr txBox="1"/>
          <p:nvPr/>
        </p:nvSpPr>
        <p:spPr>
          <a:xfrm>
            <a:off x="2621941" y="3024031"/>
            <a:ext cx="33447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% aligned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What % of genome covered?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PCR duplicates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Visualize coverage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Visualize fragment length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Visualize reads in a genome browser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Coverage match expected?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Coverage of sex chromosomes match expected?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C88656-08D7-1149-82F1-07B9D44B35CA}"/>
              </a:ext>
            </a:extLst>
          </p:cNvPr>
          <p:cNvSpPr txBox="1"/>
          <p:nvPr/>
        </p:nvSpPr>
        <p:spPr>
          <a:xfrm>
            <a:off x="5910687" y="2983295"/>
            <a:ext cx="33447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# variants match expected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Check # variants per chromosome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Gill Sans MT" panose="020B0502020104020203" pitchFamily="34" charset="77"/>
              </a:rPr>
              <a:t>Transition:transversion</a:t>
            </a:r>
            <a:r>
              <a:rPr lang="en-US" dirty="0">
                <a:latin typeface="Gill Sans MT" panose="020B0502020104020203" pitchFamily="34" charset="77"/>
              </a:rPr>
              <a:t>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Do variants in families follow Mendelian inheritance rules?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Visualize candidate variants in a genome browser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…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65E9FC5-39D1-6449-90DF-D43EAA79348C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77"/>
              </a:rPr>
              <a:t>Example checks for our NGS pipeline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EFDCB0-DAD1-9144-AAD1-4F7008909C1B}"/>
              </a:ext>
            </a:extLst>
          </p:cNvPr>
          <p:cNvCxnSpPr>
            <a:cxnSpLocks/>
          </p:cNvCxnSpPr>
          <p:nvPr/>
        </p:nvCxnSpPr>
        <p:spPr>
          <a:xfrm>
            <a:off x="8087932" y="2364527"/>
            <a:ext cx="7698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C5035E6-F238-D645-AC8B-E1FA2929FCF6}"/>
              </a:ext>
            </a:extLst>
          </p:cNvPr>
          <p:cNvSpPr txBox="1"/>
          <p:nvPr/>
        </p:nvSpPr>
        <p:spPr>
          <a:xfrm>
            <a:off x="8997098" y="1566381"/>
            <a:ext cx="31359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Only after all this:</a:t>
            </a:r>
          </a:p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Look for candidate disease-causing mutations</a:t>
            </a:r>
          </a:p>
        </p:txBody>
      </p:sp>
    </p:spTree>
    <p:extLst>
      <p:ext uri="{BB962C8B-B14F-4D97-AF65-F5344CB8AC3E}">
        <p14:creationId xmlns:p14="http://schemas.microsoft.com/office/powerpoint/2010/main" val="69526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Upstream sources of error - amplification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600686" y="1259615"/>
            <a:ext cx="9765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“Upstream” </a:t>
            </a:r>
            <a:r>
              <a:rPr lang="en-US" sz="2400" dirty="0">
                <a:latin typeface="Gill Sans MT" panose="020B0502020104020203" pitchFamily="34" charset="0"/>
              </a:rPr>
              <a:t>errors occur during amplification of the DNA or other steps prior to sequencing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53089-C1BA-8542-9FEA-B0823CC42CC8}"/>
              </a:ext>
            </a:extLst>
          </p:cNvPr>
          <p:cNvSpPr txBox="1"/>
          <p:nvPr/>
        </p:nvSpPr>
        <p:spPr>
          <a:xfrm>
            <a:off x="1213449" y="3003265"/>
            <a:ext cx="976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DNA in a single human cell: 4pg (4x10</a:t>
            </a:r>
            <a:r>
              <a:rPr lang="en-US" sz="2800" baseline="30000" dirty="0">
                <a:latin typeface="Gill Sans MT" panose="020B0502020104020203" pitchFamily="34" charset="0"/>
              </a:rPr>
              <a:t>-12</a:t>
            </a:r>
            <a:r>
              <a:rPr lang="en-US" sz="2800" dirty="0">
                <a:latin typeface="Gill Sans MT" panose="020B0502020104020203" pitchFamily="34" charset="0"/>
              </a:rPr>
              <a:t> grams)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4563D-DD34-AA46-ABD7-F73D873D9B72}"/>
              </a:ext>
            </a:extLst>
          </p:cNvPr>
          <p:cNvSpPr txBox="1"/>
          <p:nvPr/>
        </p:nvSpPr>
        <p:spPr>
          <a:xfrm>
            <a:off x="1213449" y="4746915"/>
            <a:ext cx="976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DNA needed for Illumina sequencing ~500ng (4x10</a:t>
            </a:r>
            <a:r>
              <a:rPr lang="en-US" sz="2800" baseline="30000" dirty="0">
                <a:latin typeface="Gill Sans MT" panose="020B0502020104020203" pitchFamily="34" charset="0"/>
              </a:rPr>
              <a:t>-7</a:t>
            </a:r>
            <a:r>
              <a:rPr lang="en-US" sz="2800" dirty="0">
                <a:latin typeface="Gill Sans MT" panose="020B0502020104020203" pitchFamily="34" charset="0"/>
              </a:rPr>
              <a:t> grams)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E62C9FC0-6EC6-5740-9DDB-34DD9F242262}"/>
              </a:ext>
            </a:extLst>
          </p:cNvPr>
          <p:cNvSpPr/>
          <p:nvPr/>
        </p:nvSpPr>
        <p:spPr>
          <a:xfrm>
            <a:off x="5483237" y="3663794"/>
            <a:ext cx="612763" cy="96916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05503-66E5-6845-B22F-BDDE5EF47C88}"/>
              </a:ext>
            </a:extLst>
          </p:cNvPr>
          <p:cNvSpPr txBox="1"/>
          <p:nvPr/>
        </p:nvSpPr>
        <p:spPr>
          <a:xfrm>
            <a:off x="6259830" y="3592315"/>
            <a:ext cx="5394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125,000X !!</a:t>
            </a:r>
          </a:p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Need many cells, and many copies of each</a:t>
            </a:r>
          </a:p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Use PCR to amplify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6BBD1-2C58-E74C-A2CD-4838C831DA94}"/>
              </a:ext>
            </a:extLst>
          </p:cNvPr>
          <p:cNvSpPr txBox="1"/>
          <p:nvPr/>
        </p:nvSpPr>
        <p:spPr>
          <a:xfrm>
            <a:off x="140135" y="5963070"/>
            <a:ext cx="1038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Every time DNA is copied (amplified), there is an opportunity to introduce errors!</a:t>
            </a:r>
          </a:p>
        </p:txBody>
      </p:sp>
    </p:spTree>
    <p:extLst>
      <p:ext uri="{BB962C8B-B14F-4D97-AF65-F5344CB8AC3E}">
        <p14:creationId xmlns:p14="http://schemas.microsoft.com/office/powerpoint/2010/main" val="420028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Upstream sources of error - amplification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690520-949C-45AE-A991-A97000569620}"/>
              </a:ext>
            </a:extLst>
          </p:cNvPr>
          <p:cNvSpPr/>
          <p:nvPr/>
        </p:nvSpPr>
        <p:spPr>
          <a:xfrm>
            <a:off x="1946146" y="2603156"/>
            <a:ext cx="3412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Copying error occurs late</a:t>
            </a:r>
            <a:endParaRPr lang="en-US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6F7BCE-76A4-4876-9EE1-506B61A3B711}"/>
              </a:ext>
            </a:extLst>
          </p:cNvPr>
          <p:cNvSpPr/>
          <p:nvPr/>
        </p:nvSpPr>
        <p:spPr>
          <a:xfrm>
            <a:off x="610740" y="1356302"/>
            <a:ext cx="8965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The earlier a copying error occurs, the more harmful it is (</a:t>
            </a:r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blue=error</a:t>
            </a:r>
            <a:r>
              <a:rPr lang="en-US" sz="2400" dirty="0">
                <a:latin typeface="Gill Sans MT" panose="020B0502020104020203" pitchFamily="34" charset="0"/>
              </a:rPr>
              <a:t>)</a:t>
            </a:r>
            <a:endParaRPr lang="en-US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34189C-280F-4173-A6B7-6E61C2A9C182}"/>
              </a:ext>
            </a:extLst>
          </p:cNvPr>
          <p:cNvSpPr/>
          <p:nvPr/>
        </p:nvSpPr>
        <p:spPr>
          <a:xfrm>
            <a:off x="6947986" y="2603156"/>
            <a:ext cx="3563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Copying error occurs early</a:t>
            </a:r>
            <a:endParaRPr lang="en-US" sz="24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2E2321-F6FB-416D-BA3E-0B58F347703A}"/>
              </a:ext>
            </a:extLst>
          </p:cNvPr>
          <p:cNvCxnSpPr/>
          <p:nvPr/>
        </p:nvCxnSpPr>
        <p:spPr>
          <a:xfrm>
            <a:off x="2860216" y="3252117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09E53F-9C44-4013-BF51-FCC4FECF071E}"/>
              </a:ext>
            </a:extLst>
          </p:cNvPr>
          <p:cNvCxnSpPr/>
          <p:nvPr/>
        </p:nvCxnSpPr>
        <p:spPr>
          <a:xfrm>
            <a:off x="1689899" y="3600050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403412-5721-4436-89FE-90AA7FD4A506}"/>
              </a:ext>
            </a:extLst>
          </p:cNvPr>
          <p:cNvCxnSpPr/>
          <p:nvPr/>
        </p:nvCxnSpPr>
        <p:spPr>
          <a:xfrm>
            <a:off x="3669805" y="3600050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48E3C0-4991-4B4E-9DAA-ABDBBC3738D5}"/>
              </a:ext>
            </a:extLst>
          </p:cNvPr>
          <p:cNvCxnSpPr/>
          <p:nvPr/>
        </p:nvCxnSpPr>
        <p:spPr>
          <a:xfrm>
            <a:off x="1390419" y="4114760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A4D493-B55E-43A4-9535-8FB16EF735E6}"/>
              </a:ext>
            </a:extLst>
          </p:cNvPr>
          <p:cNvCxnSpPr/>
          <p:nvPr/>
        </p:nvCxnSpPr>
        <p:spPr>
          <a:xfrm>
            <a:off x="3370325" y="4114760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0DEF4A8-844D-4A40-9031-D65E6F9DBB1D}"/>
              </a:ext>
            </a:extLst>
          </p:cNvPr>
          <p:cNvCxnSpPr/>
          <p:nvPr/>
        </p:nvCxnSpPr>
        <p:spPr>
          <a:xfrm>
            <a:off x="1844785" y="4290164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53CE33-4FBE-431B-8A8C-9E2FEA525059}"/>
              </a:ext>
            </a:extLst>
          </p:cNvPr>
          <p:cNvCxnSpPr/>
          <p:nvPr/>
        </p:nvCxnSpPr>
        <p:spPr>
          <a:xfrm>
            <a:off x="3675556" y="4290164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04E16FC-C31A-4480-AF34-489E6885A2C5}"/>
              </a:ext>
            </a:extLst>
          </p:cNvPr>
          <p:cNvCxnSpPr/>
          <p:nvPr/>
        </p:nvCxnSpPr>
        <p:spPr>
          <a:xfrm>
            <a:off x="1462306" y="4922766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1C4FE6-3C13-43F8-A846-2EABE5FA82EC}"/>
              </a:ext>
            </a:extLst>
          </p:cNvPr>
          <p:cNvCxnSpPr/>
          <p:nvPr/>
        </p:nvCxnSpPr>
        <p:spPr>
          <a:xfrm>
            <a:off x="3442212" y="4922766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768AD5B-B7D8-4229-97C5-6E4C51C852AC}"/>
              </a:ext>
            </a:extLst>
          </p:cNvPr>
          <p:cNvCxnSpPr/>
          <p:nvPr/>
        </p:nvCxnSpPr>
        <p:spPr>
          <a:xfrm>
            <a:off x="1916672" y="5098170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8AD56E9-508D-427E-8A1D-D23D1284F3A4}"/>
              </a:ext>
            </a:extLst>
          </p:cNvPr>
          <p:cNvCxnSpPr/>
          <p:nvPr/>
        </p:nvCxnSpPr>
        <p:spPr>
          <a:xfrm>
            <a:off x="3747443" y="5098170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95FCF3-9508-4A13-A268-C9B5C6F6032C}"/>
              </a:ext>
            </a:extLst>
          </p:cNvPr>
          <p:cNvCxnSpPr/>
          <p:nvPr/>
        </p:nvCxnSpPr>
        <p:spPr>
          <a:xfrm>
            <a:off x="1517659" y="5325333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ECA700B-FAA2-4A9E-9257-BF1E22CC3C32}"/>
              </a:ext>
            </a:extLst>
          </p:cNvPr>
          <p:cNvCxnSpPr/>
          <p:nvPr/>
        </p:nvCxnSpPr>
        <p:spPr>
          <a:xfrm>
            <a:off x="3497565" y="5325333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40ABFC5-FE7D-4A7F-94A0-5A27CD9532D7}"/>
              </a:ext>
            </a:extLst>
          </p:cNvPr>
          <p:cNvCxnSpPr/>
          <p:nvPr/>
        </p:nvCxnSpPr>
        <p:spPr>
          <a:xfrm>
            <a:off x="1972025" y="5500737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A7AD57F-5A0A-4430-B455-4F6569AF11B0}"/>
              </a:ext>
            </a:extLst>
          </p:cNvPr>
          <p:cNvCxnSpPr/>
          <p:nvPr/>
        </p:nvCxnSpPr>
        <p:spPr>
          <a:xfrm>
            <a:off x="3802796" y="5500737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74D6279-418C-44D3-9EF9-2FF03016A81D}"/>
              </a:ext>
            </a:extLst>
          </p:cNvPr>
          <p:cNvCxnSpPr/>
          <p:nvPr/>
        </p:nvCxnSpPr>
        <p:spPr>
          <a:xfrm>
            <a:off x="8071000" y="3257350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1F86679-9728-4C26-9DC2-0D10EB709C83}"/>
              </a:ext>
            </a:extLst>
          </p:cNvPr>
          <p:cNvCxnSpPr/>
          <p:nvPr/>
        </p:nvCxnSpPr>
        <p:spPr>
          <a:xfrm>
            <a:off x="6900683" y="360528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11EFF74-1318-4C12-8CAE-FB883DD5B6D0}"/>
              </a:ext>
            </a:extLst>
          </p:cNvPr>
          <p:cNvCxnSpPr/>
          <p:nvPr/>
        </p:nvCxnSpPr>
        <p:spPr>
          <a:xfrm>
            <a:off x="8880589" y="3605283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6B7ABD1-7CD1-499D-8FDB-F486F34E6715}"/>
              </a:ext>
            </a:extLst>
          </p:cNvPr>
          <p:cNvCxnSpPr/>
          <p:nvPr/>
        </p:nvCxnSpPr>
        <p:spPr>
          <a:xfrm>
            <a:off x="6601203" y="411999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C240C1-5772-4A0F-8250-399E3FDACDA6}"/>
              </a:ext>
            </a:extLst>
          </p:cNvPr>
          <p:cNvCxnSpPr/>
          <p:nvPr/>
        </p:nvCxnSpPr>
        <p:spPr>
          <a:xfrm>
            <a:off x="8581109" y="411999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D6E0158-E775-4B41-8F6A-1CB47678BE31}"/>
              </a:ext>
            </a:extLst>
          </p:cNvPr>
          <p:cNvCxnSpPr/>
          <p:nvPr/>
        </p:nvCxnSpPr>
        <p:spPr>
          <a:xfrm>
            <a:off x="7055569" y="4295397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244C4A7-87BB-424A-A2FE-C4C5D0AAE3EA}"/>
              </a:ext>
            </a:extLst>
          </p:cNvPr>
          <p:cNvCxnSpPr/>
          <p:nvPr/>
        </p:nvCxnSpPr>
        <p:spPr>
          <a:xfrm>
            <a:off x="8886340" y="4295397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2B2845D-E4C6-40A8-9C68-381E46646BAF}"/>
              </a:ext>
            </a:extLst>
          </p:cNvPr>
          <p:cNvCxnSpPr/>
          <p:nvPr/>
        </p:nvCxnSpPr>
        <p:spPr>
          <a:xfrm>
            <a:off x="6673090" y="4927999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A7D0CFD-CED2-40FA-8BBF-B1DD7FC2FB99}"/>
              </a:ext>
            </a:extLst>
          </p:cNvPr>
          <p:cNvCxnSpPr/>
          <p:nvPr/>
        </p:nvCxnSpPr>
        <p:spPr>
          <a:xfrm>
            <a:off x="8652996" y="4927999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3174191-B7E2-475A-A913-9CC19AE12476}"/>
              </a:ext>
            </a:extLst>
          </p:cNvPr>
          <p:cNvCxnSpPr/>
          <p:nvPr/>
        </p:nvCxnSpPr>
        <p:spPr>
          <a:xfrm>
            <a:off x="7127456" y="510340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B43FA12-1B6A-492B-B6BC-E79B63675302}"/>
              </a:ext>
            </a:extLst>
          </p:cNvPr>
          <p:cNvCxnSpPr/>
          <p:nvPr/>
        </p:nvCxnSpPr>
        <p:spPr>
          <a:xfrm>
            <a:off x="8958227" y="510340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1F97F65-6A97-47AD-94A7-BFF6BAF0ADA4}"/>
              </a:ext>
            </a:extLst>
          </p:cNvPr>
          <p:cNvCxnSpPr/>
          <p:nvPr/>
        </p:nvCxnSpPr>
        <p:spPr>
          <a:xfrm>
            <a:off x="6728443" y="5330566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69E6DB4-2EA4-488C-A986-B4C1F116EE5B}"/>
              </a:ext>
            </a:extLst>
          </p:cNvPr>
          <p:cNvCxnSpPr/>
          <p:nvPr/>
        </p:nvCxnSpPr>
        <p:spPr>
          <a:xfrm>
            <a:off x="8708349" y="5330566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8603BBA-ED11-432D-A333-8E57CC807064}"/>
              </a:ext>
            </a:extLst>
          </p:cNvPr>
          <p:cNvCxnSpPr/>
          <p:nvPr/>
        </p:nvCxnSpPr>
        <p:spPr>
          <a:xfrm>
            <a:off x="7182809" y="5505970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A466B11-FF76-4504-AFED-3D71DB95F3B4}"/>
              </a:ext>
            </a:extLst>
          </p:cNvPr>
          <p:cNvCxnSpPr/>
          <p:nvPr/>
        </p:nvCxnSpPr>
        <p:spPr>
          <a:xfrm>
            <a:off x="9013580" y="5505970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D07393B-5C74-4435-814E-A9B0DBD31BBA}"/>
              </a:ext>
            </a:extLst>
          </p:cNvPr>
          <p:cNvSpPr txBox="1"/>
          <p:nvPr/>
        </p:nvSpPr>
        <p:spPr>
          <a:xfrm rot="16200000">
            <a:off x="-949516" y="3415383"/>
            <a:ext cx="28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Amplification cycles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019546-2D2A-4C66-BD92-261D1C789AC4}"/>
              </a:ext>
            </a:extLst>
          </p:cNvPr>
          <p:cNvCxnSpPr/>
          <p:nvPr/>
        </p:nvCxnSpPr>
        <p:spPr>
          <a:xfrm>
            <a:off x="860020" y="3132676"/>
            <a:ext cx="0" cy="19208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78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Upstream sources of error - amplification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3DB694E-99B7-6B41-B5E4-1033C01C4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48" y="1834927"/>
            <a:ext cx="9935171" cy="23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A88C07-70F9-2F47-B94D-036E4FD9C797}"/>
              </a:ext>
            </a:extLst>
          </p:cNvPr>
          <p:cNvSpPr txBox="1"/>
          <p:nvPr/>
        </p:nvSpPr>
        <p:spPr>
          <a:xfrm>
            <a:off x="232012" y="1386510"/>
            <a:ext cx="6643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Repetitive regions prone to “stutter” errors: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E00C0-757B-974F-8C32-7E2ADE0D39EE}"/>
              </a:ext>
            </a:extLst>
          </p:cNvPr>
          <p:cNvSpPr txBox="1"/>
          <p:nvPr/>
        </p:nvSpPr>
        <p:spPr>
          <a:xfrm>
            <a:off x="232012" y="4252679"/>
            <a:ext cx="5958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“GC”-rich sequences difficult to amplify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DCB3D-9DB2-9B4A-9398-803D4263CA35}"/>
              </a:ext>
            </a:extLst>
          </p:cNvPr>
          <p:cNvSpPr txBox="1"/>
          <p:nvPr/>
        </p:nvSpPr>
        <p:spPr>
          <a:xfrm>
            <a:off x="891962" y="5102158"/>
            <a:ext cx="1024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ATCAGTCGTACGGATCGCGGGCGCGGGCGGCCGGCCGGCCGGGGCCGCGGGCGGCGGGGCCCCGGGCAAATCG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7D95A49D-470A-A94D-8044-645C7D40FACA}"/>
              </a:ext>
            </a:extLst>
          </p:cNvPr>
          <p:cNvSpPr/>
          <p:nvPr/>
        </p:nvSpPr>
        <p:spPr>
          <a:xfrm>
            <a:off x="5692462" y="5589431"/>
            <a:ext cx="218941" cy="373487"/>
          </a:xfrm>
          <a:prstGeom prst="downArrow">
            <a:avLst/>
          </a:prstGeom>
          <a:solidFill>
            <a:schemeClr val="tx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&quot;No&quot; Symbol 8">
            <a:extLst>
              <a:ext uri="{FF2B5EF4-FFF2-40B4-BE49-F238E27FC236}">
                <a16:creationId xmlns:a16="http://schemas.microsoft.com/office/drawing/2014/main" id="{233F74EF-E26E-414B-9CCA-E3E5067A1FA7}"/>
              </a:ext>
            </a:extLst>
          </p:cNvPr>
          <p:cNvSpPr/>
          <p:nvPr/>
        </p:nvSpPr>
        <p:spPr>
          <a:xfrm>
            <a:off x="5563673" y="6080859"/>
            <a:ext cx="532327" cy="476518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7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Upstream sources of error - amplification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D4351E-0E45-234D-98CB-9E6313F2EAB2}"/>
              </a:ext>
            </a:extLst>
          </p:cNvPr>
          <p:cNvSpPr/>
          <p:nvPr/>
        </p:nvSpPr>
        <p:spPr>
          <a:xfrm>
            <a:off x="486119" y="1646566"/>
            <a:ext cx="3127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Representation bias:</a:t>
            </a:r>
            <a:endParaRPr lang="en-US" sz="28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522030-8323-C94D-AAFC-1F687B509B60}"/>
              </a:ext>
            </a:extLst>
          </p:cNvPr>
          <p:cNvCxnSpPr/>
          <p:nvPr/>
        </p:nvCxnSpPr>
        <p:spPr>
          <a:xfrm>
            <a:off x="4952812" y="2395443"/>
            <a:ext cx="163068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869305-58A1-2F48-9CCF-B8C1D7DC724F}"/>
              </a:ext>
            </a:extLst>
          </p:cNvPr>
          <p:cNvCxnSpPr/>
          <p:nvPr/>
        </p:nvCxnSpPr>
        <p:spPr>
          <a:xfrm>
            <a:off x="6867337" y="2395443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B64580-8CF3-5B40-BCC6-7AAD082DD8D3}"/>
              </a:ext>
            </a:extLst>
          </p:cNvPr>
          <p:cNvCxnSpPr/>
          <p:nvPr/>
        </p:nvCxnSpPr>
        <p:spPr>
          <a:xfrm>
            <a:off x="8762812" y="239544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6E15FBA-7E65-6343-8D4C-5EAC19743CDC}"/>
              </a:ext>
            </a:extLst>
          </p:cNvPr>
          <p:cNvSpPr/>
          <p:nvPr/>
        </p:nvSpPr>
        <p:spPr>
          <a:xfrm>
            <a:off x="2119932" y="2169786"/>
            <a:ext cx="27004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0"/>
              </a:rPr>
              <a:t>Mixed population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(e.g. genetic variation,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Different genomic regions, 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mRNA expression)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27B89D-1C4E-8445-BD46-DDD09CF5DA91}"/>
              </a:ext>
            </a:extLst>
          </p:cNvPr>
          <p:cNvSpPr/>
          <p:nvPr/>
        </p:nvSpPr>
        <p:spPr>
          <a:xfrm>
            <a:off x="7979101" y="3007126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Biased amplification</a:t>
            </a:r>
            <a:endParaRPr lang="en-US" sz="2400" dirty="0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BDCB21E7-FB7D-0E4E-ADF0-F51820D610BB}"/>
              </a:ext>
            </a:extLst>
          </p:cNvPr>
          <p:cNvSpPr/>
          <p:nvPr/>
        </p:nvSpPr>
        <p:spPr>
          <a:xfrm>
            <a:off x="7006402" y="2625951"/>
            <a:ext cx="256419" cy="96916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6ACC325-5FE0-EC48-BFF7-3482F2DC740B}"/>
              </a:ext>
            </a:extLst>
          </p:cNvPr>
          <p:cNvCxnSpPr/>
          <p:nvPr/>
        </p:nvCxnSpPr>
        <p:spPr>
          <a:xfrm>
            <a:off x="5105212" y="3738468"/>
            <a:ext cx="163068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803694E-5D6B-DE4C-B6E5-435A3E89B0B2}"/>
              </a:ext>
            </a:extLst>
          </p:cNvPr>
          <p:cNvCxnSpPr/>
          <p:nvPr/>
        </p:nvCxnSpPr>
        <p:spPr>
          <a:xfrm>
            <a:off x="5524312" y="4033743"/>
            <a:ext cx="163068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AC8437-9770-4A4B-A004-20CA2D889B55}"/>
              </a:ext>
            </a:extLst>
          </p:cNvPr>
          <p:cNvCxnSpPr/>
          <p:nvPr/>
        </p:nvCxnSpPr>
        <p:spPr>
          <a:xfrm>
            <a:off x="6447481" y="4290918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C164ACC-2CAA-534E-B6A8-68D69ED686AD}"/>
              </a:ext>
            </a:extLst>
          </p:cNvPr>
          <p:cNvCxnSpPr/>
          <p:nvPr/>
        </p:nvCxnSpPr>
        <p:spPr>
          <a:xfrm>
            <a:off x="7524562" y="380514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AA2B0A-5062-464B-9ABD-F3BCB7210FA0}"/>
              </a:ext>
            </a:extLst>
          </p:cNvPr>
          <p:cNvCxnSpPr/>
          <p:nvPr/>
        </p:nvCxnSpPr>
        <p:spPr>
          <a:xfrm>
            <a:off x="7682677" y="403374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2251E6-016B-E043-A623-93D9E5696AA9}"/>
              </a:ext>
            </a:extLst>
          </p:cNvPr>
          <p:cNvCxnSpPr/>
          <p:nvPr/>
        </p:nvCxnSpPr>
        <p:spPr>
          <a:xfrm>
            <a:off x="6882577" y="456714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B4C06E-A2B3-0945-B913-FBB563C80F94}"/>
              </a:ext>
            </a:extLst>
          </p:cNvPr>
          <p:cNvCxnSpPr/>
          <p:nvPr/>
        </p:nvCxnSpPr>
        <p:spPr>
          <a:xfrm>
            <a:off x="8310105" y="4279488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BD321B-2784-2C4B-BCFF-9015CF230933}"/>
              </a:ext>
            </a:extLst>
          </p:cNvPr>
          <p:cNvCxnSpPr/>
          <p:nvPr/>
        </p:nvCxnSpPr>
        <p:spPr>
          <a:xfrm>
            <a:off x="5105212" y="4424268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E3C5F3-71D1-E541-9C79-1AEEF6FC3661}"/>
              </a:ext>
            </a:extLst>
          </p:cNvPr>
          <p:cNvCxnSpPr/>
          <p:nvPr/>
        </p:nvCxnSpPr>
        <p:spPr>
          <a:xfrm>
            <a:off x="6051997" y="4786218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63946B4-C302-8D46-9C93-7765587D74FF}"/>
              </a:ext>
            </a:extLst>
          </p:cNvPr>
          <p:cNvCxnSpPr/>
          <p:nvPr/>
        </p:nvCxnSpPr>
        <p:spPr>
          <a:xfrm>
            <a:off x="7947472" y="4786218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40E5BC7-4D76-1843-94A4-776C9025637C}"/>
              </a:ext>
            </a:extLst>
          </p:cNvPr>
          <p:cNvCxnSpPr/>
          <p:nvPr/>
        </p:nvCxnSpPr>
        <p:spPr>
          <a:xfrm>
            <a:off x="6865432" y="5014818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6B298F8-1ABD-F749-B738-6E9A26A77A3F}"/>
              </a:ext>
            </a:extLst>
          </p:cNvPr>
          <p:cNvCxnSpPr/>
          <p:nvPr/>
        </p:nvCxnSpPr>
        <p:spPr>
          <a:xfrm>
            <a:off x="4952812" y="5031963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02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Upstream sources of error - amplification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D4351E-0E45-234D-98CB-9E6313F2EAB2}"/>
              </a:ext>
            </a:extLst>
          </p:cNvPr>
          <p:cNvSpPr/>
          <p:nvPr/>
        </p:nvSpPr>
        <p:spPr>
          <a:xfrm>
            <a:off x="396318" y="1377550"/>
            <a:ext cx="7993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“</a:t>
            </a:r>
            <a:r>
              <a:rPr lang="en-US" sz="2800" b="1" u="sng" dirty="0">
                <a:latin typeface="Gill Sans MT" panose="020B0502020104020203" pitchFamily="34" charset="0"/>
              </a:rPr>
              <a:t>Complexity</a:t>
            </a:r>
            <a:r>
              <a:rPr lang="en-US" sz="2800" dirty="0">
                <a:latin typeface="Gill Sans MT" panose="020B0502020104020203" pitchFamily="34" charset="0"/>
              </a:rPr>
              <a:t>”: how diverse our pool of molecules is</a:t>
            </a:r>
            <a:endParaRPr lang="en-US" sz="28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522030-8323-C94D-AAFC-1F687B509B60}"/>
              </a:ext>
            </a:extLst>
          </p:cNvPr>
          <p:cNvCxnSpPr/>
          <p:nvPr/>
        </p:nvCxnSpPr>
        <p:spPr>
          <a:xfrm>
            <a:off x="5030086" y="2562869"/>
            <a:ext cx="163068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869305-58A1-2F48-9CCF-B8C1D7DC724F}"/>
              </a:ext>
            </a:extLst>
          </p:cNvPr>
          <p:cNvCxnSpPr/>
          <p:nvPr/>
        </p:nvCxnSpPr>
        <p:spPr>
          <a:xfrm>
            <a:off x="6944611" y="2562869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B64580-8CF3-5B40-BCC6-7AAD082DD8D3}"/>
              </a:ext>
            </a:extLst>
          </p:cNvPr>
          <p:cNvCxnSpPr/>
          <p:nvPr/>
        </p:nvCxnSpPr>
        <p:spPr>
          <a:xfrm>
            <a:off x="8840086" y="2562869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127B89D-1C4E-8445-BD46-DDD09CF5DA91}"/>
              </a:ext>
            </a:extLst>
          </p:cNvPr>
          <p:cNvSpPr/>
          <p:nvPr/>
        </p:nvSpPr>
        <p:spPr>
          <a:xfrm>
            <a:off x="7992963" y="2917735"/>
            <a:ext cx="3066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Biased amplification = low complexity</a:t>
            </a:r>
            <a:endParaRPr lang="en-US" sz="2400" dirty="0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BDCB21E7-FB7D-0E4E-ADF0-F51820D610BB}"/>
              </a:ext>
            </a:extLst>
          </p:cNvPr>
          <p:cNvSpPr/>
          <p:nvPr/>
        </p:nvSpPr>
        <p:spPr>
          <a:xfrm>
            <a:off x="7083676" y="2793377"/>
            <a:ext cx="256419" cy="96916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6ACC325-5FE0-EC48-BFF7-3482F2DC740B}"/>
              </a:ext>
            </a:extLst>
          </p:cNvPr>
          <p:cNvCxnSpPr/>
          <p:nvPr/>
        </p:nvCxnSpPr>
        <p:spPr>
          <a:xfrm>
            <a:off x="5182486" y="3905894"/>
            <a:ext cx="16306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803694E-5D6B-DE4C-B6E5-435A3E89B0B2}"/>
              </a:ext>
            </a:extLst>
          </p:cNvPr>
          <p:cNvCxnSpPr/>
          <p:nvPr/>
        </p:nvCxnSpPr>
        <p:spPr>
          <a:xfrm>
            <a:off x="5601586" y="4201169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AC8437-9770-4A4B-A004-20CA2D889B55}"/>
              </a:ext>
            </a:extLst>
          </p:cNvPr>
          <p:cNvCxnSpPr/>
          <p:nvPr/>
        </p:nvCxnSpPr>
        <p:spPr>
          <a:xfrm>
            <a:off x="6524755" y="4458344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C164ACC-2CAA-534E-B6A8-68D69ED686AD}"/>
              </a:ext>
            </a:extLst>
          </p:cNvPr>
          <p:cNvCxnSpPr/>
          <p:nvPr/>
        </p:nvCxnSpPr>
        <p:spPr>
          <a:xfrm>
            <a:off x="7601836" y="3972569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AA2B0A-5062-464B-9ABD-F3BCB7210FA0}"/>
              </a:ext>
            </a:extLst>
          </p:cNvPr>
          <p:cNvCxnSpPr/>
          <p:nvPr/>
        </p:nvCxnSpPr>
        <p:spPr>
          <a:xfrm>
            <a:off x="7759951" y="4201169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2251E6-016B-E043-A623-93D9E5696AA9}"/>
              </a:ext>
            </a:extLst>
          </p:cNvPr>
          <p:cNvCxnSpPr/>
          <p:nvPr/>
        </p:nvCxnSpPr>
        <p:spPr>
          <a:xfrm>
            <a:off x="6959851" y="4734569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B4C06E-A2B3-0945-B913-FBB563C80F94}"/>
              </a:ext>
            </a:extLst>
          </p:cNvPr>
          <p:cNvCxnSpPr/>
          <p:nvPr/>
        </p:nvCxnSpPr>
        <p:spPr>
          <a:xfrm>
            <a:off x="8387379" y="4446914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BD321B-2784-2C4B-BCFF-9015CF230933}"/>
              </a:ext>
            </a:extLst>
          </p:cNvPr>
          <p:cNvCxnSpPr/>
          <p:nvPr/>
        </p:nvCxnSpPr>
        <p:spPr>
          <a:xfrm>
            <a:off x="5182486" y="4591694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E3C5F3-71D1-E541-9C79-1AEEF6FC3661}"/>
              </a:ext>
            </a:extLst>
          </p:cNvPr>
          <p:cNvCxnSpPr/>
          <p:nvPr/>
        </p:nvCxnSpPr>
        <p:spPr>
          <a:xfrm>
            <a:off x="6129271" y="4953644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63946B4-C302-8D46-9C93-7765587D74FF}"/>
              </a:ext>
            </a:extLst>
          </p:cNvPr>
          <p:cNvCxnSpPr/>
          <p:nvPr/>
        </p:nvCxnSpPr>
        <p:spPr>
          <a:xfrm>
            <a:off x="8024746" y="4953644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40E5BC7-4D76-1843-94A4-776C9025637C}"/>
              </a:ext>
            </a:extLst>
          </p:cNvPr>
          <p:cNvCxnSpPr/>
          <p:nvPr/>
        </p:nvCxnSpPr>
        <p:spPr>
          <a:xfrm>
            <a:off x="6942706" y="5182244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6B298F8-1ABD-F749-B738-6E9A26A77A3F}"/>
              </a:ext>
            </a:extLst>
          </p:cNvPr>
          <p:cNvCxnSpPr/>
          <p:nvPr/>
        </p:nvCxnSpPr>
        <p:spPr>
          <a:xfrm>
            <a:off x="5030086" y="5199389"/>
            <a:ext cx="163068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99FFEEF-5354-1E4F-A32F-018CDB63CBFA}"/>
              </a:ext>
            </a:extLst>
          </p:cNvPr>
          <p:cNvSpPr/>
          <p:nvPr/>
        </p:nvSpPr>
        <p:spPr>
          <a:xfrm>
            <a:off x="2119932" y="2169786"/>
            <a:ext cx="27004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Gill Sans MT" panose="020B0502020104020203" pitchFamily="34" charset="0"/>
              </a:rPr>
              <a:t>Mixed population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(e.g. genetic variation,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Different genomic regions, </a:t>
            </a:r>
          </a:p>
          <a:p>
            <a:pPr algn="r"/>
            <a:r>
              <a:rPr lang="en-US" dirty="0">
                <a:latin typeface="Gill Sans MT" panose="020B0502020104020203" pitchFamily="34" charset="0"/>
              </a:rPr>
              <a:t>mRNA expression)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3563</TotalTime>
  <Words>1722</Words>
  <Application>Microsoft Macintosh PowerPoint</Application>
  <PresentationFormat>Widescreen</PresentationFormat>
  <Paragraphs>394</Paragraphs>
  <Slides>44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Courier</vt:lpstr>
      <vt:lpstr>Courier New</vt:lpstr>
      <vt:lpstr>Gill Sans</vt:lpstr>
      <vt:lpstr>Gill Sans MT</vt:lpstr>
      <vt:lpstr>Office Theme</vt:lpstr>
      <vt:lpstr>PowerPoint Presentation</vt:lpstr>
      <vt:lpstr>  Today’s schedule</vt:lpstr>
      <vt:lpstr>NGS Variant Calling pipeline</vt:lpstr>
      <vt:lpstr>Sources of sequencing error</vt:lpstr>
      <vt:lpstr>Upstream sources of error - amplification</vt:lpstr>
      <vt:lpstr>Upstream sources of error - amplification</vt:lpstr>
      <vt:lpstr>Upstream sources of error - amplification</vt:lpstr>
      <vt:lpstr>Upstream sources of error - amplification</vt:lpstr>
      <vt:lpstr>Upstream sources of error - amplification</vt:lpstr>
      <vt:lpstr>Upstream sources of error - amplification</vt:lpstr>
      <vt:lpstr>Visualizing library complexity</vt:lpstr>
      <vt:lpstr>Library complexity – detection and correction</vt:lpstr>
      <vt:lpstr>Upstream sources of error - contamination</vt:lpstr>
      <vt:lpstr>Contamination – how to detect</vt:lpstr>
      <vt:lpstr>Sources of sequencing error</vt:lpstr>
      <vt:lpstr>Sources of sequencing error</vt:lpstr>
      <vt:lpstr>Sources of sequencing error</vt:lpstr>
      <vt:lpstr>Quality scores</vt:lpstr>
      <vt:lpstr>Quality scores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NGS Variant Calling pipeline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NGS Variant Calling pipeline</vt:lpstr>
      <vt:lpstr>PowerPoint Presentation</vt:lpstr>
      <vt:lpstr>Genotyping variants from short reads – real data example (IGV)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158</cp:revision>
  <dcterms:created xsi:type="dcterms:W3CDTF">2019-04-02T15:52:47Z</dcterms:created>
  <dcterms:modified xsi:type="dcterms:W3CDTF">2021-04-06T04:00:39Z</dcterms:modified>
</cp:coreProperties>
</file>