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9"/>
  </p:notesMasterIdLst>
  <p:sldIdLst>
    <p:sldId id="256" r:id="rId3"/>
    <p:sldId id="356" r:id="rId4"/>
    <p:sldId id="312" r:id="rId5"/>
    <p:sldId id="259" r:id="rId6"/>
    <p:sldId id="311" r:id="rId7"/>
    <p:sldId id="313" r:id="rId8"/>
    <p:sldId id="357" r:id="rId9"/>
    <p:sldId id="374" r:id="rId10"/>
    <p:sldId id="278" r:id="rId11"/>
    <p:sldId id="274" r:id="rId12"/>
    <p:sldId id="292" r:id="rId13"/>
    <p:sldId id="275" r:id="rId14"/>
    <p:sldId id="358" r:id="rId15"/>
    <p:sldId id="335" r:id="rId16"/>
    <p:sldId id="359" r:id="rId17"/>
    <p:sldId id="360" r:id="rId18"/>
    <p:sldId id="375" r:id="rId19"/>
    <p:sldId id="276" r:id="rId20"/>
    <p:sldId id="289" r:id="rId21"/>
    <p:sldId id="290" r:id="rId22"/>
    <p:sldId id="361" r:id="rId23"/>
    <p:sldId id="337" r:id="rId24"/>
    <p:sldId id="336" r:id="rId25"/>
    <p:sldId id="338" r:id="rId26"/>
    <p:sldId id="308" r:id="rId27"/>
    <p:sldId id="282" r:id="rId28"/>
    <p:sldId id="304" r:id="rId29"/>
    <p:sldId id="362" r:id="rId30"/>
    <p:sldId id="363" r:id="rId31"/>
    <p:sldId id="364" r:id="rId32"/>
    <p:sldId id="376" r:id="rId33"/>
    <p:sldId id="365" r:id="rId34"/>
    <p:sldId id="367" r:id="rId35"/>
    <p:sldId id="368" r:id="rId36"/>
    <p:sldId id="377" r:id="rId37"/>
    <p:sldId id="369" r:id="rId38"/>
    <p:sldId id="370" r:id="rId39"/>
    <p:sldId id="366" r:id="rId40"/>
    <p:sldId id="371" r:id="rId41"/>
    <p:sldId id="372" r:id="rId42"/>
    <p:sldId id="373" r:id="rId43"/>
    <p:sldId id="355" r:id="rId44"/>
    <p:sldId id="291" r:id="rId45"/>
    <p:sldId id="341" r:id="rId46"/>
    <p:sldId id="272" r:id="rId47"/>
    <p:sldId id="342" r:id="rId48"/>
    <p:sldId id="277" r:id="rId49"/>
    <p:sldId id="343" r:id="rId50"/>
    <p:sldId id="344" r:id="rId51"/>
    <p:sldId id="270" r:id="rId52"/>
    <p:sldId id="346" r:id="rId53"/>
    <p:sldId id="347" r:id="rId54"/>
    <p:sldId id="265" r:id="rId55"/>
    <p:sldId id="348" r:id="rId56"/>
    <p:sldId id="284" r:id="rId57"/>
    <p:sldId id="285" r:id="rId58"/>
    <p:sldId id="286" r:id="rId59"/>
    <p:sldId id="287" r:id="rId60"/>
    <p:sldId id="349" r:id="rId61"/>
    <p:sldId id="288" r:id="rId62"/>
    <p:sldId id="350" r:id="rId63"/>
    <p:sldId id="351" r:id="rId64"/>
    <p:sldId id="315" r:id="rId65"/>
    <p:sldId id="267" r:id="rId66"/>
    <p:sldId id="352" r:id="rId67"/>
    <p:sldId id="35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1D3882-2F0E-3E4B-90C9-2DB7085F2CB9}">
          <p14:sldIdLst>
            <p14:sldId id="256"/>
            <p14:sldId id="356"/>
            <p14:sldId id="312"/>
            <p14:sldId id="259"/>
            <p14:sldId id="311"/>
            <p14:sldId id="313"/>
            <p14:sldId id="357"/>
            <p14:sldId id="374"/>
            <p14:sldId id="278"/>
            <p14:sldId id="274"/>
            <p14:sldId id="292"/>
            <p14:sldId id="275"/>
            <p14:sldId id="358"/>
            <p14:sldId id="335"/>
            <p14:sldId id="359"/>
            <p14:sldId id="360"/>
            <p14:sldId id="375"/>
            <p14:sldId id="276"/>
            <p14:sldId id="289"/>
            <p14:sldId id="290"/>
            <p14:sldId id="361"/>
            <p14:sldId id="337"/>
            <p14:sldId id="336"/>
            <p14:sldId id="338"/>
            <p14:sldId id="308"/>
            <p14:sldId id="282"/>
            <p14:sldId id="304"/>
            <p14:sldId id="362"/>
            <p14:sldId id="363"/>
            <p14:sldId id="364"/>
            <p14:sldId id="376"/>
            <p14:sldId id="365"/>
            <p14:sldId id="367"/>
            <p14:sldId id="368"/>
            <p14:sldId id="377"/>
            <p14:sldId id="369"/>
            <p14:sldId id="370"/>
            <p14:sldId id="366"/>
            <p14:sldId id="371"/>
            <p14:sldId id="372"/>
            <p14:sldId id="373"/>
            <p14:sldId id="355"/>
          </p14:sldIdLst>
        </p14:section>
        <p14:section name="Bonus slides" id="{268AA8AF-1992-DA48-BFAF-AC42476B74D7}">
          <p14:sldIdLst>
            <p14:sldId id="291"/>
            <p14:sldId id="341"/>
            <p14:sldId id="272"/>
            <p14:sldId id="342"/>
            <p14:sldId id="277"/>
            <p14:sldId id="343"/>
            <p14:sldId id="344"/>
            <p14:sldId id="270"/>
            <p14:sldId id="346"/>
            <p14:sldId id="347"/>
            <p14:sldId id="265"/>
            <p14:sldId id="348"/>
            <p14:sldId id="284"/>
            <p14:sldId id="285"/>
            <p14:sldId id="286"/>
            <p14:sldId id="287"/>
            <p14:sldId id="349"/>
            <p14:sldId id="288"/>
            <p14:sldId id="350"/>
            <p14:sldId id="351"/>
            <p14:sldId id="315"/>
            <p14:sldId id="267"/>
            <p14:sldId id="352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3"/>
    <p:restoredTop sz="91038"/>
  </p:normalViewPr>
  <p:slideViewPr>
    <p:cSldViewPr snapToGrid="0" snapToObjects="1">
      <p:cViewPr>
        <p:scale>
          <a:sx n="80" d="100"/>
          <a:sy n="80" d="100"/>
        </p:scale>
        <p:origin x="8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04T12:55:07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4474 6758 4056,'32'0'88,"-32"0"16,0 0 8,0 0 8,0 16-120,0-16 0,0 0 0,-16 0 0,0 0 232,16 16 24,0-16 8,0 0 0,0 0-40,0 0-16,0 0 0,0 0 0,0 0-32,0 0-8,0 0 0,0 0 0,0 0-8,0 0-8,0 0 0,0 0 0,0 0-24,0 0 0,0 0 0,0 0 0,-32 0-32,32 16 0,0-16-8,0 0 0,-16 0 0,16 16 0,0-16 0,0 0 0,-16 0-16,16 0 0,0 16 0,0-16 0,0 0 24,-16 0 8,0 16 0,16-16 0,0 0 8,0 16 0,-16-16 0,0 16 0,0-16-8,16 16 0,-16-16 0,16 16 0,-16-16 16,0 16 0,16-16 0,-16 16 0,0 0-32,16 0-8,-16-16 0,0 16 0,16 0 56,-16-16 16,0 16 0,0 0 0,16 0-72,-16 0-16,0-16 0,0 16 0,0 0-64,0 0 0,16 0 72,-32-1-72,32 1 72,-32 0-72,32 0 96,-32-16-96,16 16 96,0 16-96,0-16 96,0-16-96,0 16 96,0 0-32,0 16 0,0-16-64,0 0 96,0 0-96,0 0 96,0 0-96,16 0 104,-16 0-32,0 0-8,0 0 0,0 0 0,16 0 0,-16 0 0,0 0 0,16 0-64,-16 0 0,0 0 0,0 0 64,16 0 16,-15 0 0,-1 0 0,16 0 0,-16 16-80,0-16 0,16 0 0,-16 16 0,0-17 0,0 1 0,16 16 0,-16-16 0,0 0 0,16 16-88,-16-16 24,0 0 0,16 16 64,-16-16 0,0 0 0,0 16 0,16-16 0,-16 16 0,0-16 0,16 16 0,-16-16 72,0 16-72,0-16 96,0 16-96,1-16 0,-1 16 0,16 0 0,-16 0 0,0-16 0,0 16 0,16 0 0,-16-1 0,0 1 0,16-16 0,-16 16 0,0 0 0,16 0 0,-16-16 0,0 16 0,16 0 0,0 0 0,-16 0 0,0 0 0,16 0 0,-16 0 0,16-16 0,0 16 0,-16 16 0,16-16 0,-16 0 0,16 0 0,0 0 0,-16-17 0,16 17 0,0 16 0,-16-16 0,16 0 0,0 0 0,-16 0 0,16 0 0,0 0 0,0 0 0,0 0 0,0 0 0,-16 16 0,16-16 0,-16 0 0,16 16 0,-16 0 0,16-16 0,0-1 0,0 17 0,-16 0 0,16-16 0,0 0 0,-16 16 0,16-16 0,0 0 0,0 16 80,0-16-80,0 0 0,-16 0 64,16 0-64,0 0 0,0 0 0,0 0 64,-16 0-64,16 15 0,0-15 64,0 0-64,0 0 64,0 0-64,0 0 0,0 16 0,0-16 0,0 0 0,-16 0 0,16 0 0,0 0 0,0 0 0,0 0 0,0 16 0,0-16 0,0 0 0,0 0 0,0 16 0,0-17 0,0 1 0,0 0 0,0 16 0,0-16 0,0 16 0,0-16 0,0 0 0,0 0 0,0 0 0,0 0 0,0 16 64,16-16-64,-16 0 0,0 0 0,0 0 0,0 16 0,0-16 0,16-1 0,-16 17 64,0-16-64,0 16 0,16-16 0,-16 0 64,0 16-64,0-16 0,0 0 0,0 0 0,16 0 0,-16 0 0,0 0 0,0 0 64,0 0-64,16 0 0,-16 0 0,0-16 64,0 16-64,0-1 0,16 17 0,-16-16 64,0 0-64,16-16 0,-16 16 0,16 0 64,-16 0-64,0 0 0,16 0 0,0-16 64,-16 16-64,16-16 0,-16 16 0,16-16 0,-16 16 0,0-16 0,16 16 0,-16-16 64,16 0-64,-16 16 0,16-16 0,-16 0 0,0 15 0,16-15 0,-16 0 0,16 16 64,-16-16-64,16 16 0,0-16 0,-16 16 0,16-16 0,-16 0 0,16 16 0,0-16 0,-16 0 0,16 16 0,-16-16 0,16 0 64,0 0-64,-16 0 0,16 0 0,-1 16 64,-15-32-64,16 32 0,0-32 0,-16 32 0,16-16 64,0-16-64,-16 16 0,16 0 0,-16 0 0,16 0 64,0 0-64,-16-16 64,16 16-64,-16 0 64,16-16-64,0 16 0,-16 0 0,16-1 0,-16-15 0,16 16 0,-16-16 0,0 16 0,16-16 0,-16 16 0,16 0 0,-16 0 0,16-16 0,0 16 0,-16-16 0,0 16 0,16 0 0,0-16 0,-16 16 0,0 0 64,16-16-64,-1 16 0,1 0 0,-16-16 0,16 16 0,-16-16 0,16 16 0,0 0 0,-16-16 0,0 16 0,16-16 0,0 16 64,-16-16-64,16 16 0,-16-16 0,16 16 64,0 0-64,-16-16 0,0 0 0,16 16 64,-16-16-64,0 0 0,16 16 0,0 0 64,-16-16-64,16 16 0,0-16 0,-16 16 64,16-16 0,-16 16 0,0-16 0,16 0 0,-16 16-64,16-16-88,-16 0 24,16 16 0,0-16 64,-16 0 88,0 0-24,16 16 0,0-16-64,-16 16 0,16-16-96,0 16 96,-16-16 0,0 0 0,16 0 0,-16 16 0,0-16 0,16 0 0,0 0 0,-16 16 0,16-16 0,-16 0 0,16 0 0,-16 16 0,16-16 0,0 16 0,-16-16 0,16 0 0,-16 0 0,0 0 0,16 16 0,-16-16 0,0 0 0,16 16 0,-16-16 0,16 16 0,-16-16 0,0 0 0,16 0 0,-16 16 0,0-16 0,16 0 0,-16 0 0,16 15 0,-16-15 0,16 0 0,-16 0 0,0 16 0,16-16 0,-16 0 0,0 0 64,0 16-64,0-16 0,16 0 0,0 0 0,-16 0 64,0 0-64,0 16 0,0-16 0,16 16 64,-16-16-64,0 0 0,0 0 0,16 16 64,-16-16-64,0 0 0,0 0 0,0 0 64,16 0-64,0 16 0,-16-16 0,0 0 64,0 0-64,0 0 0,0 16 0,16-16 64,-16 0-64,0 16 0,16-16 0,-16 0 0,0 0 0,0 0 0,0 16 0,16-16 64,-16 0-64,16 0 0,-16 0 0,0 0 0,16 16 0,0-16 0,-16 0 0,0 0 0,0 0 0,0 0 0,0 0 0,0 0 64,0 0-64,0 0 0,16 16 72,-16-16-72,-16 0 0,16 0 63,16 16-63,-16-16 0,-16 16 0,16-16 64,16 16-64,0 0 0,-16-16 0,16 16 0,-16-16 0,16 16 0,-16 0 0,0-16 0,0 0 0,0 0 0,16 0 0,-16 0 0,0 0 0,0 0 0,-16 17 0,16-17-159,0 0 31,0 0 8,0 0-336,0 0-72,0 0-16,0 0-3424,0 0-680</inkml:trace>
  <inkml:trace contextRef="#ctx0" brushRef="#br0" timeOffset="7049">4538 8675 4480,'-32'0'128,"32"0"24,32 0-152,-32 0 0,0 0 0,0 0 0,0 0 304,0 0 32,0 0 8,0 0 0,0 0-144,0 0-24,0 0-8,0 0 0,-16 0-104,0 0-64,16 0 80,0 0-80,0 0 64,0 0-64,0 0 0,16-16 0,0 16 0,-16 0 0,0 0 0,0 0 0,16 0 0,-16 0 0,0 0 0,0 0 0,-16 0 128,16 0-32,0 0 0,0 0 0,0 0 128,0 0 32,0 0 0,0 0 0,0 0-64,0 0-16,0 0 0,0 0 0,0 0-24,0 0-8,0 0 0,0 0 0,16 0-8,-16 0 0,0 0 0,0 0 0,0 0 32,0 0 8,0 0 0,0 0 0,-16 0-32,0 16-8,16-16 0,0 0 0,-16 0 16,16 0 0,0 0 0,0 0 0,0 16-24,0-16 0,0 16 0,-16-16 0,16 0-16,0 16-8,-16 0 0,0-16 0,16 16-16,-16 0-8,16-16 0,-16 16 0,0-16-16,16 16 0,0-16 0,-16 0 0,0 16 56,0-16 8,16 16 0,0 0 0,-16-16-128,16 16 0,-16 0 0,0 0 0,16-16 72,0 16-8,-16 0 0,0 0 0,16-16-64,0 16 96,-16 0-96,0 0 96,16 0-96,-16 0 0,16 0 0,-16-1 64,0 1-64,16 0 64,-16 0-64,16 16 64,-16-16-64,0 0 0,16 0 0,-16 0 64,16 0-64,-16 0 0,0 16 0,16-16 64,-16 0-64,16 0 0,-16 16 0,0-16 64,16 0-64,-16 16 0,0-16 72,16 0-72,-16 16 0,0-16 64,16 0-64,-16 16 0,1-16 0,15 16 64,-16-16-64,0 16 0,16-16 0,-16 16 0,0-1 0,16-15 0,-16 16 0,0 0 64,16-16-64,-16 16 0,0 0 72,16-16-72,0 16 96,-16 0-96,0 0 80,16-16-80,-16 16 64,16-16-64,-16 16 64,16-16-64,-16 16 64,16 0-64,-16-16 0,16 16 0,0-16 0,-16 16 0,16 0 0,-16-16 64,16-1-64,-16 17 0,16-16 0,-16 16 0,16-16 0,-16 16 0,16-16 0,-15 16 0,15-16 0,-16 16 0,16-16 72,0 16-72,-16-16 80,16 16-80,-16-16 0,16 0 0,0 16 0,-16-16 0,16 16 0,-16-16 0,16 0 0,-16 16 0,16-16 0,-16 0 0,16 0 0,0 16 0,-16-16 0,0 0 0,16 15 0,0-15 0,-16 0 0,16 16 0,-16-16 0,16 0 0,0 0 0,-16 16 96,16-16-24,0 0-8,-16 16-64,16-16-88,0 0 24,-16 0 0,16 0 64,0 0 0,0 0 0,-16 0 0,16 0 0,0 0 0,-16 0 0,16 0 0,-16 16 0,16-16 0,0 0 0,-16 0 0,16 0 0,-16 0 0,16 16 0,0-16 0,0 0 0,-16 0 0,16 0 0,0 16 0,-16-17 0,16 1 0,0 0 0,-16 16 0,16-16 0,0 0 0,-16 16 0,16-16 0,0 0 0,-16 16 0,16-16 0,0 16 0,0-16 0,-16 16 0,16-16 0,0 16 0,-16-16 0,16 16 0,0 0 0,0 0 0,0-16 0,0 16 0,-16-16 0,16 0 0,0 16 0,0-16 0,-16 0 0,16 16 0,-16-1 0,16-15 0,0 16 0,-16-16 0,16 16 0,0 0 0,0-16 0,-16 16 0,16-16 0,0 16 0,0-16 0,0 16 0,0-16 0,-16 16 0,16-16 0,0 16 0,0 0 0,0-16 0,0 16 0,-16-16 0,32 16 0,-16-16 0,-16 16 0,16-16 0,0 0 0,0 15 0,0-15 0,0 0 0,-16 16 0,16-16 0,0 0 0,0 0 0,0 0 0,0 0 0,-16 0 0,16 0 0,0 0 0,0 0 0,0-16 0,0 16 0,0 0 0,0 0 0,0 0 0,0 0 0,-16 0 0,16-16 0,0 16 0,0 0 0,0 0 0,0 0 64,0 0-64,0 0 0,0-16 0,0 32 0,0-32 0,-16 16 0,16 0 0,0 0 0,0-16 0,0 16 0,0 0 0,-16 0 0,16 0 0,0 0 0,0-16 0,0 16 0,0 0 0,0-16 0,0 16 0,0 0 0,0-16 0,0 15 0,0-15 0,0 16 0,0 0 0,0-16 0,0 0 0,0 0 0,0 16 0,0-16 0,0 16 0,0 0 0,0-16 0,0 16 0,0-16 0,0 0 0,0 16 0,0-16 0,0 16 0,0-16 0,0 0 0,0 0 0,0 16 0,0 0 0,0-16 0,0 0-64,0 16 64,0-16 0,0 0 0,0 0 0,0 0 0,0 0 0,0 16 0,0-16 0,0 0 0,0 0 0,0 16 0,0-16 0,0 0 0,16 16 0,-16-16 0,0 0 0,0 0 0,0 16 0,0-16 0,0 0 0,0 0 0,0 0 0,0 0 0,0 0 0,0 0 0,0 16 0,0-16 0,0 16 0,0-16 0,0 0 0,0 0 0,0 0 0,0 0 0,0 0 0,16 16 0,-16-16 0,0 0 0,0 0 0,0 0 0,0 0 0,0 0 0,0 16 0,0-16 0,0 0 0,0 0 0,0 0 0,0 0 0,0 16 0,0-16 0,0 0 0,0 0 0,0 0 0,0 0 0,0 0 0,0 0 0,0 0 0,16 16 0,-16-16 0,0 16 0,0-16 0,0 0 0,0 0 64,0 0-64,0 0 0,0 0 0,0 0 0,16 16 0,-16-16 0,0 0 0,0 0 0,0 0 0,0 0 0,0 0 0,0 16 0,0-16 0,0 0 0,0 0 0,0 0 0,0 0 0,0 0 0,0 16 0,0-16 0,0 0 0,16 0 0,-32 0 64,16 0-64,0 0 64,16 16-64,-16-16 0,0 0 0,0 0 0,0 0-64,0 0 64,0 16 0,0-16 0,0 0 0,0 0 0,0 0 0,0 0 0,0 0 0,0 0 0,0 0 0,0 0 0,0 16 0,0 0 0,0-16 0,0 0 0,0 0 0,0 16 0,0-16 0,0 0 0,0 0 0,0 0 0,0 0 0,0 0 0,0 0 0,0 0 0,0 16 0,0-16 0,0 0 0,0 0 0,0 0 0,16 0 0,-16 16 0,0-16 0,0 0 0,0 0 0,0 16 0,0-16 0,0 0 0,0 0 0,0 0 0,0 0 0,0 16 0,0-16 0,0 0 0,0 0 0,0 0 0,0 16 0,0-16 0,0 0 0,0 0 0,0 0 0,0 0 0,0 16 0,16-16 0,-16 0 0,0 0 0,0 16 0,0-16 0,0 0 0,-16 16 0,16-16 0,0 0 0,0 0 0,0 16 0,0-1 0,0-15 0,0 0 0,0 0 0,0 0 0,0 16 0,16-16 0,-16 16 0,0-16 0,0 0 0,0 16 0,0-16 0,0 0 0,0 0 0,0 0 0,0 0 0,0 0 0,16 16 0,-16-16 0,0 16 0,0-16 0,0 0 0,0 16 0,0-16 0,0 0 0,0 0 0,0 16 0,0-16 0,16 0 0,-16 0 0,0 0 0,0 16 0,16 0 64,-16-16-64,0 0 64,0 16-64,0 0 0,0-16 0,0 0 0,0 16-64,0-16 64,0 16 0,16 0 0,-32-16 0,16 16 0,0 0 0,16-16 0,-16 0 0,0 16 0,0 0 0,0-16 0,16 16 0,-16 0 0,0 0 0,0 0 0,16-16 0,-16 16 0,0 0 0,0-16 0,16 0 0,-16 16 0,0 0 0,16-16 0,-16 16-64,0 0 64,0-16 0,0 16 0,16 0 0,-16-16 0,0 16 0,16-16 0,-16 16 0,0 0 0,16-16 0,-16 16 0,16 0 0,-16-16 0,0 16 0,16 0 0,-16-16 0,16 16 0,-16 0 0,0-16 0,0 0 0,16 15 0,-16-15 0,16 16 0,-16 0-64,0-16 64,0 0 0,16 16 0,-16-16 0,0 16 0,16-16 0,-16 16 0,0-16 0,16 16 0,-16 0 0,16-16 64,-16 16-64,0-16 0,0 0 0,16 16 0,-16-16-64,16 16 64,-16-16 0,16 16 0,-16-16 0,0 0 0,0 16 0,16 0 0,-16-16 0,0 0 0,16 16 0,-16 0 0,16-16 0,-16 16 0,0-16 0,16 16 0,-16 0 0,16-16 0,-16 16 0,0 0 0,16-16 0,-16 16 0,16-16 0,-16 16 0,0-16 0,0 0 0,0 16 0,16 0 0,-16 0 0,0-16 0,0 16 0,15-16 0,-15 0 0,0 16 0,0 0 0,16-16 0,-16 16 0,16-16 0,-16 16 0,0 0 0,0-16 0,16 16 0,-16-16 64,16 16-64,-16 0 0,0-16 0,0 16 0,16-16 0,-16 16 0,0 0 0,0-16 0,16 16 0,-16-1 0,0-15 0,0 16 0,16-16 0,-16 16 0,0 0 0,0-16 0,16 16 0,0-16-64,-16 16 64,0-16 0,0 16 0,16-16 0,-16 0 0,0 0 0,16 16 0,-16-16 0,0 16 0,0-16 0,16 16 0,-16-16 0,0 16 0,16-16 0,-16 0 0,0 16 0,0-16 0,16 16 0,-16-16 0,16 16 0,-16-16 0,0 0 0,16 16 0,-16-16-64,16 16 64,-16-16 0,0 0 0,16 16 0,0-16 0,-16 0 0,0 16 0,15-16 0,-15 0 0,0 16 0,16-16 0,-16 0 0,0 0 0,16 16 0,-16-16 0,16 16 0,-16-16 0,16 16 0,-16-16 0,16 0 0,-16 16 0,0-16 0,16 0 0,-16 16 0,16-16 0,-16 16 0,16-16 0,-16 0 0,0 0 0,16 16 0,-16-16 0,16 16 0,-16-16 0,0 0 0,16 0 0,-16 0 0,0 16 0,16-16 0,-16 0 0,16 16 0,-16-16 0,16 0 0,-16 0 0,16 16 0,-16-16 0,0 0 0,16 16 0,-16-16 0,0 0 0,16 0 0,-16 0 0,16 16 0,-16-16 0,16 0 0,-16 0 0,16 0-64,0 0 64,-16 0 0,0 0 0,16 0 0,0 16 0,0-16 0,-16 0 0,0 0 0,16 0 0,0 0 0,-16 0 0,0 0 0,0 0 0,16 0 0,0 0 0,0 16 0,-16-16 0,0 0 0,16 0 0,0 0 0,-16 0 0,16 0 0,-16 0 0,0 0 0,16 0 0,0 0 0,-16 0 0,0 0 0,16 16 0,-16-16 0,0 0 0,0 0 0,0 0 0,16 0 0,0 0 0,-16 0 0,0 0 0,0 0 0,0 16 0,16 0 0,-16-16 0,0 0 0,16 0 0,-16 0 0,16 0 0,-16 0 0,0 0 0,16 16 0,0-16 0,-16 0 0,0 0 0,0 16 0,0-16 0,0 0 0,16 0 0,-16 0 0,0 0 0,0 0 0,16 0 0,-16 0 0,0 0 0,0 0 64,0 16-64,0-16 0,0 0 0,0 0 64,0 15-64,16-15 0,-16 16 0,0-16 64,0 0-64,0 16 0,16-16 0,-16 0 0,-16 16 0,16-16 0,0 0 0,0 0 64,0 0-64,0 16 0,0-16 64,0 16-64,0-16 64,0 0-64,-16 0 0,16 0 0,16 16 0,-16-16 0,0 0-232,0 0-88,0 0-8,0 0-5848</inkml:trace>
  <inkml:trace contextRef="#ctx0" brushRef="#br0" timeOffset="11512">4602 10528 4320,'0'0'96,"0"0"16,0 0 8,0 0 0,0 0-120,0 0 0,0 0 0,0 0 0,-16 0 408,16 0 56,0 0 16,0 0 0,-16 0-168,16 0-32,0 0-8,0 0 0,0 0-56,0 0-16,0 16 0,0-16 0,16 0-40,-16 0-16,-16 16 0,16-16 0,0 0-32,0 0-8,0 16 0,-16-16 0,16 0 8,-16 16 0,16-16 0,0 0 0,-16 0 8,0 16 0,16-16 0,0 16 0,0-16-48,-16 16-8,16-16 0,0 0 0,0 0 8,0 0 0,0 16 0,-16 0 0,16-16 0,16 0 0,-32 16 0,16 0 0,0-16-8,0 0 0,-16 16 0,16-16 0,-16 16-64,16-16 96,0 0-96,-16 16 96,0 0-96,16 0 80,0-16-80,0 0 80,-16 16-80,16 0 64,0-16-64,-16 16 64,16-16-64,0 16 0,0 0 0,-16 0 64,16 0-64,0-16 96,0 16-96,-16 0 96,16-16-96,0 16 0,-16-1 0,16 1 0,-16 0 0,16-16 0,0 16 0,-16 0 64,16 0-64,-16 0 0,16 0 0,0 0 64,0 0-64,-16 16 0,16-16 0,-16 0 64,16 16-64,0-16 0,0 0 0,-16 0 0,16 16 0,0-16 0,-16 0 0,16 16 0,0-16 0,-16 0 0,16 16 0,-16-16 0,16 16 0,-16 0 0,16-16 0,-16 16 64,16 0-64,0-16 0,-16 15 0,0 1 0,16-16 0,0 16 0,-16 0 0,16 0 0,-16 0 0,16-16 0,-16 16 0,16 0 0,-16-16 0,16 16 0,0 0 0,0 0 0,-16-16 0,0 0 0,16 16 0,0 0 64,-16 0-64,0 0 0,16-16 0,-16 16 0,16 0 0,-16-1 0,16 1 0,-16 0 0,16-16 0,-16 16 0,16 0 0,-16 0 0,16-16 0,-16 16 0,16-16 0,-16 16 0,16 0 0,-16-16 0,16 16 0,0 0 0,-16-16 0,16 16 0,-16 0 0,16-16 0,0 16 0,-16 0 0,16-16 0,-16 16 0,16-1 0,0-15 0,0 16 0,0-16 0,-16 16 0,0 0 0,16 0 0,0-16 0,0 16 0,0-16 0,-16 16 0,16 0 0,0-16 0,-16 0 0,16 16 0,0 0 0,0-16 0,0 0 0,-16 16 0,16-16 0,0 0 0,0 16 0,-16-16 72,16 16-72,0-16 0,-16 0 0,16 15 0,0-15 0,0 16 0,-16-16 0,16 0 0,0 16 0,0-16 0,-16 0 0,16 16 0,0-16 0,0 0 0,0 16 0,-15-16 0,15 0 0,0 16 0,0-16 0,0 0 0,-16 0 0,16 16 0,0-16 0,0 16 0,-16-16 0,16 16 0,-16-16 0,16 0 0,0 16 0,0-16 0,0 0 0,0 16 0,-16-16 0,16 15 0,0-15 0,0 0 0,0 16 0,-16-16 0,16 0 0,0 16 0,0-16 0,0 0 0,-16 16 0,16 0 0,0-16 0,-16 16 0,16 0 0,0 0 0,0 0 0,0 0 0,0 0 0,0-16 0,0 16 0,0 0 0,0-16 0,0 16 0,0 0 0,0-1 0,-16-15 0,16 16 0,0 0 0,0-16 0,0 16 0,0-16 0,0 16 0,0 0 0,0-16 0,0 16 0,-16 0 0,16 0 0,0 0 0,0-16 0,0 16 0,0-16 0,0 16 0,0-16 0,0 16 0,0-16 0,0 16 0,0-16 0,16 16 0,-16-16 0,0 15 0,0-15 0,0 16 0,0-16 0,0 0 0,0 16 0,0-16 0,16 16 0,-16-16 0,0 16 0,0-16 0,0 16 0,0-16 0,0 16 0,0-16 0,0 16 0,0-16 0,0 16 0,0-16 0,16 0 0,-16 16 0,0-16 0,16 0 0,-16 0 0,0 0 0,0 16 0,0-16 0,16 0 0,-16 0 0,0 15 0,0-15 0,0 0 0,0 0 0,0 0 0,16 0 0,-16 0 0,0 0 0,0 0 0,0 0 0,0 0 0,16 0 0,-16 0 0,0 0 88,0 0-88,0 0 0,16 0 0,-16 0 64,0 16-64,0-16 0,0 0 0,16 0 0,-16 0 0,0 0 0,0 0 0,0 0 0,0 0 0,0 0 0,0 0 0,0 0 0,15 0 0,-15 0 0,0 0 0,0 16 64,0-16-64,0 0 0,0 0 0,0-1 64,16 1-64,-16 16 0,0-16 0,0 0 0,0 0 0,0 0 0,0 0 0,0 0 0,0 0 0,0 0 0,0 0 0,16 0 0,-32 0 0,16 16 0,16-32 0,-16 32 0,0-32 0,0 32 0,0-32 0,0 16 0,0 0 0,0 0 0,0 0 0,0 0 64,0 0-64,0 0 0,0 0 0,16-16 0,-16 16 0,0 0 0,16 0-96,-16 0 96,0 0 0,0-16 0,0 16 0,0 0 0,0-16 0,16 16 0,-16-16 0,0 16 0,16-16-72,-16 16 72,16 0 0,-16-16 0,16 15 0,-16 1 0,0-16 0,16 16 0,-16 0 64,16-16-64,-16 16 0,16 0 0,-16-16 0,16 16 0,-16 0 0,16-16 0,-16 16 0,0-16 0,16 16 0,-16-16 0,16 16 0,-16-16 0,0 16 0,16 0 0,-16-16 0,16 16 0,-16-16 0,0 16 0,16 0 0,-16-16 0,16 16 0,-16-16 0,0 16 0,16-16 0,-16 16 0,16-16 0,-16 16 0,0-16 0,16 16 0,0 0 0,-16-16 0,0 16 0,16-16 0,-16 16 0,16-16 0,-16 16 0,0-16 0,16 16 0,-16 0 0,16-16 0,-16 16 0,16-16 0,-16 16 0,0-16 0,16 0 0,-16 0 0,0 0 0,16 16 0,-16 0 0,16-16 0,-16 0 0,0 16 0,16-16 0,0 0 0,-16 16 0,0-16 0,0 0 0,16 16 0,-16-16 0,16 0 0,-16 0 0,0 0 0,0 16 0,16 0 0,0-16 0,-16 0 0,0 0 0,0 0 0,16 16 0,0-16 0,-16 16 0,16-16 0,-16 0 0,0 0 0,16 0 0,-16 0 0,0 0 0,16 16 0,0-16 0,-16 0 0,16 15-80,-16-15 80,0 0 0,0 0 0,16 0 0,-16 0 64,0 0-64,0 0 0,16 16 0,0-16 0,-16 0 0,0 0 0,16 0 0,0 16 0,0-16 0,-16 0 0,0 0 0,0 0 64,16 0-64,-16 0 0,0 0-64,0 16 64,16-16 0,-16 0 64,0 0 0,0 0 0,0 0-64,0 0 0,16 16 0,-16-16 64,0 16-128,0-16-32,16 0 0,0 0 0,-16 16 96,0-16 0,0 0 0,16 16 0,0-16 0,-16 0 0,0 0 0,0 0 0,0 16 224,16-16 16,-16 16 0,-16-16 0,16 16-360,0 0-72,16-16-8,-16 16-3368,-16 0-672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7EAC4-B0B8-CA41-AE82-7C1534A9AC6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66DA-F89F-FE41-A4CF-BBE0961E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1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that it’s a distribution</a:t>
            </a:r>
          </a:p>
          <a:p>
            <a:r>
              <a:rPr lang="en-US" dirty="0">
                <a:solidFill>
                  <a:srgbClr val="FF0000"/>
                </a:solidFill>
              </a:rPr>
              <a:t>Kind of Poisson like (although asterisk, neg binomial better)</a:t>
            </a:r>
          </a:p>
          <a:p>
            <a:r>
              <a:rPr lang="en-US" dirty="0">
                <a:solidFill>
                  <a:srgbClr val="FF0000"/>
                </a:solidFill>
              </a:rPr>
              <a:t>Where does mean fall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real distribution</a:t>
            </a:r>
          </a:p>
          <a:p>
            <a:r>
              <a:rPr lang="en-US" dirty="0">
                <a:solidFill>
                  <a:srgbClr val="FF0000"/>
                </a:solidFill>
              </a:rPr>
              <a:t>Some places with no coverage</a:t>
            </a:r>
          </a:p>
          <a:p>
            <a:r>
              <a:rPr lang="en-US" dirty="0">
                <a:solidFill>
                  <a:srgbClr val="FF0000"/>
                </a:solidFill>
              </a:rPr>
              <a:t>Some places with lots of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0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Go from list of variants in VCF to which ones affect gene function?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83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steps to do this, with screenshots</a:t>
            </a:r>
          </a:p>
          <a:p>
            <a:r>
              <a:rPr lang="en-US" dirty="0">
                <a:solidFill>
                  <a:srgbClr val="FF0000"/>
                </a:solidFill>
              </a:rPr>
              <a:t>Highlight genome build exons/introns, UTRs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27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Show how to upload variants to VEP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02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Show how to upload variants to VEP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2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51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two </a:t>
            </a:r>
            <a:r>
              <a:rPr lang="en-US" dirty="0" err="1">
                <a:solidFill>
                  <a:srgbClr val="FF0000"/>
                </a:solidFill>
              </a:rPr>
              <a:t>chroms</a:t>
            </a:r>
            <a:r>
              <a:rPr lang="en-US" dirty="0">
                <a:solidFill>
                  <a:srgbClr val="FF0000"/>
                </a:solidFill>
              </a:rPr>
              <a:t> (one from mom, one from dad)</a:t>
            </a:r>
          </a:p>
          <a:p>
            <a:r>
              <a:rPr lang="en-US" dirty="0">
                <a:solidFill>
                  <a:srgbClr val="FF0000"/>
                </a:solidFill>
              </a:rPr>
              <a:t>Each has two copies. Read from 5’ to 3’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Two strands are reverse complements. Always read from 5’ to 3’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5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two </a:t>
            </a:r>
            <a:r>
              <a:rPr lang="en-US" dirty="0" err="1">
                <a:solidFill>
                  <a:srgbClr val="FF0000"/>
                </a:solidFill>
              </a:rPr>
              <a:t>chroms</a:t>
            </a:r>
            <a:r>
              <a:rPr lang="en-US" dirty="0">
                <a:solidFill>
                  <a:srgbClr val="FF0000"/>
                </a:solidFill>
              </a:rPr>
              <a:t> (one from mom, one from dad)</a:t>
            </a:r>
          </a:p>
          <a:p>
            <a:r>
              <a:rPr lang="en-US" dirty="0">
                <a:solidFill>
                  <a:srgbClr val="FF0000"/>
                </a:solidFill>
              </a:rPr>
              <a:t>Each has two copies. Read from 5’ to 3’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Two strands are reverse complements. Always read from 5’ to 3’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87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Show ref genome sequence at the top. Just gives one strand (“+”)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reads from a pair, left on +, right on –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another pair in opposite orientation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5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TODO</a:t>
            </a:r>
          </a:p>
          <a:p>
            <a:r>
              <a:rPr lang="en-US" dirty="0">
                <a:solidFill>
                  <a:srgbClr val="FF0000"/>
                </a:solidFill>
              </a:rPr>
              <a:t>Show genome browser</a:t>
            </a:r>
          </a:p>
          <a:p>
            <a:r>
              <a:rPr lang="en-US" dirty="0">
                <a:solidFill>
                  <a:srgbClr val="FF0000"/>
                </a:solidFill>
              </a:rPr>
              <a:t>If arrows point to the right, “+”</a:t>
            </a:r>
          </a:p>
          <a:p>
            <a:r>
              <a:rPr lang="en-US" dirty="0">
                <a:solidFill>
                  <a:srgbClr val="FF0000"/>
                </a:solidFill>
              </a:rPr>
              <a:t>Show amino acid table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Arrows point to the left, “-”</a:t>
            </a:r>
          </a:p>
          <a:p>
            <a:r>
              <a:rPr lang="en-US" dirty="0">
                <a:solidFill>
                  <a:srgbClr val="FF0000"/>
                </a:solidFill>
              </a:rPr>
              <a:t>Means need to take the </a:t>
            </a:r>
            <a:r>
              <a:rPr lang="en-US" dirty="0" err="1">
                <a:solidFill>
                  <a:srgbClr val="FF0000"/>
                </a:solidFill>
              </a:rPr>
              <a:t>revesrse</a:t>
            </a:r>
            <a:r>
              <a:rPr lang="en-US" dirty="0">
                <a:solidFill>
                  <a:srgbClr val="FF0000"/>
                </a:solidFill>
              </a:rPr>
              <a:t> complement to get protein seq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1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7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94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3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70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9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FA9EF-B6AD-1D4C-B4AA-A9ABE2B213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23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Overall idea is to make a transform of T</a:t>
            </a:r>
          </a:p>
          <a:p>
            <a:r>
              <a:rPr lang="en-US" dirty="0"/>
              <a:t>Applications: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Compression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indexing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21424-EAF0-DE46-83C6-D9E8C428F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94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21424-EAF0-DE46-83C6-D9E8C428F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581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21424-EAF0-DE46-83C6-D9E8C428F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704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21424-EAF0-DE46-83C6-D9E8C428F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82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FA9EF-B6AD-1D4C-B4AA-A9ABE2B213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9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TODO</a:t>
            </a:r>
          </a:p>
          <a:p>
            <a:r>
              <a:rPr lang="en-US" dirty="0">
                <a:solidFill>
                  <a:srgbClr val="FF0000"/>
                </a:solidFill>
              </a:rPr>
              <a:t>Show genome at the top</a:t>
            </a:r>
          </a:p>
          <a:p>
            <a:r>
              <a:rPr lang="en-US" dirty="0">
                <a:solidFill>
                  <a:srgbClr val="FF0000"/>
                </a:solidFill>
              </a:rPr>
              <a:t>Show how we sequence little fragments</a:t>
            </a:r>
          </a:p>
          <a:p>
            <a:r>
              <a:rPr lang="en-US" dirty="0">
                <a:solidFill>
                  <a:srgbClr val="FF0000"/>
                </a:solidFill>
              </a:rPr>
              <a:t>Show distribution of fragment lengths, meaning of “insert size”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4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tricks in </a:t>
            </a:r>
            <a:r>
              <a:rPr lang="en-US" dirty="0" err="1"/>
              <a:t>bwa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academic.oup.com</a:t>
            </a:r>
            <a:r>
              <a:rPr lang="en-US" dirty="0"/>
              <a:t>/bioinformatics/article-lookup/</a:t>
            </a:r>
            <a:r>
              <a:rPr lang="en-US" dirty="0" err="1"/>
              <a:t>doi</a:t>
            </a:r>
            <a:r>
              <a:rPr lang="en-US" dirty="0"/>
              <a:t>/10.1093/bioinformatics/btp324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21424-EAF0-DE46-83C6-D9E8C428F2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6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Helpful</a:t>
            </a:r>
            <a:r>
              <a:rPr lang="en-US" baseline="0" dirty="0"/>
              <a:t> video: </a:t>
            </a:r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=HMyCqWhwB8E&amp;t=1m30s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7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week we’re assuming we have this “reference genome”</a:t>
            </a:r>
          </a:p>
          <a:p>
            <a:r>
              <a:rPr lang="en-US" dirty="0"/>
              <a:t>Next week we’ll learn more about where that comes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2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updates to human ref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3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BWT</a:t>
            </a:r>
          </a:p>
          <a:p>
            <a:r>
              <a:rPr lang="en-US" dirty="0"/>
              <a:t>Can query in O(read length) </a:t>
            </a:r>
          </a:p>
          <a:p>
            <a:r>
              <a:rPr lang="en-US" dirty="0"/>
              <a:t>Rather than O(ref genome)</a:t>
            </a:r>
          </a:p>
          <a:p>
            <a:endParaRPr lang="en-US" dirty="0"/>
          </a:p>
          <a:p>
            <a:r>
              <a:rPr lang="en-US" dirty="0"/>
              <a:t>Command to index ref genome</a:t>
            </a:r>
          </a:p>
          <a:p>
            <a:r>
              <a:rPr lang="en-US" dirty="0"/>
              <a:t>Creates some special files</a:t>
            </a:r>
          </a:p>
          <a:p>
            <a:endParaRPr lang="en-US" dirty="0"/>
          </a:p>
          <a:p>
            <a:r>
              <a:rPr lang="en-US" dirty="0"/>
              <a:t>Bonus slides for how BWT actually 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1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Todo</a:t>
            </a:r>
            <a:r>
              <a:rPr lang="en-US" dirty="0">
                <a:solidFill>
                  <a:srgbClr val="FF0000"/>
                </a:solidFill>
              </a:rPr>
              <a:t> show command outputting to </a:t>
            </a:r>
            <a:r>
              <a:rPr lang="en-US" dirty="0" err="1">
                <a:solidFill>
                  <a:srgbClr val="FF0000"/>
                </a:solidFill>
              </a:rPr>
              <a:t>sam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Show example SAM line</a:t>
            </a:r>
          </a:p>
          <a:p>
            <a:r>
              <a:rPr lang="en-US" dirty="0" err="1">
                <a:solidFill>
                  <a:srgbClr val="FF0000"/>
                </a:solidFill>
              </a:rPr>
              <a:t>Chrom</a:t>
            </a:r>
            <a:r>
              <a:rPr lang="en-US" dirty="0">
                <a:solidFill>
                  <a:srgbClr val="FF0000"/>
                </a:solidFill>
              </a:rPr>
              <a:t>, pos, other fields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What will be the effects of sequencing coverage on our variant calling pipeline?</a:t>
            </a:r>
          </a:p>
          <a:p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What if coverage is too low?</a:t>
            </a:r>
            <a:b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</a:br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What about really high?</a:t>
            </a:r>
          </a:p>
          <a:p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What is a good coverage to aim for?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3198-CE62-BB4B-9F87-53135DB64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BFDCB-AFF6-F94E-BD67-64365D072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77E1B-488B-9E41-B959-D13C976D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7CAE-2E75-BC4B-B701-C19192E7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61981-2FC1-FC43-9F5B-B5C1159F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2587-D382-824E-BC7E-AE417608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92E34-E0AF-D745-9BD2-6F23CD5AF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3C832-B158-1A46-BDB5-B1C6BDC3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28557-49CF-EF47-AE2A-037CBDFB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2920-C3E9-2F47-BBBB-8D59CA77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4D776-5E5E-EE41-B86F-E0F722E93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5BE1B-2BE7-1B44-AB28-D0827ACD3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3877-A28A-334A-A41B-3E4F1F93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149F-CA0A-9F4F-8435-BB67DDDF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A435E-D56E-094E-B38E-2689ABE5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88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9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5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64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52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4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1D83-C276-4F47-A2B9-126090A4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61D1-F724-9640-A44F-739953D3E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502DE-4CBF-884B-939C-578C0C58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0387-B655-3247-8DB8-24EC47B2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A1AAB-63DA-ED45-A2BA-9B50BDBD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4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29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9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196E-146D-8546-8347-3B4B7D7C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A8982-0203-224C-A1B9-C732D9662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A6770-BDFB-E549-9745-C9A1FD4F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DD10-59E8-3E4D-9615-B59FA5C5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BF84-89B1-2C4D-A63E-CC05B0B1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7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D372-7C9E-0D4A-95D8-493A49F7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0B0B-DB39-094F-B28E-47545AFEC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12B62-C8C8-954F-98FE-E9A96F1FF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36073-0C0A-7A4C-9817-2D1A06FF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F467F-D336-F043-AE0D-9B6C89F8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331A-B438-CB4E-B455-FE46F2E6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2A60-D168-6D4A-9268-F05C54A1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9EC5B-313D-0D47-8670-C52D4B5A2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F85DE-9977-754D-A163-8657ABFC0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3BA9D-95B5-0B4F-A779-6F78142A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1F6DC-FF09-6A44-817B-B853240BE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D429B-3C6D-DC4D-8442-3AE3F7B4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1034B4-B826-3E47-ABBE-2121C9E0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B0333-97E4-1C4E-B75F-F8FDB660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0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C2A1-AF5B-6B48-A8E3-BFE2FE66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DB7D4-C02A-E047-9477-A54BDADE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BB5A7-6FD1-B04A-8FC7-6D9D3DBA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9020E-2FEC-904D-A857-E7F44952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8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506E8-3106-2F44-A465-3D84CA5D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B7C6B5-4F6C-3D4E-851E-0A8F99DD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27E61-69E3-F142-BD53-5EBBCE6B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E2EBA-E1B1-0F41-9CAB-7AE98E0E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17DE4-C9CB-4D40-B0D0-1ECCFB290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73AC4-A644-9446-B13C-7BBE99F30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9D5FA-B755-0245-B6AB-12636632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44174-0FC3-4E4F-99E5-8E709AA1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666FC-712F-8A46-87B7-F9088E61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6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182D-8349-504C-BA97-C1DC5653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93625-3CAA-8344-B9F9-08BF0661B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7137C-44EC-4244-82B4-ABF24FB14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47112-8313-1246-90B4-12FA2443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2F3DA-A14B-6B4E-952F-10BD665A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9CA90-3A75-914F-B561-F63D0D78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B53E1E-C613-D443-8978-79CB63F8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719F0-2112-9146-B39A-B08719360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5490-38A2-9641-BF76-8192AAD59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D276D-F1CC-8D4B-82D7-325F9DCDAC55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C0B7C-EA52-134E-8225-685873520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37F85-27C9-7747-8EA0-6DF59AC4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1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B20E-3DCF-2A47-AD48-9A02EE4C046E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4466F-FDC1-DE42-8066-CCADC49B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iazza.com/eng.ucsd/spring2021/cse185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mtools.github.io/hts-specs/SAMv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23andme.com/23andme-research/does-your-dna-make-you-lol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tiff"/><Relationship Id="rId4" Type="http://schemas.openxmlformats.org/officeDocument/2006/relationships/image" Target="../media/image1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Cd6B5HRaZ8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maq.sourceforge.net/maq-man.shtml" TargetMode="External"/><Relationship Id="rId7" Type="http://schemas.openxmlformats.org/officeDocument/2006/relationships/hyperlink" Target="http://bowtie-bio.sourceforge.net/bowtie2/index.s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bowtie-bio.sourceforge.net/index.shtml" TargetMode="External"/><Relationship Id="rId5" Type="http://schemas.openxmlformats.org/officeDocument/2006/relationships/hyperlink" Target="https://github.com/lh3/bwa" TargetMode="External"/><Relationship Id="rId4" Type="http://schemas.openxmlformats.org/officeDocument/2006/relationships/hyperlink" Target="http://www.novocraft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CB0E9B-2CA1-0545-A2E4-11C75A67EAF8}"/>
              </a:ext>
            </a:extLst>
          </p:cNvPr>
          <p:cNvSpPr txBox="1"/>
          <p:nvPr/>
        </p:nvSpPr>
        <p:spPr>
          <a:xfrm>
            <a:off x="297011" y="3909603"/>
            <a:ext cx="505704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latin typeface="Gill Sans MT" panose="020B0502020104020203" pitchFamily="34" charset="77"/>
                <a:ea typeface="+mj-ea"/>
                <a:cs typeface="+mj-cs"/>
              </a:rPr>
              <a:t> CSE185 – Week 1 Part 2</a:t>
            </a:r>
            <a:br>
              <a:rPr lang="en-US" sz="3100" dirty="0">
                <a:latin typeface="Gill Sans MT" panose="020B0502020104020203" pitchFamily="34" charset="77"/>
                <a:ea typeface="+mj-ea"/>
                <a:cs typeface="+mj-cs"/>
              </a:rPr>
            </a:br>
            <a:r>
              <a:rPr lang="en-US" sz="3100" i="1" dirty="0">
                <a:latin typeface="Gill Sans MT" panose="020B0502020104020203" pitchFamily="34" charset="77"/>
                <a:ea typeface="+mj-ea"/>
                <a:cs typeface="+mj-cs"/>
              </a:rPr>
              <a:t> NGS alignment + variant calling</a:t>
            </a:r>
            <a:br>
              <a:rPr lang="en-US" sz="3100" dirty="0">
                <a:latin typeface="Gill Sans MT" panose="020B0502020104020203" pitchFamily="34" charset="77"/>
                <a:ea typeface="+mj-ea"/>
                <a:cs typeface="+mj-cs"/>
              </a:rPr>
            </a:br>
            <a:r>
              <a:rPr lang="en-US" sz="3100" dirty="0">
                <a:latin typeface="Gill Sans MT" panose="020B0502020104020203" pitchFamily="34" charset="77"/>
                <a:ea typeface="+mj-ea"/>
                <a:cs typeface="+mj-cs"/>
              </a:rPr>
              <a:t> April 1,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D92E0-9677-7F4A-BBD7-5B3E7C9F2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0" b="2142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DCAF0D-975B-3D4B-A556-75E0537FBC34}"/>
              </a:ext>
            </a:extLst>
          </p:cNvPr>
          <p:cNvSpPr txBox="1"/>
          <p:nvPr/>
        </p:nvSpPr>
        <p:spPr>
          <a:xfrm>
            <a:off x="5538056" y="3909604"/>
            <a:ext cx="65136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ill Sans MT" panose="020B0502020104020203" pitchFamily="34" charset="77"/>
              </a:rPr>
              <a:t>Announcements: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Sign up for Piazza: </a:t>
            </a:r>
            <a:r>
              <a:rPr lang="en-US" dirty="0">
                <a:latin typeface="Gill Sans MT" panose="020B0502020104020203" pitchFamily="34" charset="77"/>
                <a:hlinkClick r:id="rId4"/>
              </a:rPr>
              <a:t>http://piazza.com/eng.ucsd/spring2021/cse185</a:t>
            </a:r>
            <a:endParaRPr lang="en-US" dirty="0">
              <a:latin typeface="Gill Sans MT" panose="020B0502020104020203" pitchFamily="34" charset="77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Check Piazza and Canvas regularly for announcements/tips on labs.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ill Sans MT" panose="020B0502020104020203" pitchFamily="34" charset="77"/>
              </a:rPr>
              <a:t>Please fill out the survey on Canvas.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ill Sans MT" panose="020B0502020104020203" pitchFamily="34" charset="77"/>
              </a:rPr>
              <a:t>See Assignments-&gt;Surveys-&gt;Week1 Survey.</a:t>
            </a:r>
          </a:p>
        </p:txBody>
      </p:sp>
    </p:spTree>
    <p:extLst>
      <p:ext uri="{BB962C8B-B14F-4D97-AF65-F5344CB8AC3E}">
        <p14:creationId xmlns:p14="http://schemas.microsoft.com/office/powerpoint/2010/main" val="414680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Alignment: where did my reads come from??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BF2BA-3EFC-406F-BD45-1C88F78E6CBD}"/>
              </a:ext>
            </a:extLst>
          </p:cNvPr>
          <p:cNvCxnSpPr/>
          <p:nvPr/>
        </p:nvCxnSpPr>
        <p:spPr>
          <a:xfrm>
            <a:off x="741871" y="1926566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84A7A2-60B1-43D4-9128-2DCDD7CDAD7E}"/>
              </a:ext>
            </a:extLst>
          </p:cNvPr>
          <p:cNvSpPr txBox="1"/>
          <p:nvPr/>
        </p:nvSpPr>
        <p:spPr>
          <a:xfrm flipH="1">
            <a:off x="477039" y="1362258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Human</a:t>
            </a:r>
            <a:r>
              <a:rPr lang="en-US" sz="2400" i="1" dirty="0">
                <a:solidFill>
                  <a:schemeClr val="accent2"/>
                </a:solidFill>
                <a:latin typeface="Gill Sans MT" panose="020B0502020104020203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36192-532E-4E05-A73B-7475ADEDB55B}"/>
              </a:ext>
            </a:extLst>
          </p:cNvPr>
          <p:cNvSpPr txBox="1"/>
          <p:nvPr/>
        </p:nvSpPr>
        <p:spPr>
          <a:xfrm>
            <a:off x="103459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0E365-A3A7-44DE-A7A2-7433B56D65B1}"/>
              </a:ext>
            </a:extLst>
          </p:cNvPr>
          <p:cNvSpPr txBox="1"/>
          <p:nvPr/>
        </p:nvSpPr>
        <p:spPr>
          <a:xfrm>
            <a:off x="335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45E214-F811-4542-9CFC-4836967921A6}"/>
              </a:ext>
            </a:extLst>
          </p:cNvPr>
          <p:cNvCxnSpPr>
            <a:cxnSpLocks/>
          </p:cNvCxnSpPr>
          <p:nvPr/>
        </p:nvCxnSpPr>
        <p:spPr>
          <a:xfrm>
            <a:off x="1472431" y="427969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0619D-09DF-4E2E-A6B6-6D117D41035C}"/>
              </a:ext>
            </a:extLst>
          </p:cNvPr>
          <p:cNvCxnSpPr>
            <a:cxnSpLocks/>
          </p:cNvCxnSpPr>
          <p:nvPr/>
        </p:nvCxnSpPr>
        <p:spPr>
          <a:xfrm>
            <a:off x="2366049" y="513867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EEA4B-CDDC-4E2A-948E-EAA0E1554F34}"/>
              </a:ext>
            </a:extLst>
          </p:cNvPr>
          <p:cNvCxnSpPr>
            <a:cxnSpLocks/>
          </p:cNvCxnSpPr>
          <p:nvPr/>
        </p:nvCxnSpPr>
        <p:spPr>
          <a:xfrm>
            <a:off x="3446704" y="456371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2108E-2211-4957-A229-58103ABF10B4}"/>
              </a:ext>
            </a:extLst>
          </p:cNvPr>
          <p:cNvCxnSpPr>
            <a:cxnSpLocks/>
          </p:cNvCxnSpPr>
          <p:nvPr/>
        </p:nvCxnSpPr>
        <p:spPr>
          <a:xfrm>
            <a:off x="4257515" y="406494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B2B4A-6765-470B-9A02-200552F1176E}"/>
              </a:ext>
            </a:extLst>
          </p:cNvPr>
          <p:cNvCxnSpPr>
            <a:cxnSpLocks/>
          </p:cNvCxnSpPr>
          <p:nvPr/>
        </p:nvCxnSpPr>
        <p:spPr>
          <a:xfrm>
            <a:off x="4409595" y="513867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88CAD-157E-4DC3-B1D2-248566F735CE}"/>
              </a:ext>
            </a:extLst>
          </p:cNvPr>
          <p:cNvCxnSpPr>
            <a:cxnSpLocks/>
          </p:cNvCxnSpPr>
          <p:nvPr/>
        </p:nvCxnSpPr>
        <p:spPr>
          <a:xfrm>
            <a:off x="5656504" y="475767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BEC43-75CC-4AED-9905-0509A2AEDF47}"/>
              </a:ext>
            </a:extLst>
          </p:cNvPr>
          <p:cNvCxnSpPr>
            <a:cxnSpLocks/>
          </p:cNvCxnSpPr>
          <p:nvPr/>
        </p:nvCxnSpPr>
        <p:spPr>
          <a:xfrm>
            <a:off x="6418508" y="427969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56834-9DDE-4D24-9CD7-8B4D8461FDD0}"/>
              </a:ext>
            </a:extLst>
          </p:cNvPr>
          <p:cNvCxnSpPr>
            <a:cxnSpLocks/>
          </p:cNvCxnSpPr>
          <p:nvPr/>
        </p:nvCxnSpPr>
        <p:spPr>
          <a:xfrm>
            <a:off x="6840099" y="513867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A4DD29-50B4-41F2-9C4E-4532F10DE18A}"/>
              </a:ext>
            </a:extLst>
          </p:cNvPr>
          <p:cNvCxnSpPr>
            <a:cxnSpLocks/>
          </p:cNvCxnSpPr>
          <p:nvPr/>
        </p:nvCxnSpPr>
        <p:spPr>
          <a:xfrm>
            <a:off x="8461721" y="468189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C4A5199-4509-4B27-8D05-B2325BBDF1D1}"/>
              </a:ext>
            </a:extLst>
          </p:cNvPr>
          <p:cNvSpPr txBox="1"/>
          <p:nvPr/>
        </p:nvSpPr>
        <p:spPr>
          <a:xfrm flipH="1">
            <a:off x="418423" y="2705882"/>
            <a:ext cx="642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Collection of reads from our patient</a:t>
            </a:r>
          </a:p>
        </p:txBody>
      </p:sp>
    </p:spTree>
    <p:extLst>
      <p:ext uri="{BB962C8B-B14F-4D97-AF65-F5344CB8AC3E}">
        <p14:creationId xmlns:p14="http://schemas.microsoft.com/office/powerpoint/2010/main" val="203943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raw data! (reference genome, </a:t>
            </a:r>
            <a:r>
              <a:rPr lang="en-US" sz="3600" dirty="0" err="1">
                <a:latin typeface="Gill Sans MT" panose="020B0502020104020203" pitchFamily="34" charset="0"/>
              </a:rPr>
              <a:t>fasta</a:t>
            </a:r>
            <a:r>
              <a:rPr lang="en-US" sz="3600" dirty="0">
                <a:latin typeface="Gill Sans MT" panose="020B0502020104020203" pitchFamily="34" charset="0"/>
              </a:rPr>
              <a:t>)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D5AEA6-E7B8-4D11-AFCA-E8C71250400E}"/>
              </a:ext>
            </a:extLst>
          </p:cNvPr>
          <p:cNvSpPr/>
          <p:nvPr/>
        </p:nvSpPr>
        <p:spPr>
          <a:xfrm>
            <a:off x="1236398" y="1320485"/>
            <a:ext cx="1098378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hg19.fasta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CE9D7-5836-42A1-AF6C-850A97F94F80}"/>
              </a:ext>
            </a:extLst>
          </p:cNvPr>
          <p:cNvSpPr/>
          <p:nvPr/>
        </p:nvSpPr>
        <p:spPr>
          <a:xfrm>
            <a:off x="1228784" y="1785856"/>
            <a:ext cx="9036650" cy="25545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&gt;chr5</a:t>
            </a:r>
          </a:p>
          <a:p>
            <a:r>
              <a:rPr lang="en-US" sz="1600" dirty="0">
                <a:latin typeface="Courier New"/>
                <a:cs typeface="Courier New"/>
              </a:rPr>
              <a:t>AGCTTTTCATTCTGACTGCAACGGGCAATATGTCTCTGTGTGGATTAAAAAAAGAGTGTCTGATAGCAGC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TTCTGAACTGGTTACCTGCCGTGAGTAAATTAAAATTTTATTGACTTAGGTCACTAAATACTTTAACCAA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TATAGGCATAGCGCACAGACAGATAAAAATTACAGAGTACACAACATCCATGAAACGCATTAGCACCACC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ATTACCACCACCATCACCATTACCACAGGTAACGGTGCGGGCTGACGCGTACAGGAAACACAGAAAAAAG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CCCGCACCTGACAGTGCGGGCTTTTTTTTTCGACCAAAGGTAACGAGGTAACAACCATGCGAGTGTTGAA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GTTCGGCGGTACATCAGTGGCAAATGCAGAACGTTTTCTGCGTGTTGCCGATATTCTGGAAAGCAATGCC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AGGCAGGGGCAGGTGGCCACCGTCCTCTCTGCCCCCGCCAAAATCACCAACCACCTGGTGGCGATGATTG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AAAAAACCATTAGCGGCCAGGATGCTTTACCCAATATCAGCGATGCCGAACGTATTTTTGCCGAACTTTT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GACGGGACTCGCCGCCGCCCAGCCGGGGTTCCCGCTGGCGCAATTGAAAACTTTCGTCGATCAGGAATTT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4A525-BDB9-403B-9C20-19BC6F0F0C39}"/>
              </a:ext>
            </a:extLst>
          </p:cNvPr>
          <p:cNvSpPr/>
          <p:nvPr/>
        </p:nvSpPr>
        <p:spPr>
          <a:xfrm>
            <a:off x="1138687" y="1736785"/>
            <a:ext cx="1782792" cy="32205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59EAF-73BF-4F8A-BF53-14DE380C80C4}"/>
              </a:ext>
            </a:extLst>
          </p:cNvPr>
          <p:cNvSpPr txBox="1"/>
          <p:nvPr/>
        </p:nvSpPr>
        <p:spPr>
          <a:xfrm>
            <a:off x="634041" y="4537371"/>
            <a:ext cx="7251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Chromosome (everything after “&gt;” until the first space)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For humans: chr1, chr2, …. chr22, </a:t>
            </a:r>
            <a:r>
              <a:rPr lang="en-US" sz="2000" dirty="0" err="1">
                <a:latin typeface="Gill Sans MT" panose="020B0502020104020203" pitchFamily="34" charset="77"/>
              </a:rPr>
              <a:t>chrX</a:t>
            </a:r>
            <a:r>
              <a:rPr lang="en-US" sz="2000" dirty="0">
                <a:latin typeface="Gill Sans MT" panose="020B0502020104020203" pitchFamily="34" charset="77"/>
              </a:rPr>
              <a:t>, </a:t>
            </a:r>
            <a:r>
              <a:rPr lang="en-US" sz="2000" dirty="0" err="1">
                <a:latin typeface="Gill Sans MT" panose="020B0502020104020203" pitchFamily="34" charset="77"/>
              </a:rPr>
              <a:t>chrY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84D57-526B-B24F-AC3E-6E0F03546CEA}"/>
              </a:ext>
            </a:extLst>
          </p:cNvPr>
          <p:cNvSpPr txBox="1"/>
          <p:nvPr/>
        </p:nvSpPr>
        <p:spPr>
          <a:xfrm>
            <a:off x="634041" y="5245257"/>
            <a:ext cx="1121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Pay attention to the reference build!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For humans: reference assembly gets updated every couple of years! 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GRCh38 (most recent), hg19 (lab 1), hg18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78CA5-EFC1-3847-AE48-4EA21912D5F0}"/>
              </a:ext>
            </a:extLst>
          </p:cNvPr>
          <p:cNvSpPr txBox="1"/>
          <p:nvPr/>
        </p:nvSpPr>
        <p:spPr>
          <a:xfrm>
            <a:off x="634041" y="6311102"/>
            <a:ext cx="1121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”Multi-line” vs. ”single-line” </a:t>
            </a:r>
            <a:r>
              <a:rPr lang="en-US" sz="2000" dirty="0" err="1">
                <a:latin typeface="Gill Sans MT" panose="020B0502020104020203" pitchFamily="34" charset="77"/>
              </a:rPr>
              <a:t>fasta</a:t>
            </a:r>
            <a:r>
              <a:rPr lang="en-US" sz="2000" dirty="0">
                <a:latin typeface="Gill Sans MT" panose="020B0502020104020203" pitchFamily="34" charset="77"/>
              </a:rPr>
              <a:t> format</a:t>
            </a:r>
          </a:p>
        </p:txBody>
      </p:sp>
    </p:spTree>
    <p:extLst>
      <p:ext uri="{BB962C8B-B14F-4D97-AF65-F5344CB8AC3E}">
        <p14:creationId xmlns:p14="http://schemas.microsoft.com/office/powerpoint/2010/main" val="35994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Sequence alignment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BF2BA-3EFC-406F-BD45-1C88F78E6CBD}"/>
              </a:ext>
            </a:extLst>
          </p:cNvPr>
          <p:cNvCxnSpPr/>
          <p:nvPr/>
        </p:nvCxnSpPr>
        <p:spPr>
          <a:xfrm>
            <a:off x="741871" y="1926566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84A7A2-60B1-43D4-9128-2DCDD7CDAD7E}"/>
              </a:ext>
            </a:extLst>
          </p:cNvPr>
          <p:cNvSpPr txBox="1"/>
          <p:nvPr/>
        </p:nvSpPr>
        <p:spPr>
          <a:xfrm flipH="1">
            <a:off x="477039" y="1362258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Human reference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36192-532E-4E05-A73B-7475ADEDB55B}"/>
              </a:ext>
            </a:extLst>
          </p:cNvPr>
          <p:cNvSpPr txBox="1"/>
          <p:nvPr/>
        </p:nvSpPr>
        <p:spPr>
          <a:xfrm>
            <a:off x="103459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0E365-A3A7-44DE-A7A2-7433B56D65B1}"/>
              </a:ext>
            </a:extLst>
          </p:cNvPr>
          <p:cNvSpPr txBox="1"/>
          <p:nvPr/>
        </p:nvSpPr>
        <p:spPr>
          <a:xfrm>
            <a:off x="335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45E214-F811-4542-9CFC-4836967921A6}"/>
              </a:ext>
            </a:extLst>
          </p:cNvPr>
          <p:cNvCxnSpPr>
            <a:cxnSpLocks/>
          </p:cNvCxnSpPr>
          <p:nvPr/>
        </p:nvCxnSpPr>
        <p:spPr>
          <a:xfrm>
            <a:off x="1555238" y="238837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0619D-09DF-4E2E-A6B6-6D117D41035C}"/>
              </a:ext>
            </a:extLst>
          </p:cNvPr>
          <p:cNvCxnSpPr>
            <a:cxnSpLocks/>
          </p:cNvCxnSpPr>
          <p:nvPr/>
        </p:nvCxnSpPr>
        <p:spPr>
          <a:xfrm>
            <a:off x="7789934" y="24458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EEA4B-CDDC-4E2A-948E-EAA0E1554F34}"/>
              </a:ext>
            </a:extLst>
          </p:cNvPr>
          <p:cNvCxnSpPr>
            <a:cxnSpLocks/>
          </p:cNvCxnSpPr>
          <p:nvPr/>
        </p:nvCxnSpPr>
        <p:spPr>
          <a:xfrm>
            <a:off x="1742950" y="26489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2108E-2211-4957-A229-58103ABF10B4}"/>
              </a:ext>
            </a:extLst>
          </p:cNvPr>
          <p:cNvCxnSpPr>
            <a:cxnSpLocks/>
          </p:cNvCxnSpPr>
          <p:nvPr/>
        </p:nvCxnSpPr>
        <p:spPr>
          <a:xfrm>
            <a:off x="1389269" y="21579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B2B4A-6765-470B-9A02-200552F1176E}"/>
              </a:ext>
            </a:extLst>
          </p:cNvPr>
          <p:cNvCxnSpPr>
            <a:cxnSpLocks/>
          </p:cNvCxnSpPr>
          <p:nvPr/>
        </p:nvCxnSpPr>
        <p:spPr>
          <a:xfrm>
            <a:off x="7754579" y="220885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88CAD-157E-4DC3-B1D2-248566F735CE}"/>
              </a:ext>
            </a:extLst>
          </p:cNvPr>
          <p:cNvCxnSpPr>
            <a:cxnSpLocks/>
          </p:cNvCxnSpPr>
          <p:nvPr/>
        </p:nvCxnSpPr>
        <p:spPr>
          <a:xfrm>
            <a:off x="4788997" y="21579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BEC43-75CC-4AED-9905-0509A2AEDF47}"/>
              </a:ext>
            </a:extLst>
          </p:cNvPr>
          <p:cNvCxnSpPr>
            <a:cxnSpLocks/>
          </p:cNvCxnSpPr>
          <p:nvPr/>
        </p:nvCxnSpPr>
        <p:spPr>
          <a:xfrm>
            <a:off x="2276354" y="287292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56834-9DDE-4D24-9CD7-8B4D8461FDD0}"/>
              </a:ext>
            </a:extLst>
          </p:cNvPr>
          <p:cNvCxnSpPr>
            <a:cxnSpLocks/>
          </p:cNvCxnSpPr>
          <p:nvPr/>
        </p:nvCxnSpPr>
        <p:spPr>
          <a:xfrm>
            <a:off x="5323914" y="258257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A4DD29-50B4-41F2-9C4E-4532F10DE18A}"/>
              </a:ext>
            </a:extLst>
          </p:cNvPr>
          <p:cNvCxnSpPr>
            <a:cxnSpLocks/>
          </p:cNvCxnSpPr>
          <p:nvPr/>
        </p:nvCxnSpPr>
        <p:spPr>
          <a:xfrm>
            <a:off x="5062029" y="238837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90F17F-4098-4BB9-ABE0-A901935DCFDB}"/>
              </a:ext>
            </a:extLst>
          </p:cNvPr>
          <p:cNvSpPr txBox="1"/>
          <p:nvPr/>
        </p:nvSpPr>
        <p:spPr>
          <a:xfrm>
            <a:off x="271261" y="3873524"/>
            <a:ext cx="1164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Millions of 100bp reads + long (3*10</a:t>
            </a:r>
            <a:r>
              <a:rPr lang="en-US" sz="3200" baseline="30000" dirty="0">
                <a:latin typeface="Gill Sans MT" panose="020B0502020104020203" pitchFamily="34" charset="77"/>
              </a:rPr>
              <a:t>9</a:t>
            </a:r>
            <a:r>
              <a:rPr lang="en-US" sz="3200" dirty="0">
                <a:latin typeface="Gill Sans MT" panose="020B0502020104020203" pitchFamily="34" charset="77"/>
              </a:rPr>
              <a:t> bp) reference sequence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C4BADA-F795-D744-B05D-10F232F3C73E}"/>
              </a:ext>
            </a:extLst>
          </p:cNvPr>
          <p:cNvSpPr/>
          <p:nvPr/>
        </p:nvSpPr>
        <p:spPr>
          <a:xfrm>
            <a:off x="300246" y="4939688"/>
            <a:ext cx="11620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Naïve solution: search time is O(|ref genome|) for each read. </a:t>
            </a:r>
          </a:p>
          <a:p>
            <a:r>
              <a:rPr lang="en-US" sz="3200" dirty="0">
                <a:solidFill>
                  <a:srgbClr val="FF0000"/>
                </a:solidFill>
                <a:latin typeface="Gill Sans MT" panose="020B0502020104020203" pitchFamily="34" charset="77"/>
              </a:rPr>
              <a:t>Too slow!</a:t>
            </a:r>
          </a:p>
        </p:txBody>
      </p:sp>
    </p:spTree>
    <p:extLst>
      <p:ext uri="{BB962C8B-B14F-4D97-AF65-F5344CB8AC3E}">
        <p14:creationId xmlns:p14="http://schemas.microsoft.com/office/powerpoint/2010/main" val="29243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ill Sans MT" panose="020B0502020104020203" pitchFamily="34" charset="0"/>
              </a:rPr>
              <a:t>Solution</a:t>
            </a:r>
            <a:r>
              <a:rPr lang="en-US" sz="3600" dirty="0">
                <a:latin typeface="Gill Sans MT" panose="020B0502020104020203" pitchFamily="34" charset="0"/>
              </a:rPr>
              <a:t>: index genome in a quickly searchable data structure!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52AF717-2395-DC41-882F-151B1412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640" y="3815355"/>
            <a:ext cx="1638300" cy="15875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A5CE64-F145-F74E-BBB2-C250EF2C869C}"/>
              </a:ext>
            </a:extLst>
          </p:cNvPr>
          <p:cNvSpPr txBox="1"/>
          <p:nvPr/>
        </p:nvSpPr>
        <p:spPr>
          <a:xfrm>
            <a:off x="4961639" y="4441683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schemeClr val="accent2"/>
                </a:solidFill>
                <a:latin typeface="Gill Sans"/>
                <a:cs typeface="Gill Sans"/>
              </a:rPr>
              <a:t>Genome</a:t>
            </a:r>
          </a:p>
          <a:p>
            <a:pPr algn="ctr" defTabSz="457200"/>
            <a:r>
              <a:rPr lang="en-US" b="1" dirty="0">
                <a:solidFill>
                  <a:schemeClr val="accent2"/>
                </a:solidFill>
                <a:latin typeface="Gill Sans"/>
                <a:cs typeface="Gill Sans"/>
              </a:rPr>
              <a:t>Index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31EBBE-0A33-A74E-8A57-CBD20262540E}"/>
              </a:ext>
            </a:extLst>
          </p:cNvPr>
          <p:cNvSpPr txBox="1"/>
          <p:nvPr/>
        </p:nvSpPr>
        <p:spPr>
          <a:xfrm>
            <a:off x="2864428" y="5495742"/>
            <a:ext cx="5358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Burrows Wheeler Transform (BWT)</a:t>
            </a:r>
          </a:p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Implemented in “bwa” (Burrows Wheeler Aligner)</a:t>
            </a:r>
          </a:p>
          <a:p>
            <a:pPr algn="ctr" defTabSz="457200"/>
            <a:r>
              <a:rPr lang="en-US" sz="2000" dirty="0">
                <a:solidFill>
                  <a:srgbClr val="FF0000"/>
                </a:solidFill>
                <a:latin typeface="Gill Sans"/>
                <a:cs typeface="Gill Sans"/>
              </a:rPr>
              <a:t>See bonus slides for algorithm details!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AA760DA-1A11-7645-9BCB-10D91990E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3379040" y="4513855"/>
            <a:ext cx="1231900" cy="2095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108D82-6C52-9848-A814-C7B498AE9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6566740" y="4513855"/>
            <a:ext cx="1231900" cy="2095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2704696-FA18-734B-9B65-A897322070E1}"/>
              </a:ext>
            </a:extLst>
          </p:cNvPr>
          <p:cNvSpPr txBox="1"/>
          <p:nvPr/>
        </p:nvSpPr>
        <p:spPr>
          <a:xfrm>
            <a:off x="2060535" y="442443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chemeClr val="accent1"/>
                </a:solidFill>
                <a:latin typeface="Courier New"/>
                <a:cs typeface="Courier New"/>
              </a:rPr>
              <a:t>ACGATAG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4D945A-A083-FC4E-82D3-97128E4601BB}"/>
              </a:ext>
            </a:extLst>
          </p:cNvPr>
          <p:cNvSpPr txBox="1"/>
          <p:nvPr/>
        </p:nvSpPr>
        <p:spPr>
          <a:xfrm>
            <a:off x="7798640" y="3853455"/>
            <a:ext cx="167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Chr1:3899292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37D810-8DED-1A41-BFCC-4D9758804AD5}"/>
              </a:ext>
            </a:extLst>
          </p:cNvPr>
          <p:cNvSpPr txBox="1"/>
          <p:nvPr/>
        </p:nvSpPr>
        <p:spPr>
          <a:xfrm>
            <a:off x="7789934" y="4209056"/>
            <a:ext cx="212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chemeClr val="accent2"/>
                </a:solidFill>
                <a:latin typeface="Courier New"/>
                <a:cs typeface="Courier New"/>
              </a:rPr>
              <a:t>ATCGACGATAGCCG</a:t>
            </a:r>
          </a:p>
          <a:p>
            <a:pPr defTabSz="457200"/>
            <a:r>
              <a:rPr lang="en-US" b="1" dirty="0">
                <a:solidFill>
                  <a:srgbClr val="8D5B5E"/>
                </a:solidFill>
                <a:latin typeface="Courier New"/>
                <a:cs typeface="Courier New"/>
              </a:rPr>
              <a:t>    </a:t>
            </a:r>
            <a:r>
              <a:rPr lang="en-US" b="1" dirty="0">
                <a:solidFill>
                  <a:schemeClr val="accent1"/>
                </a:solidFill>
                <a:latin typeface="Courier New"/>
                <a:cs typeface="Courier New"/>
              </a:rPr>
              <a:t>ACGATAG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B7EE3C1-1B21-454C-97E3-13C52F7E3D0A}"/>
              </a:ext>
            </a:extLst>
          </p:cNvPr>
          <p:cNvCxnSpPr/>
          <p:nvPr/>
        </p:nvCxnSpPr>
        <p:spPr>
          <a:xfrm>
            <a:off x="741871" y="1926566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00FF294-1923-DB46-93C5-117AE3B6EDF2}"/>
              </a:ext>
            </a:extLst>
          </p:cNvPr>
          <p:cNvSpPr txBox="1"/>
          <p:nvPr/>
        </p:nvSpPr>
        <p:spPr>
          <a:xfrm flipH="1">
            <a:off x="477039" y="1362258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Human reference genome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9B13E2-7915-4F43-9762-BF9A60D580BD}"/>
              </a:ext>
            </a:extLst>
          </p:cNvPr>
          <p:cNvSpPr txBox="1"/>
          <p:nvPr/>
        </p:nvSpPr>
        <p:spPr>
          <a:xfrm>
            <a:off x="103459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91325F-D895-CA49-A4F3-F4EF1E03D381}"/>
              </a:ext>
            </a:extLst>
          </p:cNvPr>
          <p:cNvSpPr txBox="1"/>
          <p:nvPr/>
        </p:nvSpPr>
        <p:spPr>
          <a:xfrm>
            <a:off x="33546" y="112914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62FE3C-867A-E14B-914B-D1AA8B025AAF}"/>
              </a:ext>
            </a:extLst>
          </p:cNvPr>
          <p:cNvCxnSpPr>
            <a:cxnSpLocks/>
          </p:cNvCxnSpPr>
          <p:nvPr/>
        </p:nvCxnSpPr>
        <p:spPr>
          <a:xfrm>
            <a:off x="1555238" y="238837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E3FBED-DDA5-DE48-98A7-229066CDC1EA}"/>
              </a:ext>
            </a:extLst>
          </p:cNvPr>
          <p:cNvCxnSpPr>
            <a:cxnSpLocks/>
          </p:cNvCxnSpPr>
          <p:nvPr/>
        </p:nvCxnSpPr>
        <p:spPr>
          <a:xfrm>
            <a:off x="7789934" y="24458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C6BFC1-947D-374E-9A76-62BAC8E5B348}"/>
              </a:ext>
            </a:extLst>
          </p:cNvPr>
          <p:cNvCxnSpPr>
            <a:cxnSpLocks/>
          </p:cNvCxnSpPr>
          <p:nvPr/>
        </p:nvCxnSpPr>
        <p:spPr>
          <a:xfrm>
            <a:off x="1742950" y="26489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A9FE0E1-E721-5244-9EAF-4D8A1239AA05}"/>
              </a:ext>
            </a:extLst>
          </p:cNvPr>
          <p:cNvCxnSpPr>
            <a:cxnSpLocks/>
          </p:cNvCxnSpPr>
          <p:nvPr/>
        </p:nvCxnSpPr>
        <p:spPr>
          <a:xfrm>
            <a:off x="1389269" y="21579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0973D3-27DE-E146-8B7D-E3858C11E4B2}"/>
              </a:ext>
            </a:extLst>
          </p:cNvPr>
          <p:cNvCxnSpPr>
            <a:cxnSpLocks/>
          </p:cNvCxnSpPr>
          <p:nvPr/>
        </p:nvCxnSpPr>
        <p:spPr>
          <a:xfrm>
            <a:off x="7754579" y="220885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91ACDD-4AF8-CB4B-B83C-A8BE2225ECE9}"/>
              </a:ext>
            </a:extLst>
          </p:cNvPr>
          <p:cNvCxnSpPr>
            <a:cxnSpLocks/>
          </p:cNvCxnSpPr>
          <p:nvPr/>
        </p:nvCxnSpPr>
        <p:spPr>
          <a:xfrm>
            <a:off x="4788997" y="21579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2FC28A-380C-6742-9409-84C8DB31151B}"/>
              </a:ext>
            </a:extLst>
          </p:cNvPr>
          <p:cNvCxnSpPr>
            <a:cxnSpLocks/>
          </p:cNvCxnSpPr>
          <p:nvPr/>
        </p:nvCxnSpPr>
        <p:spPr>
          <a:xfrm>
            <a:off x="2276354" y="287292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1BFB0C-A8C1-1346-B927-75107C46BEC6}"/>
              </a:ext>
            </a:extLst>
          </p:cNvPr>
          <p:cNvCxnSpPr>
            <a:cxnSpLocks/>
          </p:cNvCxnSpPr>
          <p:nvPr/>
        </p:nvCxnSpPr>
        <p:spPr>
          <a:xfrm>
            <a:off x="5323914" y="258257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44D1D8-C08E-CF49-99F2-93D48F8CBECD}"/>
              </a:ext>
            </a:extLst>
          </p:cNvPr>
          <p:cNvCxnSpPr>
            <a:cxnSpLocks/>
          </p:cNvCxnSpPr>
          <p:nvPr/>
        </p:nvCxnSpPr>
        <p:spPr>
          <a:xfrm>
            <a:off x="5062029" y="238837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E49A74E-5FD7-F742-B4BA-78321C51D6E3}"/>
              </a:ext>
            </a:extLst>
          </p:cNvPr>
          <p:cNvSpPr txBox="1"/>
          <p:nvPr/>
        </p:nvSpPr>
        <p:spPr>
          <a:xfrm>
            <a:off x="4827945" y="1126440"/>
            <a:ext cx="33185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index hg19.fa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9F1679-E222-F44D-876C-7A5ABA672ACE}"/>
              </a:ext>
            </a:extLst>
          </p:cNvPr>
          <p:cNvSpPr txBox="1"/>
          <p:nvPr/>
        </p:nvSpPr>
        <p:spPr>
          <a:xfrm>
            <a:off x="8279432" y="998583"/>
            <a:ext cx="283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Create the BWT index first!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(Done for you already)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8BD97-5B30-9948-A7D7-FCB2629C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2540000"/>
            <a:ext cx="6121400" cy="177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BEA5D-83B5-4546-A974-D80E2A0B6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95" y="1941807"/>
            <a:ext cx="10562410" cy="4494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BD488D5-550F-3B46-9759-C1BB12DEFFBE}"/>
              </a:ext>
            </a:extLst>
          </p:cNvPr>
          <p:cNvSpPr txBox="1"/>
          <p:nvPr/>
        </p:nvSpPr>
        <p:spPr>
          <a:xfrm>
            <a:off x="6975211" y="4855387"/>
            <a:ext cx="3180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Search time: O(read length) !</a:t>
            </a:r>
            <a:endParaRPr lang="en-US" sz="20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8713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2" grpId="0"/>
      <p:bldP spid="43" grpId="0"/>
      <p:bldP spid="44" grpId="0"/>
      <p:bldP spid="58" grpId="0" animBg="1"/>
      <p:bldP spid="59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Sequence alignment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BF2BA-3EFC-406F-BD45-1C88F78E6CBD}"/>
              </a:ext>
            </a:extLst>
          </p:cNvPr>
          <p:cNvCxnSpPr/>
          <p:nvPr/>
        </p:nvCxnSpPr>
        <p:spPr>
          <a:xfrm>
            <a:off x="1080058" y="2496235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136192-532E-4E05-A73B-7475ADEDB55B}"/>
              </a:ext>
            </a:extLst>
          </p:cNvPr>
          <p:cNvSpPr txBox="1"/>
          <p:nvPr/>
        </p:nvSpPr>
        <p:spPr>
          <a:xfrm>
            <a:off x="10684133" y="1698814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0E365-A3A7-44DE-A7A2-7433B56D65B1}"/>
              </a:ext>
            </a:extLst>
          </p:cNvPr>
          <p:cNvSpPr txBox="1"/>
          <p:nvPr/>
        </p:nvSpPr>
        <p:spPr>
          <a:xfrm>
            <a:off x="371733" y="1698814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45E214-F811-4542-9CFC-4836967921A6}"/>
              </a:ext>
            </a:extLst>
          </p:cNvPr>
          <p:cNvCxnSpPr>
            <a:cxnSpLocks/>
          </p:cNvCxnSpPr>
          <p:nvPr/>
        </p:nvCxnSpPr>
        <p:spPr>
          <a:xfrm>
            <a:off x="1893425" y="29580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0619D-09DF-4E2E-A6B6-6D117D41035C}"/>
              </a:ext>
            </a:extLst>
          </p:cNvPr>
          <p:cNvCxnSpPr>
            <a:cxnSpLocks/>
          </p:cNvCxnSpPr>
          <p:nvPr/>
        </p:nvCxnSpPr>
        <p:spPr>
          <a:xfrm>
            <a:off x="8128121" y="301553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EEA4B-CDDC-4E2A-948E-EAA0E1554F34}"/>
              </a:ext>
            </a:extLst>
          </p:cNvPr>
          <p:cNvCxnSpPr>
            <a:cxnSpLocks/>
          </p:cNvCxnSpPr>
          <p:nvPr/>
        </p:nvCxnSpPr>
        <p:spPr>
          <a:xfrm>
            <a:off x="2081137" y="321861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2108E-2211-4957-A229-58103ABF10B4}"/>
              </a:ext>
            </a:extLst>
          </p:cNvPr>
          <p:cNvCxnSpPr>
            <a:cxnSpLocks/>
          </p:cNvCxnSpPr>
          <p:nvPr/>
        </p:nvCxnSpPr>
        <p:spPr>
          <a:xfrm>
            <a:off x="1727456" y="272766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B2B4A-6765-470B-9A02-200552F1176E}"/>
              </a:ext>
            </a:extLst>
          </p:cNvPr>
          <p:cNvCxnSpPr>
            <a:cxnSpLocks/>
          </p:cNvCxnSpPr>
          <p:nvPr/>
        </p:nvCxnSpPr>
        <p:spPr>
          <a:xfrm>
            <a:off x="8092766" y="277852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88CAD-157E-4DC3-B1D2-248566F735CE}"/>
              </a:ext>
            </a:extLst>
          </p:cNvPr>
          <p:cNvCxnSpPr>
            <a:cxnSpLocks/>
          </p:cNvCxnSpPr>
          <p:nvPr/>
        </p:nvCxnSpPr>
        <p:spPr>
          <a:xfrm>
            <a:off x="5127184" y="272766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BEC43-75CC-4AED-9905-0509A2AEDF47}"/>
              </a:ext>
            </a:extLst>
          </p:cNvPr>
          <p:cNvCxnSpPr>
            <a:cxnSpLocks/>
          </p:cNvCxnSpPr>
          <p:nvPr/>
        </p:nvCxnSpPr>
        <p:spPr>
          <a:xfrm>
            <a:off x="2363181" y="348644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56834-9DDE-4D24-9CD7-8B4D8461FDD0}"/>
              </a:ext>
            </a:extLst>
          </p:cNvPr>
          <p:cNvCxnSpPr>
            <a:cxnSpLocks/>
          </p:cNvCxnSpPr>
          <p:nvPr/>
        </p:nvCxnSpPr>
        <p:spPr>
          <a:xfrm>
            <a:off x="5662101" y="315224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A4DD29-50B4-41F2-9C4E-4532F10DE18A}"/>
              </a:ext>
            </a:extLst>
          </p:cNvPr>
          <p:cNvCxnSpPr>
            <a:cxnSpLocks/>
          </p:cNvCxnSpPr>
          <p:nvPr/>
        </p:nvCxnSpPr>
        <p:spPr>
          <a:xfrm>
            <a:off x="5400216" y="29580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81F302-D478-994F-B73C-5A34E9BECD28}"/>
              </a:ext>
            </a:extLst>
          </p:cNvPr>
          <p:cNvSpPr txBox="1"/>
          <p:nvPr/>
        </p:nvSpPr>
        <p:spPr>
          <a:xfrm>
            <a:off x="456499" y="1741588"/>
            <a:ext cx="2541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Single-end reads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21D200-7729-BA49-B016-321706B4DB98}"/>
              </a:ext>
            </a:extLst>
          </p:cNvPr>
          <p:cNvCxnSpPr/>
          <p:nvPr/>
        </p:nvCxnSpPr>
        <p:spPr>
          <a:xfrm>
            <a:off x="1070695" y="4937664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4FCABB-F749-3B43-A4DE-AE38F5D1CF34}"/>
              </a:ext>
            </a:extLst>
          </p:cNvPr>
          <p:cNvSpPr txBox="1"/>
          <p:nvPr/>
        </p:nvSpPr>
        <p:spPr>
          <a:xfrm>
            <a:off x="10674770" y="4140243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416E4-1A34-EC48-88C1-7CE68687D87C}"/>
              </a:ext>
            </a:extLst>
          </p:cNvPr>
          <p:cNvSpPr txBox="1"/>
          <p:nvPr/>
        </p:nvSpPr>
        <p:spPr>
          <a:xfrm>
            <a:off x="362370" y="4140243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5373E5-8947-9E4D-AAB0-B7F887408090}"/>
              </a:ext>
            </a:extLst>
          </p:cNvPr>
          <p:cNvSpPr txBox="1"/>
          <p:nvPr/>
        </p:nvSpPr>
        <p:spPr>
          <a:xfrm>
            <a:off x="447136" y="4183017"/>
            <a:ext cx="261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Paired-end reads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A5E32-CAB2-4148-AEA0-D6FAC53086CA}"/>
              </a:ext>
            </a:extLst>
          </p:cNvPr>
          <p:cNvGrpSpPr/>
          <p:nvPr/>
        </p:nvGrpSpPr>
        <p:grpSpPr>
          <a:xfrm>
            <a:off x="1893425" y="5248239"/>
            <a:ext cx="3611664" cy="0"/>
            <a:chOff x="1837627" y="4813042"/>
            <a:chExt cx="3611664" cy="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CEF8DC8-89D1-1446-9338-0E30AE028A91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7B4D62-CA52-3845-A60A-5DA07D2783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105B2D-66FA-0C4D-ACA7-0FCC02E9030C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EE8E9A-BDA2-8D4E-8A2E-7873217529CF}"/>
              </a:ext>
            </a:extLst>
          </p:cNvPr>
          <p:cNvGrpSpPr/>
          <p:nvPr/>
        </p:nvGrpSpPr>
        <p:grpSpPr>
          <a:xfrm>
            <a:off x="2614541" y="5548556"/>
            <a:ext cx="3611664" cy="0"/>
            <a:chOff x="1837627" y="4813042"/>
            <a:chExt cx="3611664" cy="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7C52E0-224E-3A49-B6D2-625B0B470CC5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6248865-EBE8-F040-9F7E-A0B96D190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07228E9-F01A-AA41-BE67-51C56BA61087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5B7C7-E2C3-644D-AA2B-1F623731EFF5}"/>
              </a:ext>
            </a:extLst>
          </p:cNvPr>
          <p:cNvGrpSpPr/>
          <p:nvPr/>
        </p:nvGrpSpPr>
        <p:grpSpPr>
          <a:xfrm>
            <a:off x="6012845" y="5248239"/>
            <a:ext cx="3611664" cy="0"/>
            <a:chOff x="1837627" y="4813042"/>
            <a:chExt cx="3611664" cy="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02B87A-F592-F34C-AC3F-14850B69AE60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1973D68-655C-9446-8129-E3043D1C0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94F9AFA-FB74-F743-A8ED-31A0D00FAB81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807864-4AA1-E840-BD71-00D861DE3AD8}"/>
              </a:ext>
            </a:extLst>
          </p:cNvPr>
          <p:cNvGrpSpPr/>
          <p:nvPr/>
        </p:nvGrpSpPr>
        <p:grpSpPr>
          <a:xfrm>
            <a:off x="4529741" y="5889215"/>
            <a:ext cx="3611664" cy="0"/>
            <a:chOff x="1837627" y="4813042"/>
            <a:chExt cx="3611664" cy="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783224D-9E88-A143-A421-580950553157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0F35944-EE37-9346-A4E5-CE6418ACF5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A8A39D-D7D0-E841-9767-BF38519411AF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FF89B4-0F8E-0A43-96C1-3D196170077C}"/>
              </a:ext>
            </a:extLst>
          </p:cNvPr>
          <p:cNvSpPr txBox="1"/>
          <p:nvPr/>
        </p:nvSpPr>
        <p:spPr>
          <a:xfrm>
            <a:off x="4239765" y="1693410"/>
            <a:ext cx="460895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reads.fq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51683B-8D8B-0F4E-B177-3004FDF9C431}"/>
              </a:ext>
            </a:extLst>
          </p:cNvPr>
          <p:cNvSpPr txBox="1"/>
          <p:nvPr/>
        </p:nvSpPr>
        <p:spPr>
          <a:xfrm>
            <a:off x="4239765" y="4175879"/>
            <a:ext cx="70054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reads_1.fq reads_2.fq</a:t>
            </a:r>
          </a:p>
        </p:txBody>
      </p:sp>
    </p:spTree>
    <p:extLst>
      <p:ext uri="{BB962C8B-B14F-4D97-AF65-F5344CB8AC3E}">
        <p14:creationId xmlns:p14="http://schemas.microsoft.com/office/powerpoint/2010/main" val="25442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6" grpId="0"/>
      <p:bldP spid="27" grpId="0"/>
      <p:bldP spid="37" grpId="0"/>
      <p:bldP spid="12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SAM/BAM format stores alignment info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E01098-EDC6-984A-B8FF-35C1F10FB40F}"/>
              </a:ext>
            </a:extLst>
          </p:cNvPr>
          <p:cNvSpPr/>
          <p:nvPr/>
        </p:nvSpPr>
        <p:spPr>
          <a:xfrm>
            <a:off x="117074" y="6095540"/>
            <a:ext cx="796290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dirty="0">
                <a:latin typeface="Gill Sans"/>
                <a:cs typeface="Gill Sans"/>
              </a:rPr>
              <a:t>See specs at </a:t>
            </a:r>
            <a:r>
              <a:rPr lang="en-US" sz="2000" i="0" dirty="0">
                <a:latin typeface="Gill Sans"/>
                <a:cs typeface="Gill Sans"/>
                <a:hlinkClick r:id="rId3"/>
              </a:rPr>
              <a:t>https://samtools.github.io/hts-specs/SAMv1.pdf</a:t>
            </a:r>
            <a:endParaRPr lang="en-US" sz="2000" i="0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More slides about SAM at the end of this slide deck!</a:t>
            </a:r>
            <a:endParaRPr lang="en-US" sz="2000" i="0" dirty="0">
              <a:latin typeface="Gill Sans"/>
              <a:cs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E0BA1-D012-6D46-A6E3-4C04D09062C2}"/>
              </a:ext>
            </a:extLst>
          </p:cNvPr>
          <p:cNvSpPr txBox="1"/>
          <p:nvPr/>
        </p:nvSpPr>
        <p:spPr>
          <a:xfrm>
            <a:off x="309449" y="1335298"/>
            <a:ext cx="106923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mem hg19.fa reads_1.fq reads_2.fq &gt;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aligned_reads.sam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CC52E-AB90-3346-96F0-BD23ACB1E502}"/>
              </a:ext>
            </a:extLst>
          </p:cNvPr>
          <p:cNvSpPr txBox="1"/>
          <p:nvPr/>
        </p:nvSpPr>
        <p:spPr>
          <a:xfrm>
            <a:off x="309448" y="1974429"/>
            <a:ext cx="58993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samtools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view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aligned_reads.sam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42673-60CF-324D-8815-459631876C85}"/>
              </a:ext>
            </a:extLst>
          </p:cNvPr>
          <p:cNvSpPr txBox="1"/>
          <p:nvPr/>
        </p:nvSpPr>
        <p:spPr>
          <a:xfrm>
            <a:off x="620819" y="2621766"/>
            <a:ext cx="2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Tab-delimited text file</a:t>
            </a:r>
          </a:p>
          <a:p>
            <a:r>
              <a:rPr lang="en-US" dirty="0">
                <a:latin typeface="Gill Sans MT" panose="020B0502020104020203" pitchFamily="34" charset="77"/>
              </a:rPr>
              <a:t>One line per read (usually)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E1B55-4116-3242-9629-EAF6450B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0" y="3391538"/>
            <a:ext cx="9766300" cy="6731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518B19-7A4B-B14D-9934-605DF7C01224}"/>
              </a:ext>
            </a:extLst>
          </p:cNvPr>
          <p:cNvSpPr/>
          <p:nvPr/>
        </p:nvSpPr>
        <p:spPr>
          <a:xfrm>
            <a:off x="4806428" y="3248043"/>
            <a:ext cx="455383" cy="1013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56DC2-588A-6D4F-8F70-B433E74D0A25}"/>
              </a:ext>
            </a:extLst>
          </p:cNvPr>
          <p:cNvSpPr txBox="1"/>
          <p:nvPr/>
        </p:nvSpPr>
        <p:spPr>
          <a:xfrm>
            <a:off x="3797607" y="4242849"/>
            <a:ext cx="166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3</a:t>
            </a:r>
            <a:r>
              <a:rPr lang="en-US" baseline="30000" dirty="0">
                <a:latin typeface="Gill Sans MT" panose="020B0502020104020203" pitchFamily="34" charset="77"/>
              </a:rPr>
              <a:t>rd</a:t>
            </a:r>
            <a:r>
              <a:rPr lang="en-US" dirty="0">
                <a:latin typeface="Gill Sans MT" panose="020B0502020104020203" pitchFamily="34" charset="77"/>
              </a:rPr>
              <a:t> column = </a:t>
            </a:r>
          </a:p>
          <a:p>
            <a:r>
              <a:rPr lang="en-US" dirty="0">
                <a:latin typeface="Gill Sans MT" panose="020B0502020104020203" pitchFamily="34" charset="77"/>
              </a:rPr>
              <a:t>chromosome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66BD40-4B82-6D45-8612-CC65CB596919}"/>
              </a:ext>
            </a:extLst>
          </p:cNvPr>
          <p:cNvSpPr/>
          <p:nvPr/>
        </p:nvSpPr>
        <p:spPr>
          <a:xfrm>
            <a:off x="5427932" y="3275340"/>
            <a:ext cx="965233" cy="1013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2E0AA-D9C4-0345-A0CB-ED97C97F1748}"/>
              </a:ext>
            </a:extLst>
          </p:cNvPr>
          <p:cNvSpPr txBox="1"/>
          <p:nvPr/>
        </p:nvSpPr>
        <p:spPr>
          <a:xfrm>
            <a:off x="5460016" y="4357350"/>
            <a:ext cx="166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4</a:t>
            </a:r>
            <a:r>
              <a:rPr lang="en-US" baseline="30000" dirty="0">
                <a:latin typeface="Gill Sans MT" panose="020B0502020104020203" pitchFamily="34" charset="77"/>
              </a:rPr>
              <a:t>th</a:t>
            </a:r>
            <a:r>
              <a:rPr lang="en-US" dirty="0">
                <a:latin typeface="Gill Sans MT" panose="020B0502020104020203" pitchFamily="34" charset="77"/>
              </a:rPr>
              <a:t>  column = </a:t>
            </a:r>
          </a:p>
          <a:p>
            <a:r>
              <a:rPr lang="en-US" dirty="0">
                <a:latin typeface="Gill Sans MT" panose="020B0502020104020203" pitchFamily="34" charset="77"/>
              </a:rPr>
              <a:t>position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82CFD2-0B58-454D-9850-579BB87B482A}"/>
              </a:ext>
            </a:extLst>
          </p:cNvPr>
          <p:cNvSpPr txBox="1"/>
          <p:nvPr/>
        </p:nvSpPr>
        <p:spPr>
          <a:xfrm>
            <a:off x="9962147" y="4080350"/>
            <a:ext cx="206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(lines are cut off on the right so they fit on the slide)</a:t>
            </a:r>
          </a:p>
        </p:txBody>
      </p:sp>
    </p:spTree>
    <p:extLst>
      <p:ext uri="{BB962C8B-B14F-4D97-AF65-F5344CB8AC3E}">
        <p14:creationId xmlns:p14="http://schemas.microsoft.com/office/powerpoint/2010/main" val="35776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8" grpId="0"/>
      <p:bldP spid="16" grpId="0" animBg="1"/>
      <p:bldP spid="19" grpId="0"/>
      <p:bldP spid="20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Visualizing alignments with IGV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99A7A6-F11B-A946-8C7A-F9FE530AEF42}"/>
              </a:ext>
            </a:extLst>
          </p:cNvPr>
          <p:cNvSpPr/>
          <p:nvPr/>
        </p:nvSpPr>
        <p:spPr>
          <a:xfrm>
            <a:off x="0" y="6341761"/>
            <a:ext cx="2471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https://</a:t>
            </a:r>
            <a:r>
              <a:rPr lang="en-US" sz="2400" dirty="0" err="1">
                <a:latin typeface="Gill Sans MT" panose="020B0502020104020203" pitchFamily="34" charset="77"/>
              </a:rPr>
              <a:t>igv.org</a:t>
            </a:r>
            <a:r>
              <a:rPr lang="en-US" sz="2400" dirty="0">
                <a:latin typeface="Gill Sans MT" panose="020B0502020104020203" pitchFamily="34" charset="77"/>
              </a:rPr>
              <a:t>/app/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DC892-842E-0B4E-8904-8F6685F3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447564"/>
            <a:ext cx="11630526" cy="3962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1DBB19-6ACE-D743-9648-B702C968ADDB}"/>
              </a:ext>
            </a:extLst>
          </p:cNvPr>
          <p:cNvSpPr/>
          <p:nvPr/>
        </p:nvSpPr>
        <p:spPr>
          <a:xfrm>
            <a:off x="8545040" y="6341760"/>
            <a:ext cx="364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https://</a:t>
            </a:r>
            <a:r>
              <a:rPr lang="en-US" sz="2400" dirty="0" err="1">
                <a:latin typeface="Gill Sans MT" panose="020B0502020104020203" pitchFamily="34" charset="77"/>
              </a:rPr>
              <a:t>tinyurl.com</a:t>
            </a:r>
            <a:r>
              <a:rPr lang="en-US" sz="2400" dirty="0">
                <a:latin typeface="Gill Sans MT" panose="020B0502020104020203" pitchFamily="34" charset="77"/>
              </a:rPr>
              <a:t>/yg3za9ry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322D58-1AB4-BB4B-987D-74F4C8F0415E}"/>
              </a:ext>
            </a:extLst>
          </p:cNvPr>
          <p:cNvSpPr/>
          <p:nvPr/>
        </p:nvSpPr>
        <p:spPr>
          <a:xfrm>
            <a:off x="280737" y="1729276"/>
            <a:ext cx="16674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Ref genome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1427A-4E0E-E446-94B7-D4426936A96F}"/>
              </a:ext>
            </a:extLst>
          </p:cNvPr>
          <p:cNvSpPr/>
          <p:nvPr/>
        </p:nvSpPr>
        <p:spPr>
          <a:xfrm>
            <a:off x="280737" y="3160975"/>
            <a:ext cx="9252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46E8C-30DD-A641-964D-920B6C491AA8}"/>
              </a:ext>
            </a:extLst>
          </p:cNvPr>
          <p:cNvSpPr/>
          <p:nvPr/>
        </p:nvSpPr>
        <p:spPr>
          <a:xfrm>
            <a:off x="10368520" y="2415017"/>
            <a:ext cx="13777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46054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Our NGS pipeline - putting it all together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53BB5-FD24-524B-98EA-AC9170D26105}"/>
              </a:ext>
            </a:extLst>
          </p:cNvPr>
          <p:cNvSpPr txBox="1"/>
          <p:nvPr/>
        </p:nvSpPr>
        <p:spPr>
          <a:xfrm>
            <a:off x="2256567" y="1692393"/>
            <a:ext cx="1963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Reads</a:t>
            </a:r>
          </a:p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, 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fastq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CB31C1-E4E2-E64B-9942-EFB6BF79DA39}"/>
              </a:ext>
            </a:extLst>
          </p:cNvPr>
          <p:cNvSpPr txBox="1"/>
          <p:nvPr/>
        </p:nvSpPr>
        <p:spPr>
          <a:xfrm>
            <a:off x="4581858" y="1680634"/>
            <a:ext cx="4043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Ref. genome (+ index files)</a:t>
            </a:r>
          </a:p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(*.fa, *.</a:t>
            </a:r>
            <a:r>
              <a:rPr lang="en-US" sz="2800" dirty="0" err="1">
                <a:solidFill>
                  <a:schemeClr val="accent6"/>
                </a:solidFill>
                <a:latin typeface="Gill Sans MT" panose="020B0502020104020203" pitchFamily="34" charset="77"/>
              </a:rPr>
              <a:t>fasta</a:t>
            </a:r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6A83AB-0CAC-1641-B140-CA474B983CEA}"/>
              </a:ext>
            </a:extLst>
          </p:cNvPr>
          <p:cNvGrpSpPr/>
          <p:nvPr/>
        </p:nvGrpSpPr>
        <p:grpSpPr>
          <a:xfrm>
            <a:off x="3491682" y="3147853"/>
            <a:ext cx="1764632" cy="920294"/>
            <a:chOff x="2871537" y="2935705"/>
            <a:chExt cx="1764632" cy="9202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780E4A4-A6CB-6142-A43A-87F7BA1FD34B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E7AA9E-19B8-B14F-8441-E09E67508850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19442D-1C6E-194A-8009-87D2497FEA5B}"/>
              </a:ext>
            </a:extLst>
          </p:cNvPr>
          <p:cNvCxnSpPr>
            <a:cxnSpLocks/>
          </p:cNvCxnSpPr>
          <p:nvPr/>
        </p:nvCxnSpPr>
        <p:spPr>
          <a:xfrm>
            <a:off x="3898232" y="264650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1A85A0-5995-DC4B-917C-70A6CA8C11D5}"/>
              </a:ext>
            </a:extLst>
          </p:cNvPr>
          <p:cNvCxnSpPr>
            <a:cxnSpLocks/>
          </p:cNvCxnSpPr>
          <p:nvPr/>
        </p:nvCxnSpPr>
        <p:spPr>
          <a:xfrm>
            <a:off x="4884822" y="264650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4D8913-4A3B-E246-BD1C-7B675D2227DD}"/>
              </a:ext>
            </a:extLst>
          </p:cNvPr>
          <p:cNvCxnSpPr>
            <a:cxnSpLocks/>
          </p:cNvCxnSpPr>
          <p:nvPr/>
        </p:nvCxnSpPr>
        <p:spPr>
          <a:xfrm>
            <a:off x="5718141" y="3599089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2D2FFC-D246-B449-BC4C-7947AFAD06CD}"/>
              </a:ext>
            </a:extLst>
          </p:cNvPr>
          <p:cNvSpPr txBox="1"/>
          <p:nvPr/>
        </p:nvSpPr>
        <p:spPr>
          <a:xfrm>
            <a:off x="6992286" y="3204410"/>
            <a:ext cx="2192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Alignments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*.bam)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BFC85-8859-D545-8BD0-507217415E10}"/>
              </a:ext>
            </a:extLst>
          </p:cNvPr>
          <p:cNvSpPr txBox="1"/>
          <p:nvPr/>
        </p:nvSpPr>
        <p:spPr>
          <a:xfrm>
            <a:off x="2632249" y="4270515"/>
            <a:ext cx="3404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Example aligner: BWA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(many others exist)</a:t>
            </a:r>
          </a:p>
        </p:txBody>
      </p:sp>
    </p:spTree>
    <p:extLst>
      <p:ext uri="{BB962C8B-B14F-4D97-AF65-F5344CB8AC3E}">
        <p14:creationId xmlns:p14="http://schemas.microsoft.com/office/powerpoint/2010/main" val="919847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Sequencing coverage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BF2BA-3EFC-406F-BD45-1C88F78E6CBD}"/>
              </a:ext>
            </a:extLst>
          </p:cNvPr>
          <p:cNvCxnSpPr/>
          <p:nvPr/>
        </p:nvCxnSpPr>
        <p:spPr>
          <a:xfrm>
            <a:off x="1121434" y="2599427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84A7A2-60B1-43D4-9128-2DCDD7CDAD7E}"/>
              </a:ext>
            </a:extLst>
          </p:cNvPr>
          <p:cNvSpPr txBox="1"/>
          <p:nvPr/>
        </p:nvSpPr>
        <p:spPr>
          <a:xfrm flipH="1">
            <a:off x="856602" y="2035119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36192-532E-4E05-A73B-7475ADEDB55B}"/>
              </a:ext>
            </a:extLst>
          </p:cNvPr>
          <p:cNvSpPr txBox="1"/>
          <p:nvPr/>
        </p:nvSpPr>
        <p:spPr>
          <a:xfrm>
            <a:off x="10680897" y="1827535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0E365-A3A7-44DE-A7A2-7433B56D65B1}"/>
              </a:ext>
            </a:extLst>
          </p:cNvPr>
          <p:cNvSpPr txBox="1"/>
          <p:nvPr/>
        </p:nvSpPr>
        <p:spPr>
          <a:xfrm>
            <a:off x="360795" y="1799738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45E214-F811-4542-9CFC-4836967921A6}"/>
              </a:ext>
            </a:extLst>
          </p:cNvPr>
          <p:cNvCxnSpPr>
            <a:cxnSpLocks/>
          </p:cNvCxnSpPr>
          <p:nvPr/>
        </p:nvCxnSpPr>
        <p:spPr>
          <a:xfrm>
            <a:off x="1934801" y="306123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0619D-09DF-4E2E-A6B6-6D117D41035C}"/>
              </a:ext>
            </a:extLst>
          </p:cNvPr>
          <p:cNvCxnSpPr>
            <a:cxnSpLocks/>
          </p:cNvCxnSpPr>
          <p:nvPr/>
        </p:nvCxnSpPr>
        <p:spPr>
          <a:xfrm>
            <a:off x="8169497" y="311872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EEA4B-CDDC-4E2A-948E-EAA0E1554F34}"/>
              </a:ext>
            </a:extLst>
          </p:cNvPr>
          <p:cNvCxnSpPr>
            <a:cxnSpLocks/>
          </p:cNvCxnSpPr>
          <p:nvPr/>
        </p:nvCxnSpPr>
        <p:spPr>
          <a:xfrm>
            <a:off x="2122513" y="33218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2108E-2211-4957-A229-58103ABF10B4}"/>
              </a:ext>
            </a:extLst>
          </p:cNvPr>
          <p:cNvCxnSpPr>
            <a:cxnSpLocks/>
          </p:cNvCxnSpPr>
          <p:nvPr/>
        </p:nvCxnSpPr>
        <p:spPr>
          <a:xfrm>
            <a:off x="1768832" y="283085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B2B4A-6765-470B-9A02-200552F1176E}"/>
              </a:ext>
            </a:extLst>
          </p:cNvPr>
          <p:cNvCxnSpPr>
            <a:cxnSpLocks/>
          </p:cNvCxnSpPr>
          <p:nvPr/>
        </p:nvCxnSpPr>
        <p:spPr>
          <a:xfrm>
            <a:off x="8134142" y="288171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88CAD-157E-4DC3-B1D2-248566F735CE}"/>
              </a:ext>
            </a:extLst>
          </p:cNvPr>
          <p:cNvCxnSpPr>
            <a:cxnSpLocks/>
          </p:cNvCxnSpPr>
          <p:nvPr/>
        </p:nvCxnSpPr>
        <p:spPr>
          <a:xfrm>
            <a:off x="5168560" y="283085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BEC43-75CC-4AED-9905-0509A2AEDF47}"/>
              </a:ext>
            </a:extLst>
          </p:cNvPr>
          <p:cNvCxnSpPr>
            <a:cxnSpLocks/>
          </p:cNvCxnSpPr>
          <p:nvPr/>
        </p:nvCxnSpPr>
        <p:spPr>
          <a:xfrm>
            <a:off x="2655917" y="357652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56834-9DDE-4D24-9CD7-8B4D8461FDD0}"/>
              </a:ext>
            </a:extLst>
          </p:cNvPr>
          <p:cNvCxnSpPr>
            <a:cxnSpLocks/>
          </p:cNvCxnSpPr>
          <p:nvPr/>
        </p:nvCxnSpPr>
        <p:spPr>
          <a:xfrm>
            <a:off x="5703477" y="325543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A4DD29-50B4-41F2-9C4E-4532F10DE18A}"/>
              </a:ext>
            </a:extLst>
          </p:cNvPr>
          <p:cNvCxnSpPr>
            <a:cxnSpLocks/>
          </p:cNvCxnSpPr>
          <p:nvPr/>
        </p:nvCxnSpPr>
        <p:spPr>
          <a:xfrm>
            <a:off x="5441592" y="306123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D7C7063-4F61-4692-ABA8-57D3CB54D6CF}"/>
              </a:ext>
            </a:extLst>
          </p:cNvPr>
          <p:cNvSpPr/>
          <p:nvPr/>
        </p:nvSpPr>
        <p:spPr>
          <a:xfrm>
            <a:off x="6157956" y="2655342"/>
            <a:ext cx="291994" cy="7215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FB3F8-FF36-4B9F-960A-8D853E6E1454}"/>
              </a:ext>
            </a:extLst>
          </p:cNvPr>
          <p:cNvSpPr txBox="1"/>
          <p:nvPr/>
        </p:nvSpPr>
        <p:spPr>
          <a:xfrm>
            <a:off x="6157955" y="3449637"/>
            <a:ext cx="554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Coverage/depth</a:t>
            </a:r>
            <a:r>
              <a:rPr lang="en-US" sz="2400" dirty="0">
                <a:latin typeface="Gill Sans MT" panose="020B0502020104020203" pitchFamily="34" charset="77"/>
              </a:rPr>
              <a:t>: number of reads covering a given 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E7DD2-851B-2C49-BAE0-395C336B855B}"/>
              </a:ext>
            </a:extLst>
          </p:cNvPr>
          <p:cNvSpPr txBox="1"/>
          <p:nvPr/>
        </p:nvSpPr>
        <p:spPr>
          <a:xfrm>
            <a:off x="360795" y="1271097"/>
            <a:ext cx="528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Usually sequence many copies of a genome in one run</a:t>
            </a:r>
          </a:p>
          <a:p>
            <a:r>
              <a:rPr lang="en-US" dirty="0">
                <a:latin typeface="Gill Sans MT" panose="020B0502020104020203" pitchFamily="34" charset="77"/>
              </a:rPr>
              <a:t>(e.g. by taking millions of cells as input)</a:t>
            </a:r>
          </a:p>
        </p:txBody>
      </p:sp>
    </p:spTree>
    <p:extLst>
      <p:ext uri="{BB962C8B-B14F-4D97-AF65-F5344CB8AC3E}">
        <p14:creationId xmlns:p14="http://schemas.microsoft.com/office/powerpoint/2010/main" val="28231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Sequencing 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21EF7-1C64-4CB3-8E00-68D99C42DD36}"/>
              </a:ext>
            </a:extLst>
          </p:cNvPr>
          <p:cNvSpPr txBox="1"/>
          <p:nvPr/>
        </p:nvSpPr>
        <p:spPr>
          <a:xfrm>
            <a:off x="1656272" y="2777706"/>
            <a:ext cx="460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Average coverage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B61F6E-45BB-4C29-8ACA-C3FC403B7111}"/>
              </a:ext>
            </a:extLst>
          </p:cNvPr>
          <p:cNvSpPr txBox="1"/>
          <p:nvPr/>
        </p:nvSpPr>
        <p:spPr>
          <a:xfrm>
            <a:off x="6133381" y="2423763"/>
            <a:ext cx="4606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# Sequenced bases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22A1AF-54CC-4CE2-A87A-67E8C3315D82}"/>
              </a:ext>
            </a:extLst>
          </p:cNvPr>
          <p:cNvSpPr txBox="1"/>
          <p:nvPr/>
        </p:nvSpPr>
        <p:spPr>
          <a:xfrm>
            <a:off x="5989608" y="3131649"/>
            <a:ext cx="5506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Length of the genome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105759-AB3A-4542-9D4D-9AA32DE8D334}"/>
              </a:ext>
            </a:extLst>
          </p:cNvPr>
          <p:cNvCxnSpPr/>
          <p:nvPr/>
        </p:nvCxnSpPr>
        <p:spPr>
          <a:xfrm>
            <a:off x="6044242" y="3180271"/>
            <a:ext cx="46956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192B1D-F71E-4A63-8854-F15E31098B79}"/>
              </a:ext>
            </a:extLst>
          </p:cNvPr>
          <p:cNvSpPr txBox="1"/>
          <p:nvPr/>
        </p:nvSpPr>
        <p:spPr>
          <a:xfrm>
            <a:off x="6590582" y="2010966"/>
            <a:ext cx="3099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length * Number of reads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56C184-8559-439D-B149-9BB4F5D1E2AE}"/>
              </a:ext>
            </a:extLst>
          </p:cNvPr>
          <p:cNvSpPr txBox="1"/>
          <p:nvPr/>
        </p:nvSpPr>
        <p:spPr>
          <a:xfrm>
            <a:off x="626852" y="4480245"/>
            <a:ext cx="9494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e.g. To sequence a human genome (3 billion </a:t>
            </a:r>
            <a:r>
              <a:rPr lang="en-US" sz="3200" dirty="0" err="1">
                <a:latin typeface="Gill Sans MT" panose="020B0502020104020203" pitchFamily="34" charset="77"/>
              </a:rPr>
              <a:t>bp</a:t>
            </a:r>
            <a:r>
              <a:rPr lang="en-US" sz="3200" dirty="0">
                <a:latin typeface="Gill Sans MT" panose="020B0502020104020203" pitchFamily="34" charset="77"/>
              </a:rPr>
              <a:t>) to 30X coverage with 100bp reads, we need: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(3 billion * 30)/100 = 900 million reads (or 450M read pairs)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4D0062-4ADE-431A-A7F4-49408E3A4B6D}"/>
              </a:ext>
            </a:extLst>
          </p:cNvPr>
          <p:cNvSpPr txBox="1"/>
          <p:nvPr/>
        </p:nvSpPr>
        <p:spPr>
          <a:xfrm>
            <a:off x="324929" y="1133803"/>
            <a:ext cx="4606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Coverage</a:t>
            </a:r>
            <a:r>
              <a:rPr lang="en-US" sz="2400" dirty="0">
                <a:latin typeface="Gill Sans MT" panose="020B0502020104020203" pitchFamily="34" charset="77"/>
              </a:rPr>
              <a:t>: how many times do we sequence a certain position in the genome</a:t>
            </a:r>
          </a:p>
        </p:txBody>
      </p:sp>
    </p:spTree>
    <p:extLst>
      <p:ext uri="{BB962C8B-B14F-4D97-AF65-F5344CB8AC3E}">
        <p14:creationId xmlns:p14="http://schemas.microsoft.com/office/powerpoint/2010/main" val="320061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12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E56EA-80F6-5849-9AEF-475DB1EC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006" y="1108594"/>
            <a:ext cx="6483930" cy="32419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FB492B-D181-F940-9DCB-9C33C44EE2BB}"/>
              </a:ext>
            </a:extLst>
          </p:cNvPr>
          <p:cNvSpPr/>
          <p:nvPr/>
        </p:nvSpPr>
        <p:spPr>
          <a:xfrm>
            <a:off x="0" y="6488668"/>
            <a:ext cx="763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https://blog.23andme.com/23andme-research/does-your-dna-make-you-lol/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4116C-B96A-534F-95F3-DD3215F981A2}"/>
              </a:ext>
            </a:extLst>
          </p:cNvPr>
          <p:cNvSpPr/>
          <p:nvPr/>
        </p:nvSpPr>
        <p:spPr>
          <a:xfrm>
            <a:off x="593499" y="1608960"/>
            <a:ext cx="4522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D4D4D"/>
                </a:solidFill>
                <a:latin typeface="Gill Sans MT" panose="020B0502020104020203" pitchFamily="34" charset="77"/>
              </a:rPr>
              <a:t>“On a scale of 1-5, where 5 is above average, how would you rate your sense of humor?” n=466,828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D997E-53B4-F24C-AE38-CE5845F63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05" y="4101685"/>
            <a:ext cx="3251200" cy="218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B1BBA-0B67-7443-9FFA-BF44FE8CFD67}"/>
              </a:ext>
            </a:extLst>
          </p:cNvPr>
          <p:cNvSpPr txBox="1"/>
          <p:nvPr/>
        </p:nvSpPr>
        <p:spPr>
          <a:xfrm>
            <a:off x="1553422" y="4465771"/>
            <a:ext cx="1986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Relative sense of humor by geography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7FB45-9947-034F-9029-43E0CAC8E1E6}"/>
              </a:ext>
            </a:extLst>
          </p:cNvPr>
          <p:cNvSpPr txBox="1"/>
          <p:nvPr/>
        </p:nvSpPr>
        <p:spPr>
          <a:xfrm>
            <a:off x="189412" y="201617"/>
            <a:ext cx="781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Happy April Fool’s Day </a:t>
            </a:r>
            <a:r>
              <a:rPr lang="en-US" sz="3200" dirty="0">
                <a:latin typeface="Gill Sans MT" panose="020B0502020104020203" pitchFamily="34" charset="0"/>
                <a:sym typeface="Wingdings" pitchFamily="2" charset="2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169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Sequencing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A2BE2-FF01-4242-8C1C-9BFC50AE7310}"/>
              </a:ext>
            </a:extLst>
          </p:cNvPr>
          <p:cNvSpPr txBox="1"/>
          <p:nvPr/>
        </p:nvSpPr>
        <p:spPr>
          <a:xfrm>
            <a:off x="933499" y="1357179"/>
            <a:ext cx="9071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You run one lane of a 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Hiseq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 instrument with 2x150bp reads to generate 150 million total read pairs. What will be the average coverage of a human genome (3 billion 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bp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)?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A0D9A-2540-FB45-8329-496244BEB98C}"/>
              </a:ext>
            </a:extLst>
          </p:cNvPr>
          <p:cNvSpPr txBox="1"/>
          <p:nvPr/>
        </p:nvSpPr>
        <p:spPr>
          <a:xfrm>
            <a:off x="933499" y="3881718"/>
            <a:ext cx="9071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You run one lane of a 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Hiseq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 instrument with 2x150bp reads to generate 150 million total read pairs. What will be the average coverage of an E. coli genome? (5 million 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bp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CF37C-82EF-9946-8754-1913331B4875}"/>
              </a:ext>
            </a:extLst>
          </p:cNvPr>
          <p:cNvSpPr txBox="1"/>
          <p:nvPr/>
        </p:nvSpPr>
        <p:spPr>
          <a:xfrm>
            <a:off x="3260035" y="3127280"/>
            <a:ext cx="492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150000000*2*150/3000000000 = </a:t>
            </a:r>
            <a:r>
              <a:rPr lang="en-US" sz="2400" b="1" dirty="0">
                <a:latin typeface="Gill Sans MT" panose="020B0502020104020203" pitchFamily="34" charset="77"/>
              </a:rPr>
              <a:t>15x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24999-F685-1E41-9746-8D70260C9E2D}"/>
              </a:ext>
            </a:extLst>
          </p:cNvPr>
          <p:cNvSpPr txBox="1"/>
          <p:nvPr/>
        </p:nvSpPr>
        <p:spPr>
          <a:xfrm>
            <a:off x="3260035" y="5559486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150000000*2*150/5000000 = </a:t>
            </a:r>
            <a:r>
              <a:rPr lang="en-US" sz="2400" b="1" dirty="0">
                <a:latin typeface="Gill Sans MT" panose="020B0502020104020203" pitchFamily="34" charset="77"/>
              </a:rPr>
              <a:t>9000x</a:t>
            </a:r>
          </a:p>
        </p:txBody>
      </p:sp>
    </p:spTree>
    <p:extLst>
      <p:ext uri="{BB962C8B-B14F-4D97-AF65-F5344CB8AC3E}">
        <p14:creationId xmlns:p14="http://schemas.microsoft.com/office/powerpoint/2010/main" val="24616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Sequencing coverage – it’s actually a *distribution*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A55CE7-4DC5-F74C-9996-1386C710939F}"/>
              </a:ext>
            </a:extLst>
          </p:cNvPr>
          <p:cNvCxnSpPr/>
          <p:nvPr/>
        </p:nvCxnSpPr>
        <p:spPr>
          <a:xfrm>
            <a:off x="1160501" y="182392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1DEB88-4C42-054B-86A3-B1C0E6E41017}"/>
              </a:ext>
            </a:extLst>
          </p:cNvPr>
          <p:cNvSpPr txBox="1"/>
          <p:nvPr/>
        </p:nvSpPr>
        <p:spPr>
          <a:xfrm flipH="1">
            <a:off x="895669" y="1259615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FB784-D3AC-FB48-8847-4BAED4A72714}"/>
              </a:ext>
            </a:extLst>
          </p:cNvPr>
          <p:cNvSpPr txBox="1"/>
          <p:nvPr/>
        </p:nvSpPr>
        <p:spPr>
          <a:xfrm>
            <a:off x="10719964" y="1052031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D2E96-A4B6-4B42-B439-6938E83DB1C7}"/>
              </a:ext>
            </a:extLst>
          </p:cNvPr>
          <p:cNvSpPr txBox="1"/>
          <p:nvPr/>
        </p:nvSpPr>
        <p:spPr>
          <a:xfrm>
            <a:off x="399862" y="1024234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CB11A4-D520-0449-B309-C8B53A6633FE}"/>
              </a:ext>
            </a:extLst>
          </p:cNvPr>
          <p:cNvCxnSpPr>
            <a:cxnSpLocks/>
          </p:cNvCxnSpPr>
          <p:nvPr/>
        </p:nvCxnSpPr>
        <p:spPr>
          <a:xfrm>
            <a:off x="1973868" y="228572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E9C067-393E-594B-8C56-8BB9F331BF9A}"/>
              </a:ext>
            </a:extLst>
          </p:cNvPr>
          <p:cNvCxnSpPr>
            <a:cxnSpLocks/>
          </p:cNvCxnSpPr>
          <p:nvPr/>
        </p:nvCxnSpPr>
        <p:spPr>
          <a:xfrm>
            <a:off x="8208564" y="234322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3AABDA-1914-C24B-8995-B9FC69BCC363}"/>
              </a:ext>
            </a:extLst>
          </p:cNvPr>
          <p:cNvCxnSpPr>
            <a:cxnSpLocks/>
          </p:cNvCxnSpPr>
          <p:nvPr/>
        </p:nvCxnSpPr>
        <p:spPr>
          <a:xfrm>
            <a:off x="2161580" y="254630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2D04F2-64F5-434D-BD5F-0391F75EEC3A}"/>
              </a:ext>
            </a:extLst>
          </p:cNvPr>
          <p:cNvCxnSpPr>
            <a:cxnSpLocks/>
          </p:cNvCxnSpPr>
          <p:nvPr/>
        </p:nvCxnSpPr>
        <p:spPr>
          <a:xfrm>
            <a:off x="1807899" y="205535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DDECF-E07B-A34F-B527-240FEF13CF78}"/>
              </a:ext>
            </a:extLst>
          </p:cNvPr>
          <p:cNvCxnSpPr>
            <a:cxnSpLocks/>
          </p:cNvCxnSpPr>
          <p:nvPr/>
        </p:nvCxnSpPr>
        <p:spPr>
          <a:xfrm>
            <a:off x="8173209" y="210621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15F872-1D80-D74C-B28C-5AF837BA83F6}"/>
              </a:ext>
            </a:extLst>
          </p:cNvPr>
          <p:cNvCxnSpPr>
            <a:cxnSpLocks/>
          </p:cNvCxnSpPr>
          <p:nvPr/>
        </p:nvCxnSpPr>
        <p:spPr>
          <a:xfrm>
            <a:off x="5207627" y="205535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18A61-052B-4C48-9C19-4E7BA29C3160}"/>
              </a:ext>
            </a:extLst>
          </p:cNvPr>
          <p:cNvCxnSpPr>
            <a:cxnSpLocks/>
          </p:cNvCxnSpPr>
          <p:nvPr/>
        </p:nvCxnSpPr>
        <p:spPr>
          <a:xfrm>
            <a:off x="2694984" y="280101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F1CB22-0F77-B949-B622-EF99D915B6F2}"/>
              </a:ext>
            </a:extLst>
          </p:cNvPr>
          <p:cNvCxnSpPr>
            <a:cxnSpLocks/>
          </p:cNvCxnSpPr>
          <p:nvPr/>
        </p:nvCxnSpPr>
        <p:spPr>
          <a:xfrm>
            <a:off x="5742544" y="247993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FA23EB-DF8E-5E44-AEDC-6EE01E3B4F52}"/>
              </a:ext>
            </a:extLst>
          </p:cNvPr>
          <p:cNvCxnSpPr>
            <a:cxnSpLocks/>
          </p:cNvCxnSpPr>
          <p:nvPr/>
        </p:nvCxnSpPr>
        <p:spPr>
          <a:xfrm>
            <a:off x="5480659" y="228572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D9808A-1144-114F-B1BB-2523FE8691C0}"/>
              </a:ext>
            </a:extLst>
          </p:cNvPr>
          <p:cNvSpPr txBox="1"/>
          <p:nvPr/>
        </p:nvSpPr>
        <p:spPr>
          <a:xfrm>
            <a:off x="0" y="2967939"/>
            <a:ext cx="11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Coverage: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B0A56-7F2A-B64D-9F91-545DC68C9A87}"/>
              </a:ext>
            </a:extLst>
          </p:cNvPr>
          <p:cNvSpPr txBox="1"/>
          <p:nvPr/>
        </p:nvSpPr>
        <p:spPr>
          <a:xfrm>
            <a:off x="1099152" y="2992626"/>
            <a:ext cx="993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0 0 0 1 2 3 3 3 4 4 4 4 3 2 1 1 1 0 0 0 0 1 1 2 3 3 3 3 3 3 2 1 1 0 0 0 0 2 2 2 2 2 2 2 2 2 0 0 0 0 0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E53142-538F-FC47-BE5B-4B5ADFE90ED7}"/>
              </a:ext>
            </a:extLst>
          </p:cNvPr>
          <p:cNvGrpSpPr/>
          <p:nvPr/>
        </p:nvGrpSpPr>
        <p:grpSpPr>
          <a:xfrm>
            <a:off x="384475" y="3587185"/>
            <a:ext cx="3178931" cy="3117290"/>
            <a:chOff x="384475" y="3587185"/>
            <a:chExt cx="3178931" cy="31172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3B9F8-4103-8D43-818F-31EAD5CE6536}"/>
                </a:ext>
              </a:extLst>
            </p:cNvPr>
            <p:cNvCxnSpPr/>
            <p:nvPr/>
          </p:nvCxnSpPr>
          <p:spPr>
            <a:xfrm>
              <a:off x="895669" y="3689684"/>
              <a:ext cx="0" cy="2310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25E1E8-B5EF-C540-A7FA-AD2D14A01173}"/>
                </a:ext>
              </a:extLst>
            </p:cNvPr>
            <p:cNvCxnSpPr/>
            <p:nvPr/>
          </p:nvCxnSpPr>
          <p:spPr>
            <a:xfrm>
              <a:off x="901178" y="5999747"/>
              <a:ext cx="26622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E639F9-0DEA-254F-BC80-28D9C4689667}"/>
                </a:ext>
              </a:extLst>
            </p:cNvPr>
            <p:cNvSpPr txBox="1"/>
            <p:nvPr/>
          </p:nvSpPr>
          <p:spPr>
            <a:xfrm rot="16200000">
              <a:off x="94652" y="4612576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Gill Sans MT" panose="020B0502020104020203" pitchFamily="34" charset="77"/>
                </a:rPr>
                <a:t># Bases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B884DB-3EFA-E445-8C8D-73149E55E288}"/>
                </a:ext>
              </a:extLst>
            </p:cNvPr>
            <p:cNvSpPr txBox="1"/>
            <p:nvPr/>
          </p:nvSpPr>
          <p:spPr>
            <a:xfrm>
              <a:off x="1662203" y="6304365"/>
              <a:ext cx="11773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Gill Sans MT" panose="020B0502020104020203" pitchFamily="34" charset="77"/>
                </a:rPr>
                <a:t>Coverage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385C3D-FFF5-234A-B33E-896F98A19F09}"/>
                </a:ext>
              </a:extLst>
            </p:cNvPr>
            <p:cNvSpPr txBox="1"/>
            <p:nvPr/>
          </p:nvSpPr>
          <p:spPr>
            <a:xfrm>
              <a:off x="965153" y="59674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CB0DF6-BDAA-DC43-ABCB-B7AD7F3E2910}"/>
                </a:ext>
              </a:extLst>
            </p:cNvPr>
            <p:cNvSpPr txBox="1"/>
            <p:nvPr/>
          </p:nvSpPr>
          <p:spPr>
            <a:xfrm>
              <a:off x="1529304" y="59674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D489C3-FE81-2A47-B6DA-F5E93D46785D}"/>
                </a:ext>
              </a:extLst>
            </p:cNvPr>
            <p:cNvSpPr txBox="1"/>
            <p:nvPr/>
          </p:nvSpPr>
          <p:spPr>
            <a:xfrm>
              <a:off x="2093455" y="59674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8D015D-1ACD-7549-A775-CD4E4F4585EE}"/>
                </a:ext>
              </a:extLst>
            </p:cNvPr>
            <p:cNvSpPr txBox="1"/>
            <p:nvPr/>
          </p:nvSpPr>
          <p:spPr>
            <a:xfrm>
              <a:off x="2657606" y="59674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A444D2-F024-944E-BCDB-6983FC005ACD}"/>
                </a:ext>
              </a:extLst>
            </p:cNvPr>
            <p:cNvSpPr txBox="1"/>
            <p:nvPr/>
          </p:nvSpPr>
          <p:spPr>
            <a:xfrm>
              <a:off x="3221755" y="59674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DEA582-252F-9E49-BE42-426032ED5DFB}"/>
                </a:ext>
              </a:extLst>
            </p:cNvPr>
            <p:cNvSpPr/>
            <p:nvPr/>
          </p:nvSpPr>
          <p:spPr>
            <a:xfrm>
              <a:off x="981195" y="3978442"/>
              <a:ext cx="300082" cy="202130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FC4AC-65B3-D94D-8CCF-593F5D6A7991}"/>
                </a:ext>
              </a:extLst>
            </p:cNvPr>
            <p:cNvSpPr txBox="1"/>
            <p:nvPr/>
          </p:nvSpPr>
          <p:spPr>
            <a:xfrm>
              <a:off x="894621" y="3587185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95B173-1242-0E44-B8DA-45DA0346F0E9}"/>
                </a:ext>
              </a:extLst>
            </p:cNvPr>
            <p:cNvSpPr/>
            <p:nvPr/>
          </p:nvSpPr>
          <p:spPr>
            <a:xfrm>
              <a:off x="1550089" y="4876800"/>
              <a:ext cx="300082" cy="1131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88BCBE-A32B-6D48-AB92-3D8A337A3AD8}"/>
                </a:ext>
              </a:extLst>
            </p:cNvPr>
            <p:cNvSpPr txBox="1"/>
            <p:nvPr/>
          </p:nvSpPr>
          <p:spPr>
            <a:xfrm>
              <a:off x="1537882" y="44989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6370C0-11F6-D54B-B586-E29749E9BDA9}"/>
                </a:ext>
              </a:extLst>
            </p:cNvPr>
            <p:cNvSpPr/>
            <p:nvPr/>
          </p:nvSpPr>
          <p:spPr>
            <a:xfrm>
              <a:off x="2086425" y="4299232"/>
              <a:ext cx="307111" cy="170051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B26CE9-C992-2445-9F97-48054AE398E9}"/>
                </a:ext>
              </a:extLst>
            </p:cNvPr>
            <p:cNvSpPr txBox="1"/>
            <p:nvPr/>
          </p:nvSpPr>
          <p:spPr>
            <a:xfrm>
              <a:off x="2011671" y="3914881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FCC716-D450-0243-BEB6-73F802A5F6AE}"/>
                </a:ext>
              </a:extLst>
            </p:cNvPr>
            <p:cNvSpPr/>
            <p:nvPr/>
          </p:nvSpPr>
          <p:spPr>
            <a:xfrm>
              <a:off x="2660201" y="4558754"/>
              <a:ext cx="297487" cy="143264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8EC63C3-C985-1E41-A96E-EF392F65CD37}"/>
                </a:ext>
              </a:extLst>
            </p:cNvPr>
            <p:cNvSpPr txBox="1"/>
            <p:nvPr/>
          </p:nvSpPr>
          <p:spPr>
            <a:xfrm>
              <a:off x="2585447" y="4131125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10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713AF13-BD72-1746-930A-CCF692C4EE86}"/>
                </a:ext>
              </a:extLst>
            </p:cNvPr>
            <p:cNvSpPr/>
            <p:nvPr/>
          </p:nvSpPr>
          <p:spPr>
            <a:xfrm>
              <a:off x="3225310" y="5299386"/>
              <a:ext cx="296528" cy="69150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F01394-B33B-484A-BA32-91847FAA2E6E}"/>
                </a:ext>
              </a:extLst>
            </p:cNvPr>
            <p:cNvSpPr txBox="1"/>
            <p:nvPr/>
          </p:nvSpPr>
          <p:spPr>
            <a:xfrm>
              <a:off x="3198684" y="483765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4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CD6E03-15EB-9B4E-9429-147A201F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8943" r="34366" b="18767"/>
          <a:stretch/>
        </p:blipFill>
        <p:spPr bwMode="auto">
          <a:xfrm>
            <a:off x="4609506" y="3607342"/>
            <a:ext cx="6155070" cy="2887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FA82600-263D-F843-82AA-D7CEEB627C9F}"/>
              </a:ext>
            </a:extLst>
          </p:cNvPr>
          <p:cNvSpPr txBox="1"/>
          <p:nvPr/>
        </p:nvSpPr>
        <p:spPr>
          <a:xfrm>
            <a:off x="9384632" y="3776642"/>
            <a:ext cx="133438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Real data!</a:t>
            </a:r>
          </a:p>
          <a:p>
            <a:pPr algn="r"/>
            <a:r>
              <a:rPr lang="en-US" dirty="0">
                <a:latin typeface="Gill Sans MT" panose="020B0502020104020203" pitchFamily="34" charset="77"/>
              </a:rPr>
              <a:t>~40X WGS</a:t>
            </a:r>
          </a:p>
          <a:p>
            <a:pPr algn="r"/>
            <a:r>
              <a:rPr lang="en-US" dirty="0">
                <a:latin typeface="Gill Sans MT" panose="020B0502020104020203" pitchFamily="34" charset="77"/>
              </a:rPr>
              <a:t>Poisson-like distribution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BD554F-E0B3-5A4C-96A5-7AFF2444145D}"/>
              </a:ext>
            </a:extLst>
          </p:cNvPr>
          <p:cNvSpPr txBox="1"/>
          <p:nvPr/>
        </p:nvSpPr>
        <p:spPr>
          <a:xfrm>
            <a:off x="5480659" y="5460474"/>
            <a:ext cx="25919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Why is there a spike at 0?</a:t>
            </a:r>
          </a:p>
        </p:txBody>
      </p:sp>
    </p:spTree>
    <p:extLst>
      <p:ext uri="{BB962C8B-B14F-4D97-AF65-F5344CB8AC3E}">
        <p14:creationId xmlns:p14="http://schemas.microsoft.com/office/powerpoint/2010/main" val="10422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46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FE0ABD-9597-4441-9EFD-6B4F7E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NGS Variant Calling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0917-E28B-C842-9569-54872D0BF31B}"/>
              </a:ext>
            </a:extLst>
          </p:cNvPr>
          <p:cNvSpPr txBox="1"/>
          <p:nvPr/>
        </p:nvSpPr>
        <p:spPr>
          <a:xfrm>
            <a:off x="7039104" y="5845999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D0A40-DFFE-2042-9868-07EF308C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6" y="1013828"/>
            <a:ext cx="1483998" cy="10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EDCF-B6E7-304A-8BF3-0F0E57FFF298}"/>
              </a:ext>
            </a:extLst>
          </p:cNvPr>
          <p:cNvSpPr txBox="1"/>
          <p:nvPr/>
        </p:nvSpPr>
        <p:spPr>
          <a:xfrm>
            <a:off x="2811780" y="1239621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7E110-9C81-574A-B3F5-9B41B0701FEA}"/>
              </a:ext>
            </a:extLst>
          </p:cNvPr>
          <p:cNvSpPr txBox="1"/>
          <p:nvPr/>
        </p:nvSpPr>
        <p:spPr>
          <a:xfrm>
            <a:off x="2811780" y="2523847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Quality Control (QC)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E1664-E2DB-1142-BB6E-3089A8D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71" y="1857365"/>
            <a:ext cx="2244696" cy="163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45FC6-78A7-284C-A5F9-AB6EB6B2393D}"/>
              </a:ext>
            </a:extLst>
          </p:cNvPr>
          <p:cNvSpPr txBox="1"/>
          <p:nvPr/>
        </p:nvSpPr>
        <p:spPr>
          <a:xfrm>
            <a:off x="2811780" y="3671000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Alignment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08D7-D6AB-2842-9DBA-3F960BDBD36E}"/>
              </a:ext>
            </a:extLst>
          </p:cNvPr>
          <p:cNvCxnSpPr>
            <a:cxnSpLocks/>
          </p:cNvCxnSpPr>
          <p:nvPr/>
        </p:nvCxnSpPr>
        <p:spPr>
          <a:xfrm>
            <a:off x="5843240" y="40911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FCCEDA-DD12-0F41-84FE-CF4F87AEE655}"/>
              </a:ext>
            </a:extLst>
          </p:cNvPr>
          <p:cNvCxnSpPr>
            <a:cxnSpLocks/>
          </p:cNvCxnSpPr>
          <p:nvPr/>
        </p:nvCxnSpPr>
        <p:spPr>
          <a:xfrm>
            <a:off x="6849466" y="439009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6E108-2108-5041-90B6-53927083AC16}"/>
              </a:ext>
            </a:extLst>
          </p:cNvPr>
          <p:cNvCxnSpPr>
            <a:cxnSpLocks/>
          </p:cNvCxnSpPr>
          <p:nvPr/>
        </p:nvCxnSpPr>
        <p:spPr>
          <a:xfrm>
            <a:off x="6384207" y="422215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5F79A9-73CA-CC43-B846-D26A4CF0A18D}"/>
              </a:ext>
            </a:extLst>
          </p:cNvPr>
          <p:cNvCxnSpPr>
            <a:cxnSpLocks/>
          </p:cNvCxnSpPr>
          <p:nvPr/>
        </p:nvCxnSpPr>
        <p:spPr>
          <a:xfrm>
            <a:off x="7660277" y="40870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F38392-7443-2347-9555-6C50F7AEBEA8}"/>
              </a:ext>
            </a:extLst>
          </p:cNvPr>
          <p:cNvCxnSpPr>
            <a:cxnSpLocks/>
          </p:cNvCxnSpPr>
          <p:nvPr/>
        </p:nvCxnSpPr>
        <p:spPr>
          <a:xfrm>
            <a:off x="5439288" y="3932610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2513BC-B207-EA43-853A-8F1251E004F9}"/>
              </a:ext>
            </a:extLst>
          </p:cNvPr>
          <p:cNvSpPr txBox="1"/>
          <p:nvPr/>
        </p:nvSpPr>
        <p:spPr>
          <a:xfrm>
            <a:off x="2844834" y="4832081"/>
            <a:ext cx="244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4. Variant calling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DC321-4CE3-AB49-97E7-42909DE27CED}"/>
              </a:ext>
            </a:extLst>
          </p:cNvPr>
          <p:cNvSpPr txBox="1"/>
          <p:nvPr/>
        </p:nvSpPr>
        <p:spPr>
          <a:xfrm>
            <a:off x="2844834" y="5822150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5. Interpretation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9F966-842B-BF43-8396-DE6F9F28ABD5}"/>
              </a:ext>
            </a:extLst>
          </p:cNvPr>
          <p:cNvCxnSpPr>
            <a:cxnSpLocks/>
          </p:cNvCxnSpPr>
          <p:nvPr/>
        </p:nvCxnSpPr>
        <p:spPr>
          <a:xfrm>
            <a:off x="5863987" y="51414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A3C1C8-2229-FB42-B2DD-A58564210137}"/>
              </a:ext>
            </a:extLst>
          </p:cNvPr>
          <p:cNvCxnSpPr>
            <a:cxnSpLocks/>
          </p:cNvCxnSpPr>
          <p:nvPr/>
        </p:nvCxnSpPr>
        <p:spPr>
          <a:xfrm>
            <a:off x="6870213" y="544038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0ABE1-9AC5-314E-BBE4-F36E92374724}"/>
              </a:ext>
            </a:extLst>
          </p:cNvPr>
          <p:cNvCxnSpPr>
            <a:cxnSpLocks/>
          </p:cNvCxnSpPr>
          <p:nvPr/>
        </p:nvCxnSpPr>
        <p:spPr>
          <a:xfrm>
            <a:off x="6404954" y="527245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0D5D-A442-5448-8E9C-75F02E5632B3}"/>
              </a:ext>
            </a:extLst>
          </p:cNvPr>
          <p:cNvCxnSpPr>
            <a:cxnSpLocks/>
          </p:cNvCxnSpPr>
          <p:nvPr/>
        </p:nvCxnSpPr>
        <p:spPr>
          <a:xfrm>
            <a:off x="7681024" y="51373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310BC3-A7CB-4642-9D2E-4AA4B0D52ED7}"/>
              </a:ext>
            </a:extLst>
          </p:cNvPr>
          <p:cNvCxnSpPr>
            <a:cxnSpLocks/>
          </p:cNvCxnSpPr>
          <p:nvPr/>
        </p:nvCxnSpPr>
        <p:spPr>
          <a:xfrm>
            <a:off x="5460035" y="4982904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0B3520-B964-5145-AA5D-1E4C16FE3F0E}"/>
              </a:ext>
            </a:extLst>
          </p:cNvPr>
          <p:cNvSpPr/>
          <p:nvPr/>
        </p:nvSpPr>
        <p:spPr>
          <a:xfrm>
            <a:off x="7086541" y="5077449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D96360-72B5-8C4E-8031-5CE91FA25F5F}"/>
              </a:ext>
            </a:extLst>
          </p:cNvPr>
          <p:cNvSpPr/>
          <p:nvPr/>
        </p:nvSpPr>
        <p:spPr>
          <a:xfrm>
            <a:off x="7086541" y="5231402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A415-E679-4248-BABD-C06233676320}"/>
              </a:ext>
            </a:extLst>
          </p:cNvPr>
          <p:cNvSpPr/>
          <p:nvPr/>
        </p:nvSpPr>
        <p:spPr>
          <a:xfrm>
            <a:off x="7085418" y="5392008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6C2ABB-F8A4-4147-84BA-08C96C2CAE66}"/>
              </a:ext>
            </a:extLst>
          </p:cNvPr>
          <p:cNvSpPr/>
          <p:nvPr/>
        </p:nvSpPr>
        <p:spPr>
          <a:xfrm>
            <a:off x="1947254" y="4613087"/>
            <a:ext cx="8915400" cy="1162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0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variants from short reads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5AF8B-1461-5945-8D14-95853159A786}"/>
              </a:ext>
            </a:extLst>
          </p:cNvPr>
          <p:cNvSpPr txBox="1"/>
          <p:nvPr/>
        </p:nvSpPr>
        <p:spPr>
          <a:xfrm>
            <a:off x="374039" y="1406879"/>
            <a:ext cx="441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Haploid organism (</a:t>
            </a:r>
            <a:r>
              <a:rPr lang="en-US" sz="2400" b="1" i="1" dirty="0">
                <a:latin typeface="Gill Sans MT" panose="020B0502020104020203" pitchFamily="34" charset="77"/>
              </a:rPr>
              <a:t>e.g.</a:t>
            </a:r>
            <a:r>
              <a:rPr lang="en-US" sz="2400" b="1" dirty="0">
                <a:latin typeface="Gill Sans MT" panose="020B0502020104020203" pitchFamily="34" charset="77"/>
              </a:rPr>
              <a:t> </a:t>
            </a:r>
            <a:r>
              <a:rPr lang="en-US" sz="2400" b="1" i="1" dirty="0">
                <a:latin typeface="Gill Sans MT" panose="020B0502020104020203" pitchFamily="34" charset="77"/>
              </a:rPr>
              <a:t>E. coli</a:t>
            </a:r>
            <a:r>
              <a:rPr lang="en-US" sz="2400" b="1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A1E9DC-F464-0747-99E8-9FFBC36850DD}"/>
              </a:ext>
            </a:extLst>
          </p:cNvPr>
          <p:cNvSpPr/>
          <p:nvPr/>
        </p:nvSpPr>
        <p:spPr>
          <a:xfrm>
            <a:off x="5022575" y="1305070"/>
            <a:ext cx="1020417" cy="72886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17B9AB-C4BC-6541-964B-6D5BF5EA1ED3}"/>
              </a:ext>
            </a:extLst>
          </p:cNvPr>
          <p:cNvSpPr/>
          <p:nvPr/>
        </p:nvSpPr>
        <p:spPr>
          <a:xfrm>
            <a:off x="5532783" y="1669504"/>
            <a:ext cx="218661" cy="1789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0CB45-7036-6C41-9F4C-E5CE8CD7BDC7}"/>
              </a:ext>
            </a:extLst>
          </p:cNvPr>
          <p:cNvSpPr txBox="1"/>
          <p:nvPr/>
        </p:nvSpPr>
        <p:spPr>
          <a:xfrm>
            <a:off x="6042992" y="1574290"/>
            <a:ext cx="452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One circular copy of genome (5Mb. See Lab 2)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C3B47F-3DFE-3941-A75B-4AE15A485268}"/>
              </a:ext>
            </a:extLst>
          </p:cNvPr>
          <p:cNvCxnSpPr/>
          <p:nvPr/>
        </p:nvCxnSpPr>
        <p:spPr>
          <a:xfrm>
            <a:off x="972371" y="2847225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DAC9AA-E120-DF48-81A0-09EFC75360FD}"/>
              </a:ext>
            </a:extLst>
          </p:cNvPr>
          <p:cNvSpPr txBox="1"/>
          <p:nvPr/>
        </p:nvSpPr>
        <p:spPr>
          <a:xfrm flipH="1">
            <a:off x="707539" y="2216657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F5C30B-3571-FB4B-AAC5-B3A7A167EB51}"/>
              </a:ext>
            </a:extLst>
          </p:cNvPr>
          <p:cNvCxnSpPr>
            <a:cxnSpLocks/>
          </p:cNvCxnSpPr>
          <p:nvPr/>
        </p:nvCxnSpPr>
        <p:spPr>
          <a:xfrm>
            <a:off x="1785738" y="330903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A03193-D50F-A548-B764-E4D137587522}"/>
              </a:ext>
            </a:extLst>
          </p:cNvPr>
          <p:cNvCxnSpPr>
            <a:cxnSpLocks/>
          </p:cNvCxnSpPr>
          <p:nvPr/>
        </p:nvCxnSpPr>
        <p:spPr>
          <a:xfrm>
            <a:off x="8020434" y="336652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1DAE5D-0326-464A-BF99-073028186269}"/>
              </a:ext>
            </a:extLst>
          </p:cNvPr>
          <p:cNvCxnSpPr>
            <a:cxnSpLocks/>
          </p:cNvCxnSpPr>
          <p:nvPr/>
        </p:nvCxnSpPr>
        <p:spPr>
          <a:xfrm>
            <a:off x="1973450" y="356960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BD16B2-D4A7-E543-B899-4E3459E3ADDC}"/>
              </a:ext>
            </a:extLst>
          </p:cNvPr>
          <p:cNvCxnSpPr>
            <a:cxnSpLocks/>
          </p:cNvCxnSpPr>
          <p:nvPr/>
        </p:nvCxnSpPr>
        <p:spPr>
          <a:xfrm>
            <a:off x="1619769" y="307865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2EB16A-406D-F049-B04E-7206BC7834A4}"/>
              </a:ext>
            </a:extLst>
          </p:cNvPr>
          <p:cNvCxnSpPr>
            <a:cxnSpLocks/>
          </p:cNvCxnSpPr>
          <p:nvPr/>
        </p:nvCxnSpPr>
        <p:spPr>
          <a:xfrm>
            <a:off x="7985079" y="312951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BE00A9-19F5-A841-A91D-F77E4F97211E}"/>
              </a:ext>
            </a:extLst>
          </p:cNvPr>
          <p:cNvCxnSpPr>
            <a:cxnSpLocks/>
          </p:cNvCxnSpPr>
          <p:nvPr/>
        </p:nvCxnSpPr>
        <p:spPr>
          <a:xfrm>
            <a:off x="5019497" y="307865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D063A4-4700-4D47-BB51-03FB8085C354}"/>
              </a:ext>
            </a:extLst>
          </p:cNvPr>
          <p:cNvCxnSpPr>
            <a:cxnSpLocks/>
          </p:cNvCxnSpPr>
          <p:nvPr/>
        </p:nvCxnSpPr>
        <p:spPr>
          <a:xfrm>
            <a:off x="2506854" y="382432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894618-A468-754D-A481-37F868570918}"/>
              </a:ext>
            </a:extLst>
          </p:cNvPr>
          <p:cNvCxnSpPr>
            <a:cxnSpLocks/>
          </p:cNvCxnSpPr>
          <p:nvPr/>
        </p:nvCxnSpPr>
        <p:spPr>
          <a:xfrm>
            <a:off x="5554414" y="350323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40022A-9885-E24F-AFCA-CEDE0A561D64}"/>
              </a:ext>
            </a:extLst>
          </p:cNvPr>
          <p:cNvCxnSpPr>
            <a:cxnSpLocks/>
          </p:cNvCxnSpPr>
          <p:nvPr/>
        </p:nvCxnSpPr>
        <p:spPr>
          <a:xfrm>
            <a:off x="5292529" y="330903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D6930A6-9DB8-5D48-B73E-561C645A1C42}"/>
              </a:ext>
            </a:extLst>
          </p:cNvPr>
          <p:cNvSpPr/>
          <p:nvPr/>
        </p:nvSpPr>
        <p:spPr>
          <a:xfrm>
            <a:off x="2828996" y="2966184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D9F1230-F4B8-4049-95D6-52B156750286}"/>
              </a:ext>
            </a:extLst>
          </p:cNvPr>
          <p:cNvSpPr/>
          <p:nvPr/>
        </p:nvSpPr>
        <p:spPr>
          <a:xfrm>
            <a:off x="2828995" y="322651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38DAF2-3DCB-AB4A-8397-5562BE34CA65}"/>
              </a:ext>
            </a:extLst>
          </p:cNvPr>
          <p:cNvSpPr/>
          <p:nvPr/>
        </p:nvSpPr>
        <p:spPr>
          <a:xfrm>
            <a:off x="2830287" y="3482558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AAFD00-3860-C44D-A2E3-75EC6898900E}"/>
              </a:ext>
            </a:extLst>
          </p:cNvPr>
          <p:cNvSpPr/>
          <p:nvPr/>
        </p:nvSpPr>
        <p:spPr>
          <a:xfrm>
            <a:off x="2835159" y="3738597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426F1F7-7108-9142-8EE5-F65029D1C51C}"/>
              </a:ext>
            </a:extLst>
          </p:cNvPr>
          <p:cNvSpPr/>
          <p:nvPr/>
        </p:nvSpPr>
        <p:spPr>
          <a:xfrm>
            <a:off x="5069692" y="294986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A0446A5-9BE2-EC42-9379-F70C998CFAA9}"/>
              </a:ext>
            </a:extLst>
          </p:cNvPr>
          <p:cNvSpPr/>
          <p:nvPr/>
        </p:nvSpPr>
        <p:spPr>
          <a:xfrm>
            <a:off x="8608408" y="2995457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2E9602-0DAE-5E49-A2D2-09D6CA415DD6}"/>
              </a:ext>
            </a:extLst>
          </p:cNvPr>
          <p:cNvSpPr/>
          <p:nvPr/>
        </p:nvSpPr>
        <p:spPr>
          <a:xfrm>
            <a:off x="2794416" y="2744237"/>
            <a:ext cx="307612" cy="13281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61E1ED-F939-2A46-A557-6E870664FB35}"/>
              </a:ext>
            </a:extLst>
          </p:cNvPr>
          <p:cNvCxnSpPr>
            <a:cxnSpLocks/>
          </p:cNvCxnSpPr>
          <p:nvPr/>
        </p:nvCxnSpPr>
        <p:spPr>
          <a:xfrm>
            <a:off x="8020434" y="360926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40A1AEC-10D2-FA4D-A3E7-6BA9FC4AE981}"/>
              </a:ext>
            </a:extLst>
          </p:cNvPr>
          <p:cNvSpPr txBox="1"/>
          <p:nvPr/>
        </p:nvSpPr>
        <p:spPr>
          <a:xfrm>
            <a:off x="1619770" y="4302787"/>
            <a:ext cx="386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Mutation from the reference</a:t>
            </a:r>
          </a:p>
          <a:p>
            <a:r>
              <a:rPr lang="en-US" dirty="0">
                <a:latin typeface="Gill Sans MT" panose="020B0502020104020203" pitchFamily="34" charset="77"/>
              </a:rPr>
              <a:t>Expect ~all reads to have the mutation!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7F15E7-6F4A-594D-9D70-EB839A731B50}"/>
              </a:ext>
            </a:extLst>
          </p:cNvPr>
          <p:cNvSpPr/>
          <p:nvPr/>
        </p:nvSpPr>
        <p:spPr>
          <a:xfrm>
            <a:off x="8592524" y="2702440"/>
            <a:ext cx="265225" cy="11218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EA9DC8-5A7E-704B-9866-F6289F1935D0}"/>
              </a:ext>
            </a:extLst>
          </p:cNvPr>
          <p:cNvSpPr txBox="1"/>
          <p:nvPr/>
        </p:nvSpPr>
        <p:spPr>
          <a:xfrm>
            <a:off x="7839422" y="3942708"/>
            <a:ext cx="3534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Minority of reads have the mutation</a:t>
            </a:r>
          </a:p>
          <a:p>
            <a:r>
              <a:rPr lang="en-US" dirty="0">
                <a:latin typeface="Gill Sans MT" panose="020B0502020104020203" pitchFamily="34" charset="77"/>
              </a:rPr>
              <a:t>Possible sequencing error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F60A7F-A82C-BA4A-A418-E257FB6F4179}"/>
              </a:ext>
            </a:extLst>
          </p:cNvPr>
          <p:cNvSpPr txBox="1"/>
          <p:nvPr/>
        </p:nvSpPr>
        <p:spPr>
          <a:xfrm>
            <a:off x="4374502" y="3824321"/>
            <a:ext cx="270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Not enough info – low coverage region!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7015DB-7F70-F541-81A7-E11D2E5ED48A}"/>
              </a:ext>
            </a:extLst>
          </p:cNvPr>
          <p:cNvSpPr/>
          <p:nvPr/>
        </p:nvSpPr>
        <p:spPr>
          <a:xfrm>
            <a:off x="4416039" y="2709619"/>
            <a:ext cx="897184" cy="11218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54655-F93C-6A4E-AEC4-38600ED9DEF6}"/>
              </a:ext>
            </a:extLst>
          </p:cNvPr>
          <p:cNvSpPr txBox="1"/>
          <p:nvPr/>
        </p:nvSpPr>
        <p:spPr>
          <a:xfrm>
            <a:off x="158220" y="5694785"/>
            <a:ext cx="11875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What effect does sequencing coverage on our ability to identify genetic variants?</a:t>
            </a:r>
          </a:p>
        </p:txBody>
      </p:sp>
    </p:spTree>
    <p:extLst>
      <p:ext uri="{BB962C8B-B14F-4D97-AF65-F5344CB8AC3E}">
        <p14:creationId xmlns:p14="http://schemas.microsoft.com/office/powerpoint/2010/main" val="39239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  <p:bldP spid="42" grpId="0" animBg="1"/>
      <p:bldP spid="43" grpId="0"/>
      <p:bldP spid="44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929ECB-12F5-C64C-99FB-552A41CC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variants from short reads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099427-1DD1-C540-9AFE-E4A17E56FDFD}"/>
              </a:ext>
            </a:extLst>
          </p:cNvPr>
          <p:cNvSpPr/>
          <p:nvPr/>
        </p:nvSpPr>
        <p:spPr>
          <a:xfrm>
            <a:off x="5805066" y="1344789"/>
            <a:ext cx="1020417" cy="72886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E63E4-E1E1-2E4D-B650-88ED8C09E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668" y="1484585"/>
            <a:ext cx="345260" cy="479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6C1D40-ADD9-5449-9513-4E3073074F83}"/>
              </a:ext>
            </a:extLst>
          </p:cNvPr>
          <p:cNvSpPr txBox="1"/>
          <p:nvPr/>
        </p:nvSpPr>
        <p:spPr>
          <a:xfrm>
            <a:off x="6825483" y="1539784"/>
            <a:ext cx="498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Two copies of the genome (one from mom, one from dad)</a:t>
            </a:r>
          </a:p>
          <a:p>
            <a:r>
              <a:rPr lang="en-US" dirty="0">
                <a:latin typeface="Gill Sans MT" panose="020B0502020104020203" pitchFamily="34" charset="77"/>
              </a:rPr>
              <a:t>(22 autosomes, + X, Y, mitochondria)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1E6AF-DDBA-E547-8A87-C6D2D19FA49E}"/>
              </a:ext>
            </a:extLst>
          </p:cNvPr>
          <p:cNvSpPr txBox="1"/>
          <p:nvPr/>
        </p:nvSpPr>
        <p:spPr>
          <a:xfrm>
            <a:off x="374039" y="1406879"/>
            <a:ext cx="53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Diploid organism (</a:t>
            </a:r>
            <a:r>
              <a:rPr lang="en-US" sz="2400" b="1" i="1" dirty="0">
                <a:latin typeface="Gill Sans MT" panose="020B0502020104020203" pitchFamily="34" charset="77"/>
              </a:rPr>
              <a:t>e.g. homo sapiens</a:t>
            </a:r>
            <a:r>
              <a:rPr lang="en-US" sz="2400" b="1" dirty="0"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D2E18-29F1-F749-BDCA-894EE894D092}"/>
              </a:ext>
            </a:extLst>
          </p:cNvPr>
          <p:cNvCxnSpPr/>
          <p:nvPr/>
        </p:nvCxnSpPr>
        <p:spPr>
          <a:xfrm>
            <a:off x="1003028" y="2939192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A4E04D-5544-1748-BECF-FD9B04D0D87B}"/>
              </a:ext>
            </a:extLst>
          </p:cNvPr>
          <p:cNvSpPr txBox="1"/>
          <p:nvPr/>
        </p:nvSpPr>
        <p:spPr>
          <a:xfrm flipH="1">
            <a:off x="738195" y="2194615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4F1026-7241-9D4D-A51F-0CCFF4D8B90A}"/>
              </a:ext>
            </a:extLst>
          </p:cNvPr>
          <p:cNvCxnSpPr>
            <a:cxnSpLocks/>
          </p:cNvCxnSpPr>
          <p:nvPr/>
        </p:nvCxnSpPr>
        <p:spPr>
          <a:xfrm>
            <a:off x="1816395" y="340099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27D80-5EF5-D149-9865-04629C9E719E}"/>
              </a:ext>
            </a:extLst>
          </p:cNvPr>
          <p:cNvCxnSpPr>
            <a:cxnSpLocks/>
          </p:cNvCxnSpPr>
          <p:nvPr/>
        </p:nvCxnSpPr>
        <p:spPr>
          <a:xfrm>
            <a:off x="8051091" y="345849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AD6F01-13E2-D04D-9273-7FF8992CD283}"/>
              </a:ext>
            </a:extLst>
          </p:cNvPr>
          <p:cNvCxnSpPr>
            <a:cxnSpLocks/>
          </p:cNvCxnSpPr>
          <p:nvPr/>
        </p:nvCxnSpPr>
        <p:spPr>
          <a:xfrm>
            <a:off x="2004107" y="366157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91AE83-28DD-D144-B58D-4ACFA1F49EAB}"/>
              </a:ext>
            </a:extLst>
          </p:cNvPr>
          <p:cNvCxnSpPr>
            <a:cxnSpLocks/>
          </p:cNvCxnSpPr>
          <p:nvPr/>
        </p:nvCxnSpPr>
        <p:spPr>
          <a:xfrm>
            <a:off x="1650426" y="317062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4383BB-5D2F-E548-855D-55BF91158030}"/>
              </a:ext>
            </a:extLst>
          </p:cNvPr>
          <p:cNvCxnSpPr>
            <a:cxnSpLocks/>
          </p:cNvCxnSpPr>
          <p:nvPr/>
        </p:nvCxnSpPr>
        <p:spPr>
          <a:xfrm>
            <a:off x="8015736" y="322148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5E56BE-F55B-2047-A8C2-EEFE461DE284}"/>
              </a:ext>
            </a:extLst>
          </p:cNvPr>
          <p:cNvCxnSpPr>
            <a:cxnSpLocks/>
          </p:cNvCxnSpPr>
          <p:nvPr/>
        </p:nvCxnSpPr>
        <p:spPr>
          <a:xfrm>
            <a:off x="5050154" y="317062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27C7DC-9C4A-DE43-9146-623B44034D37}"/>
              </a:ext>
            </a:extLst>
          </p:cNvPr>
          <p:cNvCxnSpPr>
            <a:cxnSpLocks/>
          </p:cNvCxnSpPr>
          <p:nvPr/>
        </p:nvCxnSpPr>
        <p:spPr>
          <a:xfrm>
            <a:off x="2537511" y="391628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24BFC-543B-7E46-A605-8CF3F93EFA95}"/>
              </a:ext>
            </a:extLst>
          </p:cNvPr>
          <p:cNvCxnSpPr>
            <a:cxnSpLocks/>
          </p:cNvCxnSpPr>
          <p:nvPr/>
        </p:nvCxnSpPr>
        <p:spPr>
          <a:xfrm>
            <a:off x="5585071" y="359520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D65582-6952-5340-83AE-C92AF36D9CB1}"/>
              </a:ext>
            </a:extLst>
          </p:cNvPr>
          <p:cNvCxnSpPr>
            <a:cxnSpLocks/>
          </p:cNvCxnSpPr>
          <p:nvPr/>
        </p:nvCxnSpPr>
        <p:spPr>
          <a:xfrm>
            <a:off x="5323186" y="340099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13A9918-FF08-374C-BAA8-ECD0F505894E}"/>
              </a:ext>
            </a:extLst>
          </p:cNvPr>
          <p:cNvSpPr/>
          <p:nvPr/>
        </p:nvSpPr>
        <p:spPr>
          <a:xfrm>
            <a:off x="2859653" y="3058151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A93C11-614B-9646-87BE-9F999924E3B3}"/>
              </a:ext>
            </a:extLst>
          </p:cNvPr>
          <p:cNvSpPr/>
          <p:nvPr/>
        </p:nvSpPr>
        <p:spPr>
          <a:xfrm>
            <a:off x="2859652" y="3318486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CCBE2F-900B-4D44-AEC7-96265C1688B5}"/>
              </a:ext>
            </a:extLst>
          </p:cNvPr>
          <p:cNvSpPr/>
          <p:nvPr/>
        </p:nvSpPr>
        <p:spPr>
          <a:xfrm>
            <a:off x="2860944" y="3574525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64D3DE-5A16-BF46-9A64-ABCEE3B76BEF}"/>
              </a:ext>
            </a:extLst>
          </p:cNvPr>
          <p:cNvSpPr/>
          <p:nvPr/>
        </p:nvSpPr>
        <p:spPr>
          <a:xfrm>
            <a:off x="2865816" y="3830564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C6D6A3-9AAC-2348-9A18-BA51937E5C4D}"/>
              </a:ext>
            </a:extLst>
          </p:cNvPr>
          <p:cNvSpPr/>
          <p:nvPr/>
        </p:nvSpPr>
        <p:spPr>
          <a:xfrm>
            <a:off x="8642919" y="3357023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ADEA0-44D8-B343-87F9-243218A405AB}"/>
              </a:ext>
            </a:extLst>
          </p:cNvPr>
          <p:cNvSpPr/>
          <p:nvPr/>
        </p:nvSpPr>
        <p:spPr>
          <a:xfrm>
            <a:off x="8639065" y="3087424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9FB820-A8B7-7D4F-953D-FE8407ECB8FC}"/>
              </a:ext>
            </a:extLst>
          </p:cNvPr>
          <p:cNvCxnSpPr>
            <a:cxnSpLocks/>
          </p:cNvCxnSpPr>
          <p:nvPr/>
        </p:nvCxnSpPr>
        <p:spPr>
          <a:xfrm>
            <a:off x="8236621" y="368594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8CCF16-2EA7-1A40-9119-3D42256657D2}"/>
              </a:ext>
            </a:extLst>
          </p:cNvPr>
          <p:cNvCxnSpPr>
            <a:cxnSpLocks/>
          </p:cNvCxnSpPr>
          <p:nvPr/>
        </p:nvCxnSpPr>
        <p:spPr>
          <a:xfrm>
            <a:off x="8505773" y="39419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18D4A-50AA-4340-BF8D-66DCF47A25EF}"/>
              </a:ext>
            </a:extLst>
          </p:cNvPr>
          <p:cNvCxnSpPr>
            <a:cxnSpLocks/>
          </p:cNvCxnSpPr>
          <p:nvPr/>
        </p:nvCxnSpPr>
        <p:spPr>
          <a:xfrm>
            <a:off x="8639065" y="424916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366FB03-30FC-074D-A915-53B3B46A3FB4}"/>
              </a:ext>
            </a:extLst>
          </p:cNvPr>
          <p:cNvSpPr/>
          <p:nvPr/>
        </p:nvSpPr>
        <p:spPr>
          <a:xfrm>
            <a:off x="8639065" y="4143552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1026D-BCE4-5049-9E8E-44C0E2EA6509}"/>
              </a:ext>
            </a:extLst>
          </p:cNvPr>
          <p:cNvSpPr/>
          <p:nvPr/>
        </p:nvSpPr>
        <p:spPr>
          <a:xfrm>
            <a:off x="5908692" y="2844021"/>
            <a:ext cx="319830" cy="1072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8ACE6-5A64-5941-8FB4-2E63B99070D2}"/>
              </a:ext>
            </a:extLst>
          </p:cNvPr>
          <p:cNvSpPr txBox="1"/>
          <p:nvPr/>
        </p:nvSpPr>
        <p:spPr>
          <a:xfrm>
            <a:off x="153263" y="5203819"/>
            <a:ext cx="5431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Gill Sans MT" panose="020B0502020104020203" pitchFamily="34" charset="77"/>
              </a:rPr>
              <a:t>Homozygous</a:t>
            </a:r>
            <a:r>
              <a:rPr lang="en-US" dirty="0">
                <a:latin typeface="Gill Sans MT" panose="020B0502020104020203" pitchFamily="34" charset="77"/>
              </a:rPr>
              <a:t>: both genome copies have the same </a:t>
            </a:r>
            <a:r>
              <a:rPr lang="en-US" b="1" i="1" dirty="0">
                <a:latin typeface="Gill Sans MT" panose="020B0502020104020203" pitchFamily="34" charset="77"/>
              </a:rPr>
              <a:t>allele</a:t>
            </a:r>
          </a:p>
          <a:p>
            <a:r>
              <a:rPr lang="en-US" b="1" i="1" dirty="0">
                <a:latin typeface="Gill Sans MT" panose="020B0502020104020203" pitchFamily="34" charset="77"/>
              </a:rPr>
              <a:t>Heterozygous: </a:t>
            </a:r>
            <a:r>
              <a:rPr lang="en-US" dirty="0">
                <a:latin typeface="Gill Sans MT" panose="020B0502020104020203" pitchFamily="34" charset="77"/>
              </a:rPr>
              <a:t>each genome copy has a different </a:t>
            </a:r>
            <a:r>
              <a:rPr lang="en-US" b="1" i="1" dirty="0">
                <a:latin typeface="Gill Sans MT" panose="020B0502020104020203" pitchFamily="34" charset="77"/>
              </a:rPr>
              <a:t>allele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8C4F9-8EDF-FE4E-9F02-873F6C444863}"/>
              </a:ext>
            </a:extLst>
          </p:cNvPr>
          <p:cNvSpPr txBox="1"/>
          <p:nvPr/>
        </p:nvSpPr>
        <p:spPr>
          <a:xfrm>
            <a:off x="5147037" y="4062252"/>
            <a:ext cx="290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Gill Sans MT" panose="020B0502020104020203" pitchFamily="34" charset="77"/>
              </a:rPr>
              <a:t>Homozygous reference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49C1AC-F021-4248-8122-FA1120CC1957}"/>
              </a:ext>
            </a:extLst>
          </p:cNvPr>
          <p:cNvSpPr/>
          <p:nvPr/>
        </p:nvSpPr>
        <p:spPr>
          <a:xfrm>
            <a:off x="2830459" y="2743283"/>
            <a:ext cx="308479" cy="1468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B9DD4B-EEA3-8948-A6F3-C21F48B881E1}"/>
              </a:ext>
            </a:extLst>
          </p:cNvPr>
          <p:cNvSpPr txBox="1"/>
          <p:nvPr/>
        </p:nvSpPr>
        <p:spPr>
          <a:xfrm>
            <a:off x="1519042" y="4321039"/>
            <a:ext cx="329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Gill Sans MT" panose="020B0502020104020203" pitchFamily="34" charset="77"/>
              </a:rPr>
              <a:t>Homozygous non-reference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286EDE-8393-6045-980B-C08F448804B2}"/>
              </a:ext>
            </a:extLst>
          </p:cNvPr>
          <p:cNvSpPr/>
          <p:nvPr/>
        </p:nvSpPr>
        <p:spPr>
          <a:xfrm>
            <a:off x="8601150" y="2807886"/>
            <a:ext cx="308479" cy="1706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EF5EC6-3BC4-7741-93D9-F636AC364CE8}"/>
              </a:ext>
            </a:extLst>
          </p:cNvPr>
          <p:cNvSpPr txBox="1"/>
          <p:nvPr/>
        </p:nvSpPr>
        <p:spPr>
          <a:xfrm>
            <a:off x="8185331" y="4592639"/>
            <a:ext cx="290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Gill Sans MT" panose="020B0502020104020203" pitchFamily="34" charset="77"/>
              </a:rPr>
              <a:t>Heterozygous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21BABC-1550-F84D-9141-A8727C762EB0}"/>
              </a:ext>
            </a:extLst>
          </p:cNvPr>
          <p:cNvSpPr txBox="1"/>
          <p:nvPr/>
        </p:nvSpPr>
        <p:spPr>
          <a:xfrm>
            <a:off x="5624797" y="5424629"/>
            <a:ext cx="636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In each case, what % of reads do you expect to show evidence of the ref vs. alternate allele?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1E864A-EFDF-564D-9D7A-D245186AC55E}"/>
              </a:ext>
            </a:extLst>
          </p:cNvPr>
          <p:cNvSpPr txBox="1"/>
          <p:nvPr/>
        </p:nvSpPr>
        <p:spPr>
          <a:xfrm>
            <a:off x="5221068" y="4429736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100% ref, 0% non-ref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6C6E2C-BD5B-6642-AE3D-B05E4C69A22B}"/>
              </a:ext>
            </a:extLst>
          </p:cNvPr>
          <p:cNvSpPr txBox="1"/>
          <p:nvPr/>
        </p:nvSpPr>
        <p:spPr>
          <a:xfrm>
            <a:off x="2067298" y="4661164"/>
            <a:ext cx="21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0% ref, 100% non-ref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BBCEE5-FC8D-634C-98D7-A56312CC3A06}"/>
              </a:ext>
            </a:extLst>
          </p:cNvPr>
          <p:cNvSpPr txBox="1"/>
          <p:nvPr/>
        </p:nvSpPr>
        <p:spPr>
          <a:xfrm>
            <a:off x="8006558" y="4894242"/>
            <a:ext cx="21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50% ref, 50% non-ref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FADE87-A31C-6940-94E7-2C375016F578}"/>
              </a:ext>
            </a:extLst>
          </p:cNvPr>
          <p:cNvSpPr txBox="1"/>
          <p:nvPr/>
        </p:nvSpPr>
        <p:spPr>
          <a:xfrm>
            <a:off x="5611575" y="6255626"/>
            <a:ext cx="636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What if we have sequencing errors?</a:t>
            </a:r>
          </a:p>
        </p:txBody>
      </p:sp>
    </p:spTree>
    <p:extLst>
      <p:ext uri="{BB962C8B-B14F-4D97-AF65-F5344CB8AC3E}">
        <p14:creationId xmlns:p14="http://schemas.microsoft.com/office/powerpoint/2010/main" val="5689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 animBg="1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data! (VCF)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034D2E-C351-42C4-BB1D-2CC548847ED1}"/>
              </a:ext>
            </a:extLst>
          </p:cNvPr>
          <p:cNvSpPr/>
          <p:nvPr/>
        </p:nvSpPr>
        <p:spPr>
          <a:xfrm>
            <a:off x="2141867" y="1664392"/>
            <a:ext cx="8293100" cy="3139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fileformat</a:t>
            </a:r>
            <a:r>
              <a:rPr lang="en-US" sz="1100" i="0" dirty="0">
                <a:latin typeface="Courier New"/>
                <a:cs typeface="Courier New"/>
              </a:rPr>
              <a:t>=VCFv4.2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##FILTER=&lt;ID=</a:t>
            </a:r>
            <a:r>
              <a:rPr lang="en-US" sz="1100" i="0" dirty="0" err="1">
                <a:latin typeface="Courier New"/>
                <a:cs typeface="Courier New"/>
              </a:rPr>
              <a:t>PASS,Description</a:t>
            </a:r>
            <a:r>
              <a:rPr lang="en-US" sz="1100" i="0" dirty="0">
                <a:latin typeface="Courier New"/>
                <a:cs typeface="Courier New"/>
              </a:rPr>
              <a:t>="All filters passed"&gt;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samtoolsCommand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samtools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mpileup</a:t>
            </a:r>
            <a:r>
              <a:rPr lang="en-US" sz="1100" i="0" dirty="0">
                <a:latin typeface="Courier New"/>
                <a:cs typeface="Courier New"/>
              </a:rPr>
              <a:t> -g –o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r>
              <a:rPr lang="en-US" sz="1100" i="0" dirty="0">
                <a:latin typeface="Courier New"/>
                <a:cs typeface="Courier New"/>
              </a:rPr>
              <a:t> –f Homo_sapiens_assembly19.fasta /b</a:t>
            </a:r>
          </a:p>
          <a:p>
            <a:r>
              <a:rPr lang="en-US" sz="1100" i="0" dirty="0">
                <a:latin typeface="Courier New"/>
                <a:cs typeface="Courier New"/>
              </a:rPr>
              <a:t>##reference=file:Homo_sapiens_assembly19.fasta</a:t>
            </a:r>
          </a:p>
          <a:p>
            <a:r>
              <a:rPr lang="en-US" sz="1100" i="0" dirty="0">
                <a:latin typeface="Courier New"/>
                <a:cs typeface="Courier New"/>
              </a:rPr>
              <a:t>##ALT=&lt;ID=</a:t>
            </a:r>
            <a:r>
              <a:rPr lang="en-US" sz="1100" i="0" dirty="0" err="1">
                <a:latin typeface="Courier New"/>
                <a:cs typeface="Courier New"/>
              </a:rPr>
              <a:t>X,Description</a:t>
            </a:r>
            <a:r>
              <a:rPr lang="en-US" sz="1100" i="0" dirty="0">
                <a:latin typeface="Courier New"/>
                <a:cs typeface="Courier New"/>
              </a:rPr>
              <a:t>="Represents allele(s) other than observed."&gt;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AC,Number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A,Type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="Allele count in genotypes for each ALT allele, in the same order as listed"&gt;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AN,Number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="Total number of alleles in called genotypes"&gt;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##INFO=&lt;ID=DP4,Number=4,Type=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="Number of high-quality ref-forward , ref-reverse, alt-forward and alt-reverse bases"&gt;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PL,Number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G,Type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="List of </a:t>
            </a:r>
            <a:r>
              <a:rPr lang="en-US" sz="1100" i="0" dirty="0" err="1">
                <a:latin typeface="Courier New"/>
                <a:cs typeface="Courier New"/>
              </a:rPr>
              <a:t>Phred</a:t>
            </a:r>
            <a:r>
              <a:rPr lang="en-US" sz="1100" i="0" dirty="0">
                <a:latin typeface="Courier New"/>
                <a:cs typeface="Courier New"/>
              </a:rPr>
              <a:t>-scaled genotype likelihoods"&gt;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GT,Number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String,Description</a:t>
            </a:r>
            <a:r>
              <a:rPr lang="en-US" sz="1100" i="0" dirty="0">
                <a:latin typeface="Courier New"/>
                <a:cs typeface="Courier New"/>
              </a:rPr>
              <a:t>="Genotype"&gt;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MQ,Number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="Average mapping quality"&gt;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. . .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bcftools_callCommand</a:t>
            </a:r>
            <a:r>
              <a:rPr lang="en-US" sz="1100" i="0" dirty="0">
                <a:latin typeface="Courier New"/>
                <a:cs typeface="Courier New"/>
              </a:rPr>
              <a:t>=call -</a:t>
            </a:r>
            <a:r>
              <a:rPr lang="en-US" sz="1100" i="0" dirty="0" err="1">
                <a:latin typeface="Courier New"/>
                <a:cs typeface="Courier New"/>
              </a:rPr>
              <a:t>vmO</a:t>
            </a:r>
            <a:r>
              <a:rPr lang="en-US" sz="1100" i="0" dirty="0">
                <a:latin typeface="Courier New"/>
                <a:cs typeface="Courier New"/>
              </a:rPr>
              <a:t> z -o </a:t>
            </a:r>
            <a:r>
              <a:rPr lang="en-US" sz="1100" i="0" dirty="0" err="1">
                <a:latin typeface="Courier New"/>
                <a:cs typeface="Courier New"/>
              </a:rPr>
              <a:t>test.vcf.gz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endParaRPr lang="en-US" sz="1100" i="0" dirty="0">
              <a:latin typeface="Courier New"/>
              <a:cs typeface="Courier New"/>
            </a:endParaRPr>
          </a:p>
          <a:p>
            <a:r>
              <a:rPr lang="en-US" sz="1100" i="0" dirty="0">
                <a:latin typeface="Courier New"/>
                <a:cs typeface="Courier New"/>
              </a:rPr>
              <a:t>#CHROM  POS     ID      REF     ALT     QUAL    FILTER  INFO    FORMAT  example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D163C01-492A-4B3A-8C7D-70FF37644342}"/>
              </a:ext>
            </a:extLst>
          </p:cNvPr>
          <p:cNvSpPr txBox="1"/>
          <p:nvPr/>
        </p:nvSpPr>
        <p:spPr>
          <a:xfrm>
            <a:off x="1964067" y="1140447"/>
            <a:ext cx="365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latin typeface="Gill Sans"/>
                <a:cs typeface="Gill Sans"/>
              </a:rPr>
              <a:t>VCF header describes fields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B20C36EC-7233-46FA-B00F-18FDB76C8ED7}"/>
              </a:ext>
            </a:extLst>
          </p:cNvPr>
          <p:cNvSpPr txBox="1"/>
          <p:nvPr/>
        </p:nvSpPr>
        <p:spPr>
          <a:xfrm>
            <a:off x="5253367" y="2308847"/>
            <a:ext cx="40741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INFO fields describe each locus (e.g.  AC)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245B75B6-73AE-460D-BFE1-984075E59AAC}"/>
              </a:ext>
            </a:extLst>
          </p:cNvPr>
          <p:cNvSpPr txBox="1"/>
          <p:nvPr/>
        </p:nvSpPr>
        <p:spPr>
          <a:xfrm>
            <a:off x="3919867" y="3909047"/>
            <a:ext cx="51370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FORMAT fields describe each individual call (e.g. GT)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50A0075E-B501-47AB-AFB3-DDAB2911095D}"/>
              </a:ext>
            </a:extLst>
          </p:cNvPr>
          <p:cNvSpPr txBox="1"/>
          <p:nvPr/>
        </p:nvSpPr>
        <p:spPr>
          <a:xfrm>
            <a:off x="2052967" y="5013947"/>
            <a:ext cx="217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latin typeface="Gill Sans"/>
                <a:cs typeface="Gill Sans"/>
              </a:rPr>
              <a:t>Example entries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B7D98B-4A5D-4720-BB9A-4F46DFCBBEDA}"/>
              </a:ext>
            </a:extLst>
          </p:cNvPr>
          <p:cNvSpPr/>
          <p:nvPr/>
        </p:nvSpPr>
        <p:spPr>
          <a:xfrm>
            <a:off x="2116467" y="5572965"/>
            <a:ext cx="8305800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>
                <a:latin typeface="Courier New"/>
                <a:cs typeface="Courier New"/>
              </a:rPr>
              <a:t>1 20321 . A  C  12.5244 .  DP=96;AC=1;AN=2 MQ=8 GT:PL 0/1:45,0,62</a:t>
            </a:r>
          </a:p>
          <a:p>
            <a:r>
              <a:rPr lang="en-US" sz="1400" i="0" dirty="0">
                <a:latin typeface="Courier New"/>
                <a:cs typeface="Courier New"/>
              </a:rPr>
              <a:t>1 66377 . A  ATTT 13.5315 . INDEL;DP=2;AC=2;AN=2;MQ=30 GT:PL  1/1:41,6,0</a:t>
            </a:r>
            <a:endParaRPr lang="en-US" sz="1600" i="0" dirty="0">
              <a:latin typeface="Courier New"/>
              <a:cs typeface="Courier New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600E2AD1-B19E-4C2A-981C-71A2D40054F4}"/>
              </a:ext>
            </a:extLst>
          </p:cNvPr>
          <p:cNvSpPr txBox="1"/>
          <p:nvPr/>
        </p:nvSpPr>
        <p:spPr>
          <a:xfrm>
            <a:off x="4567567" y="5128247"/>
            <a:ext cx="118385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SNP (A/C)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D8279E5-B119-4A31-BD3B-4A4082E048E1}"/>
              </a:ext>
            </a:extLst>
          </p:cNvPr>
          <p:cNvSpPr txBox="1"/>
          <p:nvPr/>
        </p:nvSpPr>
        <p:spPr>
          <a:xfrm>
            <a:off x="4567567" y="6118847"/>
            <a:ext cx="16179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 err="1">
                <a:solidFill>
                  <a:srgbClr val="FF0000"/>
                </a:solidFill>
                <a:latin typeface="Gill Sans"/>
                <a:cs typeface="Gill Sans"/>
              </a:rPr>
              <a:t>Indel</a:t>
            </a:r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 (A/ATTT)</a:t>
            </a:r>
          </a:p>
        </p:txBody>
      </p:sp>
    </p:spTree>
    <p:extLst>
      <p:ext uri="{BB962C8B-B14F-4D97-AF65-F5344CB8AC3E}">
        <p14:creationId xmlns:p14="http://schemas.microsoft.com/office/powerpoint/2010/main" val="1371567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Variant interpretation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80A0BB-7BF9-4285-B519-A01142C4BC08}"/>
              </a:ext>
            </a:extLst>
          </p:cNvPr>
          <p:cNvSpPr txBox="1"/>
          <p:nvPr/>
        </p:nvSpPr>
        <p:spPr>
          <a:xfrm>
            <a:off x="1369690" y="3763285"/>
            <a:ext cx="92062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Does the variant fall within a gene?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Is that gene related to the trait we’re interested in?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Does the variant actually change the function of the gene?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Have I seen this variant in the population before?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These are good guidelines, but in biology there are always exceptions!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Variant interpretation is an entire field we’ll only touch on here.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D857D-7391-4A81-A045-186B2E2CC497}"/>
              </a:ext>
            </a:extLst>
          </p:cNvPr>
          <p:cNvSpPr txBox="1"/>
          <p:nvPr/>
        </p:nvSpPr>
        <p:spPr>
          <a:xfrm>
            <a:off x="632604" y="1431985"/>
            <a:ext cx="994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An average human has ~3 million variants from the reference genome!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0EA3EE-A645-4847-8810-17DAB84DF9D3}"/>
              </a:ext>
            </a:extLst>
          </p:cNvPr>
          <p:cNvSpPr txBox="1"/>
          <p:nvPr/>
        </p:nvSpPr>
        <p:spPr>
          <a:xfrm>
            <a:off x="632603" y="2636808"/>
            <a:ext cx="994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How can we know which of these variants is actually “functional”?</a:t>
            </a:r>
          </a:p>
        </p:txBody>
      </p:sp>
    </p:spTree>
    <p:extLst>
      <p:ext uri="{BB962C8B-B14F-4D97-AF65-F5344CB8AC3E}">
        <p14:creationId xmlns:p14="http://schemas.microsoft.com/office/powerpoint/2010/main" val="41996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A010EF-223D-0543-8EBD-B61D718FFE3A}"/>
              </a:ext>
            </a:extLst>
          </p:cNvPr>
          <p:cNvSpPr txBox="1"/>
          <p:nvPr/>
        </p:nvSpPr>
        <p:spPr>
          <a:xfrm>
            <a:off x="1755207" y="1530340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“Normal” protein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1F6EB-C5B8-4649-8E8E-B93726E80B7C}"/>
              </a:ext>
            </a:extLst>
          </p:cNvPr>
          <p:cNvSpPr txBox="1"/>
          <p:nvPr/>
        </p:nvSpPr>
        <p:spPr>
          <a:xfrm>
            <a:off x="4571295" y="1494749"/>
            <a:ext cx="7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4AD2F-B956-0A44-A820-A841E36463A2}"/>
              </a:ext>
            </a:extLst>
          </p:cNvPr>
          <p:cNvSpPr txBox="1"/>
          <p:nvPr/>
        </p:nvSpPr>
        <p:spPr>
          <a:xfrm>
            <a:off x="5504635" y="1494749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GCC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97AF8-CC34-D14E-B293-53048B7C3BE7}"/>
              </a:ext>
            </a:extLst>
          </p:cNvPr>
          <p:cNvSpPr txBox="1"/>
          <p:nvPr/>
        </p:nvSpPr>
        <p:spPr>
          <a:xfrm>
            <a:off x="6452723" y="1494749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588DC-9522-A441-9753-B8EE112655F9}"/>
              </a:ext>
            </a:extLst>
          </p:cNvPr>
          <p:cNvSpPr txBox="1"/>
          <p:nvPr/>
        </p:nvSpPr>
        <p:spPr>
          <a:xfrm>
            <a:off x="7375162" y="1494749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10464-D7A7-5444-A728-B99A65621F40}"/>
              </a:ext>
            </a:extLst>
          </p:cNvPr>
          <p:cNvSpPr txBox="1"/>
          <p:nvPr/>
        </p:nvSpPr>
        <p:spPr>
          <a:xfrm>
            <a:off x="8286382" y="1494749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CGC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8FD54-44CD-9840-B5CE-6CBD1A220F3F}"/>
              </a:ext>
            </a:extLst>
          </p:cNvPr>
          <p:cNvSpPr txBox="1"/>
          <p:nvPr/>
        </p:nvSpPr>
        <p:spPr>
          <a:xfrm>
            <a:off x="9234470" y="1494749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1E36B-743A-8E4F-BB4C-028706EC12F8}"/>
              </a:ext>
            </a:extLst>
          </p:cNvPr>
          <p:cNvSpPr txBox="1"/>
          <p:nvPr/>
        </p:nvSpPr>
        <p:spPr>
          <a:xfrm>
            <a:off x="4610352" y="1749455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met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D87DA-8355-E84B-889A-DE7CA10B8676}"/>
              </a:ext>
            </a:extLst>
          </p:cNvPr>
          <p:cNvSpPr txBox="1"/>
          <p:nvPr/>
        </p:nvSpPr>
        <p:spPr>
          <a:xfrm>
            <a:off x="5657472" y="1749455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C9D7-C2FB-904F-877A-7167AC365E0D}"/>
              </a:ext>
            </a:extLst>
          </p:cNvPr>
          <p:cNvSpPr txBox="1"/>
          <p:nvPr/>
        </p:nvSpPr>
        <p:spPr>
          <a:xfrm>
            <a:off x="6573146" y="1749455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C3114-D917-CD4F-8232-01022689E85D}"/>
              </a:ext>
            </a:extLst>
          </p:cNvPr>
          <p:cNvSpPr txBox="1"/>
          <p:nvPr/>
        </p:nvSpPr>
        <p:spPr>
          <a:xfrm>
            <a:off x="7488821" y="1749455"/>
            <a:ext cx="449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lys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0F0ED-0627-1842-839E-EAD6360ED969}"/>
              </a:ext>
            </a:extLst>
          </p:cNvPr>
          <p:cNvSpPr txBox="1"/>
          <p:nvPr/>
        </p:nvSpPr>
        <p:spPr>
          <a:xfrm>
            <a:off x="8395581" y="1749455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arg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32745-AA21-0F48-A469-BC95273CA58D}"/>
              </a:ext>
            </a:extLst>
          </p:cNvPr>
          <p:cNvSpPr txBox="1"/>
          <p:nvPr/>
        </p:nvSpPr>
        <p:spPr>
          <a:xfrm>
            <a:off x="9356138" y="1749455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trp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5AA80-8DBE-824B-8206-9A5AEF57C509}"/>
              </a:ext>
            </a:extLst>
          </p:cNvPr>
          <p:cNvSpPr txBox="1"/>
          <p:nvPr/>
        </p:nvSpPr>
        <p:spPr>
          <a:xfrm>
            <a:off x="1755208" y="2453103"/>
            <a:ext cx="1992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“Synonymous”</a:t>
            </a:r>
          </a:p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mutation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9DB56A-0094-F34B-B232-A9E5CE717FB8}"/>
              </a:ext>
            </a:extLst>
          </p:cNvPr>
          <p:cNvSpPr txBox="1"/>
          <p:nvPr/>
        </p:nvSpPr>
        <p:spPr>
          <a:xfrm>
            <a:off x="4571295" y="2543727"/>
            <a:ext cx="7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AUG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418AD-B4CB-2C43-A2E9-4EA6D432C33D}"/>
              </a:ext>
            </a:extLst>
          </p:cNvPr>
          <p:cNvSpPr txBox="1"/>
          <p:nvPr/>
        </p:nvSpPr>
        <p:spPr>
          <a:xfrm>
            <a:off x="5504635" y="2543727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GC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E39CB-32D0-C945-8370-50F2E6976739}"/>
              </a:ext>
            </a:extLst>
          </p:cNvPr>
          <p:cNvSpPr txBox="1"/>
          <p:nvPr/>
        </p:nvSpPr>
        <p:spPr>
          <a:xfrm>
            <a:off x="6452723" y="2543727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AE0EB0-99EC-C747-9152-DFFEA268E384}"/>
              </a:ext>
            </a:extLst>
          </p:cNvPr>
          <p:cNvSpPr txBox="1"/>
          <p:nvPr/>
        </p:nvSpPr>
        <p:spPr>
          <a:xfrm>
            <a:off x="7375162" y="254372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AAA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EE378-CAAE-7C4D-B995-B43190B36F65}"/>
              </a:ext>
            </a:extLst>
          </p:cNvPr>
          <p:cNvSpPr txBox="1"/>
          <p:nvPr/>
        </p:nvSpPr>
        <p:spPr>
          <a:xfrm>
            <a:off x="8286382" y="2543727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CGC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CBB89-E0EE-4042-BEAE-BA69B3127A7B}"/>
              </a:ext>
            </a:extLst>
          </p:cNvPr>
          <p:cNvSpPr txBox="1"/>
          <p:nvPr/>
        </p:nvSpPr>
        <p:spPr>
          <a:xfrm>
            <a:off x="9234470" y="2543727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97E34-FED7-1947-A911-BCC15AAEC198}"/>
              </a:ext>
            </a:extLst>
          </p:cNvPr>
          <p:cNvSpPr txBox="1"/>
          <p:nvPr/>
        </p:nvSpPr>
        <p:spPr>
          <a:xfrm>
            <a:off x="4610352" y="279843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met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69F8B9-4485-504B-9740-00B3DA9CED8C}"/>
              </a:ext>
            </a:extLst>
          </p:cNvPr>
          <p:cNvSpPr txBox="1"/>
          <p:nvPr/>
        </p:nvSpPr>
        <p:spPr>
          <a:xfrm>
            <a:off x="5657472" y="2798433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815497-2DEC-454B-AFF6-9AAD073A6EA7}"/>
              </a:ext>
            </a:extLst>
          </p:cNvPr>
          <p:cNvSpPr txBox="1"/>
          <p:nvPr/>
        </p:nvSpPr>
        <p:spPr>
          <a:xfrm>
            <a:off x="6573146" y="2798433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D907B-23CB-F24B-9534-8E71E667E656}"/>
              </a:ext>
            </a:extLst>
          </p:cNvPr>
          <p:cNvSpPr txBox="1"/>
          <p:nvPr/>
        </p:nvSpPr>
        <p:spPr>
          <a:xfrm>
            <a:off x="7488821" y="2798433"/>
            <a:ext cx="449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lys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44F295-DCD5-6D4A-B818-5E0B56DB679E}"/>
              </a:ext>
            </a:extLst>
          </p:cNvPr>
          <p:cNvSpPr txBox="1"/>
          <p:nvPr/>
        </p:nvSpPr>
        <p:spPr>
          <a:xfrm>
            <a:off x="8395581" y="2798433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arg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59606F-8F65-8849-A246-B6A38C1C3C93}"/>
              </a:ext>
            </a:extLst>
          </p:cNvPr>
          <p:cNvSpPr txBox="1"/>
          <p:nvPr/>
        </p:nvSpPr>
        <p:spPr>
          <a:xfrm>
            <a:off x="9356138" y="2798433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trp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BB0F75-50F2-804C-AB91-CE8999292707}"/>
              </a:ext>
            </a:extLst>
          </p:cNvPr>
          <p:cNvSpPr txBox="1"/>
          <p:nvPr/>
        </p:nvSpPr>
        <p:spPr>
          <a:xfrm>
            <a:off x="1755207" y="3583797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“Missense”</a:t>
            </a:r>
          </a:p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mutation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FA66E8-EDEB-0846-87ED-5FE36A7B3DBC}"/>
              </a:ext>
            </a:extLst>
          </p:cNvPr>
          <p:cNvSpPr txBox="1"/>
          <p:nvPr/>
        </p:nvSpPr>
        <p:spPr>
          <a:xfrm>
            <a:off x="4571295" y="3674421"/>
            <a:ext cx="7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AUG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6019AE-0A1F-DB4E-8CCB-30738A0F8E1E}"/>
              </a:ext>
            </a:extLst>
          </p:cNvPr>
          <p:cNvSpPr txBox="1"/>
          <p:nvPr/>
        </p:nvSpPr>
        <p:spPr>
          <a:xfrm>
            <a:off x="5504635" y="3674421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GCC</a:t>
            </a:r>
            <a:endParaRPr lang="en-US" sz="2000" b="1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D80AAC-C128-3945-A605-852CC91E67D7}"/>
              </a:ext>
            </a:extLst>
          </p:cNvPr>
          <p:cNvSpPr txBox="1"/>
          <p:nvPr/>
        </p:nvSpPr>
        <p:spPr>
          <a:xfrm>
            <a:off x="6452723" y="3674421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G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GC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9B7A37-73D0-1F4C-96D2-C5C73B193E0F}"/>
              </a:ext>
            </a:extLst>
          </p:cNvPr>
          <p:cNvSpPr txBox="1"/>
          <p:nvPr/>
        </p:nvSpPr>
        <p:spPr>
          <a:xfrm>
            <a:off x="7375162" y="3674421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AAA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AB2E4C-92CC-8146-ADC9-D1526EEBCA82}"/>
              </a:ext>
            </a:extLst>
          </p:cNvPr>
          <p:cNvSpPr txBox="1"/>
          <p:nvPr/>
        </p:nvSpPr>
        <p:spPr>
          <a:xfrm>
            <a:off x="8286382" y="3674421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CGC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612CE5-CCCA-A646-94D8-743D9BE8920D}"/>
              </a:ext>
            </a:extLst>
          </p:cNvPr>
          <p:cNvSpPr txBox="1"/>
          <p:nvPr/>
        </p:nvSpPr>
        <p:spPr>
          <a:xfrm>
            <a:off x="9234470" y="3674421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FA8D87-3E76-2E49-821B-D3A71FF8E224}"/>
              </a:ext>
            </a:extLst>
          </p:cNvPr>
          <p:cNvSpPr txBox="1"/>
          <p:nvPr/>
        </p:nvSpPr>
        <p:spPr>
          <a:xfrm>
            <a:off x="4610352" y="3929127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met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8F84BF-1BC4-2446-8810-342F191364A5}"/>
              </a:ext>
            </a:extLst>
          </p:cNvPr>
          <p:cNvSpPr txBox="1"/>
          <p:nvPr/>
        </p:nvSpPr>
        <p:spPr>
          <a:xfrm>
            <a:off x="5657472" y="3929127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3EB8A5-663D-FE4D-9C4B-33EB74DF91B8}"/>
              </a:ext>
            </a:extLst>
          </p:cNvPr>
          <p:cNvSpPr txBox="1"/>
          <p:nvPr/>
        </p:nvSpPr>
        <p:spPr>
          <a:xfrm>
            <a:off x="6573147" y="3929127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err="1">
                <a:solidFill>
                  <a:srgbClr val="FF0000"/>
                </a:solidFill>
                <a:latin typeface="Gill Sans MT" panose="020B0502020104020203" pitchFamily="34" charset="77"/>
              </a:rPr>
              <a:t>arg</a:t>
            </a:r>
            <a:endParaRPr lang="en-US" sz="2000" b="1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644BD5-1F3F-E348-95E4-F071BE87B8B7}"/>
              </a:ext>
            </a:extLst>
          </p:cNvPr>
          <p:cNvSpPr txBox="1"/>
          <p:nvPr/>
        </p:nvSpPr>
        <p:spPr>
          <a:xfrm>
            <a:off x="7488821" y="3929127"/>
            <a:ext cx="449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lys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2D8664-8522-C546-A0B1-DD9334DE7654}"/>
              </a:ext>
            </a:extLst>
          </p:cNvPr>
          <p:cNvSpPr txBox="1"/>
          <p:nvPr/>
        </p:nvSpPr>
        <p:spPr>
          <a:xfrm>
            <a:off x="8395581" y="3929127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arg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95C660-15FD-C440-8DDB-B34467F9B620}"/>
              </a:ext>
            </a:extLst>
          </p:cNvPr>
          <p:cNvSpPr txBox="1"/>
          <p:nvPr/>
        </p:nvSpPr>
        <p:spPr>
          <a:xfrm>
            <a:off x="9356138" y="392912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Gill Sans MT" panose="020B0502020104020203" pitchFamily="34" charset="77"/>
              </a:rPr>
              <a:t>trp</a:t>
            </a:r>
            <a:endParaRPr lang="en-US" sz="2000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7C1DCA-5732-7841-A9E1-2F0B9E670BCD}"/>
              </a:ext>
            </a:extLst>
          </p:cNvPr>
          <p:cNvSpPr txBox="1"/>
          <p:nvPr/>
        </p:nvSpPr>
        <p:spPr>
          <a:xfrm>
            <a:off x="1704790" y="4688780"/>
            <a:ext cx="1640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“Nonsense”</a:t>
            </a:r>
          </a:p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mutation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2A5F86-2A0B-D547-A039-6C30988D6D94}"/>
              </a:ext>
            </a:extLst>
          </p:cNvPr>
          <p:cNvSpPr txBox="1"/>
          <p:nvPr/>
        </p:nvSpPr>
        <p:spPr>
          <a:xfrm>
            <a:off x="4560750" y="4735377"/>
            <a:ext cx="7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AUG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596DBA-B26A-344C-9AED-9811D63A3461}"/>
              </a:ext>
            </a:extLst>
          </p:cNvPr>
          <p:cNvSpPr txBox="1"/>
          <p:nvPr/>
        </p:nvSpPr>
        <p:spPr>
          <a:xfrm>
            <a:off x="5494090" y="4735377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GCC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71B985-E742-554D-BAD3-D5D3CB333914}"/>
              </a:ext>
            </a:extLst>
          </p:cNvPr>
          <p:cNvSpPr txBox="1"/>
          <p:nvPr/>
        </p:nvSpPr>
        <p:spPr>
          <a:xfrm>
            <a:off x="6442178" y="473537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B5FFAC-268E-414B-B55D-DAE20684D5E2}"/>
              </a:ext>
            </a:extLst>
          </p:cNvPr>
          <p:cNvSpPr txBox="1"/>
          <p:nvPr/>
        </p:nvSpPr>
        <p:spPr>
          <a:xfrm>
            <a:off x="7364617" y="4735377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AAA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FB4DDB-E36C-4E4A-B294-AEC5D02135FF}"/>
              </a:ext>
            </a:extLst>
          </p:cNvPr>
          <p:cNvSpPr txBox="1"/>
          <p:nvPr/>
        </p:nvSpPr>
        <p:spPr>
          <a:xfrm>
            <a:off x="8275837" y="4735377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CGC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A1634B-14CF-2846-ADEB-3297E7D9967A}"/>
              </a:ext>
            </a:extLst>
          </p:cNvPr>
          <p:cNvSpPr txBox="1"/>
          <p:nvPr/>
        </p:nvSpPr>
        <p:spPr>
          <a:xfrm>
            <a:off x="9223925" y="4735377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UGG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5E44A1-572B-6E46-855A-F9876AFD9C45}"/>
              </a:ext>
            </a:extLst>
          </p:cNvPr>
          <p:cNvSpPr txBox="1"/>
          <p:nvPr/>
        </p:nvSpPr>
        <p:spPr>
          <a:xfrm>
            <a:off x="4599807" y="499008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met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65DF66-D006-D643-A30A-88B79255EC36}"/>
              </a:ext>
            </a:extLst>
          </p:cNvPr>
          <p:cNvSpPr txBox="1"/>
          <p:nvPr/>
        </p:nvSpPr>
        <p:spPr>
          <a:xfrm>
            <a:off x="5646927" y="4990083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ala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78E320-DDDD-7146-9884-7823899EE469}"/>
              </a:ext>
            </a:extLst>
          </p:cNvPr>
          <p:cNvSpPr txBox="1"/>
          <p:nvPr/>
        </p:nvSpPr>
        <p:spPr>
          <a:xfrm>
            <a:off x="6536097" y="4990083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stop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946A30-9704-AF4C-B19E-48F6ABC522D7}"/>
              </a:ext>
            </a:extLst>
          </p:cNvPr>
          <p:cNvSpPr txBox="1"/>
          <p:nvPr/>
        </p:nvSpPr>
        <p:spPr>
          <a:xfrm>
            <a:off x="7478275" y="49900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AB2305-0682-3D40-9B75-E8B787288651}"/>
              </a:ext>
            </a:extLst>
          </p:cNvPr>
          <p:cNvSpPr txBox="1"/>
          <p:nvPr/>
        </p:nvSpPr>
        <p:spPr>
          <a:xfrm>
            <a:off x="8385036" y="49900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F467D1-FDAC-4944-B98A-059A382F5420}"/>
              </a:ext>
            </a:extLst>
          </p:cNvPr>
          <p:cNvSpPr txBox="1"/>
          <p:nvPr/>
        </p:nvSpPr>
        <p:spPr>
          <a:xfrm>
            <a:off x="9345592" y="49900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B283B20-989A-CE41-A288-B4C38651353F}"/>
              </a:ext>
            </a:extLst>
          </p:cNvPr>
          <p:cNvSpPr txBox="1"/>
          <p:nvPr/>
        </p:nvSpPr>
        <p:spPr>
          <a:xfrm>
            <a:off x="1704789" y="5881505"/>
            <a:ext cx="3706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Also: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77"/>
              </a:rPr>
              <a:t>frameshift, splice, and more</a:t>
            </a:r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Review of variant annotation in coding regions</a:t>
            </a:r>
          </a:p>
        </p:txBody>
      </p:sp>
    </p:spTree>
    <p:extLst>
      <p:ext uri="{BB962C8B-B14F-4D97-AF65-F5344CB8AC3E}">
        <p14:creationId xmlns:p14="http://schemas.microsoft.com/office/powerpoint/2010/main" val="3837645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Annotating variants from a VCF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14A72-1670-504F-8284-B853B977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" y="1498855"/>
            <a:ext cx="9994231" cy="4921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D488C-83E6-BC47-A3C6-0F5E3F18F98B}"/>
              </a:ext>
            </a:extLst>
          </p:cNvPr>
          <p:cNvSpPr txBox="1"/>
          <p:nvPr/>
        </p:nvSpPr>
        <p:spPr>
          <a:xfrm>
            <a:off x="6866021" y="5089548"/>
            <a:ext cx="495701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How can we narrow down this list of variants down to mutations most likely to be disease-causing (pathogenic)?</a:t>
            </a:r>
          </a:p>
        </p:txBody>
      </p:sp>
    </p:spTree>
    <p:extLst>
      <p:ext uri="{BB962C8B-B14F-4D97-AF65-F5344CB8AC3E}">
        <p14:creationId xmlns:p14="http://schemas.microsoft.com/office/powerpoint/2010/main" val="7668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Annotating variants – manually using UCSC Genome Browser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415A09-9E26-9046-860A-E5E8C58A1B6C}"/>
              </a:ext>
            </a:extLst>
          </p:cNvPr>
          <p:cNvGrpSpPr/>
          <p:nvPr/>
        </p:nvGrpSpPr>
        <p:grpSpPr>
          <a:xfrm>
            <a:off x="238272" y="1792141"/>
            <a:ext cx="7046916" cy="523220"/>
            <a:chOff x="618646" y="7168676"/>
            <a:chExt cx="7046916" cy="5232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F9C2D5-323D-BC4F-A48E-ED37EC20929E}"/>
                </a:ext>
              </a:extLst>
            </p:cNvPr>
            <p:cNvSpPr/>
            <p:nvPr/>
          </p:nvSpPr>
          <p:spPr>
            <a:xfrm>
              <a:off x="618646" y="7168676"/>
              <a:ext cx="36551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77"/>
                </a:rPr>
                <a:t>http://</a:t>
              </a:r>
              <a:r>
                <a:rPr lang="en-US" sz="2800" dirty="0" err="1">
                  <a:latin typeface="Gill Sans MT" panose="020B0502020104020203" pitchFamily="34" charset="77"/>
                </a:rPr>
                <a:t>genome.ucsc.edu</a:t>
              </a:r>
              <a:r>
                <a:rPr lang="en-US" sz="2800" dirty="0">
                  <a:latin typeface="Gill Sans MT" panose="020B0502020104020203" pitchFamily="34" charset="77"/>
                </a:rPr>
                <a:t>/</a:t>
              </a:r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D15F78E-F547-B241-AE17-4B9749D13085}"/>
                </a:ext>
              </a:extLst>
            </p:cNvPr>
            <p:cNvSpPr/>
            <p:nvPr/>
          </p:nvSpPr>
          <p:spPr>
            <a:xfrm>
              <a:off x="4297041" y="7271717"/>
              <a:ext cx="417094" cy="31713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8137D9-3275-5043-B211-AA4647071C4E}"/>
                </a:ext>
              </a:extLst>
            </p:cNvPr>
            <p:cNvSpPr/>
            <p:nvPr/>
          </p:nvSpPr>
          <p:spPr>
            <a:xfrm>
              <a:off x="4737427" y="7168676"/>
              <a:ext cx="15872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77"/>
                </a:rPr>
                <a:t>Genomes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9269B02-469E-0F45-95C1-C4917CB5309A}"/>
                </a:ext>
              </a:extLst>
            </p:cNvPr>
            <p:cNvSpPr/>
            <p:nvPr/>
          </p:nvSpPr>
          <p:spPr>
            <a:xfrm>
              <a:off x="6324721" y="7271717"/>
              <a:ext cx="417094" cy="31713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C00D45-6C2E-AC48-895F-AB3A2E8C7CB4}"/>
                </a:ext>
              </a:extLst>
            </p:cNvPr>
            <p:cNvSpPr/>
            <p:nvPr/>
          </p:nvSpPr>
          <p:spPr>
            <a:xfrm>
              <a:off x="6788399" y="7168676"/>
              <a:ext cx="8771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77"/>
                </a:rPr>
                <a:t>hg19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B97C41-9A27-AC4C-B8EE-D3AACF26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42" y="2762452"/>
            <a:ext cx="10566400" cy="977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83D617-6704-D241-A3BA-CA1F360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4086883"/>
            <a:ext cx="10687050" cy="2020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0E18D-93AB-374C-A0BB-556F3320FF2A}"/>
              </a:ext>
            </a:extLst>
          </p:cNvPr>
          <p:cNvSpPr/>
          <p:nvPr/>
        </p:nvSpPr>
        <p:spPr>
          <a:xfrm>
            <a:off x="238272" y="1101173"/>
            <a:ext cx="6988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Example SNP at chr7:117199533 Ref=G; Alt=A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9757A1-40FE-B84C-A17A-AD662B23B585}"/>
              </a:ext>
            </a:extLst>
          </p:cNvPr>
          <p:cNvSpPr/>
          <p:nvPr/>
        </p:nvSpPr>
        <p:spPr>
          <a:xfrm>
            <a:off x="6593305" y="4668253"/>
            <a:ext cx="850232" cy="705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70E68-9502-E04F-8F87-AAC1AE54C1E9}"/>
              </a:ext>
            </a:extLst>
          </p:cNvPr>
          <p:cNvSpPr txBox="1"/>
          <p:nvPr/>
        </p:nvSpPr>
        <p:spPr>
          <a:xfrm>
            <a:off x="6146461" y="3515538"/>
            <a:ext cx="21416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Search by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chrom:pos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BBD53-F095-6948-A9B0-9F0D90CB8E99}"/>
              </a:ext>
            </a:extLst>
          </p:cNvPr>
          <p:cNvSpPr txBox="1"/>
          <p:nvPr/>
        </p:nvSpPr>
        <p:spPr>
          <a:xfrm>
            <a:off x="7531018" y="4395845"/>
            <a:ext cx="30774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Here’s the position of our SNP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70163-D9F6-A543-9CFE-CE6E1261E661}"/>
              </a:ext>
            </a:extLst>
          </p:cNvPr>
          <p:cNvSpPr txBox="1"/>
          <p:nvPr/>
        </p:nvSpPr>
        <p:spPr>
          <a:xfrm>
            <a:off x="176669" y="5530696"/>
            <a:ext cx="373999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“G”: “GUG” codes for Valine (V)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“A”: “AUG” codes for Methionine (M)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This is a 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missense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SNP!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F07B1-B963-EB41-A11E-D8997068888C}"/>
              </a:ext>
            </a:extLst>
          </p:cNvPr>
          <p:cNvSpPr txBox="1"/>
          <p:nvPr/>
        </p:nvSpPr>
        <p:spPr>
          <a:xfrm>
            <a:off x="9069741" y="2559899"/>
            <a:ext cx="17668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Can zoom in/out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65AAD3-33D8-794E-93EC-F9E9A8CB9B22}"/>
              </a:ext>
            </a:extLst>
          </p:cNvPr>
          <p:cNvGrpSpPr/>
          <p:nvPr/>
        </p:nvGrpSpPr>
        <p:grpSpPr>
          <a:xfrm>
            <a:off x="7164774" y="312166"/>
            <a:ext cx="4762217" cy="3326606"/>
            <a:chOff x="8480779" y="2272547"/>
            <a:chExt cx="4762217" cy="3326606"/>
          </a:xfrm>
        </p:grpSpPr>
        <p:pic>
          <p:nvPicPr>
            <p:cNvPr id="4098" name="Picture 2" descr="Darwin1">
              <a:extLst>
                <a:ext uri="{FF2B5EF4-FFF2-40B4-BE49-F238E27FC236}">
                  <a16:creationId xmlns:a16="http://schemas.microsoft.com/office/drawing/2014/main" id="{CF21DAA5-3FC6-DD45-9838-E6B6C68000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6" t="6080"/>
            <a:stretch/>
          </p:blipFill>
          <p:spPr bwMode="auto">
            <a:xfrm>
              <a:off x="8480779" y="2272547"/>
              <a:ext cx="4762217" cy="33266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EBC2F28-E2A1-5048-98CB-3A5F66EC32E1}"/>
                </a:ext>
              </a:extLst>
            </p:cNvPr>
            <p:cNvCxnSpPr/>
            <p:nvPr/>
          </p:nvCxnSpPr>
          <p:spPr>
            <a:xfrm>
              <a:off x="8824837" y="5514353"/>
              <a:ext cx="3850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A2B503-5390-3E47-AD81-507B4022C300}"/>
                </a:ext>
              </a:extLst>
            </p:cNvPr>
            <p:cNvCxnSpPr/>
            <p:nvPr/>
          </p:nvCxnSpPr>
          <p:spPr>
            <a:xfrm>
              <a:off x="8824837" y="4769775"/>
              <a:ext cx="3850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35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2" grpId="0" animBg="1"/>
      <p:bldP spid="15" grpId="0" animBg="1"/>
      <p:bldP spid="16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C73B83-6DAB-734D-B8CA-0CAF695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ill Sans MT" panose="020B0502020104020203" pitchFamily="34" charset="77"/>
              </a:rPr>
              <a:t>   Lab 1: </a:t>
            </a:r>
            <a:r>
              <a:rPr lang="en-US" sz="3600" dirty="0">
                <a:latin typeface="Gill Sans MT" panose="020B0502020104020203" pitchFamily="34" charset="77"/>
              </a:rPr>
              <a:t>Mutation hunting: find the needle in a haystack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091C2-9358-F645-B2AE-3722EDE3874E}"/>
              </a:ext>
            </a:extLst>
          </p:cNvPr>
          <p:cNvSpPr/>
          <p:nvPr/>
        </p:nvSpPr>
        <p:spPr>
          <a:xfrm>
            <a:off x="626691" y="1378357"/>
            <a:ext cx="10881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77"/>
              </a:rPr>
              <a:t>A patient arrives in your clinic with a rare disorder. You expect the condition is genetic (i.e. due to a mutation in her genome). However since the condition is not observed in any family members, you suspect it could be due to a </a:t>
            </a:r>
            <a:r>
              <a:rPr lang="en-US" sz="2000" i="1" dirty="0">
                <a:solidFill>
                  <a:srgbClr val="000000"/>
                </a:solidFill>
                <a:latin typeface="Gill Sans MT" panose="020B0502020104020203" pitchFamily="34" charset="77"/>
              </a:rPr>
              <a:t>de novo</a:t>
            </a:r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77"/>
              </a:rPr>
              <a:t> mutation that occurred in the germline (egg or sperm cells) of one of her parents.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F62F8-46C1-AF46-9FC5-6E2DC11E6C0E}"/>
              </a:ext>
            </a:extLst>
          </p:cNvPr>
          <p:cNvSpPr/>
          <p:nvPr/>
        </p:nvSpPr>
        <p:spPr>
          <a:xfrm>
            <a:off x="3901440" y="3117718"/>
            <a:ext cx="1264920" cy="975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D8C478-DB0B-704B-B0D0-413967A05A9E}"/>
              </a:ext>
            </a:extLst>
          </p:cNvPr>
          <p:cNvSpPr/>
          <p:nvPr/>
        </p:nvSpPr>
        <p:spPr>
          <a:xfrm>
            <a:off x="6537960" y="3003418"/>
            <a:ext cx="1203960" cy="1203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AB54D2-EEDC-6F47-9F29-5909DDE994CE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>
            <a:off x="5166360" y="3605398"/>
            <a:ext cx="1371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02361E9-AEF2-D64C-B3C8-21420ABFB100}"/>
              </a:ext>
            </a:extLst>
          </p:cNvPr>
          <p:cNvSpPr/>
          <p:nvPr/>
        </p:nvSpPr>
        <p:spPr>
          <a:xfrm>
            <a:off x="5334000" y="4695058"/>
            <a:ext cx="1203960" cy="120396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56B57-E109-4940-81F6-F8C83C70F14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935980" y="3605398"/>
            <a:ext cx="0" cy="10896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A51F46-1229-AD46-83C3-05BD8DE92B84}"/>
              </a:ext>
            </a:extLst>
          </p:cNvPr>
          <p:cNvSpPr txBox="1"/>
          <p:nvPr/>
        </p:nvSpPr>
        <p:spPr>
          <a:xfrm>
            <a:off x="2775897" y="3389805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Father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06E40-8C27-0B4B-8407-525FAB1E33E5}"/>
              </a:ext>
            </a:extLst>
          </p:cNvPr>
          <p:cNvSpPr txBox="1"/>
          <p:nvPr/>
        </p:nvSpPr>
        <p:spPr>
          <a:xfrm>
            <a:off x="7913370" y="3374565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Mother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1A268-A161-0241-8A69-AD593FB4DAAF}"/>
              </a:ext>
            </a:extLst>
          </p:cNvPr>
          <p:cNvSpPr txBox="1"/>
          <p:nvPr/>
        </p:nvSpPr>
        <p:spPr>
          <a:xfrm>
            <a:off x="5542305" y="597075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Child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67ADB-1A0C-1843-BC5E-C6674CD32D99}"/>
              </a:ext>
            </a:extLst>
          </p:cNvPr>
          <p:cNvSpPr txBox="1"/>
          <p:nvPr/>
        </p:nvSpPr>
        <p:spPr>
          <a:xfrm>
            <a:off x="4240097" y="3374565"/>
            <a:ext cx="673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T/T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7AC5A-4457-B744-9BB0-F8C2D8A30039}"/>
              </a:ext>
            </a:extLst>
          </p:cNvPr>
          <p:cNvSpPr txBox="1"/>
          <p:nvPr/>
        </p:nvSpPr>
        <p:spPr>
          <a:xfrm>
            <a:off x="6833724" y="3343787"/>
            <a:ext cx="673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T/T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3481D-FC10-334C-A8F0-E9D47EE136EF}"/>
              </a:ext>
            </a:extLst>
          </p:cNvPr>
          <p:cNvSpPr txBox="1"/>
          <p:nvPr/>
        </p:nvSpPr>
        <p:spPr>
          <a:xfrm>
            <a:off x="5568732" y="5035428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chemeClr val="bg1"/>
                </a:solidFill>
              </a:rPr>
              <a:t>/T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A159A-10DB-4940-BCD3-FFA694CA0308}"/>
              </a:ext>
            </a:extLst>
          </p:cNvPr>
          <p:cNvSpPr txBox="1"/>
          <p:nvPr/>
        </p:nvSpPr>
        <p:spPr>
          <a:xfrm>
            <a:off x="195003" y="4580758"/>
            <a:ext cx="5021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Challenge: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How to go from: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NGS data -&gt; the mutation causing the disease?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CB7FFC-6649-A64E-B094-AD4A113FF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824" b="46951"/>
          <a:stretch/>
        </p:blipFill>
        <p:spPr>
          <a:xfrm>
            <a:off x="894522" y="2962164"/>
            <a:ext cx="1683139" cy="11777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02F923-7B12-E149-88A7-179797BB8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824" b="46951"/>
          <a:stretch/>
        </p:blipFill>
        <p:spPr>
          <a:xfrm>
            <a:off x="9205640" y="3016540"/>
            <a:ext cx="1683139" cy="11777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6B02C8-58DE-B246-BDAE-FCCB1F411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824" b="46951"/>
          <a:stretch/>
        </p:blipFill>
        <p:spPr>
          <a:xfrm>
            <a:off x="6864569" y="5310161"/>
            <a:ext cx="1683139" cy="11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6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Annotating variants – Variant Effect Predictor (VEP)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0DA7E-29DD-5F48-957B-924098BD5090}"/>
              </a:ext>
            </a:extLst>
          </p:cNvPr>
          <p:cNvSpPr/>
          <p:nvPr/>
        </p:nvSpPr>
        <p:spPr>
          <a:xfrm>
            <a:off x="803076" y="1259615"/>
            <a:ext cx="6645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http://grch37.ensembl.org/</a:t>
            </a:r>
            <a:r>
              <a:rPr lang="en-US" sz="2400" dirty="0" err="1">
                <a:latin typeface="Gill Sans MT" panose="020B0502020104020203" pitchFamily="34" charset="77"/>
              </a:rPr>
              <a:t>Homo_sapiens</a:t>
            </a:r>
            <a:r>
              <a:rPr lang="en-US" sz="2400" dirty="0">
                <a:latin typeface="Gill Sans MT" panose="020B0502020104020203" pitchFamily="34" charset="77"/>
              </a:rPr>
              <a:t>/Tools/VEP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A142E-427A-5C45-A58B-20B41E18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21" y="2181373"/>
            <a:ext cx="8038432" cy="2847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2D41A-612C-5B4E-9B6F-3D62B4E5B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10" y="5481022"/>
            <a:ext cx="11149263" cy="939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C2696-F4C8-3A47-9BA6-801E0A55EEA6}"/>
              </a:ext>
            </a:extLst>
          </p:cNvPr>
          <p:cNvSpPr txBox="1"/>
          <p:nvPr/>
        </p:nvSpPr>
        <p:spPr>
          <a:xfrm>
            <a:off x="6673722" y="3420555"/>
            <a:ext cx="47155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You can enter variants manually, or upload a VCF</a:t>
            </a:r>
          </a:p>
        </p:txBody>
      </p:sp>
    </p:spTree>
    <p:extLst>
      <p:ext uri="{BB962C8B-B14F-4D97-AF65-F5344CB8AC3E}">
        <p14:creationId xmlns:p14="http://schemas.microsoft.com/office/powerpoint/2010/main" val="24685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Side note – gene annotations on UCSC Genome Browser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F822D-0E83-AF4A-B6D3-0AF0B220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6" y="1633621"/>
            <a:ext cx="11379200" cy="2692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5C15D0-940B-A64B-B129-79E25C45F462}"/>
              </a:ext>
            </a:extLst>
          </p:cNvPr>
          <p:cNvCxnSpPr/>
          <p:nvPr/>
        </p:nvCxnSpPr>
        <p:spPr>
          <a:xfrm flipV="1">
            <a:off x="3737811" y="4326021"/>
            <a:ext cx="385010" cy="967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770259-E16E-5140-9CD3-09A85F8E5B54}"/>
              </a:ext>
            </a:extLst>
          </p:cNvPr>
          <p:cNvCxnSpPr>
            <a:cxnSpLocks/>
          </p:cNvCxnSpPr>
          <p:nvPr/>
        </p:nvCxnSpPr>
        <p:spPr>
          <a:xfrm flipH="1" flipV="1">
            <a:off x="6063916" y="4462379"/>
            <a:ext cx="288758" cy="831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391655-2174-8D4C-B386-139737D121E2}"/>
              </a:ext>
            </a:extLst>
          </p:cNvPr>
          <p:cNvCxnSpPr>
            <a:cxnSpLocks/>
          </p:cNvCxnSpPr>
          <p:nvPr/>
        </p:nvCxnSpPr>
        <p:spPr>
          <a:xfrm flipV="1">
            <a:off x="1475874" y="4317690"/>
            <a:ext cx="371643" cy="831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D0211A-3309-1146-8D7E-EEB8A2C06020}"/>
              </a:ext>
            </a:extLst>
          </p:cNvPr>
          <p:cNvSpPr txBox="1"/>
          <p:nvPr/>
        </p:nvSpPr>
        <p:spPr>
          <a:xfrm>
            <a:off x="5855575" y="5430253"/>
            <a:ext cx="21316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Thick boxes = exons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36079-A30B-7D4C-9329-658918ADFE8F}"/>
              </a:ext>
            </a:extLst>
          </p:cNvPr>
          <p:cNvSpPr txBox="1"/>
          <p:nvPr/>
        </p:nvSpPr>
        <p:spPr>
          <a:xfrm>
            <a:off x="2672006" y="5446659"/>
            <a:ext cx="20095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Thin lines = introns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23A29-B641-E441-A255-37BEA886D0B2}"/>
              </a:ext>
            </a:extLst>
          </p:cNvPr>
          <p:cNvSpPr txBox="1"/>
          <p:nvPr/>
        </p:nvSpPr>
        <p:spPr>
          <a:xfrm>
            <a:off x="374316" y="5308159"/>
            <a:ext cx="18366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Boxes at gene ends = UTRs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18341-88D6-184A-9412-C50741D830A8}"/>
              </a:ext>
            </a:extLst>
          </p:cNvPr>
          <p:cNvSpPr txBox="1"/>
          <p:nvPr/>
        </p:nvSpPr>
        <p:spPr>
          <a:xfrm>
            <a:off x="8125533" y="4964540"/>
            <a:ext cx="36279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Also: you can load tons of different “tracks” with public datasets. More on that in later weeks</a:t>
            </a:r>
          </a:p>
        </p:txBody>
      </p:sp>
    </p:spTree>
    <p:extLst>
      <p:ext uri="{BB962C8B-B14F-4D97-AF65-F5344CB8AC3E}">
        <p14:creationId xmlns:p14="http://schemas.microsoft.com/office/powerpoint/2010/main" val="2977107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Our NGS pipeline - putting it all together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704AE5-D243-7549-A650-0904E2D23243}"/>
              </a:ext>
            </a:extLst>
          </p:cNvPr>
          <p:cNvGrpSpPr/>
          <p:nvPr/>
        </p:nvGrpSpPr>
        <p:grpSpPr>
          <a:xfrm>
            <a:off x="5626531" y="3429000"/>
            <a:ext cx="1869373" cy="920294"/>
            <a:chOff x="2828280" y="2935705"/>
            <a:chExt cx="1869373" cy="92029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5637C41-D0A4-D043-8528-0B387CA2EACF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39BE53-87F7-684C-A89D-E42996930B11}"/>
                </a:ext>
              </a:extLst>
            </p:cNvPr>
            <p:cNvSpPr txBox="1"/>
            <p:nvPr/>
          </p:nvSpPr>
          <p:spPr>
            <a:xfrm>
              <a:off x="2828280" y="3150041"/>
              <a:ext cx="1858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Genotyping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AB5F4C-F34C-DD48-B052-F5EF9F3B8A68}"/>
              </a:ext>
            </a:extLst>
          </p:cNvPr>
          <p:cNvGrpSpPr/>
          <p:nvPr/>
        </p:nvGrpSpPr>
        <p:grpSpPr>
          <a:xfrm>
            <a:off x="9213668" y="3473299"/>
            <a:ext cx="1858201" cy="920294"/>
            <a:chOff x="2839452" y="2935705"/>
            <a:chExt cx="1858201" cy="92029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8B3CCFD-5D75-7049-B321-F45B5F8A60D4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B9844E-7B60-7A40-9256-99F3C910E059}"/>
                </a:ext>
              </a:extLst>
            </p:cNvPr>
            <p:cNvSpPr txBox="1"/>
            <p:nvPr/>
          </p:nvSpPr>
          <p:spPr>
            <a:xfrm>
              <a:off x="2844312" y="3150041"/>
              <a:ext cx="1826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Annotation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AD5059-51C8-2543-BD06-2FC5E0471B50}"/>
              </a:ext>
            </a:extLst>
          </p:cNvPr>
          <p:cNvSpPr txBox="1"/>
          <p:nvPr/>
        </p:nvSpPr>
        <p:spPr>
          <a:xfrm>
            <a:off x="427767" y="1916983"/>
            <a:ext cx="1963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Reads</a:t>
            </a:r>
          </a:p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, *.</a:t>
            </a:r>
            <a:r>
              <a:rPr lang="en-US" sz="28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fastq</a:t>
            </a:r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9563F-9999-4C4D-A486-C00A692E9AE0}"/>
              </a:ext>
            </a:extLst>
          </p:cNvPr>
          <p:cNvSpPr txBox="1"/>
          <p:nvPr/>
        </p:nvSpPr>
        <p:spPr>
          <a:xfrm>
            <a:off x="2753058" y="1905224"/>
            <a:ext cx="4043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Ref. genome (+ index files)</a:t>
            </a:r>
          </a:p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(*.fa, *.</a:t>
            </a:r>
            <a:r>
              <a:rPr lang="en-US" sz="2800" dirty="0" err="1">
                <a:solidFill>
                  <a:schemeClr val="accent6"/>
                </a:solidFill>
                <a:latin typeface="Gill Sans MT" panose="020B0502020104020203" pitchFamily="34" charset="77"/>
              </a:rPr>
              <a:t>fasta</a:t>
            </a:r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9FCDE-9811-3144-ADB4-E7E20665B5A0}"/>
              </a:ext>
            </a:extLst>
          </p:cNvPr>
          <p:cNvGrpSpPr/>
          <p:nvPr/>
        </p:nvGrpSpPr>
        <p:grpSpPr>
          <a:xfrm>
            <a:off x="1662882" y="3372443"/>
            <a:ext cx="1764632" cy="920294"/>
            <a:chOff x="2871537" y="2935705"/>
            <a:chExt cx="1764632" cy="920294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6278D69-EBFB-234E-AE3D-75D166019F5B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E0234D-25F1-6C40-B134-D9D8927D5CD2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BC62EC-E3E4-A34D-9E04-CCEEE96E672B}"/>
              </a:ext>
            </a:extLst>
          </p:cNvPr>
          <p:cNvCxnSpPr>
            <a:cxnSpLocks/>
          </p:cNvCxnSpPr>
          <p:nvPr/>
        </p:nvCxnSpPr>
        <p:spPr>
          <a:xfrm>
            <a:off x="2069432" y="287109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CF0DA7-6E1B-DF4E-B794-E6B35D98FC74}"/>
              </a:ext>
            </a:extLst>
          </p:cNvPr>
          <p:cNvCxnSpPr>
            <a:cxnSpLocks/>
          </p:cNvCxnSpPr>
          <p:nvPr/>
        </p:nvCxnSpPr>
        <p:spPr>
          <a:xfrm>
            <a:off x="3056022" y="287109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D561C0-BC48-2F40-B27C-8E4E3E5FF701}"/>
              </a:ext>
            </a:extLst>
          </p:cNvPr>
          <p:cNvCxnSpPr>
            <a:cxnSpLocks/>
          </p:cNvCxnSpPr>
          <p:nvPr/>
        </p:nvCxnSpPr>
        <p:spPr>
          <a:xfrm>
            <a:off x="3889341" y="3823679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A1B993-EFE6-4246-8359-CDC19BAF049B}"/>
              </a:ext>
            </a:extLst>
          </p:cNvPr>
          <p:cNvSpPr txBox="1"/>
          <p:nvPr/>
        </p:nvSpPr>
        <p:spPr>
          <a:xfrm>
            <a:off x="3400938" y="4056779"/>
            <a:ext cx="2192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Alignments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*.bam)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585618-436B-D84D-9295-7BE0DACFB64B}"/>
              </a:ext>
            </a:extLst>
          </p:cNvPr>
          <p:cNvCxnSpPr>
            <a:cxnSpLocks/>
          </p:cNvCxnSpPr>
          <p:nvPr/>
        </p:nvCxnSpPr>
        <p:spPr>
          <a:xfrm>
            <a:off x="7635173" y="3856377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1039981-1002-2340-97AB-0576724866DA}"/>
              </a:ext>
            </a:extLst>
          </p:cNvPr>
          <p:cNvSpPr txBox="1"/>
          <p:nvPr/>
        </p:nvSpPr>
        <p:spPr>
          <a:xfrm>
            <a:off x="7635173" y="4032292"/>
            <a:ext cx="1346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Variants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vcf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6248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860808" y="2359965"/>
            <a:ext cx="647038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FAQ: Dealing with strand info</a:t>
            </a:r>
          </a:p>
        </p:txBody>
      </p:sp>
    </p:spTree>
    <p:extLst>
      <p:ext uri="{BB962C8B-B14F-4D97-AF65-F5344CB8AC3E}">
        <p14:creationId xmlns:p14="http://schemas.microsoft.com/office/powerpoint/2010/main" val="1270963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We have two copies of each chromosome. Each has two strands</a:t>
            </a:r>
          </a:p>
        </p:txBody>
      </p:sp>
      <p:pic>
        <p:nvPicPr>
          <p:cNvPr id="7170" name="Picture 2" descr="Free Stick Person Png, Download Free Clip Art, Free Clip Art on Clipart  Library">
            <a:extLst>
              <a:ext uri="{FF2B5EF4-FFF2-40B4-BE49-F238E27FC236}">
                <a16:creationId xmlns:a16="http://schemas.microsoft.com/office/drawing/2014/main" id="{ED17AFF4-76DE-9240-B4F3-B6D8942A3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25799" b="6169"/>
          <a:stretch/>
        </p:blipFill>
        <p:spPr bwMode="auto">
          <a:xfrm>
            <a:off x="0" y="1131278"/>
            <a:ext cx="2261937" cy="47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137F50-0C19-114A-AFC6-49C8D3CD2560}"/>
              </a:ext>
            </a:extLst>
          </p:cNvPr>
          <p:cNvGrpSpPr/>
          <p:nvPr/>
        </p:nvGrpSpPr>
        <p:grpSpPr>
          <a:xfrm>
            <a:off x="3087373" y="1131278"/>
            <a:ext cx="274179" cy="2482046"/>
            <a:chOff x="1108716" y="1560098"/>
            <a:chExt cx="291820" cy="264174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16103C2-85CE-1D41-939A-9E74FB8EE037}"/>
                </a:ext>
              </a:extLst>
            </p:cNvPr>
            <p:cNvSpPr/>
            <p:nvPr/>
          </p:nvSpPr>
          <p:spPr>
            <a:xfrm>
              <a:off x="1142148" y="1560098"/>
              <a:ext cx="258388" cy="2641745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2C82DDD-EF19-734C-B314-A6505CF2100C}"/>
                </a:ext>
              </a:extLst>
            </p:cNvPr>
            <p:cNvSpPr/>
            <p:nvPr/>
          </p:nvSpPr>
          <p:spPr>
            <a:xfrm rot="5158284">
              <a:off x="1068204" y="2870522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55C8BFC9-939F-0E45-BC5B-7768B888E8A7}"/>
                </a:ext>
              </a:extLst>
            </p:cNvPr>
            <p:cNvSpPr/>
            <p:nvPr/>
          </p:nvSpPr>
          <p:spPr>
            <a:xfrm rot="16200000">
              <a:off x="1244278" y="2862097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F304E-11FA-4445-9980-EE20A0CDC249}"/>
              </a:ext>
            </a:extLst>
          </p:cNvPr>
          <p:cNvGrpSpPr/>
          <p:nvPr/>
        </p:nvGrpSpPr>
        <p:grpSpPr>
          <a:xfrm>
            <a:off x="3092017" y="3851938"/>
            <a:ext cx="274179" cy="2482046"/>
            <a:chOff x="1108716" y="1560098"/>
            <a:chExt cx="291820" cy="26417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FBFBCC-966D-0B4A-8200-F6D0F32FE1B3}"/>
                </a:ext>
              </a:extLst>
            </p:cNvPr>
            <p:cNvSpPr/>
            <p:nvPr/>
          </p:nvSpPr>
          <p:spPr>
            <a:xfrm>
              <a:off x="1142148" y="1560098"/>
              <a:ext cx="258388" cy="264174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95FB1B3E-85AE-6A43-9A1A-76C255521386}"/>
                </a:ext>
              </a:extLst>
            </p:cNvPr>
            <p:cNvSpPr/>
            <p:nvPr/>
          </p:nvSpPr>
          <p:spPr>
            <a:xfrm rot="5158284">
              <a:off x="1068204" y="2870522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3FB0738B-F94A-4B4F-A8B6-C791025FE905}"/>
                </a:ext>
              </a:extLst>
            </p:cNvPr>
            <p:cNvSpPr/>
            <p:nvPr/>
          </p:nvSpPr>
          <p:spPr>
            <a:xfrm rot="16200000">
              <a:off x="1244278" y="2862097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0DA7B9-6CB3-CB48-BDB8-C42F1D2A78B3}"/>
              </a:ext>
            </a:extLst>
          </p:cNvPr>
          <p:cNvSpPr txBox="1"/>
          <p:nvPr/>
        </p:nvSpPr>
        <p:spPr>
          <a:xfrm rot="16200000">
            <a:off x="1870385" y="4775554"/>
            <a:ext cx="1815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From mom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AFEB8-3425-0249-A95D-F2B81660A7A9}"/>
              </a:ext>
            </a:extLst>
          </p:cNvPr>
          <p:cNvSpPr txBox="1"/>
          <p:nvPr/>
        </p:nvSpPr>
        <p:spPr>
          <a:xfrm rot="16200000">
            <a:off x="2009725" y="2210364"/>
            <a:ext cx="15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From 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64049-4ACD-C140-98DB-F6ABA064F904}"/>
              </a:ext>
            </a:extLst>
          </p:cNvPr>
          <p:cNvSpPr txBox="1"/>
          <p:nvPr/>
        </p:nvSpPr>
        <p:spPr>
          <a:xfrm>
            <a:off x="3741528" y="1898233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5’ – …ACTATACGACTGTATTTCGCTATT… – 3’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5DA8ED-8D9D-A949-9CAD-6D0BFA38B953}"/>
              </a:ext>
            </a:extLst>
          </p:cNvPr>
          <p:cNvSpPr txBox="1"/>
          <p:nvPr/>
        </p:nvSpPr>
        <p:spPr>
          <a:xfrm>
            <a:off x="3741527" y="2372301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3’ – …TGATATGCTGACATAAAGCGATAA… – 5’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F22FD9-F030-AB46-8115-9DAA3298BDF2}"/>
              </a:ext>
            </a:extLst>
          </p:cNvPr>
          <p:cNvSpPr txBox="1"/>
          <p:nvPr/>
        </p:nvSpPr>
        <p:spPr>
          <a:xfrm>
            <a:off x="3732778" y="4486362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5’ – …ACTATACGACTGTATTTCGCTATT… – 3’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E332F-FF4B-1646-A084-1A4FA5AE538B}"/>
              </a:ext>
            </a:extLst>
          </p:cNvPr>
          <p:cNvSpPr txBox="1"/>
          <p:nvPr/>
        </p:nvSpPr>
        <p:spPr>
          <a:xfrm>
            <a:off x="3732777" y="4960430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3’ – …TGATATGCTGACATAAAGCGATAA… – 5’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1A0713-B963-2D44-B084-1461361088E8}"/>
              </a:ext>
            </a:extLst>
          </p:cNvPr>
          <p:cNvCxnSpPr>
            <a:endCxn id="4" idx="1"/>
          </p:cNvCxnSpPr>
          <p:nvPr/>
        </p:nvCxnSpPr>
        <p:spPr>
          <a:xfrm flipV="1">
            <a:off x="3361552" y="2159843"/>
            <a:ext cx="379976" cy="5352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8A0819-5756-C148-940D-988100496B7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99323" y="2633911"/>
            <a:ext cx="342204" cy="758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72421C-7039-324C-A405-AFCB9C539CC3}"/>
              </a:ext>
            </a:extLst>
          </p:cNvPr>
          <p:cNvCxnSpPr/>
          <p:nvPr/>
        </p:nvCxnSpPr>
        <p:spPr>
          <a:xfrm flipV="1">
            <a:off x="3362704" y="4715666"/>
            <a:ext cx="379976" cy="5352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470920-B85B-5642-97D5-33151DCB79D5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400475" y="5222040"/>
            <a:ext cx="332302" cy="43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CA08F24-CAD0-0347-8034-9363B6C6F818}"/>
              </a:ext>
            </a:extLst>
          </p:cNvPr>
          <p:cNvSpPr txBox="1"/>
          <p:nvPr/>
        </p:nvSpPr>
        <p:spPr>
          <a:xfrm>
            <a:off x="4368731" y="1375013"/>
            <a:ext cx="33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“+” strand (arbitrary)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3D86C4-949A-EA42-AE44-67EECF1C248C}"/>
              </a:ext>
            </a:extLst>
          </p:cNvPr>
          <p:cNvSpPr txBox="1"/>
          <p:nvPr/>
        </p:nvSpPr>
        <p:spPr>
          <a:xfrm>
            <a:off x="4368731" y="2724322"/>
            <a:ext cx="5202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“-” strand (complementary to “+”)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D997FB-8183-C14C-81BB-007F502AEACD}"/>
              </a:ext>
            </a:extLst>
          </p:cNvPr>
          <p:cNvSpPr txBox="1"/>
          <p:nvPr/>
        </p:nvSpPr>
        <p:spPr>
          <a:xfrm>
            <a:off x="3901299" y="5908795"/>
            <a:ext cx="7954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We always write DNA sequences in 5’ to 3’ direction</a:t>
            </a:r>
          </a:p>
        </p:txBody>
      </p:sp>
    </p:spTree>
    <p:extLst>
      <p:ext uri="{BB962C8B-B14F-4D97-AF65-F5344CB8AC3E}">
        <p14:creationId xmlns:p14="http://schemas.microsoft.com/office/powerpoint/2010/main" val="403733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We have two copies of each chromosome. Each has two strands</a:t>
            </a:r>
          </a:p>
        </p:txBody>
      </p:sp>
      <p:pic>
        <p:nvPicPr>
          <p:cNvPr id="7170" name="Picture 2" descr="Free Stick Person Png, Download Free Clip Art, Free Clip Art on Clipart  Library">
            <a:extLst>
              <a:ext uri="{FF2B5EF4-FFF2-40B4-BE49-F238E27FC236}">
                <a16:creationId xmlns:a16="http://schemas.microsoft.com/office/drawing/2014/main" id="{ED17AFF4-76DE-9240-B4F3-B6D8942A3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25799" b="6169"/>
          <a:stretch/>
        </p:blipFill>
        <p:spPr bwMode="auto">
          <a:xfrm>
            <a:off x="0" y="1131278"/>
            <a:ext cx="2261937" cy="47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137F50-0C19-114A-AFC6-49C8D3CD2560}"/>
              </a:ext>
            </a:extLst>
          </p:cNvPr>
          <p:cNvGrpSpPr/>
          <p:nvPr/>
        </p:nvGrpSpPr>
        <p:grpSpPr>
          <a:xfrm>
            <a:off x="3087373" y="1131278"/>
            <a:ext cx="274179" cy="2482046"/>
            <a:chOff x="1108716" y="1560098"/>
            <a:chExt cx="291820" cy="264174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16103C2-85CE-1D41-939A-9E74FB8EE037}"/>
                </a:ext>
              </a:extLst>
            </p:cNvPr>
            <p:cNvSpPr/>
            <p:nvPr/>
          </p:nvSpPr>
          <p:spPr>
            <a:xfrm>
              <a:off x="1142148" y="1560098"/>
              <a:ext cx="258388" cy="2641745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2C82DDD-EF19-734C-B314-A6505CF2100C}"/>
                </a:ext>
              </a:extLst>
            </p:cNvPr>
            <p:cNvSpPr/>
            <p:nvPr/>
          </p:nvSpPr>
          <p:spPr>
            <a:xfrm rot="5158284">
              <a:off x="1068204" y="2870522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55C8BFC9-939F-0E45-BC5B-7768B888E8A7}"/>
                </a:ext>
              </a:extLst>
            </p:cNvPr>
            <p:cNvSpPr/>
            <p:nvPr/>
          </p:nvSpPr>
          <p:spPr>
            <a:xfrm rot="16200000">
              <a:off x="1244278" y="2862097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F304E-11FA-4445-9980-EE20A0CDC249}"/>
              </a:ext>
            </a:extLst>
          </p:cNvPr>
          <p:cNvGrpSpPr/>
          <p:nvPr/>
        </p:nvGrpSpPr>
        <p:grpSpPr>
          <a:xfrm>
            <a:off x="3092017" y="3851938"/>
            <a:ext cx="274179" cy="2482046"/>
            <a:chOff x="1108716" y="1560098"/>
            <a:chExt cx="291820" cy="26417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FBFBCC-966D-0B4A-8200-F6D0F32FE1B3}"/>
                </a:ext>
              </a:extLst>
            </p:cNvPr>
            <p:cNvSpPr/>
            <p:nvPr/>
          </p:nvSpPr>
          <p:spPr>
            <a:xfrm>
              <a:off x="1142148" y="1560098"/>
              <a:ext cx="258388" cy="264174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95FB1B3E-85AE-6A43-9A1A-76C255521386}"/>
                </a:ext>
              </a:extLst>
            </p:cNvPr>
            <p:cNvSpPr/>
            <p:nvPr/>
          </p:nvSpPr>
          <p:spPr>
            <a:xfrm rot="5158284">
              <a:off x="1068204" y="2870522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3FB0738B-F94A-4B4F-A8B6-C791025FE905}"/>
                </a:ext>
              </a:extLst>
            </p:cNvPr>
            <p:cNvSpPr/>
            <p:nvPr/>
          </p:nvSpPr>
          <p:spPr>
            <a:xfrm rot="16200000">
              <a:off x="1244278" y="2862097"/>
              <a:ext cx="196770" cy="115746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0DA7B9-6CB3-CB48-BDB8-C42F1D2A78B3}"/>
              </a:ext>
            </a:extLst>
          </p:cNvPr>
          <p:cNvSpPr txBox="1"/>
          <p:nvPr/>
        </p:nvSpPr>
        <p:spPr>
          <a:xfrm rot="16200000">
            <a:off x="1870385" y="4775554"/>
            <a:ext cx="1815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From mom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AFEB8-3425-0249-A95D-F2B81660A7A9}"/>
              </a:ext>
            </a:extLst>
          </p:cNvPr>
          <p:cNvSpPr txBox="1"/>
          <p:nvPr/>
        </p:nvSpPr>
        <p:spPr>
          <a:xfrm rot="16200000">
            <a:off x="2009725" y="2210364"/>
            <a:ext cx="15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From 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64049-4ACD-C140-98DB-F6ABA064F904}"/>
              </a:ext>
            </a:extLst>
          </p:cNvPr>
          <p:cNvSpPr txBox="1"/>
          <p:nvPr/>
        </p:nvSpPr>
        <p:spPr>
          <a:xfrm>
            <a:off x="3741528" y="1898233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5’ – …ACTATACGACT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T</a:t>
            </a:r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TATTTCGCTATT… – 3’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5DA8ED-8D9D-A949-9CAD-6D0BFA38B953}"/>
              </a:ext>
            </a:extLst>
          </p:cNvPr>
          <p:cNvSpPr txBox="1"/>
          <p:nvPr/>
        </p:nvSpPr>
        <p:spPr>
          <a:xfrm>
            <a:off x="3741527" y="2372301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3’ – …TGATATGCTGA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ATAAAGCGATAA… – 5’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F22FD9-F030-AB46-8115-9DAA3298BDF2}"/>
              </a:ext>
            </a:extLst>
          </p:cNvPr>
          <p:cNvSpPr txBox="1"/>
          <p:nvPr/>
        </p:nvSpPr>
        <p:spPr>
          <a:xfrm>
            <a:off x="3732778" y="4486362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5’ – …ACTATACGACTGTATTTCGCTATT… – 3’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E332F-FF4B-1646-A084-1A4FA5AE538B}"/>
              </a:ext>
            </a:extLst>
          </p:cNvPr>
          <p:cNvSpPr txBox="1"/>
          <p:nvPr/>
        </p:nvSpPr>
        <p:spPr>
          <a:xfrm>
            <a:off x="3732777" y="4960430"/>
            <a:ext cx="791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Arial" panose="020B0604020202020204" pitchFamily="34" charset="0"/>
              </a:rPr>
              <a:t>3’ – …TGATATGCTGACATAAAGCGATAA… – 5’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1A0713-B963-2D44-B084-1461361088E8}"/>
              </a:ext>
            </a:extLst>
          </p:cNvPr>
          <p:cNvCxnSpPr>
            <a:endCxn id="4" idx="1"/>
          </p:cNvCxnSpPr>
          <p:nvPr/>
        </p:nvCxnSpPr>
        <p:spPr>
          <a:xfrm flipV="1">
            <a:off x="3361552" y="2159843"/>
            <a:ext cx="379976" cy="5352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8A0819-5756-C148-940D-988100496B7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99323" y="2633911"/>
            <a:ext cx="342204" cy="758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72421C-7039-324C-A405-AFCB9C539CC3}"/>
              </a:ext>
            </a:extLst>
          </p:cNvPr>
          <p:cNvCxnSpPr/>
          <p:nvPr/>
        </p:nvCxnSpPr>
        <p:spPr>
          <a:xfrm flipV="1">
            <a:off x="3362704" y="4715666"/>
            <a:ext cx="379976" cy="5352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470920-B85B-5642-97D5-33151DCB79D5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400475" y="5222040"/>
            <a:ext cx="332302" cy="43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F5DC842-E057-A846-924E-7CC73D8C66B5}"/>
              </a:ext>
            </a:extLst>
          </p:cNvPr>
          <p:cNvSpPr txBox="1"/>
          <p:nvPr/>
        </p:nvSpPr>
        <p:spPr>
          <a:xfrm>
            <a:off x="3566626" y="1155607"/>
            <a:ext cx="4332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Heterozygous SNP example:</a:t>
            </a:r>
          </a:p>
        </p:txBody>
      </p:sp>
    </p:spTree>
    <p:extLst>
      <p:ext uri="{BB962C8B-B14F-4D97-AF65-F5344CB8AC3E}">
        <p14:creationId xmlns:p14="http://schemas.microsoft.com/office/powerpoint/2010/main" val="345211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The reference genome (arbitrarily) gives the “+” strand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79C73E-F4E0-884A-8FC4-D14E97FAC616}"/>
              </a:ext>
            </a:extLst>
          </p:cNvPr>
          <p:cNvCxnSpPr/>
          <p:nvPr/>
        </p:nvCxnSpPr>
        <p:spPr>
          <a:xfrm>
            <a:off x="894232" y="2014262"/>
            <a:ext cx="9604075" cy="0"/>
          </a:xfrm>
          <a:prstGeom prst="line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1548B7-03D5-F744-A7A8-AAEB07FE1052}"/>
              </a:ext>
            </a:extLst>
          </p:cNvPr>
          <p:cNvSpPr txBox="1"/>
          <p:nvPr/>
        </p:nvSpPr>
        <p:spPr>
          <a:xfrm>
            <a:off x="270673" y="1259615"/>
            <a:ext cx="3745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Gill Sans MT" panose="020B0502020104020203" pitchFamily="34" charset="77"/>
              </a:rPr>
              <a:t>Reference genome (“+”)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F509CE-C1DC-0F4B-B34C-E95F72DD3CB6}"/>
              </a:ext>
            </a:extLst>
          </p:cNvPr>
          <p:cNvGrpSpPr/>
          <p:nvPr/>
        </p:nvGrpSpPr>
        <p:grpSpPr>
          <a:xfrm>
            <a:off x="6096000" y="2356921"/>
            <a:ext cx="3611664" cy="0"/>
            <a:chOff x="1837627" y="4813042"/>
            <a:chExt cx="3611664" cy="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862E82-AB75-6340-B574-19BE3899FEC9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6BDE982-0E4A-E64E-B1DF-5CCF5403B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A101496-31F1-DD4E-ADAE-7B42666929D0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dashDot"/>
              <a:miter lim="800000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D8A241-61E1-6540-9F44-49CBD060EAE1}"/>
              </a:ext>
            </a:extLst>
          </p:cNvPr>
          <p:cNvGrpSpPr/>
          <p:nvPr/>
        </p:nvGrpSpPr>
        <p:grpSpPr>
          <a:xfrm>
            <a:off x="1345111" y="2339610"/>
            <a:ext cx="2911306" cy="417094"/>
            <a:chOff x="1837627" y="4813042"/>
            <a:chExt cx="2911306" cy="41709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C7E226B-4191-824C-B977-A59C134079AD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31EB9BB-E246-BD4A-AEAC-A3964504FB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3280" y="5230136"/>
              <a:ext cx="145565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885455-E4BD-E543-9DD9-EF78BD8C0B02}"/>
              </a:ext>
            </a:extLst>
          </p:cNvPr>
          <p:cNvSpPr txBox="1"/>
          <p:nvPr/>
        </p:nvSpPr>
        <p:spPr>
          <a:xfrm>
            <a:off x="270673" y="3108015"/>
            <a:ext cx="9383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Reads can come from either strand.  Always read from 5’ to 3’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Strand encoded in SAM flag.  All sequences given in “+” strand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AEB70E-A9EA-CA4D-8CF3-F80A6A621265}"/>
              </a:ext>
            </a:extLst>
          </p:cNvPr>
          <p:cNvSpPr/>
          <p:nvPr/>
        </p:nvSpPr>
        <p:spPr>
          <a:xfrm>
            <a:off x="2998653" y="5515449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3AC690-4506-A245-AAE2-076CEA4678ED}"/>
              </a:ext>
            </a:extLst>
          </p:cNvPr>
          <p:cNvCxnSpPr/>
          <p:nvPr/>
        </p:nvCxnSpPr>
        <p:spPr>
          <a:xfrm>
            <a:off x="3022612" y="5329507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AF0FF8-B43A-DF40-A5A7-AA76DE473A77}"/>
              </a:ext>
            </a:extLst>
          </p:cNvPr>
          <p:cNvCxnSpPr/>
          <p:nvPr/>
        </p:nvCxnSpPr>
        <p:spPr>
          <a:xfrm flipH="1">
            <a:off x="8428867" y="6080996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CA2BEFE-9E09-6949-B484-E067FAC080C4}"/>
              </a:ext>
            </a:extLst>
          </p:cNvPr>
          <p:cNvSpPr/>
          <p:nvPr/>
        </p:nvSpPr>
        <p:spPr>
          <a:xfrm>
            <a:off x="2995313" y="5715777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AA5213-7106-A14B-88C4-AD1B88AD4131}"/>
              </a:ext>
            </a:extLst>
          </p:cNvPr>
          <p:cNvSpPr txBox="1"/>
          <p:nvPr/>
        </p:nvSpPr>
        <p:spPr>
          <a:xfrm>
            <a:off x="2636056" y="5304906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DA227-B084-EA41-9BD4-88CE782A52B4}"/>
              </a:ext>
            </a:extLst>
          </p:cNvPr>
          <p:cNvSpPr txBox="1"/>
          <p:nvPr/>
        </p:nvSpPr>
        <p:spPr>
          <a:xfrm>
            <a:off x="2620808" y="5607993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01B6AD-C826-4242-BC90-7C86D769C61A}"/>
              </a:ext>
            </a:extLst>
          </p:cNvPr>
          <p:cNvSpPr txBox="1"/>
          <p:nvPr/>
        </p:nvSpPr>
        <p:spPr>
          <a:xfrm>
            <a:off x="9981867" y="5292924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A9E313-5C6D-3C42-89F7-B4FC644D9869}"/>
              </a:ext>
            </a:extLst>
          </p:cNvPr>
          <p:cNvSpPr txBox="1"/>
          <p:nvPr/>
        </p:nvSpPr>
        <p:spPr>
          <a:xfrm>
            <a:off x="9966619" y="5596011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65667-4239-0D4E-B7AA-8A1FCB5B6BD7}"/>
              </a:ext>
            </a:extLst>
          </p:cNvPr>
          <p:cNvSpPr txBox="1"/>
          <p:nvPr/>
        </p:nvSpPr>
        <p:spPr>
          <a:xfrm>
            <a:off x="2383816" y="4579029"/>
            <a:ext cx="8190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For paired-end reads, the reads will come from opposite strands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AE9D67-14D6-BE46-BA52-30A1BDA9A0B3}"/>
              </a:ext>
            </a:extLst>
          </p:cNvPr>
          <p:cNvSpPr txBox="1"/>
          <p:nvPr/>
        </p:nvSpPr>
        <p:spPr>
          <a:xfrm>
            <a:off x="734974" y="2133538"/>
            <a:ext cx="5199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“+”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DA4727-DD25-3E44-9AC5-A9BBE15D9184}"/>
              </a:ext>
            </a:extLst>
          </p:cNvPr>
          <p:cNvSpPr txBox="1"/>
          <p:nvPr/>
        </p:nvSpPr>
        <p:spPr>
          <a:xfrm>
            <a:off x="2280520" y="2575424"/>
            <a:ext cx="5199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“-”</a:t>
            </a:r>
          </a:p>
        </p:txBody>
      </p:sp>
    </p:spTree>
    <p:extLst>
      <p:ext uri="{BB962C8B-B14F-4D97-AF65-F5344CB8AC3E}">
        <p14:creationId xmlns:p14="http://schemas.microsoft.com/office/powerpoint/2010/main" val="42268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/>
      <p:bldP spid="32" grpId="0"/>
      <p:bldP spid="33" grpId="0"/>
      <p:bldP spid="34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3E803D6-6EA9-3D4F-8ADE-0091AB7003D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Genes can be coded on either strand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B25CE-56D0-E749-A863-E059B1F4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995246"/>
            <a:ext cx="10687050" cy="2020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901AFF-099A-A442-B0FA-A8D68AB0BE45}"/>
              </a:ext>
            </a:extLst>
          </p:cNvPr>
          <p:cNvSpPr/>
          <p:nvPr/>
        </p:nvSpPr>
        <p:spPr>
          <a:xfrm>
            <a:off x="3769895" y="1784809"/>
            <a:ext cx="2775284" cy="13594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Darwin1">
            <a:extLst>
              <a:ext uri="{FF2B5EF4-FFF2-40B4-BE49-F238E27FC236}">
                <a16:creationId xmlns:a16="http://schemas.microsoft.com/office/drawing/2014/main" id="{7FF8D194-69F4-C64F-9608-E0AFDDB3C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6080"/>
          <a:stretch/>
        </p:blipFill>
        <p:spPr bwMode="auto">
          <a:xfrm>
            <a:off x="7164774" y="312166"/>
            <a:ext cx="4762217" cy="33266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43DA89-B80E-1445-8D92-0E16C8FCF025}"/>
              </a:ext>
            </a:extLst>
          </p:cNvPr>
          <p:cNvSpPr/>
          <p:nvPr/>
        </p:nvSpPr>
        <p:spPr>
          <a:xfrm>
            <a:off x="7520332" y="2597088"/>
            <a:ext cx="869689" cy="258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09211-8C2A-9C4E-A8FB-32198B0BFBD0}"/>
              </a:ext>
            </a:extLst>
          </p:cNvPr>
          <p:cNvSpPr txBox="1"/>
          <p:nvPr/>
        </p:nvSpPr>
        <p:spPr>
          <a:xfrm>
            <a:off x="214600" y="3298828"/>
            <a:ext cx="44269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Click gene to see strand info (“+” or “-”)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47494-603E-664E-9991-D11C09B5F8B8}"/>
              </a:ext>
            </a:extLst>
          </p:cNvPr>
          <p:cNvSpPr txBox="1"/>
          <p:nvPr/>
        </p:nvSpPr>
        <p:spPr>
          <a:xfrm>
            <a:off x="128336" y="939097"/>
            <a:ext cx="49048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Example gene on the “+” strand: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82750-D49E-C64D-B142-472B97D40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" y="4523295"/>
            <a:ext cx="11442700" cy="1663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F55449-BB3D-1544-93D2-52D8EEB9B082}"/>
              </a:ext>
            </a:extLst>
          </p:cNvPr>
          <p:cNvSpPr txBox="1"/>
          <p:nvPr/>
        </p:nvSpPr>
        <p:spPr>
          <a:xfrm>
            <a:off x="103993" y="4133291"/>
            <a:ext cx="481022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Example gene on the “-” strand: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49B669-D85E-2944-B286-BEB0232F8FB8}"/>
              </a:ext>
            </a:extLst>
          </p:cNvPr>
          <p:cNvSpPr/>
          <p:nvPr/>
        </p:nvSpPr>
        <p:spPr>
          <a:xfrm>
            <a:off x="4389490" y="4855727"/>
            <a:ext cx="1465878" cy="166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6F308-E4EA-A04C-B9EA-DF3BA881ED86}"/>
              </a:ext>
            </a:extLst>
          </p:cNvPr>
          <p:cNvSpPr txBox="1"/>
          <p:nvPr/>
        </p:nvSpPr>
        <p:spPr>
          <a:xfrm>
            <a:off x="6079724" y="6361168"/>
            <a:ext cx="53598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Reverse complement of ”GAU” is “AUC” (Isoleucine; I)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0FD5B-44BF-CF48-AC8C-23F44F170556}"/>
              </a:ext>
            </a:extLst>
          </p:cNvPr>
          <p:cNvSpPr/>
          <p:nvPr/>
        </p:nvSpPr>
        <p:spPr>
          <a:xfrm>
            <a:off x="7520331" y="2251594"/>
            <a:ext cx="869689" cy="258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13" grpId="0" animBg="1"/>
      <p:bldP spid="15" grpId="0" animBg="1"/>
      <p:bldP spid="16" grpId="0" animBg="1"/>
      <p:bldP spid="14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860808" y="2725725"/>
            <a:ext cx="64703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Lab 1 Overview</a:t>
            </a:r>
          </a:p>
        </p:txBody>
      </p:sp>
    </p:spTree>
    <p:extLst>
      <p:ext uri="{BB962C8B-B14F-4D97-AF65-F5344CB8AC3E}">
        <p14:creationId xmlns:p14="http://schemas.microsoft.com/office/powerpoint/2010/main" val="122292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C73B83-6DAB-734D-B8CA-0CAF695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ill Sans MT" panose="020B0502020104020203" pitchFamily="34" charset="77"/>
              </a:rPr>
              <a:t>   Lab 1: </a:t>
            </a:r>
            <a:r>
              <a:rPr lang="en-US" sz="3600" dirty="0">
                <a:latin typeface="Gill Sans MT" panose="020B0502020104020203" pitchFamily="34" charset="77"/>
              </a:rPr>
              <a:t>Mutation hunting: find the needle in a haystack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091C2-9358-F645-B2AE-3722EDE3874E}"/>
              </a:ext>
            </a:extLst>
          </p:cNvPr>
          <p:cNvSpPr/>
          <p:nvPr/>
        </p:nvSpPr>
        <p:spPr>
          <a:xfrm>
            <a:off x="626691" y="1378357"/>
            <a:ext cx="10881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77"/>
              </a:rPr>
              <a:t>A patient arrives in your clinic with a rare disorder. You expect the condition is genetic (i.e. due to a mutation in her genome). However since the condition is not observed in any family members, you suspect it could be due to a </a:t>
            </a:r>
            <a:r>
              <a:rPr lang="en-US" sz="2000" i="1" dirty="0">
                <a:solidFill>
                  <a:srgbClr val="000000"/>
                </a:solidFill>
                <a:latin typeface="Gill Sans MT" panose="020B0502020104020203" pitchFamily="34" charset="77"/>
              </a:rPr>
              <a:t>de novo</a:t>
            </a:r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77"/>
              </a:rPr>
              <a:t> mutation that occurred in the germline (egg or sperm cells) of one of her parents.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F62F8-46C1-AF46-9FC5-6E2DC11E6C0E}"/>
              </a:ext>
            </a:extLst>
          </p:cNvPr>
          <p:cNvSpPr/>
          <p:nvPr/>
        </p:nvSpPr>
        <p:spPr>
          <a:xfrm>
            <a:off x="3901440" y="3117718"/>
            <a:ext cx="1264920" cy="975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D8C478-DB0B-704B-B0D0-413967A05A9E}"/>
              </a:ext>
            </a:extLst>
          </p:cNvPr>
          <p:cNvSpPr/>
          <p:nvPr/>
        </p:nvSpPr>
        <p:spPr>
          <a:xfrm>
            <a:off x="6537960" y="3003418"/>
            <a:ext cx="1203960" cy="1203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AB54D2-EEDC-6F47-9F29-5909DDE994CE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>
            <a:off x="5166360" y="3605398"/>
            <a:ext cx="1371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02361E9-AEF2-D64C-B3C8-21420ABFB100}"/>
              </a:ext>
            </a:extLst>
          </p:cNvPr>
          <p:cNvSpPr/>
          <p:nvPr/>
        </p:nvSpPr>
        <p:spPr>
          <a:xfrm>
            <a:off x="5334000" y="4695058"/>
            <a:ext cx="1203960" cy="120396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56B57-E109-4940-81F6-F8C83C70F14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935980" y="3605398"/>
            <a:ext cx="0" cy="10896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A51F46-1229-AD46-83C3-05BD8DE92B84}"/>
              </a:ext>
            </a:extLst>
          </p:cNvPr>
          <p:cNvSpPr txBox="1"/>
          <p:nvPr/>
        </p:nvSpPr>
        <p:spPr>
          <a:xfrm>
            <a:off x="2775897" y="3389805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Father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06E40-8C27-0B4B-8407-525FAB1E33E5}"/>
              </a:ext>
            </a:extLst>
          </p:cNvPr>
          <p:cNvSpPr txBox="1"/>
          <p:nvPr/>
        </p:nvSpPr>
        <p:spPr>
          <a:xfrm>
            <a:off x="7913370" y="3374565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Mother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1A268-A161-0241-8A69-AD593FB4DAAF}"/>
              </a:ext>
            </a:extLst>
          </p:cNvPr>
          <p:cNvSpPr txBox="1"/>
          <p:nvPr/>
        </p:nvSpPr>
        <p:spPr>
          <a:xfrm>
            <a:off x="5542305" y="597075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Child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67ADB-1A0C-1843-BC5E-C6674CD32D99}"/>
              </a:ext>
            </a:extLst>
          </p:cNvPr>
          <p:cNvSpPr txBox="1"/>
          <p:nvPr/>
        </p:nvSpPr>
        <p:spPr>
          <a:xfrm>
            <a:off x="4240097" y="3374565"/>
            <a:ext cx="673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T/T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7AC5A-4457-B744-9BB0-F8C2D8A30039}"/>
              </a:ext>
            </a:extLst>
          </p:cNvPr>
          <p:cNvSpPr txBox="1"/>
          <p:nvPr/>
        </p:nvSpPr>
        <p:spPr>
          <a:xfrm>
            <a:off x="6833724" y="3343787"/>
            <a:ext cx="673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T/T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3481D-FC10-334C-A8F0-E9D47EE136EF}"/>
              </a:ext>
            </a:extLst>
          </p:cNvPr>
          <p:cNvSpPr txBox="1"/>
          <p:nvPr/>
        </p:nvSpPr>
        <p:spPr>
          <a:xfrm>
            <a:off x="5568732" y="5035428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chemeClr val="bg1"/>
                </a:solidFill>
              </a:rPr>
              <a:t>/T</a:t>
            </a:r>
          </a:p>
        </p:txBody>
      </p:sp>
    </p:spTree>
    <p:extLst>
      <p:ext uri="{BB962C8B-B14F-4D97-AF65-F5344CB8AC3E}">
        <p14:creationId xmlns:p14="http://schemas.microsoft.com/office/powerpoint/2010/main" val="241118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FE52A2-F832-8C46-ABEA-5171D0A5E0AF}"/>
              </a:ext>
            </a:extLst>
          </p:cNvPr>
          <p:cNvSpPr txBox="1"/>
          <p:nvPr/>
        </p:nvSpPr>
        <p:spPr>
          <a:xfrm>
            <a:off x="346166" y="355161"/>
            <a:ext cx="781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0"/>
              </a:rPr>
              <a:t>Today’s Schedule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FA539-F83C-3344-B2DC-85724614AC79}"/>
              </a:ext>
            </a:extLst>
          </p:cNvPr>
          <p:cNvSpPr txBox="1"/>
          <p:nvPr/>
        </p:nvSpPr>
        <p:spPr>
          <a:xfrm>
            <a:off x="1397331" y="2008223"/>
            <a:ext cx="6936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NGS variant calling pipeline</a:t>
            </a:r>
          </a:p>
          <a:p>
            <a:pPr marL="1200150" lvl="1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Alignment</a:t>
            </a:r>
          </a:p>
          <a:p>
            <a:pPr marL="1200150" lvl="1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Genotyping</a:t>
            </a:r>
          </a:p>
          <a:p>
            <a:pPr marL="1200150" lvl="1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Variant Interpretation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FAQ: Dealing with strand info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Gill Sans MT" panose="020B0502020104020203" pitchFamily="34" charset="0"/>
              </a:rPr>
              <a:t>Intro to Lab 1</a:t>
            </a:r>
          </a:p>
        </p:txBody>
      </p:sp>
    </p:spTree>
    <p:extLst>
      <p:ext uri="{BB962C8B-B14F-4D97-AF65-F5344CB8AC3E}">
        <p14:creationId xmlns:p14="http://schemas.microsoft.com/office/powerpoint/2010/main" val="3782932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702BD0-90B9-0149-B9C1-D6CC597A5489}"/>
              </a:ext>
            </a:extLst>
          </p:cNvPr>
          <p:cNvSpPr/>
          <p:nvPr/>
        </p:nvSpPr>
        <p:spPr>
          <a:xfrm>
            <a:off x="1082040" y="1183415"/>
            <a:ext cx="4175760" cy="2337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8BCB7D-AAE5-204C-970C-056D94CB9B83}"/>
              </a:ext>
            </a:extLst>
          </p:cNvPr>
          <p:cNvSpPr/>
          <p:nvPr/>
        </p:nvSpPr>
        <p:spPr>
          <a:xfrm>
            <a:off x="5516880" y="1183414"/>
            <a:ext cx="5775960" cy="2337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32D09C3-E20A-1749-A079-1BCCEF496460}"/>
              </a:ext>
            </a:extLst>
          </p:cNvPr>
          <p:cNvSpPr/>
          <p:nvPr/>
        </p:nvSpPr>
        <p:spPr>
          <a:xfrm>
            <a:off x="1082040" y="3789455"/>
            <a:ext cx="4175760" cy="2337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274AD4-9623-B242-A233-7922573B8AC7}"/>
              </a:ext>
            </a:extLst>
          </p:cNvPr>
          <p:cNvSpPr/>
          <p:nvPr/>
        </p:nvSpPr>
        <p:spPr>
          <a:xfrm>
            <a:off x="5516880" y="3789454"/>
            <a:ext cx="5775960" cy="23370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40F87-C700-4A48-AF15-613D10552CAB}"/>
              </a:ext>
            </a:extLst>
          </p:cNvPr>
          <p:cNvSpPr txBox="1"/>
          <p:nvPr/>
        </p:nvSpPr>
        <p:spPr>
          <a:xfrm>
            <a:off x="1264920" y="1297500"/>
            <a:ext cx="2032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Exercises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4C02E-D58D-2F42-BFFC-682046F916A3}"/>
              </a:ext>
            </a:extLst>
          </p:cNvPr>
          <p:cNvSpPr txBox="1"/>
          <p:nvPr/>
        </p:nvSpPr>
        <p:spPr>
          <a:xfrm>
            <a:off x="1264920" y="3940375"/>
            <a:ext cx="2032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Exercises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9131CE-D17F-4842-9A41-39059200802F}"/>
              </a:ext>
            </a:extLst>
          </p:cNvPr>
          <p:cNvSpPr txBox="1"/>
          <p:nvPr/>
        </p:nvSpPr>
        <p:spPr>
          <a:xfrm>
            <a:off x="5760720" y="1297500"/>
            <a:ext cx="3187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Part 1 </a:t>
            </a:r>
            <a:r>
              <a:rPr lang="en-US" sz="2800" dirty="0">
                <a:latin typeface="Gill Sans MT" panose="020B0502020104020203" pitchFamily="34" charset="77"/>
              </a:rPr>
              <a:t>(Tuesday lab)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9CEF5-CD6E-0441-A7B6-FC8E9BDFE15F}"/>
              </a:ext>
            </a:extLst>
          </p:cNvPr>
          <p:cNvSpPr txBox="1"/>
          <p:nvPr/>
        </p:nvSpPr>
        <p:spPr>
          <a:xfrm>
            <a:off x="5806440" y="3940375"/>
            <a:ext cx="338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Part 2 </a:t>
            </a:r>
            <a:r>
              <a:rPr lang="en-US" sz="2800" dirty="0">
                <a:latin typeface="Gill Sans MT" panose="020B0502020104020203" pitchFamily="34" charset="77"/>
              </a:rPr>
              <a:t>(Thursday lab)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87F83-77ED-1443-9EBE-2D97C2B8E584}"/>
              </a:ext>
            </a:extLst>
          </p:cNvPr>
          <p:cNvSpPr txBox="1"/>
          <p:nvPr/>
        </p:nvSpPr>
        <p:spPr>
          <a:xfrm>
            <a:off x="365760" y="6271639"/>
            <a:ext cx="7008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All 4 </a:t>
            </a:r>
            <a:r>
              <a:rPr lang="en-US" sz="2000" b="1" dirty="0" err="1">
                <a:solidFill>
                  <a:srgbClr val="FF0000"/>
                </a:solidFill>
                <a:latin typeface="Gill Sans MT" panose="020B0502020104020203" pitchFamily="34" charset="77"/>
              </a:rPr>
              <a:t>Jupyter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77"/>
              </a:rPr>
              <a:t> notebooks due Sunday 04/11/2021 11:59pm!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82D2D-01F5-A54B-B75D-5F64E3543D4B}"/>
              </a:ext>
            </a:extLst>
          </p:cNvPr>
          <p:cNvSpPr txBox="1"/>
          <p:nvPr/>
        </p:nvSpPr>
        <p:spPr>
          <a:xfrm>
            <a:off x="1554480" y="2022110"/>
            <a:ext cx="286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Access to </a:t>
            </a:r>
            <a:r>
              <a:rPr lang="en-US" sz="2000" dirty="0" err="1">
                <a:latin typeface="Gill Sans MT" panose="020B0502020104020203" pitchFamily="34" charset="77"/>
              </a:rPr>
              <a:t>JupyterHub</a:t>
            </a:r>
            <a:endParaRPr lang="en-US" sz="2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Intro UNIX commands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62BF8-D0E6-7C4E-A331-D655E20576C4}"/>
              </a:ext>
            </a:extLst>
          </p:cNvPr>
          <p:cNvSpPr txBox="1"/>
          <p:nvPr/>
        </p:nvSpPr>
        <p:spPr>
          <a:xfrm>
            <a:off x="6556082" y="2003369"/>
            <a:ext cx="30948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Intro to NGS file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Quality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Sequence alignment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3323D8-FA5A-E54F-93AF-FD5449FC53B4}"/>
              </a:ext>
            </a:extLst>
          </p:cNvPr>
          <p:cNvSpPr txBox="1"/>
          <p:nvPr/>
        </p:nvSpPr>
        <p:spPr>
          <a:xfrm>
            <a:off x="1622510" y="4614514"/>
            <a:ext cx="338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Sequencing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Variant calling + binomial distribution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C7CC0-0445-F04D-9CBF-4F9321CBDF7D}"/>
              </a:ext>
            </a:extLst>
          </p:cNvPr>
          <p:cNvSpPr txBox="1"/>
          <p:nvPr/>
        </p:nvSpPr>
        <p:spPr>
          <a:xfrm>
            <a:off x="6556082" y="4569873"/>
            <a:ext cx="338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Variant calling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Identifying and interpreting </a:t>
            </a:r>
            <a:r>
              <a:rPr lang="en-US" sz="2000" i="1" dirty="0">
                <a:latin typeface="Gill Sans MT" panose="020B0502020104020203" pitchFamily="34" charset="77"/>
              </a:rPr>
              <a:t>de novo </a:t>
            </a:r>
            <a:r>
              <a:rPr lang="en-US" sz="2000" dirty="0">
                <a:latin typeface="Gill Sans MT" panose="020B0502020104020203" pitchFamily="34" charset="77"/>
              </a:rPr>
              <a:t>mutations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11F370-2464-944E-AB51-2E928E47283A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Lab 1 – objectives</a:t>
            </a:r>
          </a:p>
        </p:txBody>
      </p:sp>
    </p:spTree>
    <p:extLst>
      <p:ext uri="{BB962C8B-B14F-4D97-AF65-F5344CB8AC3E}">
        <p14:creationId xmlns:p14="http://schemas.microsoft.com/office/powerpoint/2010/main" val="1589485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236D326-D9C5-8648-8F1A-81CA542D8D2B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Lab 1 – the data and the pipeline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BAFA91-D918-9541-8612-5EEF56AADB95}"/>
              </a:ext>
            </a:extLst>
          </p:cNvPr>
          <p:cNvGrpSpPr/>
          <p:nvPr/>
        </p:nvGrpSpPr>
        <p:grpSpPr>
          <a:xfrm>
            <a:off x="5321731" y="3756629"/>
            <a:ext cx="1869373" cy="920294"/>
            <a:chOff x="2828280" y="2935705"/>
            <a:chExt cx="1869373" cy="9202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705CCBD-2B79-6B40-9B20-25DA2A117948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8ECE22-9885-D44E-9EBD-4D878127A77E}"/>
                </a:ext>
              </a:extLst>
            </p:cNvPr>
            <p:cNvSpPr txBox="1"/>
            <p:nvPr/>
          </p:nvSpPr>
          <p:spPr>
            <a:xfrm>
              <a:off x="2828280" y="3150041"/>
              <a:ext cx="1858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Genotyping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803E63-BAF7-3746-A299-0AAF6144B5BF}"/>
              </a:ext>
            </a:extLst>
          </p:cNvPr>
          <p:cNvGrpSpPr/>
          <p:nvPr/>
        </p:nvGrpSpPr>
        <p:grpSpPr>
          <a:xfrm>
            <a:off x="8908868" y="3800928"/>
            <a:ext cx="1858201" cy="920294"/>
            <a:chOff x="2839452" y="2935705"/>
            <a:chExt cx="1858201" cy="92029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7612FC8-AE17-5945-B298-D44697479F39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4112AB-AEFA-AE4D-90F2-B43065FEEAB3}"/>
                </a:ext>
              </a:extLst>
            </p:cNvPr>
            <p:cNvSpPr txBox="1"/>
            <p:nvPr/>
          </p:nvSpPr>
          <p:spPr>
            <a:xfrm>
              <a:off x="2844312" y="3150041"/>
              <a:ext cx="1826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Annotation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776A43-5F87-8E43-A750-3D467937B79C}"/>
              </a:ext>
            </a:extLst>
          </p:cNvPr>
          <p:cNvSpPr txBox="1"/>
          <p:nvPr/>
        </p:nvSpPr>
        <p:spPr>
          <a:xfrm>
            <a:off x="548163" y="1333863"/>
            <a:ext cx="18998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Reads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NA12878_child_1.fq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NA12878_child_2.fq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NA12891_father_1.fq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NA12891_father_2.fq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NA12892_mother_1.fq</a:t>
            </a:r>
          </a:p>
          <a:p>
            <a:pPr algn="r"/>
            <a:r>
              <a:rPr lang="en-US" sz="1400" dirty="0">
                <a:solidFill>
                  <a:schemeClr val="accent1"/>
                </a:solidFill>
                <a:latin typeface="Gill Sans MT" panose="020B0502020104020203" pitchFamily="34" charset="77"/>
              </a:rPr>
              <a:t>NA12892_mother_2.fq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BEDF80-C350-744D-BC38-5C6A55128AA4}"/>
              </a:ext>
            </a:extLst>
          </p:cNvPr>
          <p:cNvSpPr txBox="1"/>
          <p:nvPr/>
        </p:nvSpPr>
        <p:spPr>
          <a:xfrm>
            <a:off x="2448258" y="2232853"/>
            <a:ext cx="4043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Ref. genome (+ index files)</a:t>
            </a:r>
          </a:p>
          <a:p>
            <a:r>
              <a:rPr lang="en-US" sz="2800" dirty="0">
                <a:solidFill>
                  <a:schemeClr val="accent6"/>
                </a:solidFill>
                <a:latin typeface="Gill Sans MT" panose="020B0502020104020203" pitchFamily="34" charset="77"/>
              </a:rPr>
              <a:t>hg19.fa.*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96ACA8-E4A7-684A-95F1-F74B55DACD18}"/>
              </a:ext>
            </a:extLst>
          </p:cNvPr>
          <p:cNvGrpSpPr/>
          <p:nvPr/>
        </p:nvGrpSpPr>
        <p:grpSpPr>
          <a:xfrm>
            <a:off x="1358082" y="3700072"/>
            <a:ext cx="1764632" cy="920294"/>
            <a:chOff x="2871537" y="2935705"/>
            <a:chExt cx="1764632" cy="92029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8005BF6-0DA6-294E-BA22-1E55978AA6BF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E5B414-918A-0145-8CC8-73FE356645D0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5D82DF-E47E-444D-BD15-7B9D49FBD424}"/>
              </a:ext>
            </a:extLst>
          </p:cNvPr>
          <p:cNvCxnSpPr>
            <a:cxnSpLocks/>
          </p:cNvCxnSpPr>
          <p:nvPr/>
        </p:nvCxnSpPr>
        <p:spPr>
          <a:xfrm>
            <a:off x="1764632" y="3198719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72A8F8-F207-0D43-8721-D547CF307DD2}"/>
              </a:ext>
            </a:extLst>
          </p:cNvPr>
          <p:cNvCxnSpPr>
            <a:cxnSpLocks/>
          </p:cNvCxnSpPr>
          <p:nvPr/>
        </p:nvCxnSpPr>
        <p:spPr>
          <a:xfrm>
            <a:off x="2751222" y="3198719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F6239D8-C8C9-1941-9F1E-9F28B0113573}"/>
              </a:ext>
            </a:extLst>
          </p:cNvPr>
          <p:cNvCxnSpPr>
            <a:cxnSpLocks/>
          </p:cNvCxnSpPr>
          <p:nvPr/>
        </p:nvCxnSpPr>
        <p:spPr>
          <a:xfrm>
            <a:off x="3584541" y="4151308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B3F7B1E-1ED2-024E-AED7-D6CCB7F7CD73}"/>
              </a:ext>
            </a:extLst>
          </p:cNvPr>
          <p:cNvSpPr txBox="1"/>
          <p:nvPr/>
        </p:nvSpPr>
        <p:spPr>
          <a:xfrm>
            <a:off x="3096138" y="4384408"/>
            <a:ext cx="2192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Alignments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*.bam)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D3B65F-C34C-2A41-8002-692869A9F9EF}"/>
              </a:ext>
            </a:extLst>
          </p:cNvPr>
          <p:cNvCxnSpPr>
            <a:cxnSpLocks/>
          </p:cNvCxnSpPr>
          <p:nvPr/>
        </p:nvCxnSpPr>
        <p:spPr>
          <a:xfrm>
            <a:off x="7330373" y="4184006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6C0DEF9-E2E5-5E48-ABAC-44F2C6587464}"/>
              </a:ext>
            </a:extLst>
          </p:cNvPr>
          <p:cNvSpPr txBox="1"/>
          <p:nvPr/>
        </p:nvSpPr>
        <p:spPr>
          <a:xfrm>
            <a:off x="7330373" y="4359921"/>
            <a:ext cx="1346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Variants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vcf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AA5971-647D-004D-A9EB-B67BDA19B31C}"/>
              </a:ext>
            </a:extLst>
          </p:cNvPr>
          <p:cNvSpPr txBox="1"/>
          <p:nvPr/>
        </p:nvSpPr>
        <p:spPr>
          <a:xfrm>
            <a:off x="1320501" y="4351890"/>
            <a:ext cx="690382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BWA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753CD4-C058-3C47-887B-03599C26F04A}"/>
              </a:ext>
            </a:extLst>
          </p:cNvPr>
          <p:cNvSpPr txBox="1"/>
          <p:nvPr/>
        </p:nvSpPr>
        <p:spPr>
          <a:xfrm>
            <a:off x="3712499" y="5386948"/>
            <a:ext cx="1018227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</a:rPr>
              <a:t>samtools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C3611D-CC8E-A940-B8DE-93820F1E99F1}"/>
              </a:ext>
            </a:extLst>
          </p:cNvPr>
          <p:cNvSpPr txBox="1"/>
          <p:nvPr/>
        </p:nvSpPr>
        <p:spPr>
          <a:xfrm>
            <a:off x="5650858" y="4476929"/>
            <a:ext cx="90178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</a:rPr>
              <a:t>Varscan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51D671-DA6C-C847-AFFB-BA2129412B01}"/>
              </a:ext>
            </a:extLst>
          </p:cNvPr>
          <p:cNvSpPr txBox="1"/>
          <p:nvPr/>
        </p:nvSpPr>
        <p:spPr>
          <a:xfrm>
            <a:off x="9805509" y="4536556"/>
            <a:ext cx="1922321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Genome Browser/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VEP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68447C-75DF-1040-A295-BF62CBAE757D}"/>
              </a:ext>
            </a:extLst>
          </p:cNvPr>
          <p:cNvSpPr/>
          <p:nvPr/>
        </p:nvSpPr>
        <p:spPr>
          <a:xfrm>
            <a:off x="122967" y="6434094"/>
            <a:ext cx="117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Data from Platinum Genomes samples NA12878, NA1891, NA12892. See https://</a:t>
            </a:r>
            <a:r>
              <a:rPr lang="en-US" dirty="0" err="1">
                <a:latin typeface="Gill Sans MT" panose="020B0502020104020203" pitchFamily="34" charset="77"/>
              </a:rPr>
              <a:t>www.illumina.com</a:t>
            </a:r>
            <a:r>
              <a:rPr lang="en-US" dirty="0">
                <a:latin typeface="Gill Sans MT" panose="020B0502020104020203" pitchFamily="34" charset="77"/>
              </a:rPr>
              <a:t>/</a:t>
            </a:r>
            <a:r>
              <a:rPr lang="en-US" dirty="0" err="1">
                <a:latin typeface="Gill Sans MT" panose="020B0502020104020203" pitchFamily="34" charset="77"/>
              </a:rPr>
              <a:t>platinumgenomes.html</a:t>
            </a:r>
            <a:endParaRPr lang="en-US" dirty="0">
              <a:latin typeface="Gill Sans MT" panose="020B0502020104020203" pitchFamily="34" charset="77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ADA58A-DAA3-E14F-97CA-E53533E2441B}"/>
              </a:ext>
            </a:extLst>
          </p:cNvPr>
          <p:cNvCxnSpPr>
            <a:cxnSpLocks/>
          </p:cNvCxnSpPr>
          <p:nvPr/>
        </p:nvCxnSpPr>
        <p:spPr>
          <a:xfrm>
            <a:off x="2448043" y="1796662"/>
            <a:ext cx="47318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557C3B-D8CD-8A40-B490-1BD3141BE474}"/>
              </a:ext>
            </a:extLst>
          </p:cNvPr>
          <p:cNvGrpSpPr/>
          <p:nvPr/>
        </p:nvGrpSpPr>
        <p:grpSpPr>
          <a:xfrm>
            <a:off x="7330373" y="1212968"/>
            <a:ext cx="1764632" cy="920294"/>
            <a:chOff x="2871537" y="2935705"/>
            <a:chExt cx="1764632" cy="920294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B4F9318-F98B-4048-98EE-ED885157FDA9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774638-8EAC-EA4F-B06F-FEBD3DCE90EF}"/>
                </a:ext>
              </a:extLst>
            </p:cNvPr>
            <p:cNvSpPr txBox="1"/>
            <p:nvPr/>
          </p:nvSpPr>
          <p:spPr>
            <a:xfrm>
              <a:off x="3411772" y="3150041"/>
              <a:ext cx="6912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QC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2461B26-A225-374A-B530-CE4927A4AA25}"/>
              </a:ext>
            </a:extLst>
          </p:cNvPr>
          <p:cNvSpPr txBox="1"/>
          <p:nvPr/>
        </p:nvSpPr>
        <p:spPr>
          <a:xfrm>
            <a:off x="7292792" y="1864786"/>
            <a:ext cx="103560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FASTQC</a:t>
            </a:r>
          </a:p>
        </p:txBody>
      </p:sp>
    </p:spTree>
    <p:extLst>
      <p:ext uri="{BB962C8B-B14F-4D97-AF65-F5344CB8AC3E}">
        <p14:creationId xmlns:p14="http://schemas.microsoft.com/office/powerpoint/2010/main" val="1161330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614769" y="2076021"/>
            <a:ext cx="696246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See bonus slides below (More on </a:t>
            </a:r>
            <a:r>
              <a:rPr lang="en-US" sz="4800" b="1" dirty="0" err="1">
                <a:latin typeface="Gill Sans MT" panose="020B0502020104020203" pitchFamily="34" charset="77"/>
              </a:rPr>
              <a:t>samtools</a:t>
            </a:r>
            <a:r>
              <a:rPr lang="en-US" sz="4800" b="1" dirty="0">
                <a:latin typeface="Gill Sans MT" panose="020B0502020104020203" pitchFamily="34" charset="77"/>
              </a:rPr>
              <a:t> and BWA)</a:t>
            </a:r>
          </a:p>
        </p:txBody>
      </p:sp>
    </p:spTree>
    <p:extLst>
      <p:ext uri="{BB962C8B-B14F-4D97-AF65-F5344CB8AC3E}">
        <p14:creationId xmlns:p14="http://schemas.microsoft.com/office/powerpoint/2010/main" val="3052498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– SAM file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9A6DE-FDFB-4FD9-A759-5A694EC96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9"/>
          <a:stretch/>
        </p:blipFill>
        <p:spPr>
          <a:xfrm>
            <a:off x="900741" y="1259615"/>
            <a:ext cx="10287000" cy="3266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10710-2C55-42A7-8F76-D65FCA5D480F}"/>
              </a:ext>
            </a:extLst>
          </p:cNvPr>
          <p:cNvSpPr txBox="1"/>
          <p:nvPr/>
        </p:nvSpPr>
        <p:spPr>
          <a:xfrm>
            <a:off x="1069675" y="4853796"/>
            <a:ext cx="4727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1: read ID</a:t>
            </a:r>
          </a:p>
          <a:p>
            <a:r>
              <a:rPr lang="en-US" dirty="0"/>
              <a:t>Column 2: flag</a:t>
            </a:r>
          </a:p>
          <a:p>
            <a:r>
              <a:rPr lang="en-US" dirty="0"/>
              <a:t>Column 3: chromosome</a:t>
            </a:r>
          </a:p>
          <a:p>
            <a:r>
              <a:rPr lang="en-US" dirty="0"/>
              <a:t>Column 4: start position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05903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flags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DA054-AD43-47DA-BAC4-60B07E23B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9"/>
          <a:stretch/>
        </p:blipFill>
        <p:spPr>
          <a:xfrm>
            <a:off x="900741" y="1259615"/>
            <a:ext cx="10287000" cy="3266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1EB5C0-C9F6-4616-A842-C68E1622A216}"/>
              </a:ext>
            </a:extLst>
          </p:cNvPr>
          <p:cNvSpPr/>
          <p:nvPr/>
        </p:nvSpPr>
        <p:spPr>
          <a:xfrm>
            <a:off x="2047336" y="1127185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5949D-B73A-49AC-B9E1-F017FF8B9B5A}"/>
              </a:ext>
            </a:extLst>
          </p:cNvPr>
          <p:cNvSpPr txBox="1"/>
          <p:nvPr/>
        </p:nvSpPr>
        <p:spPr>
          <a:xfrm>
            <a:off x="2771955" y="4715774"/>
            <a:ext cx="212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column = flag</a:t>
            </a:r>
          </a:p>
        </p:txBody>
      </p:sp>
    </p:spTree>
    <p:extLst>
      <p:ext uri="{BB962C8B-B14F-4D97-AF65-F5344CB8AC3E}">
        <p14:creationId xmlns:p14="http://schemas.microsoft.com/office/powerpoint/2010/main" val="3550538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flags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05CEB-97D1-4E50-932A-65C586C84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8" t="17191" r="14947" b="40880"/>
          <a:stretch/>
        </p:blipFill>
        <p:spPr>
          <a:xfrm>
            <a:off x="1558505" y="1127184"/>
            <a:ext cx="9516905" cy="3743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54564-1F1D-41DC-AB55-7BF7556DFF54}"/>
              </a:ext>
            </a:extLst>
          </p:cNvPr>
          <p:cNvSpPr txBox="1"/>
          <p:nvPr/>
        </p:nvSpPr>
        <p:spPr>
          <a:xfrm>
            <a:off x="3007744" y="4876677"/>
            <a:ext cx="765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in SAM file flag column = sum of each true bit (in decimal)</a:t>
            </a:r>
          </a:p>
          <a:p>
            <a:r>
              <a:rPr lang="en-US" dirty="0"/>
              <a:t>Example: paired, unmapped read would get:</a:t>
            </a:r>
          </a:p>
          <a:p>
            <a:r>
              <a:rPr lang="en-US" dirty="0"/>
              <a:t>0b000000000001 + 0b000000000100 = 0b000000000101 (or 5 in decimal)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B5026-05FB-4AB5-AA78-6D8E3F56E15E}"/>
              </a:ext>
            </a:extLst>
          </p:cNvPr>
          <p:cNvSpPr/>
          <p:nvPr/>
        </p:nvSpPr>
        <p:spPr>
          <a:xfrm>
            <a:off x="757806" y="5943659"/>
            <a:ext cx="594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See https://broadinstitute.github.io/picard/explain-flags.html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9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flags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26855-CAF1-43B6-AD3A-05EB897AD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9"/>
          <a:stretch/>
        </p:blipFill>
        <p:spPr>
          <a:xfrm>
            <a:off x="900741" y="1259615"/>
            <a:ext cx="10287000" cy="3266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89BAF4-0B90-49E1-96C6-36B68434DAD8}"/>
              </a:ext>
            </a:extLst>
          </p:cNvPr>
          <p:cNvSpPr/>
          <p:nvPr/>
        </p:nvSpPr>
        <p:spPr>
          <a:xfrm>
            <a:off x="2047336" y="1127185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24DF0-5879-400D-B2DA-5D446ACF35B3}"/>
              </a:ext>
            </a:extLst>
          </p:cNvPr>
          <p:cNvSpPr txBox="1"/>
          <p:nvPr/>
        </p:nvSpPr>
        <p:spPr>
          <a:xfrm>
            <a:off x="1748287" y="4974482"/>
            <a:ext cx="7844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163 = 0b10100011 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0x1 = read is paired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0x2 = Both reads in the pair mapped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0x32 = Mate is on the reverse strand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0x128 = this is the last segment in the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50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</a:t>
            </a:r>
            <a:r>
              <a:rPr lang="en-US" sz="3600" dirty="0" err="1">
                <a:latin typeface="Gill Sans MT" panose="020B0502020104020203" pitchFamily="34" charset="0"/>
              </a:rPr>
              <a:t>subsetting</a:t>
            </a:r>
            <a:r>
              <a:rPr lang="en-US" sz="3600" dirty="0">
                <a:latin typeface="Gill Sans MT" panose="020B0502020104020203" pitchFamily="34" charset="0"/>
              </a:rPr>
              <a:t> BAM 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24DF0-5879-400D-B2DA-5D446ACF35B3}"/>
              </a:ext>
            </a:extLst>
          </p:cNvPr>
          <p:cNvSpPr txBox="1"/>
          <p:nvPr/>
        </p:nvSpPr>
        <p:spPr>
          <a:xfrm>
            <a:off x="839638" y="1552671"/>
            <a:ext cx="78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filter all reads with a set of flags: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939B6-146E-40B8-98B2-0B823BB58985}"/>
              </a:ext>
            </a:extLst>
          </p:cNvPr>
          <p:cNvSpPr txBox="1"/>
          <p:nvPr/>
        </p:nvSpPr>
        <p:spPr>
          <a:xfrm>
            <a:off x="1808672" y="2475697"/>
            <a:ext cx="78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&gt;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samtools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view –f &lt;flag value&gt;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file.bam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EF3A1-35F9-46CE-9E52-BF6FF76BBBCB}"/>
              </a:ext>
            </a:extLst>
          </p:cNvPr>
          <p:cNvSpPr txBox="1"/>
          <p:nvPr/>
        </p:nvSpPr>
        <p:spPr>
          <a:xfrm>
            <a:off x="839638" y="3444174"/>
            <a:ext cx="78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For example, to get all unmapped reads: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C8459-88CB-4E85-911A-2AF4E0FBA152}"/>
              </a:ext>
            </a:extLst>
          </p:cNvPr>
          <p:cNvSpPr txBox="1"/>
          <p:nvPr/>
        </p:nvSpPr>
        <p:spPr>
          <a:xfrm>
            <a:off x="1808672" y="4048580"/>
            <a:ext cx="78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&gt;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samtools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view –f 4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file.bam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7553D-AB93-45DB-811E-ECD96CAD2D81}"/>
              </a:ext>
            </a:extLst>
          </p:cNvPr>
          <p:cNvSpPr txBox="1"/>
          <p:nvPr/>
        </p:nvSpPr>
        <p:spPr>
          <a:xfrm>
            <a:off x="839638" y="4936943"/>
            <a:ext cx="7844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get all reads within a certain genomic region (requires sort + indexed BAM):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FEBD1A-430F-4DA7-9503-70C218E18D1B}"/>
              </a:ext>
            </a:extLst>
          </p:cNvPr>
          <p:cNvSpPr txBox="1"/>
          <p:nvPr/>
        </p:nvSpPr>
        <p:spPr>
          <a:xfrm>
            <a:off x="1808672" y="5900802"/>
            <a:ext cx="784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&gt;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samtools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view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file.bam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chr1:10-1000</a:t>
            </a:r>
          </a:p>
        </p:txBody>
      </p:sp>
    </p:spTree>
    <p:extLst>
      <p:ext uri="{BB962C8B-B14F-4D97-AF65-F5344CB8AC3E}">
        <p14:creationId xmlns:p14="http://schemas.microsoft.com/office/powerpoint/2010/main" val="626949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CIGAR scores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56CF8-7705-45B5-ADED-F94E64257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9"/>
          <a:stretch/>
        </p:blipFill>
        <p:spPr>
          <a:xfrm>
            <a:off x="900741" y="1259615"/>
            <a:ext cx="10287000" cy="3266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ECBB8-6DF5-40AA-A29C-9D23EEE87725}"/>
              </a:ext>
            </a:extLst>
          </p:cNvPr>
          <p:cNvSpPr/>
          <p:nvPr/>
        </p:nvSpPr>
        <p:spPr>
          <a:xfrm>
            <a:off x="5221857" y="1066958"/>
            <a:ext cx="540589" cy="365184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9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CIGAR scores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B31ED-A7A0-47A2-8851-AFC3E65E4AD3}"/>
              </a:ext>
            </a:extLst>
          </p:cNvPr>
          <p:cNvSpPr txBox="1"/>
          <p:nvPr/>
        </p:nvSpPr>
        <p:spPr>
          <a:xfrm>
            <a:off x="1091099" y="1545846"/>
            <a:ext cx="1778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M: match</a:t>
            </a:r>
          </a:p>
          <a:p>
            <a:r>
              <a:rPr lang="en-US" sz="2800" dirty="0">
                <a:latin typeface="Gill Sans"/>
                <a:cs typeface="Gill Sans"/>
              </a:rPr>
              <a:t>D: deletion</a:t>
            </a:r>
          </a:p>
          <a:p>
            <a:r>
              <a:rPr lang="en-US" sz="2800" dirty="0">
                <a:latin typeface="Gill Sans"/>
                <a:cs typeface="Gill Sans"/>
              </a:rPr>
              <a:t>I: insertion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13B12-710F-4BE1-8B53-434D7054384F}"/>
              </a:ext>
            </a:extLst>
          </p:cNvPr>
          <p:cNvSpPr/>
          <p:nvPr/>
        </p:nvSpPr>
        <p:spPr>
          <a:xfrm>
            <a:off x="5268101" y="2533723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ACGATCATCAAAAAAAAAACTGATGTTCATA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E3063-CCDC-4191-98DA-936FE694E7E4}"/>
              </a:ext>
            </a:extLst>
          </p:cNvPr>
          <p:cNvSpPr/>
          <p:nvPr/>
        </p:nvSpPr>
        <p:spPr>
          <a:xfrm>
            <a:off x="5268102" y="186901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166AB-5A1C-48B4-9B55-DB75909FC3A3}"/>
              </a:ext>
            </a:extLst>
          </p:cNvPr>
          <p:cNvSpPr txBox="1"/>
          <p:nvPr/>
        </p:nvSpPr>
        <p:spPr>
          <a:xfrm>
            <a:off x="4688456" y="1587817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5971D-BECC-49BF-B3DC-2511328B211B}"/>
              </a:ext>
            </a:extLst>
          </p:cNvPr>
          <p:cNvSpPr txBox="1"/>
          <p:nvPr/>
        </p:nvSpPr>
        <p:spPr>
          <a:xfrm>
            <a:off x="4700215" y="2238344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D843C-1F2E-46ED-BE40-55CEF98547D0}"/>
              </a:ext>
            </a:extLst>
          </p:cNvPr>
          <p:cNvSpPr txBox="1"/>
          <p:nvPr/>
        </p:nvSpPr>
        <p:spPr>
          <a:xfrm>
            <a:off x="3783711" y="1869013"/>
            <a:ext cx="75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31M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EB7979-D00B-4AA4-85D5-85A4A4B0D897}"/>
              </a:ext>
            </a:extLst>
          </p:cNvPr>
          <p:cNvSpPr/>
          <p:nvPr/>
        </p:nvSpPr>
        <p:spPr>
          <a:xfrm>
            <a:off x="5275450" y="4191178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EBF772-2562-496C-A070-EEE2CA6199AF}"/>
              </a:ext>
            </a:extLst>
          </p:cNvPr>
          <p:cNvSpPr txBox="1"/>
          <p:nvPr/>
        </p:nvSpPr>
        <p:spPr>
          <a:xfrm>
            <a:off x="4695805" y="3245272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7C5B87-B00D-4ED9-96B0-4A3CFEADE739}"/>
              </a:ext>
            </a:extLst>
          </p:cNvPr>
          <p:cNvSpPr txBox="1"/>
          <p:nvPr/>
        </p:nvSpPr>
        <p:spPr>
          <a:xfrm>
            <a:off x="4707564" y="3895799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3FC5DF-E4D4-4705-9575-CAE18EE72B8E}"/>
              </a:ext>
            </a:extLst>
          </p:cNvPr>
          <p:cNvSpPr txBox="1"/>
          <p:nvPr/>
        </p:nvSpPr>
        <p:spPr>
          <a:xfrm>
            <a:off x="3010322" y="3491194"/>
            <a:ext cx="156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19M2I12M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565F39-7D56-4563-AA79-B1DF83AAA623}"/>
              </a:ext>
            </a:extLst>
          </p:cNvPr>
          <p:cNvSpPr/>
          <p:nvPr/>
        </p:nvSpPr>
        <p:spPr>
          <a:xfrm>
            <a:off x="5268101" y="3573499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ACGATCATCAAAAAAAAAA--CTGATGTTCATA</a:t>
            </a:r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71EB18-82DC-4086-B71E-F100EE606274}"/>
              </a:ext>
            </a:extLst>
          </p:cNvPr>
          <p:cNvSpPr/>
          <p:nvPr/>
        </p:nvSpPr>
        <p:spPr>
          <a:xfrm>
            <a:off x="5302910" y="5872151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ACGATCATC--AAAAAAAACTGATGTTCATA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42C5CE-878C-4462-93C5-10031F33E7CE}"/>
              </a:ext>
            </a:extLst>
          </p:cNvPr>
          <p:cNvSpPr txBox="1"/>
          <p:nvPr/>
        </p:nvSpPr>
        <p:spPr>
          <a:xfrm>
            <a:off x="4723265" y="4926245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53029D-A251-407E-8137-4E31BB274C27}"/>
              </a:ext>
            </a:extLst>
          </p:cNvPr>
          <p:cNvSpPr txBox="1"/>
          <p:nvPr/>
        </p:nvSpPr>
        <p:spPr>
          <a:xfrm>
            <a:off x="4735024" y="5576772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FE4C1-6F80-470F-A427-F14DA7D7EF6A}"/>
              </a:ext>
            </a:extLst>
          </p:cNvPr>
          <p:cNvSpPr txBox="1"/>
          <p:nvPr/>
        </p:nvSpPr>
        <p:spPr>
          <a:xfrm>
            <a:off x="3037782" y="5207441"/>
            <a:ext cx="151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9M2D20M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D17CCE-EFFB-434C-AECD-ABC3D14C2FFE}"/>
              </a:ext>
            </a:extLst>
          </p:cNvPr>
          <p:cNvSpPr/>
          <p:nvPr/>
        </p:nvSpPr>
        <p:spPr>
          <a:xfrm>
            <a:off x="5295561" y="525447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878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292384" y="2419779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NGS variant calling pipeline</a:t>
            </a:r>
          </a:p>
        </p:txBody>
      </p:sp>
    </p:spTree>
    <p:extLst>
      <p:ext uri="{BB962C8B-B14F-4D97-AF65-F5344CB8AC3E}">
        <p14:creationId xmlns:p14="http://schemas.microsoft.com/office/powerpoint/2010/main" val="1896848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D6AB535-00E2-414E-88B2-3CE653DD0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67" r="55758" b="2725"/>
          <a:stretch/>
        </p:blipFill>
        <p:spPr>
          <a:xfrm>
            <a:off x="4807237" y="1839958"/>
            <a:ext cx="6293689" cy="31493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/Informatics More about SAM: </a:t>
            </a:r>
            <a:r>
              <a:rPr lang="en-US" sz="3600" dirty="0" err="1">
                <a:latin typeface="Gill Sans MT" panose="020B0502020104020203" pitchFamily="34" charset="0"/>
              </a:rPr>
              <a:t>flagstats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C6179-2E71-4DCD-B7C3-2359B94A72CA}"/>
              </a:ext>
            </a:extLst>
          </p:cNvPr>
          <p:cNvSpPr txBox="1"/>
          <p:nvPr/>
        </p:nvSpPr>
        <p:spPr>
          <a:xfrm>
            <a:off x="409922" y="2001143"/>
            <a:ext cx="376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Primary+alternative+unmapped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17891-3443-4A68-94E6-1ADDF140C9BC}"/>
              </a:ext>
            </a:extLst>
          </p:cNvPr>
          <p:cNvSpPr txBox="1"/>
          <p:nvPr/>
        </p:nvSpPr>
        <p:spPr>
          <a:xfrm>
            <a:off x="409922" y="2667870"/>
            <a:ext cx="376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mappings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80A41-3218-43A2-A400-44F9E050FDF8}"/>
              </a:ext>
            </a:extLst>
          </p:cNvPr>
          <p:cNvSpPr txBox="1"/>
          <p:nvPr/>
        </p:nvSpPr>
        <p:spPr>
          <a:xfrm>
            <a:off x="405226" y="3406534"/>
            <a:ext cx="376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+ alternative mappings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3FD77B-BF0C-4C47-B543-5EC63E3E67ED}"/>
              </a:ext>
            </a:extLst>
          </p:cNvPr>
          <p:cNvCxnSpPr/>
          <p:nvPr/>
        </p:nvCxnSpPr>
        <p:spPr>
          <a:xfrm>
            <a:off x="3463673" y="2185809"/>
            <a:ext cx="1245797" cy="108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FD4145-78F4-4D9E-BEE2-F94BA27D0862}"/>
              </a:ext>
            </a:extLst>
          </p:cNvPr>
          <p:cNvCxnSpPr/>
          <p:nvPr/>
        </p:nvCxnSpPr>
        <p:spPr>
          <a:xfrm flipV="1">
            <a:off x="2537771" y="2547324"/>
            <a:ext cx="2093344" cy="3052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C52947-EB67-4D00-A457-EC51743248DC}"/>
              </a:ext>
            </a:extLst>
          </p:cNvPr>
          <p:cNvCxnSpPr/>
          <p:nvPr/>
        </p:nvCxnSpPr>
        <p:spPr>
          <a:xfrm flipV="1">
            <a:off x="2543522" y="2766152"/>
            <a:ext cx="2070340" cy="86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7B8526-1ED8-4075-B340-BFC523E29451}"/>
              </a:ext>
            </a:extLst>
          </p:cNvPr>
          <p:cNvCxnSpPr/>
          <p:nvPr/>
        </p:nvCxnSpPr>
        <p:spPr>
          <a:xfrm flipV="1">
            <a:off x="3463673" y="3206184"/>
            <a:ext cx="1167442" cy="422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8E771E-5FF6-4FFA-AE30-9B2AF7A80DAC}"/>
              </a:ext>
            </a:extLst>
          </p:cNvPr>
          <p:cNvSpPr txBox="1"/>
          <p:nvPr/>
        </p:nvSpPr>
        <p:spPr>
          <a:xfrm>
            <a:off x="286961" y="5530819"/>
            <a:ext cx="860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SAM file has one line per </a:t>
            </a:r>
            <a:r>
              <a:rPr lang="en-US" b="1" dirty="0"/>
              <a:t>mapping </a:t>
            </a:r>
            <a:r>
              <a:rPr lang="en-US" dirty="0"/>
              <a:t>(+ one line per unmapped read)</a:t>
            </a:r>
          </a:p>
          <a:p>
            <a:pPr marL="285750" indent="-285750">
              <a:buFontTx/>
              <a:buChar char="-"/>
            </a:pPr>
            <a:r>
              <a:rPr lang="en-US" dirty="0"/>
              <a:t>Mapped reads have 1 primary mapping and 0 or more alternative mappings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8F01C5-6EC6-47EC-A5BB-F3632396845D}"/>
              </a:ext>
            </a:extLst>
          </p:cNvPr>
          <p:cNvSpPr/>
          <p:nvPr/>
        </p:nvSpPr>
        <p:spPr>
          <a:xfrm>
            <a:off x="405226" y="1217585"/>
            <a:ext cx="6773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-Regular"/>
              </a:rPr>
              <a:t>We started with 6904494 total reads (</a:t>
            </a:r>
            <a:r>
              <a:rPr lang="en-US" dirty="0"/>
              <a:t>3452247 pairs)</a:t>
            </a:r>
          </a:p>
        </p:txBody>
      </p:sp>
    </p:spTree>
    <p:extLst>
      <p:ext uri="{BB962C8B-B14F-4D97-AF65-F5344CB8AC3E}">
        <p14:creationId xmlns:p14="http://schemas.microsoft.com/office/powerpoint/2010/main" val="8065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</a:pPr>
            <a:r>
              <a:rPr lang="en-US" sz="5400" dirty="0">
                <a:solidFill>
                  <a:prstClr val="black"/>
                </a:solidFill>
                <a:latin typeface="Gill Sans"/>
                <a:cs typeface="Gill Sans"/>
              </a:rPr>
              <a:t>Mapping using BWT</a:t>
            </a:r>
          </a:p>
        </p:txBody>
      </p:sp>
    </p:spTree>
    <p:extLst>
      <p:ext uri="{BB962C8B-B14F-4D97-AF65-F5344CB8AC3E}">
        <p14:creationId xmlns:p14="http://schemas.microsoft.com/office/powerpoint/2010/main" val="4134987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The data! – “FASTQ”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3213" y="1216968"/>
            <a:ext cx="2000869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ERR194146_1.fastq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5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@ERR194146.1 HSQ1008:141:D0CC8ACXX:3:1308:20201:36071/1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@ERR194146.2 HSQ1008:141:D0CC8ACXX:4:1208:5231:93701/1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@ERR194146.3 HSQ1008:141:D0CC8ACXX:2:1305:18078:8420/1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3213" y="3998268"/>
            <a:ext cx="2000869" cy="36933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ERR194146_2.fastq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25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67201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54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(second end of each pair)</a:t>
            </a:r>
          </a:p>
        </p:txBody>
      </p:sp>
    </p:spTree>
    <p:extLst>
      <p:ext uri="{BB962C8B-B14F-4D97-AF65-F5344CB8AC3E}">
        <p14:creationId xmlns:p14="http://schemas.microsoft.com/office/powerpoint/2010/main" val="3194451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  <a:latin typeface="Gill Sans"/>
                <a:cs typeface="Gill Sans"/>
              </a:rPr>
              <a:t>Challenge: Rapidly align short reads to a reference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8300" y="1231900"/>
            <a:ext cx="534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Goal: 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Where in the genome does each read originate?</a:t>
            </a:r>
            <a:endParaRPr lang="en-US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93900" y="2095500"/>
            <a:ext cx="8089900" cy="1143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900" y="1701800"/>
            <a:ext cx="298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Reference genome: ~3×10</a:t>
            </a:r>
            <a:r>
              <a:rPr lang="en-US" baseline="30000" dirty="0">
                <a:solidFill>
                  <a:prstClr val="black"/>
                </a:solidFill>
                <a:latin typeface="Gill Sans"/>
                <a:cs typeface="Gill Sans"/>
              </a:rPr>
              <a:t>9 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bp</a:t>
            </a:r>
            <a:endParaRPr lang="en-US" baseline="30000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81700" y="30353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098800"/>
            <a:ext cx="15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Reads: ~100bp</a:t>
            </a:r>
            <a:endParaRPr lang="en-US" baseline="30000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79900" y="30226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97600" y="33401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445000" y="33528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97500" y="36449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prstClr val="black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8301" y="4127500"/>
            <a:ext cx="597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Solution: 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Index genome in quickly searchable data structure</a:t>
            </a:r>
            <a:endParaRPr lang="en-US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4775200"/>
            <a:ext cx="1638300" cy="158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14505" y="5308601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Genome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Index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72115" t="-7895"/>
          <a:stretch/>
        </p:blipFill>
        <p:spPr>
          <a:xfrm rot="16200000">
            <a:off x="5645150" y="2489200"/>
            <a:ext cx="552450" cy="260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83300" y="24511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41801" y="6412468"/>
            <a:ext cx="299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(Burrows Wheeler Transform)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7820" t="13157" b="1"/>
          <a:stretch/>
        </p:blipFill>
        <p:spPr>
          <a:xfrm>
            <a:off x="3416300" y="5473700"/>
            <a:ext cx="1231900" cy="209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7820" t="13157" b="1"/>
          <a:stretch/>
        </p:blipFill>
        <p:spPr>
          <a:xfrm>
            <a:off x="6604000" y="5473700"/>
            <a:ext cx="1231900" cy="2095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90700" y="529590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8D5B5E"/>
                </a:solidFill>
                <a:latin typeface="Courier New"/>
                <a:cs typeface="Courier New"/>
              </a:rPr>
              <a:t>ACGATAG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35900" y="4813300"/>
            <a:ext cx="167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Chr1:3899292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27194" y="5168901"/>
            <a:ext cx="212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ourier New"/>
                <a:cs typeface="Courier New"/>
              </a:rPr>
              <a:t>ATCGACGATAGCCG</a:t>
            </a:r>
          </a:p>
          <a:p>
            <a:pPr defTabSz="457200"/>
            <a:r>
              <a:rPr lang="en-US" b="1" dirty="0">
                <a:solidFill>
                  <a:srgbClr val="8D5B5E"/>
                </a:solidFill>
                <a:latin typeface="Courier New"/>
                <a:cs typeface="Courier New"/>
              </a:rPr>
              <a:t>    ACGATAG</a:t>
            </a:r>
          </a:p>
        </p:txBody>
      </p:sp>
    </p:spTree>
    <p:extLst>
      <p:ext uri="{BB962C8B-B14F-4D97-AF65-F5344CB8AC3E}">
        <p14:creationId xmlns:p14="http://schemas.microsoft.com/office/powerpoint/2010/main" val="13070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3" grpId="0" animBg="1"/>
      <p:bldP spid="14" grpId="0" animBg="1"/>
      <p:bldP spid="15" grpId="0" animBg="1"/>
      <p:bldP spid="16" grpId="0" animBg="1"/>
      <p:bldP spid="18" grpId="0"/>
      <p:bldP spid="20" grpId="0"/>
      <p:bldP spid="22" grpId="0"/>
      <p:bldP spid="24" grpId="0"/>
      <p:bldP spid="27" grpId="0"/>
      <p:bldP spid="28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Burrows-Wheeler Transform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1715" y="1233714"/>
            <a:ext cx="873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String 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AACATCGAGCTACGTACGTACGTACGTACGTACGTACGTACGACGAGGGGAGAGAAT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40" y="2198025"/>
            <a:ext cx="1638300" cy="1587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29887" y="2982531"/>
            <a:ext cx="116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BWT(T)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77773" y="3964001"/>
            <a:ext cx="4526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(Burrows Wheeler Transform)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Size O(|T|), searching in time O(|query string|)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5098059" y="3084891"/>
            <a:ext cx="1231900" cy="209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7380" y="2454426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  <a:latin typeface="Calibri"/>
              </a:rPr>
              <a:t>T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7810" y="4696191"/>
            <a:ext cx="6368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Burrows Wheeler Transform (and related auxiliary data structures) allows: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Compression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Indexing/searching</a:t>
            </a:r>
          </a:p>
        </p:txBody>
      </p:sp>
    </p:spTree>
    <p:extLst>
      <p:ext uri="{BB962C8B-B14F-4D97-AF65-F5344CB8AC3E}">
        <p14:creationId xmlns:p14="http://schemas.microsoft.com/office/powerpoint/2010/main" val="28477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Burrows-Wheeler Transform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8931" y="1133700"/>
            <a:ext cx="8644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String T: BANANA$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m=|T| (length of T)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T ends with a terminator character ($), lexicographically prior to all other characters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4097" y="2290406"/>
            <a:ext cx="86446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Creating BWT(T)</a:t>
            </a:r>
          </a:p>
          <a:p>
            <a:pPr marL="342900" indent="-342900" defTabSz="4572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Write down rotations of T</a:t>
            </a:r>
          </a:p>
          <a:p>
            <a:pPr marL="342900" indent="-342900" defTabSz="4572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Sort the rows lexicographically to make BWM(T) (Burrows Wheeler Matrix)</a:t>
            </a:r>
          </a:p>
          <a:p>
            <a:pPr marL="342900" indent="-342900" defTabSz="4572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The final column of BWM(T) gives BWT(T)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3286" y="3761605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Step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477" y="4130938"/>
            <a:ext cx="19854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6556" y="3761605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Step 2: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8748" y="4130938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39238" y="4215176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46164" y="6159204"/>
            <a:ext cx="2793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ill Sans"/>
                <a:cs typeface="Gill Sans"/>
              </a:rPr>
              <a:t>BWT(T) = 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ANNB$AA</a:t>
            </a:r>
            <a:endParaRPr lang="en-US" sz="2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901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Relationship to suffix arrays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8931" y="1133699"/>
            <a:ext cx="864464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String T: BANANA$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4097" y="1700484"/>
            <a:ext cx="8644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Creating </a:t>
            </a:r>
            <a:r>
              <a:rPr lang="en-US" sz="3200" b="1" dirty="0" err="1">
                <a:solidFill>
                  <a:prstClr val="black"/>
                </a:solidFill>
                <a:latin typeface="Gill Sans"/>
                <a:cs typeface="Gill Sans"/>
              </a:rPr>
              <a:t>SuffixArray</a:t>
            </a:r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(T)</a:t>
            </a:r>
          </a:p>
          <a:p>
            <a:pPr marL="342900" indent="-342900" defTabSz="4572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Write T’s suffixes, note the starting index of each suffix</a:t>
            </a:r>
          </a:p>
          <a:p>
            <a:pPr marL="342900" indent="-342900" defTabSz="4572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Sort lexicographically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6635" y="3069286"/>
            <a:ext cx="10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BWM(T)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0793" y="3069286"/>
            <a:ext cx="15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SuffixArray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(T)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3294" y="3077369"/>
            <a:ext cx="188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Suffix given by 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9383" y="3438619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7095" y="3438619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7383" y="3438619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6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5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3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4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0661" y="5882640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BWT(T)[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]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7383" y="5738705"/>
            <a:ext cx="233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T[SA[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]-1]     if SA[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]&gt;0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7383" y="6075771"/>
            <a:ext cx="24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$                  if SA[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]==0</a:t>
            </a:r>
          </a:p>
        </p:txBody>
      </p:sp>
      <p:sp>
        <p:nvSpPr>
          <p:cNvPr id="19" name="Left Brace 18"/>
          <p:cNvSpPr/>
          <p:nvPr/>
        </p:nvSpPr>
        <p:spPr>
          <a:xfrm>
            <a:off x="5890378" y="5714514"/>
            <a:ext cx="164669" cy="768533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5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BWT for compression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2191" y="1369999"/>
            <a:ext cx="7628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BWT is </a:t>
            </a:r>
            <a:r>
              <a:rPr lang="en-US" sz="2000" b="1" dirty="0">
                <a:solidFill>
                  <a:prstClr val="black"/>
                </a:solidFill>
                <a:latin typeface="Gill Sans"/>
                <a:cs typeface="Gill Sans"/>
              </a:rPr>
              <a:t>reversible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, necessary for compression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BWT(T) has same length as T, so not immediately clear where compression comes in.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BUT BWT often brings similar characters together, easier to shrink with run length encoding methods, e.g. bzip2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7786" y="3443411"/>
            <a:ext cx="4039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ill Sans"/>
                <a:cs typeface="Gill Sans"/>
              </a:rPr>
              <a:t>BWT(BANANA$) = 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ANNB$AA</a:t>
            </a:r>
            <a:endParaRPr lang="en-US" sz="2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6245" y="4078984"/>
            <a:ext cx="6899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ill Sans"/>
                <a:cs typeface="Gill Sans"/>
              </a:rPr>
              <a:t>BWT(tomorrow and tomorrow and tomorrow) = </a:t>
            </a:r>
            <a:r>
              <a:rPr lang="en-US" sz="2000" dirty="0" err="1">
                <a:solidFill>
                  <a:prstClr val="black"/>
                </a:solidFill>
                <a:latin typeface="Gill Sans"/>
                <a:cs typeface="Gill Sans"/>
              </a:rPr>
              <a:t>wwwdd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ill Sans"/>
                <a:cs typeface="Gill Sans"/>
              </a:rPr>
              <a:t>nnoooaatttmmmrrrrrrooo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 $</a:t>
            </a:r>
            <a:r>
              <a:rPr lang="en-US" sz="2000" dirty="0" err="1">
                <a:solidFill>
                  <a:prstClr val="black"/>
                </a:solidFill>
                <a:latin typeface="Gill Sans"/>
                <a:cs typeface="Gill Sans"/>
              </a:rPr>
              <a:t>ooo</a:t>
            </a:r>
            <a:endParaRPr lang="en-US" sz="2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331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Reversing the BWT with LF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0966" y="2571014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Step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9885" y="2940347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9374" y="2571014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Step 2: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1282" y="1223415"/>
            <a:ext cx="7558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Create the BWM, but this time include order of each character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e.g.: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4090" y="1877360"/>
            <a:ext cx="332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$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2183" y="2940347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5488" y="5323994"/>
            <a:ext cx="7064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LF Property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: the </a:t>
            </a:r>
            <a:r>
              <a:rPr lang="en-US" i="1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th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occurrence of a character </a:t>
            </a:r>
            <a:r>
              <a:rPr lang="en-US" i="1" dirty="0">
                <a:solidFill>
                  <a:prstClr val="black"/>
                </a:solidFill>
                <a:latin typeface="Gill Sans"/>
                <a:cs typeface="Gill Sans"/>
              </a:rPr>
              <a:t>c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in the last column (L) has the same rank as the </a:t>
            </a:r>
            <a:r>
              <a:rPr lang="en-US" i="1" dirty="0" err="1">
                <a:solidFill>
                  <a:prstClr val="black"/>
                </a:solidFill>
                <a:latin typeface="Gill Sans"/>
                <a:cs typeface="Gill Sans"/>
              </a:rPr>
              <a:t>i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th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occurrence of </a:t>
            </a:r>
            <a:r>
              <a:rPr lang="en-US" i="1" dirty="0">
                <a:solidFill>
                  <a:prstClr val="black"/>
                </a:solidFill>
                <a:latin typeface="Gill Sans"/>
                <a:cs typeface="Gill Sans"/>
              </a:rPr>
              <a:t>c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in the first column (F)</a:t>
            </a:r>
          </a:p>
          <a:p>
            <a:pPr defTabSz="457200"/>
            <a:endParaRPr lang="en-US" dirty="0">
              <a:solidFill>
                <a:prstClr val="black"/>
              </a:solidFill>
              <a:latin typeface="Gill Sans"/>
              <a:cs typeface="Gill Sans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e.g. for A, has order 2, 1, 0 in both L and F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e.g. for N, has order 1, 0 in both L and F</a:t>
            </a:r>
          </a:p>
        </p:txBody>
      </p:sp>
    </p:spTree>
    <p:extLst>
      <p:ext uri="{BB962C8B-B14F-4D97-AF65-F5344CB8AC3E}">
        <p14:creationId xmlns:p14="http://schemas.microsoft.com/office/powerpoint/2010/main" val="25872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Reversing the BWT with LF mapping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861" y="1492713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ourier New"/>
                <a:cs typeface="Courier New"/>
              </a:rPr>
              <a:t>T = 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$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7099" y="2342008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3932" y="311001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ourier New"/>
                <a:cs typeface="Courier New"/>
              </a:rPr>
              <a:t>BWM(T)=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6518" y="2079735"/>
            <a:ext cx="12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First col (F)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3426" y="2079735"/>
            <a:ext cx="117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Last col (L)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436" y="2079735"/>
            <a:ext cx="163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Rank in last col.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8151" y="2363598"/>
            <a:ext cx="4155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9180" y="2388018"/>
            <a:ext cx="3257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baseline="-25000" dirty="0">
              <a:solidFill>
                <a:prstClr val="white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8624" y="2406333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0771" y="4765913"/>
            <a:ext cx="83359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Start with the first row, with $ in first column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Last column of first row must have character to the left in T, so A$.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Rank of A is 0, so must correspond to 1</a:t>
            </a:r>
            <a:r>
              <a:rPr lang="en-US" baseline="30000" dirty="0">
                <a:solidFill>
                  <a:prstClr val="black"/>
                </a:solidFill>
                <a:latin typeface="Gill Sans"/>
                <a:cs typeface="Gill Sans"/>
              </a:rPr>
              <a:t>st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“A” in F.  So we get NA$. 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Rank of N is 0, so must correspond to 1</a:t>
            </a:r>
            <a:r>
              <a:rPr lang="en-US" baseline="30000" dirty="0">
                <a:solidFill>
                  <a:prstClr val="black"/>
                </a:solidFill>
                <a:latin typeface="Gill Sans"/>
                <a:cs typeface="Gill Sans"/>
              </a:rPr>
              <a:t>st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“N” in F. So we get ANA$.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Repeat steps to get BANANA$</a:t>
            </a:r>
          </a:p>
          <a:p>
            <a:pPr defTabSz="457200"/>
            <a:endParaRPr lang="en-US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0951" y="2411534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7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7" grpId="0"/>
      <p:bldP spid="18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FE0ABD-9597-4441-9EFD-6B4F7E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NGS Variant Calling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0917-E28B-C842-9569-54872D0BF31B}"/>
              </a:ext>
            </a:extLst>
          </p:cNvPr>
          <p:cNvSpPr txBox="1"/>
          <p:nvPr/>
        </p:nvSpPr>
        <p:spPr>
          <a:xfrm>
            <a:off x="7039104" y="5845999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D0A40-DFFE-2042-9868-07EF308C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6" y="1013828"/>
            <a:ext cx="1483998" cy="10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EDCF-B6E7-304A-8BF3-0F0E57FFF298}"/>
              </a:ext>
            </a:extLst>
          </p:cNvPr>
          <p:cNvSpPr txBox="1"/>
          <p:nvPr/>
        </p:nvSpPr>
        <p:spPr>
          <a:xfrm>
            <a:off x="2811780" y="1239621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7E110-9C81-574A-B3F5-9B41B0701FEA}"/>
              </a:ext>
            </a:extLst>
          </p:cNvPr>
          <p:cNvSpPr txBox="1"/>
          <p:nvPr/>
        </p:nvSpPr>
        <p:spPr>
          <a:xfrm>
            <a:off x="2811780" y="2523847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Quality Control (QC)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E1664-E2DB-1142-BB6E-3089A8D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71" y="1857365"/>
            <a:ext cx="2244696" cy="163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45FC6-78A7-284C-A5F9-AB6EB6B2393D}"/>
              </a:ext>
            </a:extLst>
          </p:cNvPr>
          <p:cNvSpPr txBox="1"/>
          <p:nvPr/>
        </p:nvSpPr>
        <p:spPr>
          <a:xfrm>
            <a:off x="2811780" y="3671000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Alignment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08D7-D6AB-2842-9DBA-3F960BDBD36E}"/>
              </a:ext>
            </a:extLst>
          </p:cNvPr>
          <p:cNvCxnSpPr>
            <a:cxnSpLocks/>
          </p:cNvCxnSpPr>
          <p:nvPr/>
        </p:nvCxnSpPr>
        <p:spPr>
          <a:xfrm>
            <a:off x="5843240" y="40911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FCCEDA-DD12-0F41-84FE-CF4F87AEE655}"/>
              </a:ext>
            </a:extLst>
          </p:cNvPr>
          <p:cNvCxnSpPr>
            <a:cxnSpLocks/>
          </p:cNvCxnSpPr>
          <p:nvPr/>
        </p:nvCxnSpPr>
        <p:spPr>
          <a:xfrm>
            <a:off x="6849466" y="439009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6E108-2108-5041-90B6-53927083AC16}"/>
              </a:ext>
            </a:extLst>
          </p:cNvPr>
          <p:cNvCxnSpPr>
            <a:cxnSpLocks/>
          </p:cNvCxnSpPr>
          <p:nvPr/>
        </p:nvCxnSpPr>
        <p:spPr>
          <a:xfrm>
            <a:off x="6384207" y="422215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5F79A9-73CA-CC43-B846-D26A4CF0A18D}"/>
              </a:ext>
            </a:extLst>
          </p:cNvPr>
          <p:cNvCxnSpPr>
            <a:cxnSpLocks/>
          </p:cNvCxnSpPr>
          <p:nvPr/>
        </p:nvCxnSpPr>
        <p:spPr>
          <a:xfrm>
            <a:off x="7660277" y="40870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F38392-7443-2347-9555-6C50F7AEBEA8}"/>
              </a:ext>
            </a:extLst>
          </p:cNvPr>
          <p:cNvCxnSpPr>
            <a:cxnSpLocks/>
          </p:cNvCxnSpPr>
          <p:nvPr/>
        </p:nvCxnSpPr>
        <p:spPr>
          <a:xfrm>
            <a:off x="5439288" y="3932610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2513BC-B207-EA43-853A-8F1251E004F9}"/>
              </a:ext>
            </a:extLst>
          </p:cNvPr>
          <p:cNvSpPr txBox="1"/>
          <p:nvPr/>
        </p:nvSpPr>
        <p:spPr>
          <a:xfrm>
            <a:off x="2844834" y="4832081"/>
            <a:ext cx="244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4. Variant calling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DC321-4CE3-AB49-97E7-42909DE27CED}"/>
              </a:ext>
            </a:extLst>
          </p:cNvPr>
          <p:cNvSpPr txBox="1"/>
          <p:nvPr/>
        </p:nvSpPr>
        <p:spPr>
          <a:xfrm>
            <a:off x="2844834" y="5822150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5. Interpretation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9F966-842B-BF43-8396-DE6F9F28ABD5}"/>
              </a:ext>
            </a:extLst>
          </p:cNvPr>
          <p:cNvCxnSpPr>
            <a:cxnSpLocks/>
          </p:cNvCxnSpPr>
          <p:nvPr/>
        </p:nvCxnSpPr>
        <p:spPr>
          <a:xfrm>
            <a:off x="5863987" y="51414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A3C1C8-2229-FB42-B2DD-A58564210137}"/>
              </a:ext>
            </a:extLst>
          </p:cNvPr>
          <p:cNvCxnSpPr>
            <a:cxnSpLocks/>
          </p:cNvCxnSpPr>
          <p:nvPr/>
        </p:nvCxnSpPr>
        <p:spPr>
          <a:xfrm>
            <a:off x="6870213" y="544038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0ABE1-9AC5-314E-BBE4-F36E92374724}"/>
              </a:ext>
            </a:extLst>
          </p:cNvPr>
          <p:cNvCxnSpPr>
            <a:cxnSpLocks/>
          </p:cNvCxnSpPr>
          <p:nvPr/>
        </p:nvCxnSpPr>
        <p:spPr>
          <a:xfrm>
            <a:off x="6404954" y="527245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0D5D-A442-5448-8E9C-75F02E5632B3}"/>
              </a:ext>
            </a:extLst>
          </p:cNvPr>
          <p:cNvCxnSpPr>
            <a:cxnSpLocks/>
          </p:cNvCxnSpPr>
          <p:nvPr/>
        </p:nvCxnSpPr>
        <p:spPr>
          <a:xfrm>
            <a:off x="7681024" y="51373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310BC3-A7CB-4642-9D2E-4AA4B0D52ED7}"/>
              </a:ext>
            </a:extLst>
          </p:cNvPr>
          <p:cNvCxnSpPr>
            <a:cxnSpLocks/>
          </p:cNvCxnSpPr>
          <p:nvPr/>
        </p:nvCxnSpPr>
        <p:spPr>
          <a:xfrm>
            <a:off x="5460035" y="4982904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0B3520-B964-5145-AA5D-1E4C16FE3F0E}"/>
              </a:ext>
            </a:extLst>
          </p:cNvPr>
          <p:cNvSpPr/>
          <p:nvPr/>
        </p:nvSpPr>
        <p:spPr>
          <a:xfrm>
            <a:off x="7086541" y="5077449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D96360-72B5-8C4E-8031-5CE91FA25F5F}"/>
              </a:ext>
            </a:extLst>
          </p:cNvPr>
          <p:cNvSpPr/>
          <p:nvPr/>
        </p:nvSpPr>
        <p:spPr>
          <a:xfrm>
            <a:off x="7086541" y="5231402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A415-E679-4248-BABD-C06233676320}"/>
              </a:ext>
            </a:extLst>
          </p:cNvPr>
          <p:cNvSpPr/>
          <p:nvPr/>
        </p:nvSpPr>
        <p:spPr>
          <a:xfrm>
            <a:off x="7085418" y="5392008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6C2ABB-F8A4-4147-84BA-08C96C2CAE66}"/>
              </a:ext>
            </a:extLst>
          </p:cNvPr>
          <p:cNvSpPr/>
          <p:nvPr/>
        </p:nvSpPr>
        <p:spPr>
          <a:xfrm>
            <a:off x="1976718" y="3489871"/>
            <a:ext cx="8915400" cy="3030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6BA238-045F-394D-94EC-64A4C522D79B}"/>
              </a:ext>
            </a:extLst>
          </p:cNvPr>
          <p:cNvSpPr txBox="1"/>
          <p:nvPr/>
        </p:nvSpPr>
        <p:spPr>
          <a:xfrm>
            <a:off x="9097781" y="2473486"/>
            <a:ext cx="2243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More next week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B7A393-C719-D64B-8C40-001EED3F40B9}"/>
              </a:ext>
            </a:extLst>
          </p:cNvPr>
          <p:cNvSpPr/>
          <p:nvPr/>
        </p:nvSpPr>
        <p:spPr>
          <a:xfrm>
            <a:off x="6434418" y="790051"/>
            <a:ext cx="4896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See Lecture #1 slides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  <a:hlinkClick r:id="rId4"/>
              </a:rPr>
              <a:t>https://www.youtube.com/watch?v=fCd6B5HRaZ8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See “Extra resources” page on Canvas</a:t>
            </a:r>
          </a:p>
        </p:txBody>
      </p:sp>
    </p:spTree>
    <p:extLst>
      <p:ext uri="{BB962C8B-B14F-4D97-AF65-F5344CB8AC3E}">
        <p14:creationId xmlns:p14="http://schemas.microsoft.com/office/powerpoint/2010/main" val="5011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7" grpId="0"/>
      <p:bldP spid="18" grpId="0"/>
      <p:bldP spid="24" grpId="0" animBg="1"/>
      <p:bldP spid="25" grpId="0" animBg="1"/>
      <p:bldP spid="26" grpId="0" animBg="1"/>
      <p:bldP spid="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Searching using LF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5010" y="1090926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ourier New"/>
                <a:cs typeface="Courier New"/>
              </a:rPr>
              <a:t>T = 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$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1258" y="2332202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prstClr val="white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8091" y="310020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ourier New"/>
                <a:cs typeface="Courier New"/>
              </a:rPr>
              <a:t>BWT(T)=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577" y="2069929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0290" y="206992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Rank in last col.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0477" y="2396527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1847" y="2069929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3149" y="1652112"/>
            <a:ext cx="287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Searching for 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P =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</a:t>
            </a:r>
            <a:endParaRPr lang="en-US" b="1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0145" y="4372382"/>
            <a:ext cx="73817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Backwards matching: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 repeatedly apply LF mapping to range of rows prefixed by successively longer suffixes of P. </a:t>
            </a:r>
          </a:p>
          <a:p>
            <a:pPr defTabSz="457200"/>
            <a:endParaRPr lang="en-US" sz="1600" b="1" dirty="0">
              <a:solidFill>
                <a:prstClr val="black"/>
              </a:solidFill>
              <a:latin typeface="Gill Sans"/>
              <a:cs typeface="Gill Sans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First find rows beginning with shortest suffix of P, “N”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From “L”, see both are </a:t>
            </a:r>
            <a:r>
              <a:rPr lang="en-US" sz="1600" dirty="0" err="1">
                <a:solidFill>
                  <a:prstClr val="black"/>
                </a:solidFill>
                <a:latin typeface="Gill Sans"/>
                <a:cs typeface="Gill Sans"/>
              </a:rPr>
              <a:t>preceeded</a:t>
            </a: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 by “A”, corresponding to “A2” and “A3”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Now find all rows beginning with next-longest suffix of P, “AN”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See only one is </a:t>
            </a:r>
            <a:r>
              <a:rPr lang="en-US" sz="1600" dirty="0" err="1">
                <a:solidFill>
                  <a:prstClr val="black"/>
                </a:solidFill>
                <a:latin typeface="Gill Sans"/>
                <a:cs typeface="Gill Sans"/>
              </a:rPr>
              <a:t>preceeded</a:t>
            </a: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 by “N”, corresponding to “N1”</a:t>
            </a:r>
          </a:p>
          <a:p>
            <a:pPr defTabSz="457200"/>
            <a:endParaRPr lang="en-US" dirty="0">
              <a:solidFill>
                <a:prstClr val="black"/>
              </a:solidFill>
              <a:latin typeface="Gill Sans"/>
              <a:cs typeface="Gill Sans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Number of rows remaining = number of occurrences of P in T.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55304" y="2463487"/>
            <a:ext cx="187654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2412" y="3775604"/>
            <a:ext cx="2720735" cy="5879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22412" y="2963335"/>
            <a:ext cx="2720735" cy="5879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2412" y="4054050"/>
            <a:ext cx="2720735" cy="3094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String search with FM-index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7253" y="1234731"/>
            <a:ext cx="77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Searching with LF-mapping requires O(m) time, where m=|T| 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  <a:sym typeface="Wingdings"/>
              </a:rPr>
              <a:t>. We’d like O(|P|)</a:t>
            </a:r>
          </a:p>
          <a:p>
            <a:pPr defTabSz="457200"/>
            <a:endParaRPr lang="en-US" dirty="0">
              <a:solidFill>
                <a:prstClr val="black"/>
              </a:solidFill>
              <a:latin typeface="Gill Sans"/>
              <a:cs typeface="Gill Sans"/>
              <a:sym typeface="Wingdings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  <a:sym typeface="Wingdings"/>
              </a:rPr>
              <a:t>Augment rank array with m x |</a:t>
            </a:r>
            <a:r>
              <a:rPr lang="en-US" dirty="0" err="1">
                <a:solidFill>
                  <a:prstClr val="black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  <a:sym typeface="Wingdings"/>
              </a:rPr>
              <a:t>| matrix. Each row gives how many times that character has been observed up to and including that position in BWT(T)</a:t>
            </a:r>
            <a:endParaRPr lang="en-US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962" y="279894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4646" y="275620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ourier New"/>
                <a:cs typeface="Courier New"/>
              </a:rPr>
              <a:t>$ A B 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5103" y="3125541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6052" y="2812841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0962" y="3168276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51689" y="3168275"/>
            <a:ext cx="136436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5579" y="3125541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0950" y="3121244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7845" y="2410392"/>
            <a:ext cx="53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/>
              </a:rPr>
              <a:t>Occ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1128" y="3121244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48005" y="5211017"/>
            <a:ext cx="8724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Now, searching for P=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Look for row beginning with first suffix, “N”. Look up range of next character using corresponding row of 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Occ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(A). Only need to look at the first and last.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Now, only need to lookup next character “A” with the ranks of those occurrences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Still only gives us how many times P occurs in T, not where!</a:t>
            </a:r>
          </a:p>
        </p:txBody>
      </p:sp>
    </p:spTree>
    <p:extLst>
      <p:ext uri="{BB962C8B-B14F-4D97-AF65-F5344CB8AC3E}">
        <p14:creationId xmlns:p14="http://schemas.microsoft.com/office/powerpoint/2010/main" val="18043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Looking up offsets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8507" y="2614277"/>
            <a:ext cx="10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BWM(T)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0503" y="2798848"/>
            <a:ext cx="15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SuffixArray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(T)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9093" y="3238729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 N 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B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7093" y="3238729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6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5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3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4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5010" y="1090926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ourier New"/>
                <a:cs typeface="Courier New"/>
              </a:rPr>
              <a:t>T = 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N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A</a:t>
            </a:r>
            <a:r>
              <a:rPr lang="en-US" sz="2400" baseline="-25000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urier New"/>
                <a:cs typeface="Courier New"/>
              </a:rPr>
              <a:t> $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3149" y="1652112"/>
            <a:ext cx="287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Gill Sans"/>
                <a:cs typeface="Gill Sans"/>
              </a:rPr>
              <a:t>Searching for 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P = </a:t>
            </a:r>
            <a:r>
              <a:rPr lang="en-US" dirty="0">
                <a:solidFill>
                  <a:prstClr val="black"/>
                </a:solidFill>
                <a:latin typeface="Courier New"/>
                <a:cs typeface="Courier New"/>
              </a:rPr>
              <a:t>N A N</a:t>
            </a:r>
            <a:endParaRPr lang="en-US" b="1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0962" y="279894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6052" y="2812841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1689" y="3168275"/>
            <a:ext cx="136436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60962" y="4926707"/>
            <a:ext cx="3736551" cy="343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8005" y="5481456"/>
            <a:ext cx="8724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Suffix array tells us that the match occurs at offset 2 in the original string T!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To save space, we can store only subsets of </a:t>
            </a:r>
            <a:r>
              <a:rPr lang="en-US" sz="2000" dirty="0" err="1">
                <a:solidFill>
                  <a:prstClr val="black"/>
                </a:solidFill>
                <a:latin typeface="Gill Sans"/>
                <a:cs typeface="Gill Sans"/>
              </a:rPr>
              <a:t>SuffixArray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 and </a:t>
            </a:r>
            <a:r>
              <a:rPr lang="en-US" sz="2000" dirty="0" err="1">
                <a:solidFill>
                  <a:prstClr val="black"/>
                </a:solidFill>
                <a:latin typeface="Gill Sans"/>
                <a:cs typeface="Gill Sans"/>
              </a:rPr>
              <a:t>Occ</a:t>
            </a: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 tables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"/>
                <a:cs typeface="Gill Sans"/>
              </a:rPr>
              <a:t>Allows string searching in O(length of query string). Independent of reference (T) size!</a:t>
            </a:r>
          </a:p>
        </p:txBody>
      </p:sp>
    </p:spTree>
    <p:extLst>
      <p:ext uri="{BB962C8B-B14F-4D97-AF65-F5344CB8AC3E}">
        <p14:creationId xmlns:p14="http://schemas.microsoft.com/office/powerpoint/2010/main" val="1558574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Tools for mapping short reads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66900" y="1143000"/>
          <a:ext cx="8445500" cy="45821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Tool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Publication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Link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Notes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Maq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"/>
                          <a:cs typeface="Gill Sans"/>
                        </a:rPr>
                        <a:t>Li, </a:t>
                      </a:r>
                      <a:r>
                        <a:rPr lang="en-US" dirty="0" err="1">
                          <a:latin typeface="Gill Sans"/>
                          <a:cs typeface="Gill Sans"/>
                        </a:rPr>
                        <a:t>Ruan</a:t>
                      </a:r>
                      <a:r>
                        <a:rPr lang="en-US" dirty="0">
                          <a:latin typeface="Gill Sans"/>
                          <a:cs typeface="Gill Sans"/>
                        </a:rPr>
                        <a:t>, Durbin 2008 Genome Research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  <a:hlinkClick r:id="rId3"/>
                        </a:rPr>
                        <a:t>http://</a:t>
                      </a:r>
                      <a:r>
                        <a:rPr lang="en-US" dirty="0" err="1">
                          <a:latin typeface="Gill Sans"/>
                          <a:cs typeface="Gill Sans"/>
                          <a:hlinkClick r:id="rId3"/>
                        </a:rPr>
                        <a:t>maq.sourceforge.net</a:t>
                      </a:r>
                      <a:r>
                        <a:rPr lang="en-US" dirty="0">
                          <a:latin typeface="Gill Sans"/>
                          <a:cs typeface="Gill Sans"/>
                          <a:hlinkClick r:id="rId3"/>
                        </a:rPr>
                        <a:t>/</a:t>
                      </a:r>
                      <a:r>
                        <a:rPr lang="en-US" dirty="0" err="1">
                          <a:latin typeface="Gill Sans"/>
                          <a:cs typeface="Gill Sans"/>
                          <a:hlinkClick r:id="rId3"/>
                        </a:rPr>
                        <a:t>maq-man.shtml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Widely used early 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Novoalign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www.novocraft.com</a:t>
                      </a:r>
                      <a:r>
                        <a:rPr lang="en-US" dirty="0">
                          <a:latin typeface="Gill Sans"/>
                          <a:cs typeface="Gill Sans"/>
                        </a:rPr>
                        <a:t>/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"/>
                          <a:cs typeface="Gill Sans"/>
                          <a:hlinkClick r:id="rId4"/>
                        </a:rPr>
                        <a:t>http://</a:t>
                      </a:r>
                      <a:r>
                        <a:rPr lang="en-US" sz="1600" dirty="0" err="1">
                          <a:latin typeface="Gill Sans"/>
                          <a:cs typeface="Gill Sans"/>
                          <a:hlinkClick r:id="rId4"/>
                        </a:rPr>
                        <a:t>www.novocraft.com</a:t>
                      </a:r>
                      <a:r>
                        <a:rPr lang="en-US" sz="1600" dirty="0">
                          <a:latin typeface="Gill Sans"/>
                          <a:cs typeface="Gill Sans"/>
                          <a:hlinkClick r:id="rId4"/>
                        </a:rPr>
                        <a:t>/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High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sensitivity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bwa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</a:t>
                      </a:r>
                      <a:r>
                        <a:rPr lang="en-US" baseline="0" dirty="0" err="1">
                          <a:latin typeface="Gill Sans"/>
                          <a:cs typeface="Gill Sans"/>
                        </a:rPr>
                        <a:t>aln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Li and Durbin 2009 Bioinformatics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ill Sans"/>
                          <a:cs typeface="Gill Sans"/>
                          <a:hlinkClick r:id="rId5"/>
                        </a:rPr>
                        <a:t>https://github.com/lh3/bwa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Allows short indels, widely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used (e.g. 1000 Genomes)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bowtie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Langmead</a:t>
                      </a:r>
                      <a:r>
                        <a:rPr lang="en-US" dirty="0">
                          <a:latin typeface="Gill Sans"/>
                          <a:cs typeface="Gill Sans"/>
                        </a:rPr>
                        <a:t>,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et al. 2009 Genome Biology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"/>
                          <a:cs typeface="Gill Sans"/>
                          <a:hlinkClick r:id="rId6"/>
                        </a:rPr>
                        <a:t>http://bowtie-</a:t>
                      </a:r>
                      <a:r>
                        <a:rPr lang="en-US" sz="1600" dirty="0" err="1">
                          <a:latin typeface="Gill Sans"/>
                          <a:cs typeface="Gill Sans"/>
                          <a:hlinkClick r:id="rId6"/>
                        </a:rPr>
                        <a:t>bio.sourceforge.net</a:t>
                      </a:r>
                      <a:r>
                        <a:rPr lang="en-US" sz="1600" dirty="0">
                          <a:latin typeface="Gill Sans"/>
                          <a:cs typeface="Gill Sans"/>
                          <a:hlinkClick r:id="rId6"/>
                        </a:rPr>
                        <a:t>/</a:t>
                      </a:r>
                      <a:r>
                        <a:rPr lang="en-US" sz="1600" dirty="0" err="1">
                          <a:latin typeface="Gill Sans"/>
                          <a:cs typeface="Gill Sans"/>
                          <a:hlinkClick r:id="rId6"/>
                        </a:rPr>
                        <a:t>index.shtml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no </a:t>
                      </a:r>
                      <a:r>
                        <a:rPr lang="en-US" dirty="0" err="1">
                          <a:latin typeface="Gill Sans"/>
                          <a:cs typeface="Gill Sans"/>
                        </a:rPr>
                        <a:t>indel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support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bowtie2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"/>
                          <a:cs typeface="Gill Sans"/>
                        </a:rPr>
                        <a:t>Langmead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&amp; </a:t>
                      </a:r>
                      <a:r>
                        <a:rPr lang="en-US" baseline="0" dirty="0" err="1">
                          <a:latin typeface="Gill Sans"/>
                          <a:cs typeface="Gill Sans"/>
                        </a:rPr>
                        <a:t>Salzberg</a:t>
                      </a:r>
                      <a:r>
                        <a:rPr lang="en-US" dirty="0">
                          <a:latin typeface="Gill Sans"/>
                          <a:cs typeface="Gill Sans"/>
                        </a:rPr>
                        <a:t> 2012 Nature Methods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"/>
                          <a:cs typeface="Gill Sans"/>
                          <a:hlinkClick r:id="rId7"/>
                        </a:rPr>
                        <a:t>http://bowtie-</a:t>
                      </a:r>
                      <a:r>
                        <a:rPr lang="en-US" sz="1600" dirty="0" err="1">
                          <a:latin typeface="Gill Sans"/>
                          <a:cs typeface="Gill Sans"/>
                          <a:hlinkClick r:id="rId7"/>
                        </a:rPr>
                        <a:t>bio.sourceforge.net</a:t>
                      </a:r>
                      <a:r>
                        <a:rPr lang="en-US" sz="1600" dirty="0">
                          <a:latin typeface="Gill Sans"/>
                          <a:cs typeface="Gill Sans"/>
                          <a:hlinkClick r:id="rId7"/>
                        </a:rPr>
                        <a:t>/bowtie2/</a:t>
                      </a:r>
                      <a:r>
                        <a:rPr lang="en-US" sz="1600" dirty="0" err="1">
                          <a:latin typeface="Gill Sans"/>
                          <a:cs typeface="Gill Sans"/>
                          <a:hlinkClick r:id="rId7"/>
                        </a:rPr>
                        <a:t>index.shtml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Allows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indels, faster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Gill Sans"/>
                          <a:cs typeface="Gill Sans"/>
                        </a:rPr>
                        <a:t>bwa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</a:t>
                      </a:r>
                      <a:r>
                        <a:rPr lang="en-US" baseline="0" dirty="0" err="1">
                          <a:latin typeface="Gill Sans"/>
                          <a:cs typeface="Gill Sans"/>
                        </a:rPr>
                        <a:t>mem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Li 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2013 </a:t>
                      </a:r>
                      <a:r>
                        <a:rPr lang="en-US" dirty="0" err="1">
                          <a:latin typeface="Gill Sans"/>
                          <a:cs typeface="Gill Sans"/>
                        </a:rPr>
                        <a:t>Arxiv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ill Sans"/>
                          <a:cs typeface="Gill Sans"/>
                          <a:hlinkClick r:id="rId5"/>
                        </a:rPr>
                        <a:t>https://github.com/lh3/bwa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"/>
                          <a:cs typeface="Gill Sans"/>
                        </a:rPr>
                        <a:t>Faster, more </a:t>
                      </a:r>
                      <a:r>
                        <a:rPr lang="en-US" dirty="0" err="1">
                          <a:latin typeface="Gill Sans"/>
                          <a:cs typeface="Gill Sans"/>
                        </a:rPr>
                        <a:t>indel</a:t>
                      </a:r>
                      <a:r>
                        <a:rPr lang="en-US" baseline="0" dirty="0">
                          <a:latin typeface="Gill Sans"/>
                          <a:cs typeface="Gill Sans"/>
                        </a:rPr>
                        <a:t> sensitive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25601" y="6197600"/>
            <a:ext cx="391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Many others: e.g. 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Stampy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Gill Sans"/>
                <a:cs typeface="Gill Sans"/>
              </a:rPr>
              <a:t>mrsFast</a:t>
            </a:r>
            <a:r>
              <a:rPr lang="en-US" dirty="0">
                <a:solidFill>
                  <a:prstClr val="black"/>
                </a:solidFill>
                <a:latin typeface="Gill Sans"/>
                <a:cs typeface="Gill Sans"/>
              </a:rPr>
              <a:t>, SOAP</a:t>
            </a:r>
          </a:p>
        </p:txBody>
      </p:sp>
    </p:spTree>
    <p:extLst>
      <p:ext uri="{BB962C8B-B14F-4D97-AF65-F5344CB8AC3E}">
        <p14:creationId xmlns:p14="http://schemas.microsoft.com/office/powerpoint/2010/main" val="3068595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BWA Aligner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67" y="1184007"/>
            <a:ext cx="87630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567" y="2955763"/>
            <a:ext cx="85725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67" y="4936963"/>
            <a:ext cx="8686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85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BWA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9732" y="1399233"/>
            <a:ext cx="798428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Exact matching: </a:t>
            </a:r>
            <a:r>
              <a:rPr lang="en-US" sz="2800" b="1" dirty="0">
                <a:solidFill>
                  <a:prstClr val="black"/>
                </a:solidFill>
                <a:latin typeface="Gill Sans"/>
                <a:cs typeface="Gill Sans"/>
              </a:rPr>
              <a:t>backward search </a:t>
            </a: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as described above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Inexact matching: find intervals of the reference that match the query string with no more than z differences (mismatches or gaps)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Use bounded traversal/backtracking. 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In practice, use a “seed” sequence from beginning of read, which must have minimal match to the genome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The more errors in the reads, the slower the inexact mapping process is</a:t>
            </a:r>
          </a:p>
        </p:txBody>
      </p:sp>
    </p:spTree>
    <p:extLst>
      <p:ext uri="{BB962C8B-B14F-4D97-AF65-F5344CB8AC3E}">
        <p14:creationId xmlns:p14="http://schemas.microsoft.com/office/powerpoint/2010/main" val="19281959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152400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52400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  <a:latin typeface="Gill Sans"/>
                <a:cs typeface="Gill Sans"/>
              </a:rPr>
              <a:t>BWA - continued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696" y="1305165"/>
            <a:ext cx="8885305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Gill Sans"/>
                <a:cs typeface="Gill Sans"/>
              </a:rPr>
              <a:t>BWA-SW: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Designed specifically to align longer reads (up to 1Mb)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Build FM-index for both the reference and query sequence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Dynamic programming to compare the two, similar to the Smith</a:t>
            </a:r>
            <a:r>
              <a:rPr lang="en-US" sz="2800" b="1" dirty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Waterman algorithm (coming up)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Gill Sans"/>
                <a:cs typeface="Gill Sans"/>
              </a:rPr>
              <a:t>BWA-MEM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“Seed-and-extend” paradigm: for each position, find longest exact match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Chain together co-linear seeds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Extend the longest seeds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Gill Sans"/>
                <a:cs typeface="Gill Sans"/>
              </a:rPr>
              <a:t>Allows for larger gaps, variable length reads</a:t>
            </a:r>
          </a:p>
        </p:txBody>
      </p:sp>
    </p:spTree>
    <p:extLst>
      <p:ext uri="{BB962C8B-B14F-4D97-AF65-F5344CB8AC3E}">
        <p14:creationId xmlns:p14="http://schemas.microsoft.com/office/powerpoint/2010/main" val="144751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ED46F163-AA59-4252-8157-693263FC85A0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Review of paired end sequencing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09F364-22CB-9A4F-BC87-B7A09B3ECA7E}"/>
              </a:ext>
            </a:extLst>
          </p:cNvPr>
          <p:cNvCxnSpPr/>
          <p:nvPr/>
        </p:nvCxnSpPr>
        <p:spPr>
          <a:xfrm>
            <a:off x="989339" y="1519255"/>
            <a:ext cx="96040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C62832-EA8D-6A47-9C8E-CF7EEE1A6CF9}"/>
              </a:ext>
            </a:extLst>
          </p:cNvPr>
          <p:cNvSpPr txBox="1"/>
          <p:nvPr/>
        </p:nvSpPr>
        <p:spPr>
          <a:xfrm>
            <a:off x="10593414" y="721834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267F0D-4FFA-DC43-995A-FD0131644CED}"/>
              </a:ext>
            </a:extLst>
          </p:cNvPr>
          <p:cNvSpPr txBox="1"/>
          <p:nvPr/>
        </p:nvSpPr>
        <p:spPr>
          <a:xfrm>
            <a:off x="281014" y="721834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B9379-DA7D-574C-B8EC-2BD217C17C0F}"/>
              </a:ext>
            </a:extLst>
          </p:cNvPr>
          <p:cNvSpPr txBox="1"/>
          <p:nvPr/>
        </p:nvSpPr>
        <p:spPr>
          <a:xfrm>
            <a:off x="866666" y="1018884"/>
            <a:ext cx="10871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Gill Sans MT" panose="020B0502020104020203" pitchFamily="34" charset="77"/>
              </a:rPr>
              <a:t>Genome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15E1665-A08C-2B4C-8C5A-FD6501A1256D}"/>
              </a:ext>
            </a:extLst>
          </p:cNvPr>
          <p:cNvCxnSpPr>
            <a:cxnSpLocks/>
          </p:cNvCxnSpPr>
          <p:nvPr/>
        </p:nvCxnSpPr>
        <p:spPr>
          <a:xfrm>
            <a:off x="1809648" y="300271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9FF482B-4850-7B49-BAE1-1236F06AEE84}"/>
              </a:ext>
            </a:extLst>
          </p:cNvPr>
          <p:cNvCxnSpPr>
            <a:cxnSpLocks/>
          </p:cNvCxnSpPr>
          <p:nvPr/>
        </p:nvCxnSpPr>
        <p:spPr>
          <a:xfrm>
            <a:off x="2580133" y="405444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187498D-1FC3-FE4B-87EE-962FAB35CAD9}"/>
              </a:ext>
            </a:extLst>
          </p:cNvPr>
          <p:cNvCxnSpPr>
            <a:cxnSpLocks/>
          </p:cNvCxnSpPr>
          <p:nvPr/>
        </p:nvCxnSpPr>
        <p:spPr>
          <a:xfrm>
            <a:off x="3783921" y="328673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EE4D158-BF1B-894A-978D-7B6B0F67780F}"/>
              </a:ext>
            </a:extLst>
          </p:cNvPr>
          <p:cNvCxnSpPr>
            <a:cxnSpLocks/>
          </p:cNvCxnSpPr>
          <p:nvPr/>
        </p:nvCxnSpPr>
        <p:spPr>
          <a:xfrm>
            <a:off x="4594732" y="278797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ED4CCA-5D04-6F4A-B2B7-F87BE418F499}"/>
              </a:ext>
            </a:extLst>
          </p:cNvPr>
          <p:cNvCxnSpPr>
            <a:cxnSpLocks/>
          </p:cNvCxnSpPr>
          <p:nvPr/>
        </p:nvCxnSpPr>
        <p:spPr>
          <a:xfrm>
            <a:off x="4746812" y="386170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C851038-A8C8-AD41-AAED-D678EBF05E30}"/>
              </a:ext>
            </a:extLst>
          </p:cNvPr>
          <p:cNvCxnSpPr>
            <a:cxnSpLocks/>
          </p:cNvCxnSpPr>
          <p:nvPr/>
        </p:nvCxnSpPr>
        <p:spPr>
          <a:xfrm>
            <a:off x="5993721" y="348070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537D7E2-9CC7-254A-8F46-07FA492B3F9D}"/>
              </a:ext>
            </a:extLst>
          </p:cNvPr>
          <p:cNvCxnSpPr>
            <a:cxnSpLocks/>
          </p:cNvCxnSpPr>
          <p:nvPr/>
        </p:nvCxnSpPr>
        <p:spPr>
          <a:xfrm>
            <a:off x="6755725" y="300271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0E720D2-37B0-0D4A-A03F-23AD5E0DFF54}"/>
              </a:ext>
            </a:extLst>
          </p:cNvPr>
          <p:cNvCxnSpPr>
            <a:cxnSpLocks/>
          </p:cNvCxnSpPr>
          <p:nvPr/>
        </p:nvCxnSpPr>
        <p:spPr>
          <a:xfrm>
            <a:off x="8798938" y="340491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E76BB7E-A1AF-AE4F-8B1D-3E03549EFC69}"/>
              </a:ext>
            </a:extLst>
          </p:cNvPr>
          <p:cNvCxnSpPr/>
          <p:nvPr/>
        </p:nvCxnSpPr>
        <p:spPr>
          <a:xfrm>
            <a:off x="5642906" y="1812968"/>
            <a:ext cx="0" cy="526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9C6102A-B5E0-C24E-A78F-CDF6B58C79CE}"/>
              </a:ext>
            </a:extLst>
          </p:cNvPr>
          <p:cNvSpPr txBox="1"/>
          <p:nvPr/>
        </p:nvSpPr>
        <p:spPr>
          <a:xfrm>
            <a:off x="5751268" y="1870644"/>
            <a:ext cx="200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37112A-AAA3-5444-9EC6-033A77843C52}"/>
              </a:ext>
            </a:extLst>
          </p:cNvPr>
          <p:cNvSpPr txBox="1"/>
          <p:nvPr/>
        </p:nvSpPr>
        <p:spPr>
          <a:xfrm>
            <a:off x="743533" y="3988883"/>
            <a:ext cx="1621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Sequence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79ED1F-7450-464A-AC32-55CA2CFE21A8}"/>
              </a:ext>
            </a:extLst>
          </p:cNvPr>
          <p:cNvCxnSpPr/>
          <p:nvPr/>
        </p:nvCxnSpPr>
        <p:spPr>
          <a:xfrm>
            <a:off x="2580133" y="4219716"/>
            <a:ext cx="5232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8559B48-DDAB-2F40-8026-05E942A9604D}"/>
              </a:ext>
            </a:extLst>
          </p:cNvPr>
          <p:cNvCxnSpPr>
            <a:cxnSpLocks/>
          </p:cNvCxnSpPr>
          <p:nvPr/>
        </p:nvCxnSpPr>
        <p:spPr>
          <a:xfrm flipH="1">
            <a:off x="3660788" y="4236392"/>
            <a:ext cx="5232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EB38E00-FD0C-3D48-89B2-9DCE63F467EE}"/>
              </a:ext>
            </a:extLst>
          </p:cNvPr>
          <p:cNvSpPr txBox="1"/>
          <p:nvPr/>
        </p:nvSpPr>
        <p:spPr>
          <a:xfrm>
            <a:off x="2410712" y="4285047"/>
            <a:ext cx="8322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Read1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F5BC7D-C01B-DF4D-9D1A-0C1D37BBE581}"/>
              </a:ext>
            </a:extLst>
          </p:cNvPr>
          <p:cNvSpPr txBox="1"/>
          <p:nvPr/>
        </p:nvSpPr>
        <p:spPr>
          <a:xfrm>
            <a:off x="3478822" y="4285047"/>
            <a:ext cx="90281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Read 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8C7130-281E-3844-9AA7-72257FF276B9}"/>
              </a:ext>
            </a:extLst>
          </p:cNvPr>
          <p:cNvGrpSpPr/>
          <p:nvPr/>
        </p:nvGrpSpPr>
        <p:grpSpPr>
          <a:xfrm>
            <a:off x="2580133" y="3738235"/>
            <a:ext cx="1603915" cy="169818"/>
            <a:chOff x="2580133" y="3738235"/>
            <a:chExt cx="1603915" cy="1698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31D9E27-D468-2448-A239-25EA2F846B85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823144"/>
              <a:ext cx="1603915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BEFBFC7-BFF9-A043-BE48-6C8129D18086}"/>
                </a:ext>
              </a:extLst>
            </p:cNvPr>
            <p:cNvCxnSpPr>
              <a:cxnSpLocks/>
            </p:cNvCxnSpPr>
            <p:nvPr/>
          </p:nvCxnSpPr>
          <p:spPr>
            <a:xfrm>
              <a:off x="4184048" y="3738235"/>
              <a:ext cx="0" cy="169818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AE063EB-7D17-1C4C-9A85-C1E8E4F7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738235"/>
              <a:ext cx="0" cy="169818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A6AB8D3-2386-F74E-9292-8ADAAAD68775}"/>
              </a:ext>
            </a:extLst>
          </p:cNvPr>
          <p:cNvSpPr txBox="1"/>
          <p:nvPr/>
        </p:nvSpPr>
        <p:spPr>
          <a:xfrm>
            <a:off x="2410712" y="3197342"/>
            <a:ext cx="222407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Gill Sans MT" panose="020B0502020104020203" pitchFamily="34" charset="77"/>
              </a:rPr>
              <a:t>Template length</a:t>
            </a:r>
          </a:p>
          <a:p>
            <a:r>
              <a:rPr lang="en-US" sz="1400" dirty="0">
                <a:solidFill>
                  <a:srgbClr val="7030A0"/>
                </a:solidFill>
                <a:latin typeface="Gill Sans MT" panose="020B0502020104020203" pitchFamily="34" charset="77"/>
              </a:rPr>
              <a:t>(fragment length/insert size)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B0ECB8-8319-7C4A-86BD-0E52E61E9CBE}"/>
              </a:ext>
            </a:extLst>
          </p:cNvPr>
          <p:cNvCxnSpPr>
            <a:cxnSpLocks/>
          </p:cNvCxnSpPr>
          <p:nvPr/>
        </p:nvCxnSpPr>
        <p:spPr>
          <a:xfrm>
            <a:off x="4337777" y="3823144"/>
            <a:ext cx="1413491" cy="89261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0E3825-DDE2-864E-91DB-304059918F28}"/>
              </a:ext>
            </a:extLst>
          </p:cNvPr>
          <p:cNvGrpSpPr/>
          <p:nvPr/>
        </p:nvGrpSpPr>
        <p:grpSpPr>
          <a:xfrm>
            <a:off x="5762136" y="3861700"/>
            <a:ext cx="3491756" cy="2887889"/>
            <a:chOff x="5762136" y="3861700"/>
            <a:chExt cx="3491756" cy="288788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A17E995-C962-2944-864E-EC0BE38F056A}"/>
                </a:ext>
              </a:extLst>
            </p:cNvPr>
            <p:cNvCxnSpPr>
              <a:cxnSpLocks/>
            </p:cNvCxnSpPr>
            <p:nvPr/>
          </p:nvCxnSpPr>
          <p:spPr>
            <a:xfrm>
              <a:off x="7177316" y="3861700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2" descr="How to Make a Bell Curve in Excel: Example + Template">
              <a:extLst>
                <a:ext uri="{FF2B5EF4-FFF2-40B4-BE49-F238E27FC236}">
                  <a16:creationId xmlns:a16="http://schemas.microsoft.com/office/drawing/2014/main" id="{FD86F761-6CD6-EC43-BC49-95337DF2D7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00" r="3200"/>
            <a:stretch/>
          </p:blipFill>
          <p:spPr bwMode="auto">
            <a:xfrm>
              <a:off x="5993721" y="4289149"/>
              <a:ext cx="3260171" cy="180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FB3183-DDA0-B14E-88C4-95A7EC2B585C}"/>
                </a:ext>
              </a:extLst>
            </p:cNvPr>
            <p:cNvSpPr txBox="1"/>
            <p:nvPr/>
          </p:nvSpPr>
          <p:spPr>
            <a:xfrm>
              <a:off x="6824852" y="6380257"/>
              <a:ext cx="2134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Template length (bp)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AF5AD5E-6954-E540-98A6-E27C53E48A8B}"/>
                </a:ext>
              </a:extLst>
            </p:cNvPr>
            <p:cNvSpPr txBox="1"/>
            <p:nvPr/>
          </p:nvSpPr>
          <p:spPr>
            <a:xfrm rot="16200000">
              <a:off x="5262159" y="5158618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% Fragments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847DEB-92A6-D344-8507-D96034CC1AE4}"/>
                </a:ext>
              </a:extLst>
            </p:cNvPr>
            <p:cNvSpPr txBox="1"/>
            <p:nvPr/>
          </p:nvSpPr>
          <p:spPr>
            <a:xfrm>
              <a:off x="7418190" y="61144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F1A558-AB08-6547-87AA-DE3532878ED9}"/>
                </a:ext>
              </a:extLst>
            </p:cNvPr>
            <p:cNvSpPr txBox="1"/>
            <p:nvPr/>
          </p:nvSpPr>
          <p:spPr>
            <a:xfrm>
              <a:off x="8407161" y="61070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D7A4974-609C-6146-8851-F3D272BC74BC}"/>
                </a:ext>
              </a:extLst>
            </p:cNvPr>
            <p:cNvSpPr txBox="1"/>
            <p:nvPr/>
          </p:nvSpPr>
          <p:spPr>
            <a:xfrm>
              <a:off x="6413078" y="613063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5BB3035-26F4-1F40-81CC-96B8309238C6}"/>
                </a:ext>
              </a:extLst>
            </p:cNvPr>
            <p:cNvCxnSpPr>
              <a:cxnSpLocks/>
            </p:cNvCxnSpPr>
            <p:nvPr/>
          </p:nvCxnSpPr>
          <p:spPr>
            <a:xfrm>
              <a:off x="7671066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DD25C2F-6D5B-2742-B34B-C36AB0E20248}"/>
                </a:ext>
              </a:extLst>
            </p:cNvPr>
            <p:cNvCxnSpPr>
              <a:cxnSpLocks/>
            </p:cNvCxnSpPr>
            <p:nvPr/>
          </p:nvCxnSpPr>
          <p:spPr>
            <a:xfrm>
              <a:off x="8644543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4D9F44-1CA8-2D44-9828-566BC304B9A0}"/>
                </a:ext>
              </a:extLst>
            </p:cNvPr>
            <p:cNvCxnSpPr>
              <a:cxnSpLocks/>
            </p:cNvCxnSpPr>
            <p:nvPr/>
          </p:nvCxnSpPr>
          <p:spPr>
            <a:xfrm>
              <a:off x="6697590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9F2FF05-2D0B-3244-8508-E5C9726E04E8}"/>
              </a:ext>
            </a:extLst>
          </p:cNvPr>
          <p:cNvSpPr txBox="1"/>
          <p:nvPr/>
        </p:nvSpPr>
        <p:spPr>
          <a:xfrm>
            <a:off x="8586833" y="4451410"/>
            <a:ext cx="315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Fragment lengths aren’t precise</a:t>
            </a:r>
          </a:p>
          <a:p>
            <a:r>
              <a:rPr lang="en-US" dirty="0">
                <a:solidFill>
                  <a:srgbClr val="7030A0"/>
                </a:solidFill>
                <a:latin typeface="Gill Sans MT" panose="020B0502020104020203" pitchFamily="34" charset="77"/>
              </a:rPr>
              <a:t>They follow a *distribution*</a:t>
            </a:r>
          </a:p>
        </p:txBody>
      </p:sp>
    </p:spTree>
    <p:extLst>
      <p:ext uri="{BB962C8B-B14F-4D97-AF65-F5344CB8AC3E}">
        <p14:creationId xmlns:p14="http://schemas.microsoft.com/office/powerpoint/2010/main" val="36267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9" grpId="0"/>
      <p:bldP spid="70" grpId="0"/>
      <p:bldP spid="75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ED46F163-AA59-4252-8157-693263FC85A0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Review of paired end sequencing – zoom 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10543-FA0A-0C4E-A71E-A9FEF88CD410}"/>
              </a:ext>
            </a:extLst>
          </p:cNvPr>
          <p:cNvSpPr txBox="1"/>
          <p:nvPr/>
        </p:nvSpPr>
        <p:spPr>
          <a:xfrm>
            <a:off x="200702" y="2275008"/>
            <a:ext cx="157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77"/>
              </a:rPr>
              <a:t>Fragment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758DA-FE80-1B45-91A0-47D39BF2600E}"/>
              </a:ext>
            </a:extLst>
          </p:cNvPr>
          <p:cNvSpPr txBox="1"/>
          <p:nvPr/>
        </p:nvSpPr>
        <p:spPr>
          <a:xfrm>
            <a:off x="1556085" y="2182676"/>
            <a:ext cx="638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 – AGTACTAGCTAGCAT…GCTATCATGCTAGCTACA – 3’</a:t>
            </a:r>
          </a:p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3’ – TCATGATCGATCGTA…CGATAGTACGATCGATGT – 5’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B37BD-28A7-2149-BF10-5D5F4D38167F}"/>
              </a:ext>
            </a:extLst>
          </p:cNvPr>
          <p:cNvSpPr txBox="1"/>
          <p:nvPr/>
        </p:nvSpPr>
        <p:spPr>
          <a:xfrm>
            <a:off x="1957138" y="1905676"/>
            <a:ext cx="209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AGTACTAGCTA…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A63D5-665F-C241-B1CB-6A67225386F5}"/>
              </a:ext>
            </a:extLst>
          </p:cNvPr>
          <p:cNvSpPr txBox="1"/>
          <p:nvPr/>
        </p:nvSpPr>
        <p:spPr>
          <a:xfrm>
            <a:off x="1957137" y="1476095"/>
            <a:ext cx="249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1 (~100bp)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1ED040-F205-384A-AFB0-A753D4BD2E61}"/>
              </a:ext>
            </a:extLst>
          </p:cNvPr>
          <p:cNvSpPr txBox="1"/>
          <p:nvPr/>
        </p:nvSpPr>
        <p:spPr>
          <a:xfrm>
            <a:off x="5410545" y="3088274"/>
            <a:ext cx="252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2 (100bp)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22083-6BD7-F945-AF7C-7B0848BBEA41}"/>
              </a:ext>
            </a:extLst>
          </p:cNvPr>
          <p:cNvSpPr txBox="1"/>
          <p:nvPr/>
        </p:nvSpPr>
        <p:spPr>
          <a:xfrm>
            <a:off x="5457210" y="2749078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…CGATCGATGT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263AF-AA7C-0E46-82AA-81E55C4D0006}"/>
              </a:ext>
            </a:extLst>
          </p:cNvPr>
          <p:cNvSpPr txBox="1"/>
          <p:nvPr/>
        </p:nvSpPr>
        <p:spPr>
          <a:xfrm>
            <a:off x="8772854" y="2933744"/>
            <a:ext cx="273068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@Read 1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AGTACTAGCTA…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Gill Sans MT" panose="020B0502020104020203" pitchFamily="34" charset="77"/>
                <a:cs typeface="Arial" panose="020B0604020202020204" pitchFamily="34" charset="0"/>
              </a:rPr>
              <a:t>@Read 2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TGTAGCTAGC…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A8DEE-8977-6E44-BEB6-E18A2185DEF0}"/>
              </a:ext>
            </a:extLst>
          </p:cNvPr>
          <p:cNvSpPr txBox="1"/>
          <p:nvPr/>
        </p:nvSpPr>
        <p:spPr>
          <a:xfrm>
            <a:off x="8637493" y="1859509"/>
            <a:ext cx="287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DNA seqs  always written from 5’ to 3’: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D969FE-D451-CD4C-9BAE-29AC70C3CBEB}"/>
              </a:ext>
            </a:extLst>
          </p:cNvPr>
          <p:cNvSpPr/>
          <p:nvPr/>
        </p:nvSpPr>
        <p:spPr>
          <a:xfrm>
            <a:off x="902491" y="4692673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72F171-6E40-C14C-9094-A7AF66967E67}"/>
              </a:ext>
            </a:extLst>
          </p:cNvPr>
          <p:cNvCxnSpPr/>
          <p:nvPr/>
        </p:nvCxnSpPr>
        <p:spPr>
          <a:xfrm>
            <a:off x="926450" y="4506731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2D5EFA-2547-0D4E-BD99-8B6E4EE59251}"/>
              </a:ext>
            </a:extLst>
          </p:cNvPr>
          <p:cNvCxnSpPr/>
          <p:nvPr/>
        </p:nvCxnSpPr>
        <p:spPr>
          <a:xfrm flipH="1">
            <a:off x="6332705" y="5258220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5EECD6F-E304-C545-83F5-471530B5BA82}"/>
              </a:ext>
            </a:extLst>
          </p:cNvPr>
          <p:cNvSpPr/>
          <p:nvPr/>
        </p:nvSpPr>
        <p:spPr>
          <a:xfrm>
            <a:off x="899151" y="4893001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A9CCA5-E5BC-B247-A2F9-8B14A3E52E47}"/>
              </a:ext>
            </a:extLst>
          </p:cNvPr>
          <p:cNvSpPr txBox="1"/>
          <p:nvPr/>
        </p:nvSpPr>
        <p:spPr>
          <a:xfrm>
            <a:off x="539894" y="4482130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0AAC42-7666-9844-B00A-0705154FE043}"/>
              </a:ext>
            </a:extLst>
          </p:cNvPr>
          <p:cNvSpPr txBox="1"/>
          <p:nvPr/>
        </p:nvSpPr>
        <p:spPr>
          <a:xfrm>
            <a:off x="524646" y="4785217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89D15E-6C8A-8F4C-9A0E-33B031747A23}"/>
              </a:ext>
            </a:extLst>
          </p:cNvPr>
          <p:cNvSpPr txBox="1"/>
          <p:nvPr/>
        </p:nvSpPr>
        <p:spPr>
          <a:xfrm>
            <a:off x="7885705" y="4470148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169206-67D2-E146-B033-3E110FE82C86}"/>
              </a:ext>
            </a:extLst>
          </p:cNvPr>
          <p:cNvSpPr txBox="1"/>
          <p:nvPr/>
        </p:nvSpPr>
        <p:spPr>
          <a:xfrm>
            <a:off x="7870457" y="4773235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3E55F9EE-C0C5-154A-AA79-936A1C341440}"/>
              </a:ext>
            </a:extLst>
          </p:cNvPr>
          <p:cNvSpPr/>
          <p:nvPr/>
        </p:nvSpPr>
        <p:spPr>
          <a:xfrm>
            <a:off x="3249545" y="4121328"/>
            <a:ext cx="2408053" cy="130757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This part usually not sequenced!</a:t>
            </a:r>
          </a:p>
        </p:txBody>
      </p:sp>
    </p:spTree>
    <p:extLst>
      <p:ext uri="{BB962C8B-B14F-4D97-AF65-F5344CB8AC3E}">
        <p14:creationId xmlns:p14="http://schemas.microsoft.com/office/powerpoint/2010/main" val="34406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7" grpId="0" animBg="1"/>
      <p:bldP spid="27" grpId="0"/>
      <p:bldP spid="28" grpId="0" animBg="1"/>
      <p:bldP spid="32" grpId="0" animBg="1"/>
      <p:bldP spid="33" grpId="0"/>
      <p:bldP spid="34" grpId="0"/>
      <p:bldP spid="35" grpId="0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raw data! (raw reads, </a:t>
            </a:r>
            <a:r>
              <a:rPr lang="en-US" sz="3600" dirty="0" err="1">
                <a:latin typeface="Gill Sans MT" panose="020B0502020104020203" pitchFamily="34" charset="0"/>
              </a:rPr>
              <a:t>fastq</a:t>
            </a:r>
            <a:r>
              <a:rPr lang="en-US" sz="3600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1D1273-6225-42B4-91A0-924B6B877CC8}"/>
              </a:ext>
            </a:extLst>
          </p:cNvPr>
          <p:cNvSpPr/>
          <p:nvPr/>
        </p:nvSpPr>
        <p:spPr>
          <a:xfrm>
            <a:off x="1633213" y="1216968"/>
            <a:ext cx="1445139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reads_1.fastq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0F0C7F-11F7-412F-998A-34A2B83F1CD2}"/>
              </a:ext>
            </a:extLst>
          </p:cNvPr>
          <p:cNvSpPr/>
          <p:nvPr/>
        </p:nvSpPr>
        <p:spPr>
          <a:xfrm>
            <a:off x="1625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r>
              <a:rPr lang="en-US" sz="1100" dirty="0">
                <a:latin typeface="Courier New"/>
                <a:cs typeface="Courier New"/>
              </a:rPr>
              <a:t>@ERR194146.2 HSQ1008:141:D0CC8ACXX:4:1208:5231:93701/1</a:t>
            </a:r>
          </a:p>
          <a:p>
            <a:r>
              <a:rPr lang="en-US" sz="1100" dirty="0"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r>
              <a:rPr lang="en-US" sz="1100" dirty="0">
                <a:latin typeface="Courier New"/>
                <a:cs typeface="Courier New"/>
              </a:rPr>
              <a:t>@ERR194146.3 HSQ1008:141:D0CC8ACXX:2:1305:18078:8420/1</a:t>
            </a:r>
          </a:p>
          <a:p>
            <a:r>
              <a:rPr lang="en-US" sz="1100" dirty="0"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61DCCC-B06F-4B7F-B54E-5D99F669A0FF}"/>
              </a:ext>
            </a:extLst>
          </p:cNvPr>
          <p:cNvSpPr/>
          <p:nvPr/>
        </p:nvSpPr>
        <p:spPr>
          <a:xfrm>
            <a:off x="1633213" y="3998268"/>
            <a:ext cx="1445139" cy="36933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reads_2.fastq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809453-3AB5-489F-A352-A5F9827E4CBD}"/>
              </a:ext>
            </a:extLst>
          </p:cNvPr>
          <p:cNvSpPr/>
          <p:nvPr/>
        </p:nvSpPr>
        <p:spPr>
          <a:xfrm>
            <a:off x="1625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3FDD3D-CB21-4C90-8F59-47989CC032B7}"/>
              </a:ext>
            </a:extLst>
          </p:cNvPr>
          <p:cNvSpPr txBox="1"/>
          <p:nvPr/>
        </p:nvSpPr>
        <p:spPr>
          <a:xfrm>
            <a:off x="4267201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37480A-E706-4D3B-8210-36B1E30B5AC9}"/>
              </a:ext>
            </a:extLst>
          </p:cNvPr>
          <p:cNvSpPr txBox="1"/>
          <p:nvPr/>
        </p:nvSpPr>
        <p:spPr>
          <a:xfrm>
            <a:off x="4254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(second end of each pair)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81D975-E87B-4068-8CC3-C9F9452DB43B}"/>
              </a:ext>
            </a:extLst>
          </p:cNvPr>
          <p:cNvSpPr/>
          <p:nvPr/>
        </p:nvSpPr>
        <p:spPr bwMode="auto">
          <a:xfrm>
            <a:off x="1676400" y="1739900"/>
            <a:ext cx="85852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8748F9-B323-4646-8AE9-A7241523FC13}"/>
              </a:ext>
            </a:extLst>
          </p:cNvPr>
          <p:cNvSpPr txBox="1"/>
          <p:nvPr/>
        </p:nvSpPr>
        <p:spPr>
          <a:xfrm>
            <a:off x="5372100" y="2933700"/>
            <a:ext cx="3040832" cy="147732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Each read described by 4 lines</a:t>
            </a:r>
          </a:p>
          <a:p>
            <a:r>
              <a:rPr lang="en-US" dirty="0">
                <a:latin typeface="Gill Sans"/>
                <a:cs typeface="Gill Sans"/>
              </a:rPr>
              <a:t>Line 1: “@” + Read ID</a:t>
            </a:r>
          </a:p>
          <a:p>
            <a:r>
              <a:rPr lang="en-US" dirty="0">
                <a:latin typeface="Gill Sans"/>
                <a:cs typeface="Gill Sans"/>
              </a:rPr>
              <a:t>Line 2: Nucleotides </a:t>
            </a:r>
          </a:p>
          <a:p>
            <a:r>
              <a:rPr lang="en-US" dirty="0">
                <a:latin typeface="Gill Sans"/>
                <a:cs typeface="Gill Sans"/>
              </a:rPr>
              <a:t>Line 3: “+”</a:t>
            </a:r>
          </a:p>
          <a:p>
            <a:r>
              <a:rPr lang="en-US" dirty="0">
                <a:latin typeface="Gill Sans"/>
                <a:cs typeface="Gill Sans"/>
              </a:rPr>
              <a:t>Line 4: Base quality scores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86616A-B418-4577-9BD7-361F82FAEED6}"/>
                  </a:ext>
                </a:extLst>
              </p14:cNvPr>
              <p14:cNvContentPartPr/>
              <p14:nvPr/>
            </p14:nvContentPartPr>
            <p14:xfrm>
              <a:off x="931501" y="1822920"/>
              <a:ext cx="650160" cy="41005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86616A-B418-4577-9BD7-361F82FAEE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7183" y="1818600"/>
                <a:ext cx="658795" cy="41092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20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5741</Words>
  <Application>Microsoft Macintosh PowerPoint</Application>
  <PresentationFormat>Widescreen</PresentationFormat>
  <Paragraphs>964</Paragraphs>
  <Slides>66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Calibri</vt:lpstr>
      <vt:lpstr>Calibri Light</vt:lpstr>
      <vt:lpstr>Courier</vt:lpstr>
      <vt:lpstr>Courier New</vt:lpstr>
      <vt:lpstr>Gill Sans</vt:lpstr>
      <vt:lpstr>Gill Sans MT</vt:lpstr>
      <vt:lpstr>Lucida Grande</vt:lpstr>
      <vt:lpstr>Roboto-Regular</vt:lpstr>
      <vt:lpstr>Office Theme</vt:lpstr>
      <vt:lpstr>1_Office Theme</vt:lpstr>
      <vt:lpstr>PowerPoint Presentation</vt:lpstr>
      <vt:lpstr>PowerPoint Presentation</vt:lpstr>
      <vt:lpstr>   Lab 1: Mutation hunting: find the needle in a haystack</vt:lpstr>
      <vt:lpstr>PowerPoint Presentation</vt:lpstr>
      <vt:lpstr>PowerPoint Presentation</vt:lpstr>
      <vt:lpstr>NGS Variant Calling pipeline</vt:lpstr>
      <vt:lpstr>PowerPoint Presentation</vt:lpstr>
      <vt:lpstr>PowerPoint Presentation</vt:lpstr>
      <vt:lpstr>The raw data! (raw reads, fastq)</vt:lpstr>
      <vt:lpstr>Alignment: where did my reads come from??</vt:lpstr>
      <vt:lpstr>The raw data! (reference genome, fasta)</vt:lpstr>
      <vt:lpstr>Sequence alignment</vt:lpstr>
      <vt:lpstr>Solution: index genome in a quickly searchable data structure!</vt:lpstr>
      <vt:lpstr>Sequence alignment</vt:lpstr>
      <vt:lpstr>SAM/BAM format stores alignment info</vt:lpstr>
      <vt:lpstr>Visualizing alignments with IGV</vt:lpstr>
      <vt:lpstr>PowerPoint Presentation</vt:lpstr>
      <vt:lpstr>Sequencing coverage</vt:lpstr>
      <vt:lpstr>Sequencing coverage</vt:lpstr>
      <vt:lpstr>Sequencing coverage</vt:lpstr>
      <vt:lpstr>Sequencing coverage – it’s actually a *distribution*</vt:lpstr>
      <vt:lpstr>NGS Variant Calling pipeline</vt:lpstr>
      <vt:lpstr>Genotyping variants from short reads</vt:lpstr>
      <vt:lpstr>Genotyping variants from short reads</vt:lpstr>
      <vt:lpstr>The data! (VCF)</vt:lpstr>
      <vt:lpstr>Variant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Lab 1: Mutation hunting: find the needle in a haystack</vt:lpstr>
      <vt:lpstr>PowerPoint Presentation</vt:lpstr>
      <vt:lpstr>PowerPoint Presentation</vt:lpstr>
      <vt:lpstr>PowerPoint Presentation</vt:lpstr>
      <vt:lpstr> /Informatics – SAM file review</vt:lpstr>
      <vt:lpstr> /Informatics More about SAM: flags</vt:lpstr>
      <vt:lpstr> /Informatics More about SAM: flags</vt:lpstr>
      <vt:lpstr> /Informatics More about SAM: flags</vt:lpstr>
      <vt:lpstr> /Informatics More about SAM: subsetting BAM files</vt:lpstr>
      <vt:lpstr> /Informatics More about SAM: CIGAR scores</vt:lpstr>
      <vt:lpstr> /Informatics More about SAM: CIGAR scores</vt:lpstr>
      <vt:lpstr> /Informatics More about SAM: flagstats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154</cp:revision>
  <dcterms:created xsi:type="dcterms:W3CDTF">2019-04-02T15:52:47Z</dcterms:created>
  <dcterms:modified xsi:type="dcterms:W3CDTF">2021-03-27T04:38:03Z</dcterms:modified>
</cp:coreProperties>
</file>