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ink/ink8.xml" ContentType="application/inkml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95" r:id="rId2"/>
    <p:sldId id="451" r:id="rId3"/>
    <p:sldId id="260" r:id="rId4"/>
    <p:sldId id="436" r:id="rId5"/>
    <p:sldId id="444" r:id="rId6"/>
    <p:sldId id="443" r:id="rId7"/>
    <p:sldId id="449" r:id="rId8"/>
    <p:sldId id="450" r:id="rId9"/>
    <p:sldId id="261" r:id="rId10"/>
    <p:sldId id="311" r:id="rId11"/>
    <p:sldId id="264" r:id="rId12"/>
    <p:sldId id="263" r:id="rId13"/>
    <p:sldId id="272" r:id="rId14"/>
    <p:sldId id="265" r:id="rId15"/>
    <p:sldId id="298" r:id="rId16"/>
    <p:sldId id="299" r:id="rId17"/>
    <p:sldId id="300" r:id="rId18"/>
    <p:sldId id="271" r:id="rId19"/>
    <p:sldId id="325" r:id="rId20"/>
    <p:sldId id="301" r:id="rId21"/>
    <p:sldId id="321" r:id="rId22"/>
    <p:sldId id="302" r:id="rId23"/>
    <p:sldId id="303" r:id="rId24"/>
    <p:sldId id="304" r:id="rId25"/>
    <p:sldId id="306" r:id="rId26"/>
    <p:sldId id="276" r:id="rId27"/>
    <p:sldId id="307" r:id="rId28"/>
    <p:sldId id="278" r:id="rId29"/>
    <p:sldId id="287" r:id="rId30"/>
    <p:sldId id="296" r:id="rId31"/>
    <p:sldId id="455" r:id="rId32"/>
    <p:sldId id="456" r:id="rId33"/>
    <p:sldId id="457" r:id="rId34"/>
    <p:sldId id="279" r:id="rId35"/>
    <p:sldId id="282" r:id="rId36"/>
    <p:sldId id="309" r:id="rId37"/>
    <p:sldId id="308" r:id="rId38"/>
    <p:sldId id="314" r:id="rId39"/>
    <p:sldId id="324" r:id="rId40"/>
    <p:sldId id="310" r:id="rId41"/>
    <p:sldId id="453" r:id="rId42"/>
    <p:sldId id="452" r:id="rId43"/>
    <p:sldId id="326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055" autoAdjust="0"/>
    <p:restoredTop sz="79463" autoAdjust="0"/>
  </p:normalViewPr>
  <p:slideViewPr>
    <p:cSldViewPr snapToGrid="0">
      <p:cViewPr>
        <p:scale>
          <a:sx n="75" d="100"/>
          <a:sy n="75" d="100"/>
        </p:scale>
        <p:origin x="200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3-19T17:08:55.393"/>
    </inkml:context>
    <inkml:brush xml:id="br0">
      <inkml:brushProperty name="width" value="0.15875" units="cm"/>
      <inkml:brushProperty name="height" value="0.15875" units="cm"/>
      <inkml:brushProperty name="color" value="#4472C4"/>
    </inkml:brush>
  </inkml:definitions>
  <inkml:trace contextRef="#ctx0" brushRef="#br0">28011 19491 3968,'0'0'88,"0"0"16,0 0 8,0 0 0,0 0-112,0 0 0,0 0 0,0 0 0,0 0 176,0 0 16,0 0 0,0 0 0,0 0-80,0 0-16,0 0 0,0 0 0,0 0 0,0 0 0,0 0 0,0 0 0,0 0 16,0 0 0,0 0 0,0 0 0,0 0 64,0 0 16,0 0 0,0 0 0,0 0-8,0 0 0,0 0 0,0 0 0,0 0-64,0 0-16,0 0 0,0 0 0,0 0-24,0 0-8,0 0 0,0 0 0,0 0-8,0 0-64,0 0 96,0 0-32,0 0 56,0 0 8,0 0 0,0 0 0,0 0-8,0 0 0,0 0 0,0 0 0,0 0 8,0 0 8,0 0 0,0 0 0,0 0-24,0 0-8,0 0 0,0 0 0,0 0 0,0 0 0,0-17 0,0 17 0,0-18-24,0 0-8,17 18 0,-17-18 0,0 1-8,0 17 0,18-18 0,-18 1 0,0-1-64,0 18 64,0-18-64,0 0 64,0 1-64,0 0 80,18-1-80,-18 0 80,18 0-80,-18 1 64,0-1-64,0 1 64,18-1-64,-18-18 0,0 19 0,0 0 64,0-1-64,0 0 0,17-18 0,-17 19 0,0 0 0,0-1 0,17 0 0,-17 0 64,0-16-64,0 16 0,0 0 0,0 0 0,18 0 0,-18-16 0,0 16 0,18 0 0,-18 0 0,18 1 0,-18-1 0,0-17 64,0 17-64,0 0 0,0-16 0,17 16 0,-17 0 0,0 0 0,0 1 0,17-1 0,-17 1 0,0-19 0,0 18 0,0 1 64,18 0-64,-18-1 0,0 0 0,0 0 64,0-17-64,18 18 0,-18-1 0,0 0 0,0 0 0,18 1 0,-18-18 0,18 17 64,-18 0-64,0-17 0,17 18 0,-17-1 0,17 0 0,-17-17 0,18 18 0,-18-1 0,18 0 0,-18 0 0,0 1 0,18-1 0,-18-17 0,17 17 0,-17 0 0,18 1 64,-18 0-64,17-1 0,-17-18 0,0 18 0,18 1 0,0-18 0,-18 17 0,18 0 0,-18-16 0,17 16 0,-17-18 0,17 18 0,-17 1 0,18-18 0,-18 17 0,18 0 64,-18-17-64,18 18 0,-18-1 0,17-18 64,-17 19-64,18 0 0,-18-1 0,17-18 0,1 19 0,-18-1 0,18-17 72,-18 17-72,18 0 0,-1-16 0,-17 16 0,17 0 0,1 0 0,-18 1 64,18-1-64,0 1 0,-18-1 0,17-18 64,1 36-64,-18-34 0,17 16 0,-17 0 64,18 0-64,-18 1 0,18-1 0,-18 1 64,18 17-64,-18-18 0,0 0 64,17 0-64,0 1 64,-17 0-64,18-1 72,0 0-72,-18 0 96,18 1-96,-1-1 120,1 1-32,-1-1-8,-17 0 0,18 0-80,0 1 96,-18 17-96,18-17 96,-18-1-96,0 18 64,17-18-64,0 0 64,-17 18-64,18-18 64,-18 1-64,18 17 64,-18-17-64,18-1 0,-18 18 0,17-18 0,1 18 0,-1-18 64,-17 1-64,18 0 64,-18 17-64,18-18 96,-18 18-96,18-18 96,-18 18-96,17-18 64,-17 0-64,0 18 64,0 0-64,17 0 64,1-17-64,-18 0 64,18 17-64,-18 0 0,18-18 0,-18 18 64,18-18-64,-18 18 0,0 0 0,17-18 64,-17 18-64,17-17 0,-17 17 0,18-18 64,-18 18-64,0 0 0,18-17 72,-18 17-72,18 0 64,-18-18-64,17 18 64,-17 0-64,0 0 0,0-18 64,17 0-64,1 18 0,0-17 160,0 17 0,-18 0 0,0-17 0,18 17-160,-18 0 64,17 0-64,-17 0 0,17-18 0,-17 18-120,18 0 24,-18-18 0,18 18 96,0-18 128,-18 18-24,17 0-8,-17-17-96,18 17 0,-1 0 0,-17-18-80,0 18 80,18 0 0,0-17 80,-18 17-80,18-18 88,-18 18-88,0 0 96,17 0-96,-17 0 80,0 0-80,0 0 64,35-18-64,-35 18 0,0 0 64,0 0-64,18-18 0,0 18 64,-1 0-64,-17-17 0,18 17 63,-18 0-63,0 0 64,17 0-64,-17 0 64,18-17-64,-18 17 64,0 0-64,18 0 64,-18 0-64,0 0 80,0 0-80,18 0 80,-18 0-80,0 0 96,0 0-96,17 0 96,0 0-96,-17 0 0,0 0 0,18-18 64,0 18-64,-18 0 0,18 0 72,-18 0-72,0 0 64,17 0-64,-17 0 80,0 0-80,0 0 0,18 0 0,-1 0 0,-17 0 0,18 0 136,-18 0 8,0 0 0,18 0 0,-18-18-144,0 18 0,0 0 0,18 0 0,-1 0 0,-17 0-152,17 0 32,-17 18 8,0-18 184,18 0 40,-18 0 8,0 0 0,0 0-120,18 0-104,0 0 16,-18 0 8,0 0 80,0 0 0,0 0 64,17 0-64,-17 0 0,18 0 72,-18 18-72,17-18 0,-17 0 96,0 0-96,0 0 96,18 0-96,-18 0 64,0 0-64,18 0 0,-18 17 0,0-17 0,18 0 80,-18 0-80,0 0 64,0 0-64,17 0 0,-17 17 72,0-17-72,0 0 64,0 18-64,17-18 64,-17 18-64,0-18 64,0 0-64,0 18 80,18-1-80,-18-17 72,0 0-72,0 18 64,18-18-64,-18 17 72,0-17-72,0 0 80,18 0-80,-18 0 64,0 0-64,0 18 0,0 0 0,0-18 0,0 18 64,0-18-64,0 0 0,0 0 0,0 17 0,17-17 0,-17 17 0,18-17 0,-18 18 0,0-18 64,0 18-64,17-18 0,-17 18 72,0-18-72,0 0 64,18 17-64,-18-17 0,0 0 0,0 18 0,0-18 0,0 17 0,18-17 0,-18 18 0,0-18 0,0 0 0,0 18 0,0-18 0,18 18 0,-18-18 0,0 0 0,17 17 0,-17-17 0,17 17 0,-17-17 0,0 0 0,18 18 0,-18-18 0,0 0 0,0 18 0,18-18 0,-18 18 0,0-18 0,0 0 0,18 18 0,-18-18 0,18 0 64,-18 0-64,0 17 0,0-17 0,0 0 0,0 0 0,0 0 0,0 0-112,0 0 40,17 17 8,0-17 64,-17 18 96,0-18-16,0 18-8,18-18-72,-18 0 0,0 0 0,0 0 0,0 18 0,18-1 0,-18-17 0,0 0 0,0 17 0,0-17 0,0 0 0,0 0 0,0 18 0,0-18 0,0 0-112,18 18 40,-18-18 72,0 0 88,0 0-24,17 18 0,-17-18-64,0 0 0,0 0 0,17 18 0,-17-18 0,18 17 0,-18-17 0,0 17 0,0-17 0,0 18 0,18-18 0,-18 18 0,0-18 0,0 18 0,0-18 0,0 0 0,0 17 0,18 1 0,-18-18 0,0 0 0,0 0 0,0 0 0,0 0 0,18 17 0,-18 1 0,0-18 0,0 0 0,17 0 0,-17 0 0,0 18 0,17 0 0,-17-18 0,0 0 64,0 0-64,0 0 64,18 17-64,-36 0 0,36 1 0,-18-18 0,0 0 0,0 18 0,18 0 0,-18-18 0,0 0 0,0 17 0,0-17 0,0 0 0,18 0 0,-18 18 0,0-18 0,0 0 0,0 0 0,17 17 0,-17 1 0,0-18 0,0 0 0,0 18 0,18 0 0,-18-18 0,0 0 0,0 17 0,0-17 0,0 17 0,0-17 0,17 18 0,-17 0 0,0-18 0,18 0 0,-18 18 0,0-18 0,0 0 0,0 17 0,0-17 0,0 0 0,0 18 0,0-18 0,18 17 0,-18-17 0,0 0 0,0 18 0,0 0 0,18-18 0,-18 0 0,0 18 0,0-18 0,0 17 0,0 0 0,0-17 0,0 0 0,17 18 0,-17-18 0,0 18 0,0-18 0,0 0 0,17 18 0,-17-1 0,0-17 0,0 0 0,0 0 0,0 18 0,18-1 0,-18-17 0,0 0 0,0 18 0,18-18 0,-18 18 0,0-18 0,0 18 0,0-18 0,18 17 0,-18-17 0,0 17 0,0 1 0,0-18 0,0 0 0,17 18 0,-17-18 0,0 0 0,0 18 0,0-1 0,0-17 0,0 0 0,0 0 0,18 18 0,-18-18-88,0 17-8,0-17 0,0 0 0,17 0 160,-17 18 24,0 0 8,0-18 0,0 0-96,0 18 0,0-1 0,18-17 0,-18 0 0,0 17-136,0-17 32,0 18 8,18-18 96,-18 18 128,0-18-24,0 18-8,0-18-96,0 0 0,0 18 0,0-18 0,0 0 0,0 17 0,18-17 0,-18 17 0,0-17 0,0 18 0,0-18 0,0 0 0,0 18 0,0-18 0,0 18 64,0-18-64,0 17 0,0-17 0,0 17 0,17-17 0,-17 18 0,0-18 0,0 18 0,0-18 0,17 0 0,-17 0 0,0 0 0,-17 18 0,17-18 0,17 0 0,-17 18 0,0-1 0,0-17 0,0 0 0,0 17 0,0-17 0,0 0 0,0 0 0,0 0 0,18 18 0,-18-18 0,0 0 0,0 18 0,0-18 0,0 18 0,0-18 0,0 0 0,18 0 0,-18 17 0,0-17 0,0 0 0,0 0 0,0 0 0,18 18 0,-18-18 0,0 17 0,-18-17 0,18 0 0,0 0 0,0 0 0,18 18 0,-18-18 0,0 18 0,0-18 0,0 18 0,17-1 0,-17-17 0,0 0 0,0 0 0,0 0 0,0 0 0,18 17 0,-18-17 0,0 0 0,0 0 0,0 18 0,0-18 0,0 0 0,0 0 0,0 18 0,0 0 0,0-18 0,0 0 0,17 17 0,-17-17 0,0 18 0,0-18 0,0 17 0,0-17 0,0 0 0,0 0 0,18 18 0,-18-18 0,0 0 0,0 0 0,18 18 0,-18 0 0,0-18 0,0 0 0,0 17 0,0-17 0,0 17-128,0-17 24,0 0 8,0 18 96,0-18 128,0 0-24,0 0-8,0 0-96,0 18 0,0 0 0,0-18 0,0 0 0,0 17 0,0-17 0,18 18 0,-18-18 0,0 0 0,0 0 0,0 17 0,0-17 0,0 0 0,0 0 0,0 18 0,17 0 0,-17-18 0,0 18 0,0-1 0,0-17 0,0 0 0,0 0 0,0 17 0,0-17 0,0 18 0,0-18 0,0 0 0,17 18 0,-17-18 0,0 18 0,0-18 0,0 0 0,0 0 0,0 0 0,0 0 0,0 0 0,0 17 0,18-17 0,-36 18 0,18-18 0,0 17 0,0-17 0,0 0 0,0 18 0,0-18 0,0 0 0,18 0 0,-18 18 0,0-18 0,0 18 64,0-18-64,0 0 0,0 0 0,0 0 0,18 17 0,-18-17 0,0 0 0,0 0 0,0 17 0,0-17 0,0 18 0,0-18 0,0 0 0,0 18 0,0-18 0,0 0 0,0 0 0,0 18 0,0-1 0,0-17 0,0 0 0,0 18 0,0-18 0,0 0 0,0 0 0,18 17 128,-18-17 0,0 0 0,0 0 0,0 0-208,0 0-40,0 0-8,0 18 0,0-18 128,0 18 0,0-18 0,0 18 0,0-18 80,0 0 40,0 0 8,0 0 0,0 0-208,0 17-40,0-17-8,0 17 0,0-17 128,0 0 0,0 18 0,17-18-72,-17 18 72,0-18 0,0 0 0,0 0 0,0 18 0,0-18 0,0 0 0,0 0 0,0 18 136,0-18-8,0 0 0,0 0 0,0 17-200,0-17-48,0 0-8,0 0 0,0 0 128,0 0 0,0 17 0,0-17 0,18 18 80,-18-18 40,-18 0 8,36 0 0,-18 18-208,0-18-40,0 0-8,0 0 0,0 0 208,0 0 40,0 18 8,0-18 0,0 17-208,0-17-40,0 0-8,0 0 0,0 0 208,0 0 40,0 0 8,0 0 0,0 0-128,0 17 0,0 1 0,0 0 0,0-18-80,0 0-40,0 0-8,0 18 0,0-18 208,0 0 40,0 0 8,0 0 0,0 0-208,0 0-40,0 18-8,0-1 0,0-17 128,0 0 0,0 0 0,0 17 0,0-17 80,0 0 40,0 0 8,0 0 0,0 0-192,0 0-40,0 18-8,0 0 0,0-18 112,0 0 0,0 0 0,0 0 0,0 18 0,0-18 0,0 0 0,0 0 0,0 0 0,0 0 0,0 0-64,0 17 64,0-17 80,0 0 40,0 0 8,0 18 0,0-18-208,0 0-40,0 0-8,0 0 0,0 0 128,0 17 0,0-17 0,0 0 80,0 0-80,0 0 0,0 0 0,0 0-88,0 0 88,0 0 0,0 0 0,0 0 0,0 0 88,0 0 32,0 0 8,0 18 0,0-18-208,0 0-40,0 0-8,0 0 0,0 0 128,0 0 0,0 0 0,0 18 0,0-18 80,0 0 40,0 0 8,17 0 0,-17 0-208,0 0-40,0 18-8,0-18 0,0 0 208,0 0 40,0 0 8,0 0 0,0 0-208,0 0-40,0 0-8,0 17 0,0-17 128,0 0 0,0 0 0,0 0 0,0 0 0,0 0 0,0 17 0,0-17 0,0 0 0,0 0 0,0 0 0,18 18 0,-18-18 0,0 0 0,0 0 0,0 0 0,0 0 0,0 0 0,0 0 0,0 18 0,-18-18 0,18 0 0,0 0 0,0 18 0,0-1 0,0-17 0,0 0 0,0 0 0,0 0 0,0 0 0,0 0 0,18 18 0,-18-18 0,0 0 0,0 0 0,0 17 0,0-17 0,0 0 0,0 0 0,0 0 0,0 0 0,0 0 0,0 18 0,0-18 0,0 18 80,0-18 40,0 0 8,0 0 0,0 0-208,0 0-40,0 0-8,0 0 0,0 0 128,0 0 0,0 18 0,0-1 0,0-17 80,0 0 40,0 0 8,0 0 0,0 17-208,0-17-40,0 0-8,0 0 0,0 0 208,0 0 40,0 0 8,0 0 0,0 0-200,0 0-40,0 0-8,0 0 0,0 0 200,0 0 40,0 0 8,0 0 0,0 0-128,0 0 0,0 0 0,0 18 0,0-18-120,0 0-16,0 0-8,18 0 0,-18 0-40,0 0-8,0 0 0,0 0 0,0 0-816,18 0-168,-18-18-31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3-19T17:22:52.097"/>
    </inkml:context>
    <inkml:brush xml:id="br0">
      <inkml:brushProperty name="width" value="0.15875" units="cm"/>
      <inkml:brushProperty name="height" value="0.15875" units="cm"/>
      <inkml:brushProperty name="color" value="#3165BB"/>
    </inkml:brush>
  </inkml:definitions>
  <inkml:trace contextRef="#ctx0" brushRef="#br0">29317 16775 3824,'0'0'80,"0"0"16,0 0 8,18-17 16,-18 17-120,0 0 0,17-18 0,-17 0 0,0 18 192,18-17 24,-18-1 0,0 18 0,18-17-8,-18 17 0,0 0 0,0-18 0,17 0-48,-17 18 0,0-17-8,0 17 0,18-18 0,-18 18 0,0 0 0,0 0 0,0-18-16,0 18 0,0 0 0,18-17 0,-18 17-136,0 0 0,0 0 0,0 0 0,0 0 0,0 0 0,17-18 0,-17 18 0,0 0 0,0 0 0,0 0 0,0 0-2056,0 0-400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3-19T17:22:51.484"/>
    </inkml:context>
    <inkml:brush xml:id="br0">
      <inkml:brushProperty name="width" value="0.15875" units="cm"/>
      <inkml:brushProperty name="height" value="0.15875" units="cm"/>
      <inkml:brushProperty name="color" value="#3165BB"/>
    </inkml:brush>
  </inkml:definitions>
  <inkml:trace contextRef="#ctx0" brushRef="#br0">28876 17569 3968,'0'0'88,"0"0"16,0 0 8,0 0 0,0-18-112,0 18 0,18-17 0,-18 17 0,0-18 192,17 18 24,-17-17 0,0-1 0,0 0-40,18 18-8,-18-17 0,17-1 0,-17 18-40,0-18-16,0 1 0,18 17 0,0-18 48,-18 0 0,0 18 8,0-17 0,18-1-56,-18 18-16,0 0 0,17-17 0,-17-1 0,0 18-8,0-18 0,17 18 0,-17-17-16,0 17 0,0 0 0,0 0 0,0-18-72,0 18 0,0 0 72,0 0-72,0 0 0,0 0 0,0 0 0,0-18-2136,18 18-480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3-19T17:22:50.927"/>
    </inkml:context>
    <inkml:brush xml:id="br0">
      <inkml:brushProperty name="width" value="0.15875" units="cm"/>
      <inkml:brushProperty name="height" value="0.15875" units="cm"/>
      <inkml:brushProperty name="color" value="#3165BB"/>
    </inkml:brush>
  </inkml:definitions>
  <inkml:trace contextRef="#ctx0" brushRef="#br0">28558 18503 2056,'0'0'0,"0"0"120,0 0-120,0 0 0,0 0 0,0 0 0,0 0 88,0 0-8,0 0 0,0 0 0,0 0 32,0 0 8,0 0 0,0 0 0,0 0 104,0 0 32,0 0 0,0 0 0,0 0 8,0 0 8,0 0 0,0 0 0,0-17-64,0 17-16,18 0 0,-18-18 0,0 18-48,0-17-16,0 17 0,0-18 0,0 18-32,0-18-16,17 1 0,-17-1 0,0 18-8,0-18 0,0 1 0,0 17 0,18-18 48,-18 0 8,0 1 0,0-1 0,0 1 64,0-1 24,0 0 0,18 1 0,-18-1 0,0 0 0,0 1 0,0-1 0,0 0-88,0 18-24,0-17 0,18-1 0,-18 18-104,0-18 0,0 18 64,0-17-64,0 17 0,0 0 64,0 0-64,0-18 0,0 18 0,0 0 0,0-17 0,0 17 0,0 0 0,0 0 96,17 0 0,-17 0 0,0-18-96,0 18-80,0 0 16,0 0 0,0 0 64,0 0 0,0-18 0,0 18 0,0 0-304,0 0-48,0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3-19T17:22:53.113"/>
    </inkml:context>
    <inkml:brush xml:id="br0">
      <inkml:brushProperty name="width" value="0.15875" units="cm"/>
      <inkml:brushProperty name="height" value="0.15875" units="cm"/>
      <inkml:brushProperty name="color" value="#3165BB"/>
    </inkml:brush>
  </inkml:definitions>
  <inkml:trace contextRef="#ctx0" brushRef="#br0">30498 17039 3768,'0'18'80,"0"-18"16,0 0 8,0 0 8,18 18-112,-18-18 0,0 17 0,18 1 0,-18-18 328,17 18 48,-17-18 8,0 17 0,17-17-160,-17 18-24,0 0-8,18-18 0,-18 17-32,0-17-16,0 0 0,0 18 0,0-1-72,18-17-8,-18 0-64,0 18 96,0-18-96,0 0 64,0 0-64,0 0 0,18 18 0,-18-18 0,0 0 0,0 0-1960,18 17-384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3-19T17:22:52.597"/>
    </inkml:context>
    <inkml:brush xml:id="br0">
      <inkml:brushProperty name="width" value="0.15875" units="cm"/>
      <inkml:brushProperty name="height" value="0.15875" units="cm"/>
      <inkml:brushProperty name="color" value="#3165BB"/>
    </inkml:brush>
  </inkml:definitions>
  <inkml:trace contextRef="#ctx0" brushRef="#br0">29828 16370 4112,'18'0'88,"-18"0"16,0 0 8,0 0 16,17 0-128,-17-18 0,18 18 0,-18 0 0,0 0 328,0 0 48,17 0 8,-17 0 0,0 0-176,18 0-32,-18 0-8,18 0 0,0 0-56,-18 0-16,17 0 0,0 0 0,-17 0-32,0 0 0,0 0-64,18 0 96,-18 0-96,0 0 0,18 0 64,-18 18-64,0-18 72,18 0-8,-18 0 0,0 0 0,0 0-64,17 0 0,-17 0 72,0 0-72,0 0 0,0 0 0,0 0 0,18 17-64,-18-17 64,0 0 0,0 0 0,17 0-3088</inkml:trace>
  <inkml:trace contextRef="#ctx0" brushRef="#br0" timeOffset="1085">30887 17993 3608,'0'0'96,"0"0"32,18 0-128,-18 0 0,0 18 0,0-18 0,17 17 312,-17-17 32,0 18 8,0 0 0,18 0-64,-18-18 0,0 17-8,0-17 0,18 17-152,-18-17-24,0 18-8,0-18 0,0 18-96,0 0 0,0-18 64,18 17-64,-18 1 0,0-18 0,0 17 0,17-17 0,-17 18 64,0-18-64,0 18 0,0-18 0,0 0 0,0 0 0,17 18 0,-17-18-1840,0 0-360</inkml:trace>
  <inkml:trace contextRef="#ctx0" brushRef="#br0" timeOffset="1569">31275 18857 4800,'0'0'128,"0"18"48,0-18-176,0 18 0,0-1 0,-18-17 0,0 18 416,18-18 56,0 17 8,0-17 0,0 18-288,0 0-48,0-18-16,0 0 0,18 17-24,-18-17-8,0 18 0,0 0 0,18-18-96,-18 17 0,0-17 0,0 0 0,0 18 0,0-18 0,0 0 0,0 18 0,0-18 0,0 17 0,17-17 0,-34 18 72,17-18-72,0 0 0,0 0 0,0 17-2168,17-17-392</inkml:trace>
  <inkml:trace contextRef="#ctx0" brushRef="#br0" timeOffset="1985">31362 19580 3968,'0'0'88,"0"0"16,0 18 8,0-18 0,0 0-112,0 17 0,0 1 0,0-1 0,0-17 288,-17 18 32,17 0 0,0-1 8,0-17-208,0 36-48,0-36-8,0 17 0,0 1-64,0-18-112,0 18 24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3-19T17:22:50.264"/>
    </inkml:context>
    <inkml:brush xml:id="br0">
      <inkml:brushProperty name="width" value="0.15875" units="cm"/>
      <inkml:brushProperty name="height" value="0.15875" units="cm"/>
      <inkml:brushProperty name="color" value="#3165BB"/>
    </inkml:brush>
  </inkml:definitions>
  <inkml:trace contextRef="#ctx0" brushRef="#br0">28364 19262 2648,'0'0'0,"0"0"112,0 0-32,0 0 0,0 0-80,0 0 0,0 0 0,0 0 0,0 0 160,0 0 24,0 0 0,0 0 0,0 0 16,0 0 8,0 0 0,0 0 0,0 0-32,0 0-8,0 0 0,0 0 0,0 0 8,0 0 0,0 0 0,0 0 0,0 0-40,0 0-8,0 0 0,0 0 0,0 0-24,0 0-8,0 0 0,0 0 0,0 0 16,0 0 0,0 0 0,0 0 0,0-17-32,0 17-8,0 0 0,18 0 0,-18-18 40,0 1 8,0 17 0,0-18 0,0 18-120,17-18 88,-17 18-88,0 0 80,0 0 16,0-17 0,0-1 0,0 18 0,0-18-8,0 18 0,0 0 0,18-17 0,-18-1-24,0 18-64,0 0 96,0-18-32,0 18 8,0 0 0,0-17 0,18-1 0,-18 18-8,0-18 0,0 1 0,0-1 0,0 18 32,0-17 0,0-1 0,0 18 0,0-18 32,0 1 0,0 17 8,17-18 0,-17 18-24,0 0-8,0-18 0,0 18 0,0 0-32,0 0-8,0-17 0,0 17 0,0 0-64,0 0 80,0 0-80,0 0 80,0-18 16,0 18 0,0 0 0,0 0 0,0 0-96,0 0 0,0 0 0,0 0 64,0 0-280,0 0-56,0 0-16,0 0-2704,0 0-544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4-04T12:55:07.62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4474 6758 4056,'32'0'88,"-32"0"16,0 0 8,0 0 8,0 16-120,0-16 0,0 0 0,-16 0 0,0 0 232,16 16 24,0-16 8,0 0 0,0 0-40,0 0-16,0 0 0,0 0 0,0 0-32,0 0-8,0 0 0,0 0 0,0 0-8,0 0-8,0 0 0,0 0 0,0 0-24,0 0 0,0 0 0,0 0 0,-32 0-32,32 16 0,0-16-8,0 0 0,-16 0 0,16 16 0,0-16 0,0 0 0,-16 0-16,16 0 0,0 16 0,0-16 0,0 0 24,-16 0 8,0 16 0,16-16 0,0 0 8,0 16 0,-16-16 0,0 16 0,0-16-8,16 16 0,-16-16 0,16 16 0,-16-16 16,0 16 0,16-16 0,-16 16 0,0 0-32,16 0-8,-16-16 0,0 16 0,16 0 56,-16-16 16,0 16 0,0 0 0,16 0-72,-16 0-16,0-16 0,0 16 0,0 0-64,0 0 0,16 0 72,-32-1-72,32 1 72,-32 0-72,32 0 96,-32-16-96,16 16 96,0 16-96,0-16 96,0-16-96,0 16 96,0 0-32,0 16 0,0-16-64,0 0 96,0 0-96,0 0 96,0 0-96,16 0 104,-16 0-32,0 0-8,0 0 0,0 0 0,16 0 0,-16 0 0,0 0 0,16 0-64,-16 0 0,0 0 0,0 0 64,16 0 16,-15 0 0,-1 0 0,16 0 0,-16 16-80,0-16 0,16 0 0,-16 16 0,0-17 0,0 1 0,16 16 0,-16-16 0,0 0 0,16 16-88,-16-16 24,0 0 0,16 16 64,-16-16 0,0 0 0,0 16 0,16-16 0,-16 16 0,0-16 0,16 16 0,-16-16 72,0 16-72,0-16 96,0 16-96,1-16 0,-1 16 0,16 0 0,-16 0 0,0-16 0,0 16 0,16 0 0,-16-1 0,0 1 0,16-16 0,-16 16 0,0 0 0,16 0 0,-16-16 0,0 16 0,16 0 0,0 0 0,-16 0 0,0 0 0,16 0 0,-16 0 0,16-16 0,0 16 0,-16 16 0,16-16 0,-16 0 0,16 0 0,0 0 0,-16-17 0,16 17 0,0 16 0,-16-16 0,16 0 0,0 0 0,-16 0 0,16 0 0,0 0 0,0 0 0,0 0 0,0 0 0,-16 16 0,16-16 0,-16 0 0,16 16 0,-16 0 0,16-16 0,0-1 0,0 17 0,-16 0 0,16-16 0,0 0 0,-16 16 0,16-16 0,0 0 0,0 16 80,0-16-80,0 0 0,-16 0 64,16 0-64,0 0 0,0 0 0,0 0 64,-16 0-64,16 15 0,0-15 64,0 0-64,0 0 64,0 0-64,0 0 0,0 16 0,0-16 0,0 0 0,-16 0 0,16 0 0,0 0 0,0 0 0,0 0 0,0 16 0,0-16 0,0 0 0,0 0 0,0 16 0,0-17 0,0 1 0,0 0 0,0 16 0,0-16 0,0 16 0,0-16 0,0 0 0,0 0 0,0 0 0,0 0 0,0 16 64,16-16-64,-16 0 0,0 0 0,0 0 0,0 16 0,0-16 0,16-1 0,-16 17 64,0-16-64,0 16 0,16-16 0,-16 0 64,0 16-64,0-16 0,0 0 0,0 0 0,16 0 0,-16 0 0,0 0 0,0 0 64,0 0-64,16 0 0,-16 0 0,0-16 64,0 16-64,0-1 0,16 17 0,-16-16 64,0 0-64,16-16 0,-16 16 0,16 0 64,-16 0-64,0 0 0,16 0 0,0-16 64,-16 16-64,16-16 0,-16 16 0,16-16 0,-16 16 0,0-16 0,16 16 0,-16-16 64,16 0-64,-16 16 0,16-16 0,-16 0 0,0 15 0,16-15 0,-16 0 0,16 16 64,-16-16-64,16 16 0,0-16 0,-16 16 0,16-16 0,-16 0 0,16 16 0,0-16 0,-16 0 0,16 16 0,-16-16 0,16 0 64,0 0-64,-16 0 0,16 0 0,-1 16 64,-15-32-64,16 32 0,0-32 0,-16 32 0,16-16 64,0-16-64,-16 16 0,16 0 0,-16 0 0,16 0 64,0 0-64,-16-16 64,16 16-64,-16 0 64,16-16-64,0 16 0,-16 0 0,16-1 0,-16-15 0,16 16 0,-16-16 0,0 16 0,16-16 0,-16 16 0,16 0 0,-16 0 0,16-16 0,0 16 0,-16-16 0,0 16 0,16 0 0,0-16 0,-16 16 0,0 0 64,16-16-64,-1 16 0,1 0 0,-16-16 0,16 16 0,-16-16 0,16 16 0,0 0 0,-16-16 0,0 16 0,16-16 0,0 16 64,-16-16-64,16 16 0,-16-16 0,16 16 64,0 0-64,-16-16 0,0 0 0,16 16 64,-16-16-64,0 0 0,16 16 0,0 0 64,-16-16-64,16 16 0,0-16 0,-16 16 64,16-16 0,-16 16 0,0-16 0,16 0 0,-16 16-64,16-16-88,-16 0 24,16 16 0,0-16 64,-16 0 88,0 0-24,16 16 0,0-16-64,-16 16 0,16-16-96,0 16 96,-16-16 0,0 0 0,16 0 0,-16 16 0,0-16 0,16 0 0,0 0 0,-16 16 0,16-16 0,-16 0 0,16 0 0,-16 16 0,16-16 0,0 16 0,-16-16 0,16 0 0,-16 0 0,0 0 0,16 16 0,-16-16 0,0 0 0,16 16 0,-16-16 0,16 16 0,-16-16 0,0 0 0,16 0 0,-16 16 0,0-16 0,16 0 0,-16 0 0,16 15 0,-16-15 0,16 0 0,-16 0 0,0 16 0,16-16 0,-16 0 0,0 0 64,0 16-64,0-16 0,16 0 0,0 0 0,-16 0 64,0 0-64,0 16 0,0-16 0,16 16 64,-16-16-64,0 0 0,0 0 0,16 16 64,-16-16-64,0 0 0,0 0 0,0 0 64,16 0-64,0 16 0,-16-16 0,0 0 64,0 0-64,0 0 0,0 16 0,16-16 64,-16 0-64,0 16 0,16-16 0,-16 0 0,0 0 0,0 0 0,0 16 0,16-16 64,-16 0-64,16 0 0,-16 0 0,0 0 0,16 16 0,0-16 0,-16 0 0,0 0 0,0 0 0,0 0 0,0 0 0,0 0 64,0 0-64,0 0 0,16 16 72,-16-16-72,-16 0 0,16 0 63,16 16-63,-16-16 0,-16 16 0,16-16 64,16 16-64,0 0 0,-16-16 0,16 16 0,-16-16 0,16 16 0,-16 0 0,0-16 0,0 0 0,0 0 0,16 0 0,-16 0 0,0 0 0,0 0 0,-16 17 0,16-17-159,0 0 31,0 0 8,0 0-336,0 0-72,0 0-16,0 0-3424,0 0-680</inkml:trace>
  <inkml:trace contextRef="#ctx0" brushRef="#br0" timeOffset="7049">4538 8675 4480,'-32'0'128,"32"0"24,32 0-152,-32 0 0,0 0 0,0 0 0,0 0 304,0 0 32,0 0 8,0 0 0,0 0-144,0 0-24,0 0-8,0 0 0,-16 0-104,0 0-64,16 0 80,0 0-80,0 0 64,0 0-64,0 0 0,16-16 0,0 16 0,-16 0 0,0 0 0,0 0 0,16 0 0,-16 0 0,0 0 0,0 0 0,-16 0 128,16 0-32,0 0 0,0 0 0,0 0 128,0 0 32,0 0 0,0 0 0,0 0-64,0 0-16,0 0 0,0 0 0,0 0-24,0 0-8,0 0 0,0 0 0,16 0-8,-16 0 0,0 0 0,0 0 0,0 0 32,0 0 8,0 0 0,0 0 0,-16 0-32,0 16-8,16-16 0,0 0 0,-16 0 16,16 0 0,0 0 0,0 0 0,0 16-24,0-16 0,0 16 0,-16-16 0,16 0-16,0 16-8,-16 0 0,0-16 0,16 16-16,-16 0-8,16-16 0,-16 16 0,0-16-16,16 16 0,0-16 0,-16 0 0,0 16 56,0-16 8,16 16 0,0 0 0,-16-16-128,16 16 0,-16 0 0,0 0 0,16-16 72,0 16-8,-16 0 0,0 0 0,16-16-64,0 16 96,-16 0-96,0 0 96,16 0-96,-16 0 0,16 0 0,-16-1 64,0 1-64,16 0 64,-16 0-64,16 16 64,-16-16-64,0 0 0,16 0 0,-16 0 64,16 0-64,-16 0 0,0 16 0,16-16 64,-16 0-64,16 0 0,-16 16 0,0-16 64,16 0-64,-16 16 0,0-16 72,16 0-72,-16 16 0,0-16 64,16 0-64,-16 16 0,1-16 0,15 16 64,-16-16-64,0 16 0,16-16 0,-16 16 0,0-1 0,16-15 0,-16 16 0,0 0 64,16-16-64,-16 16 0,0 0 72,16-16-72,0 16 96,-16 0-96,0 0 80,16-16-80,-16 16 64,16-16-64,-16 16 64,16-16-64,-16 16 64,16 0-64,-16-16 0,16 16 0,0-16 0,-16 16 0,16 0 0,-16-16 64,16-1-64,-16 17 0,16-16 0,-16 16 0,16-16 0,-16 16 0,16-16 0,-15 16 0,15-16 0,-16 16 0,16-16 72,0 16-72,-16-16 80,16 16-80,-16-16 0,16 0 0,0 16 0,-16-16 0,16 16 0,-16-16 0,16 0 0,-16 16 0,16-16 0,-16 0 0,16 0 0,0 16 0,-16-16 0,0 0 0,16 15 0,0-15 0,-16 0 0,16 16 0,-16-16 0,16 0 0,0 0 0,-16 16 96,16-16-24,0 0-8,-16 16-64,16-16-88,0 0 24,-16 0 0,16 0 64,0 0 0,0 0 0,-16 0 0,16 0 0,0 0 0,-16 0 0,16 0 0,-16 16 0,16-16 0,0 0 0,-16 0 0,16 0 0,-16 0 0,16 16 0,0-16 0,0 0 0,-16 0 0,16 0 0,0 16 0,-16-17 0,16 1 0,0 0 0,-16 16 0,16-16 0,0 0 0,-16 16 0,16-16 0,0 0 0,-16 16 0,16-16 0,0 16 0,0-16 0,-16 16 0,16-16 0,0 16 0,-16-16 0,16 16 0,0 0 0,0 0 0,0-16 0,0 16 0,-16-16 0,16 0 0,0 16 0,0-16 0,-16 0 0,16 16 0,-16-1 0,16-15 0,0 16 0,-16-16 0,16 16 0,0 0 0,0-16 0,-16 16 0,16-16 0,0 16 0,0-16 0,0 16 0,0-16 0,-16 16 0,16-16 0,0 16 0,0 0 0,0-16 0,0 16 0,-16-16 0,32 16 0,-16-16 0,-16 16 0,16-16 0,0 0 0,0 15 0,0-15 0,0 0 0,-16 16 0,16-16 0,0 0 0,0 0 0,0 0 0,0 0 0,-16 0 0,16 0 0,0 0 0,0 0 0,0-16 0,0 16 0,0 0 0,0 0 0,0 0 0,0 0 0,-16 0 0,16-16 0,0 16 0,0 0 0,0 0 0,0 0 64,0 0-64,0 0 0,0-16 0,0 32 0,0-32 0,-16 16 0,16 0 0,0 0 0,0-16 0,0 16 0,0 0 0,-16 0 0,16 0 0,0 0 0,0-16 0,0 16 0,0 0 0,0-16 0,0 16 0,0 0 0,0-16 0,0 15 0,0-15 0,0 16 0,0 0 0,0-16 0,0 0 0,0 0 0,0 16 0,0-16 0,0 16 0,0 0 0,0-16 0,0 16 0,0-16 0,0 0 0,0 16 0,0-16 0,0 16 0,0-16 0,0 0 0,0 0 0,0 16 0,0 0 0,0-16 0,0 0-64,0 16 64,0-16 0,0 0 0,0 0 0,0 0 0,0 0 0,0 16 0,0-16 0,0 0 0,0 0 0,0 16 0,0-16 0,0 0 0,16 16 0,-16-16 0,0 0 0,0 0 0,0 16 0,0-16 0,0 0 0,0 0 0,0 0 0,0 0 0,0 0 0,0 0 0,0 16 0,0-16 0,0 16 0,0-16 0,0 0 0,0 0 0,0 0 0,0 0 0,0 0 0,16 16 0,-16-16 0,0 0 0,0 0 0,0 0 0,0 0 0,0 0 0,0 16 0,0-16 0,0 0 0,0 0 0,0 0 0,0 0 0,0 16 0,0-16 0,0 0 0,0 0 0,0 0 0,0 0 0,0 0 0,0 0 0,0 0 0,16 16 0,-16-16 0,0 16 0,0-16 0,0 0 0,0 0 64,0 0-64,0 0 0,0 0 0,0 0 0,16 16 0,-16-16 0,0 0 0,0 0 0,0 0 0,0 0 0,0 0 0,0 16 0,0-16 0,0 0 0,0 0 0,0 0 0,0 0 0,0 0 0,0 16 0,0-16 0,0 0 0,16 0 0,-32 0 64,16 0-64,0 0 64,16 16-64,-16-16 0,0 0 0,0 0 0,0 0-64,0 0 64,0 16 0,0-16 0,0 0 0,0 0 0,0 0 0,0 0 0,0 0 0,0 0 0,0 0 0,0 0 0,0 16 0,0 0 0,0-16 0,0 0 0,0 0 0,0 16 0,0-16 0,0 0 0,0 0 0,0 0 0,0 0 0,0 0 0,0 0 0,0 0 0,0 16 0,0-16 0,0 0 0,0 0 0,0 0 0,16 0 0,-16 16 0,0-16 0,0 0 0,0 0 0,0 16 0,0-16 0,0 0 0,0 0 0,0 0 0,0 0 0,0 16 0,0-16 0,0 0 0,0 0 0,0 0 0,0 16 0,0-16 0,0 0 0,0 0 0,0 0 0,0 0 0,0 16 0,16-16 0,-16 0 0,0 0 0,0 16 0,0-16 0,0 0 0,-16 16 0,16-16 0,0 0 0,0 0 0,0 16 0,0-1 0,0-15 0,0 0 0,0 0 0,0 0 0,0 16 0,16-16 0,-16 16 0,0-16 0,0 0 0,0 16 0,0-16 0,0 0 0,0 0 0,0 0 0,0 0 0,0 0 0,16 16 0,-16-16 0,0 16 0,0-16 0,0 0 0,0 16 0,0-16 0,0 0 0,0 0 0,0 16 0,0-16 0,16 0 0,-16 0 0,0 0 0,0 16 0,16 0 64,-16-16-64,0 0 64,0 16-64,0 0 0,0-16 0,0 0 0,0 16-64,0-16 64,0 16 0,16 0 0,-32-16 0,16 16 0,0 0 0,16-16 0,-16 0 0,0 16 0,0 0 0,0-16 0,16 16 0,-16 0 0,0 0 0,0 0 0,16-16 0,-16 16 0,0 0 0,0-16 0,16 0 0,-16 16 0,0 0 0,16-16 0,-16 16-64,0 0 64,0-16 0,0 16 0,16 0 0,-16-16 0,0 16 0,16-16 0,-16 16 0,0 0 0,16-16 0,-16 16 0,16 0 0,-16-16 0,0 16 0,16 0 0,-16-16 0,16 16 0,-16 0 0,0-16 0,0 0 0,16 15 0,-16-15 0,16 16 0,-16 0-64,0-16 64,0 0 0,16 16 0,-16-16 0,0 16 0,16-16 0,-16 16 0,0-16 0,16 16 0,-16 0 0,16-16 64,-16 16-64,0-16 0,0 0 0,16 16 0,-16-16-64,16 16 64,-16-16 0,16 16 0,-16-16 0,0 0 0,0 16 0,16 0 0,-16-16 0,0 0 0,16 16 0,-16 0 0,16-16 0,-16 16 0,0-16 0,16 16 0,-16 0 0,16-16 0,-16 16 0,0 0 0,16-16 0,-16 16 0,16-16 0,-16 16 0,0-16 0,0 0 0,0 16 0,16 0 0,-16 0 0,0-16 0,0 16 0,15-16 0,-15 0 0,0 16 0,0 0 0,16-16 0,-16 16 0,16-16 0,-16 16 0,0 0 0,0-16 0,16 16 0,-16-16 64,16 16-64,-16 0 0,0-16 0,0 16 0,16-16 0,-16 16 0,0 0 0,0-16 0,16 16 0,-16-1 0,0-15 0,0 16 0,16-16 0,-16 16 0,0 0 0,0-16 0,16 16 0,0-16-64,-16 16 64,0-16 0,0 16 0,16-16 0,-16 0 0,0 0 0,16 16 0,-16-16 0,0 16 0,0-16 0,16 16 0,-16-16 0,0 16 0,16-16 0,-16 0 0,0 16 0,0-16 0,16 16 0,-16-16 0,16 16 0,-16-16 0,0 0 0,16 16 0,-16-16-64,16 16 64,-16-16 0,0 0 0,16 16 0,0-16 0,-16 0 0,0 16 0,15-16 0,-15 0 0,0 16 0,16-16 0,-16 0 0,0 0 0,16 16 0,-16-16 0,16 16 0,-16-16 0,16 16 0,-16-16 0,16 0 0,-16 16 0,0-16 0,16 0 0,-16 16 0,16-16 0,-16 16 0,16-16 0,-16 0 0,0 0 0,16 16 0,-16-16 0,16 16 0,-16-16 0,0 0 0,16 0 0,-16 0 0,0 16 0,16-16 0,-16 0 0,16 16 0,-16-16 0,16 0 0,-16 0 0,16 16 0,-16-16 0,0 0 0,16 16 0,-16-16 0,0 0 0,16 0 0,-16 0 0,16 16 0,-16-16 0,16 0 0,-16 0 0,16 0-64,0 0 64,-16 0 0,0 0 0,16 0 0,0 16 0,0-16 0,-16 0 0,0 0 0,16 0 0,0 0 0,-16 0 0,0 0 0,0 0 0,16 0 0,0 0 0,0 16 0,-16-16 0,0 0 0,16 0 0,0 0 0,-16 0 0,16 0 0,-16 0 0,0 0 0,16 0 0,0 0 0,-16 0 0,0 0 0,16 16 0,-16-16 0,0 0 0,0 0 0,0 0 0,16 0 0,0 0 0,-16 0 0,0 0 0,0 0 0,0 16 0,16 0 0,-16-16 0,0 0 0,16 0 0,-16 0 0,16 0 0,-16 0 0,0 0 0,16 16 0,0-16 0,-16 0 0,0 0 0,0 16 0,0-16 0,0 0 0,16 0 0,-16 0 0,0 0 0,0 0 0,16 0 0,-16 0 0,0 0 0,0 0 64,0 16-64,0-16 0,0 0 0,0 0 64,0 15-64,16-15 0,-16 16 0,0-16 64,0 0-64,0 16 0,16-16 0,-16 0 0,-16 16 0,16-16 0,0 0 0,0 0 64,0 0-64,0 16 0,0-16 64,0 16-64,0-16 64,0 0-64,-16 0 0,16 0 0,16 16 0,-16-16 0,0 0-232,0 0-88,0 0-8,0 0-5848</inkml:trace>
  <inkml:trace contextRef="#ctx0" brushRef="#br0" timeOffset="11512">4602 10528 4320,'0'0'96,"0"0"16,0 0 8,0 0 0,0 0-120,0 0 0,0 0 0,0 0 0,-16 0 408,16 0 56,0 0 16,0 0 0,-16 0-168,16 0-32,0 0-8,0 0 0,0 0-56,0 0-16,0 16 0,0-16 0,16 0-40,-16 0-16,-16 16 0,16-16 0,0 0-32,0 0-8,0 16 0,-16-16 0,16 0 8,-16 16 0,16-16 0,0 0 0,-16 0 8,0 16 0,16-16 0,0 16 0,0-16-48,-16 16-8,16-16 0,0 0 0,0 0 8,0 0 0,0 16 0,-16 0 0,16-16 0,16 0 0,-32 16 0,16 0 0,0-16-8,0 0 0,-16 16 0,16-16 0,-16 16-64,16-16 96,0 0-96,-16 16 96,0 0-96,16 0 80,0-16-80,0 0 80,-16 16-80,16 0 64,0-16-64,-16 16 64,16-16-64,0 16 0,0 0 0,-16 0 64,16 0-64,0-16 96,0 16-96,-16 0 96,16-16-96,0 16 0,-16-1 0,16 1 0,-16 0 0,16-16 0,0 16 0,-16 0 64,16 0-64,-16 0 0,16 0 0,0 0 64,0 0-64,-16 16 0,16-16 0,-16 0 64,16 16-64,0-16 0,0 0 0,-16 0 0,16 16 0,0-16 0,-16 0 0,16 16 0,0-16 0,-16 0 0,16 16 0,-16-16 0,16 16 0,-16 0 0,16-16 0,-16 16 64,16 0-64,0-16 0,-16 15 0,0 1 0,16-16 0,0 16 0,-16 0 0,16 0 0,-16 0 0,16-16 0,-16 16 0,16 0 0,-16-16 0,16 16 0,0 0 0,0 0 0,-16-16 0,0 0 0,16 16 0,0 0 64,-16 0-64,0 0 0,16-16 0,-16 16 0,16 0 0,-16-1 0,16 1 0,-16 0 0,16-16 0,-16 16 0,16 0 0,-16 0 0,16-16 0,-16 16 0,16-16 0,-16 16 0,16 0 0,-16-16 0,16 16 0,0 0 0,-16-16 0,16 16 0,-16 0 0,16-16 0,0 16 0,-16 0 0,16-16 0,-16 16 0,16-1 0,0-15 0,0 16 0,0-16 0,-16 16 0,0 0 0,16 0 0,0-16 0,0 16 0,0-16 0,-16 16 0,16 0 0,0-16 0,-16 0 0,16 16 0,0 0 0,0-16 0,0 0 0,-16 16 0,16-16 0,0 0 0,0 16 0,-16-16 72,16 16-72,0-16 0,-16 0 0,16 15 0,0-15 0,0 16 0,-16-16 0,16 0 0,0 16 0,0-16 0,-16 0 0,16 16 0,0-16 0,0 0 0,0 16 0,-15-16 0,15 0 0,0 16 0,0-16 0,0 0 0,-16 0 0,16 16 0,0-16 0,0 16 0,-16-16 0,16 16 0,-16-16 0,16 0 0,0 16 0,0-16 0,0 0 0,0 16 0,-16-16 0,16 15 0,0-15 0,0 0 0,0 16 0,-16-16 0,16 0 0,0 16 0,0-16 0,0 0 0,-16 16 0,16 0 0,0-16 0,-16 16 0,16 0 0,0 0 0,0 0 0,0 0 0,0 0 0,0-16 0,0 16 0,0 0 0,0-16 0,0 16 0,0 0 0,0-1 0,-16-15 0,16 16 0,0 0 0,0-16 0,0 16 0,0-16 0,0 16 0,0 0 0,0-16 0,0 16 0,-16 0 0,16 0 0,0 0 0,0-16 0,0 16 0,0-16 0,0 16 0,0-16 0,0 16 0,0-16 0,0 16 0,0-16 0,16 16 0,-16-16 0,0 15 0,0-15 0,0 16 0,0-16 0,0 0 0,0 16 0,0-16 0,16 16 0,-16-16 0,0 16 0,0-16 0,0 16 0,0-16 0,0 16 0,0-16 0,0 16 0,0-16 0,0 16 0,0-16 0,16 0 0,-16 16 0,0-16 0,16 0 0,-16 0 0,0 0 0,0 16 0,0-16 0,16 0 0,-16 0 0,0 15 0,0-15 0,0 0 0,0 0 0,0 0 0,16 0 0,-16 0 0,0 0 0,0 0 0,0 0 0,0 0 0,16 0 0,-16 0 0,0 0 88,0 0-88,0 0 0,16 0 0,-16 0 64,0 16-64,0-16 0,0 0 0,16 0 0,-16 0 0,0 0 0,0 0 0,0 0 0,0 0 0,0 0 0,0 0 0,0 0 0,15 0 0,-15 0 0,0 0 0,0 16 64,0-16-64,0 0 0,0 0 0,0-1 64,16 1-64,-16 16 0,0-16 0,0 0 0,0 0 0,0 0 0,0 0 0,0 0 0,0 0 0,0 0 0,0 0 0,16 0 0,-32 0 0,16 16 0,16-32 0,-16 32 0,0-32 0,0 32 0,0-32 0,0 16 0,0 0 0,0 0 0,0 0 0,0 0 64,0 0-64,0 0 0,0 0 0,16-16 0,-16 16 0,0 0 0,16 0-96,-16 0 96,0 0 0,0-16 0,0 16 0,0 0 0,0-16 0,16 16 0,-16-16 0,0 16 0,16-16-72,-16 16 72,16 0 0,-16-16 0,16 15 0,-16 1 0,0-16 0,16 16 0,-16 0 64,16-16-64,-16 16 0,16 0 0,-16-16 0,16 16 0,-16 0 0,16-16 0,-16 16 0,0-16 0,16 16 0,-16-16 0,16 16 0,-16-16 0,0 16 0,16 0 0,-16-16 0,16 16 0,-16-16 0,0 16 0,16 0 0,-16-16 0,16 16 0,-16-16 0,0 16 0,16-16 0,-16 16 0,16-16 0,-16 16 0,0-16 0,16 16 0,0 0 0,-16-16 0,0 16 0,16-16 0,-16 16 0,16-16 0,-16 16 0,0-16 0,16 16 0,-16 0 0,16-16 0,-16 16 0,16-16 0,-16 16 0,0-16 0,16 0 0,-16 0 0,0 0 0,16 16 0,-16 0 0,16-16 0,-16 0 0,0 16 0,16-16 0,0 0 0,-16 16 0,0-16 0,0 0 0,16 16 0,-16-16 0,16 0 0,-16 0 0,0 0 0,0 16 0,16 0 0,0-16 0,-16 0 0,0 0 0,0 0 0,16 16 0,0-16 0,-16 16 0,16-16 0,-16 0 0,0 0 0,16 0 0,-16 0 0,0 0 0,16 16 0,0-16 0,-16 0 0,16 15-80,-16-15 80,0 0 0,0 0 0,16 0 0,-16 0 64,0 0-64,0 0 0,16 16 0,0-16 0,-16 0 0,0 0 0,16 0 0,0 16 0,0-16 0,-16 0 0,0 0 0,0 0 64,16 0-64,-16 0 0,0 0-64,0 16 64,16-16 0,-16 0 64,0 0 0,0 0 0,0 0-64,0 0 0,16 16 0,-16-16 64,0 16-128,0-16-32,16 0 0,0 0 0,-16 16 96,0-16 0,0 0 0,16 16 0,0-16 0,-16 0 0,0 0 0,0 0 0,0 16 224,16-16 16,-16 16 0,-16-16 0,16 16-360,0 0-72,16-16-8,-16 16-3368,-16 0-672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4D3A5C-C2F1-4F2C-BD10-5CC5F1ECAADF}" type="datetimeFigureOut">
              <a:rPr lang="en-US" smtClean="0"/>
              <a:t>3/23/21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4A154-59F4-4969-B1EB-E83DD9ADD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650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interactive/2020/04/30/science/coronavirus-mutations.html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045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Understand what types of bioinformatics approaches are appropriate and how to interpret their results</a:t>
            </a:r>
          </a:p>
          <a:p>
            <a:r>
              <a:rPr lang="en-US" dirty="0"/>
              <a:t>Be able to actually go to the command line and use existing tools, or in some cases implement your own, to use those approaches</a:t>
            </a:r>
          </a:p>
          <a:p>
            <a:r>
              <a:rPr lang="en-US" dirty="0"/>
              <a:t>Importantly, to use the tools and best practices that actual practicing bioinformaticians use! Things like documentation, bash scripting, </a:t>
            </a:r>
            <a:r>
              <a:rPr lang="en-US" dirty="0" err="1"/>
              <a:t>Jupyter</a:t>
            </a:r>
            <a:r>
              <a:rPr lang="en-US" dirty="0"/>
              <a:t> notebooks, writing command line tools are all things we’ll touch 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275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module per week first 7 weeks</a:t>
            </a:r>
          </a:p>
          <a:p>
            <a:r>
              <a:rPr lang="en-US" dirty="0"/>
              <a:t>Last 3 weeks final project more on that soon</a:t>
            </a:r>
          </a:p>
          <a:p>
            <a:r>
              <a:rPr lang="en-US" dirty="0"/>
              <a:t>MW lecture</a:t>
            </a:r>
          </a:p>
          <a:p>
            <a:r>
              <a:rPr lang="en-US" dirty="0"/>
              <a:t>TR labs led by </a:t>
            </a:r>
            <a:r>
              <a:rPr lang="en-US" dirty="0" err="1"/>
              <a:t>Tas</a:t>
            </a:r>
            <a:endParaRPr lang="en-US" dirty="0"/>
          </a:p>
          <a:p>
            <a:r>
              <a:rPr lang="en-US" dirty="0"/>
              <a:t>Quizzes 2, 4, 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718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2477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5746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241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2328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7748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6108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7964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67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just each of these in isolation</a:t>
            </a:r>
          </a:p>
          <a:p>
            <a:r>
              <a:rPr lang="en-US" dirty="0"/>
              <a:t>But how they work together</a:t>
            </a:r>
          </a:p>
          <a:p>
            <a:r>
              <a:rPr lang="en-US" dirty="0"/>
              <a:t>How to take a bio problem, figure out what sorts of </a:t>
            </a:r>
            <a:r>
              <a:rPr lang="en-US" dirty="0" err="1"/>
              <a:t>statistics+analyses</a:t>
            </a:r>
            <a:r>
              <a:rPr lang="en-US" dirty="0"/>
              <a:t> you need to answer your question</a:t>
            </a:r>
          </a:p>
          <a:p>
            <a:r>
              <a:rPr lang="en-US" dirty="0"/>
              <a:t>Then actually go and implement</a:t>
            </a:r>
          </a:p>
          <a:p>
            <a:r>
              <a:rPr lang="en-US" dirty="0"/>
              <a:t>Make a solution fast enough to process 200 TB of data</a:t>
            </a:r>
          </a:p>
          <a:p>
            <a:r>
              <a:rPr lang="en-US" dirty="0"/>
              <a:t>Example of the types of skillsets we need!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167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0620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756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0350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Difficult to sequence a single copy. Instead, do a special process to amplify all of our little chunks of DNA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438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5244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321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8752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743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0166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489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just each of these in isolation</a:t>
            </a:r>
          </a:p>
          <a:p>
            <a:r>
              <a:rPr lang="en-US" dirty="0"/>
              <a:t>But how they work together</a:t>
            </a:r>
          </a:p>
          <a:p>
            <a:r>
              <a:rPr lang="en-US" dirty="0"/>
              <a:t>How to take a bio problem, figure out what sorts of </a:t>
            </a:r>
            <a:r>
              <a:rPr lang="en-US" dirty="0" err="1"/>
              <a:t>statistics+analyses</a:t>
            </a:r>
            <a:r>
              <a:rPr lang="en-US" dirty="0"/>
              <a:t> you need to answer your question</a:t>
            </a:r>
          </a:p>
          <a:p>
            <a:r>
              <a:rPr lang="en-US" dirty="0"/>
              <a:t>Then actually go and implement</a:t>
            </a:r>
          </a:p>
          <a:p>
            <a:r>
              <a:rPr lang="en-US" dirty="0"/>
              <a:t>Make a solution fast enough to process 200 TB of data</a:t>
            </a:r>
          </a:p>
          <a:p>
            <a:r>
              <a:rPr lang="en-US" dirty="0"/>
              <a:t>Example of the types of skillsets we need!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2105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0660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2217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2511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445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649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9786A-D4E5-594D-87DB-D5D7712070A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064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https://www.nytimes.com/interactive/2020/04/30/science/coronavirus-mutations.html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9786A-D4E5-594D-87DB-D5D7712070A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747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9786A-D4E5-594D-87DB-D5D7712070A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4788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AutoNum type="alphaUcParenR"/>
            </a:pPr>
            <a:r>
              <a:rPr lang="en-US" sz="1200" dirty="0">
                <a:latin typeface="Gill Sans MT" panose="020B0502020104020203" pitchFamily="34" charset="0"/>
              </a:rPr>
              <a:t>A fluorescently labeled tumor cell</a:t>
            </a:r>
          </a:p>
          <a:p>
            <a:pPr marL="514350" indent="-514350">
              <a:buAutoNum type="alphaUcParenR"/>
            </a:pPr>
            <a:r>
              <a:rPr lang="en-US" sz="1200" dirty="0">
                <a:latin typeface="Gill Sans MT" panose="020B0502020104020203" pitchFamily="34" charset="0"/>
              </a:rPr>
              <a:t>A pixel in the iPhone 6S screen</a:t>
            </a:r>
          </a:p>
          <a:p>
            <a:pPr marL="514350" indent="-514350">
              <a:buAutoNum type="alphaUcParenR"/>
            </a:pPr>
            <a:r>
              <a:rPr lang="en-US" sz="1200" dirty="0">
                <a:latin typeface="Gill Sans MT" panose="020B0502020104020203" pitchFamily="34" charset="0"/>
              </a:rPr>
              <a:t>A single, fluorescent DNA molecule</a:t>
            </a:r>
          </a:p>
          <a:p>
            <a:pPr marL="514350" indent="-514350">
              <a:buAutoNum type="alphaUcParenR"/>
            </a:pPr>
            <a:r>
              <a:rPr lang="en-US" sz="1200" dirty="0">
                <a:latin typeface="Gill Sans MT" panose="020B0502020104020203" pitchFamily="34" charset="0"/>
              </a:rPr>
              <a:t>A star in a galaxy far, far away</a:t>
            </a:r>
          </a:p>
          <a:p>
            <a:pPr marL="514350" indent="-514350">
              <a:buAutoNum type="alphaUcParenR"/>
            </a:pPr>
            <a:r>
              <a:rPr lang="en-US" sz="1200" dirty="0">
                <a:latin typeface="Gill Sans MT" panose="020B0502020104020203" pitchFamily="34" charset="0"/>
              </a:rPr>
              <a:t>**A cluster of related DNA molecules**</a:t>
            </a:r>
          </a:p>
          <a:p>
            <a:pPr marL="514350" indent="-514350">
              <a:buAutoNum type="alphaUcParenR"/>
            </a:pPr>
            <a:endParaRPr lang="en-US" sz="1200" dirty="0">
              <a:latin typeface="Gill Sans MT" panose="020B0502020104020203" pitchFamily="34" charset="0"/>
            </a:endParaRPr>
          </a:p>
          <a:p>
            <a:pPr marL="514350" indent="-514350">
              <a:buAutoNum type="alphaUcParenR"/>
            </a:pPr>
            <a:r>
              <a:rPr lang="en-US" sz="1200" dirty="0">
                <a:latin typeface="Gill Sans MT" panose="020B0502020104020203" pitchFamily="34" charset="0"/>
              </a:rPr>
              <a:t>First a question! – can send via private zoom message</a:t>
            </a:r>
          </a:p>
          <a:p>
            <a:pPr marL="514350" indent="-514350">
              <a:buAutoNum type="alphaUcParenR"/>
            </a:pPr>
            <a:r>
              <a:rPr lang="en-US" sz="1200" dirty="0">
                <a:latin typeface="Gill Sans MT" panose="020B0502020104020203" pitchFamily="34" charset="0"/>
              </a:rPr>
              <a:t>Hint: it has something to do with sequencing!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9820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before we dive in, let’s just get some logistics out of the way with a brief course 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264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5C81B-4A9A-4230-9DE4-2FBB7FD4EB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8147FC-E9A7-4874-887D-223B2F53A1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AEA2E-A003-4954-932C-7CA8E2824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DE6CE-7DCB-4BCB-8F5B-70CEEE981B87}" type="datetimeFigureOut">
              <a:rPr lang="en-US" smtClean="0"/>
              <a:t>3/23/21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FF3C4-3EDA-4E35-8099-62933034D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E5607-2205-482A-A9A0-47862113B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9DAE8-4064-4DE2-B73F-83CB0F76F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701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2E71A-5DA5-4191-A12A-2DB96D3BC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8F399C-EEFB-452C-AF70-930E70A7FA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7087C-F659-4539-80E7-56740CFA5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DE6CE-7DCB-4BCB-8F5B-70CEEE981B87}" type="datetimeFigureOut">
              <a:rPr lang="en-US" smtClean="0"/>
              <a:t>3/23/21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72C19C-CEE5-49F8-9024-4010AACC0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6E469-F540-484A-893A-A6EE64DB4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9DAE8-4064-4DE2-B73F-83CB0F76F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872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6C0E83-98DD-447A-9CE0-7A5592E498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E679E6-C35D-47BD-A4B4-1B6D732A02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31670A-FDA7-499B-AD24-CEEE0D009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DE6CE-7DCB-4BCB-8F5B-70CEEE981B87}" type="datetimeFigureOut">
              <a:rPr lang="en-US" smtClean="0"/>
              <a:t>3/23/21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74AA0-62D1-4D7C-87E5-39CC5319C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A8B34F-9521-41BB-9A9C-D6EE9F73A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9DAE8-4064-4DE2-B73F-83CB0F76F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713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D1146-D9BB-4B3E-B347-96637AB88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161A9-B64F-467F-A9B1-5D7E3D8A3C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F38D2-9435-4B02-B5A2-B04580D2D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DE6CE-7DCB-4BCB-8F5B-70CEEE981B87}" type="datetimeFigureOut">
              <a:rPr lang="en-US" smtClean="0"/>
              <a:t>3/23/21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55279-D436-4FEA-8BC1-D39ED8195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2CDCA-76A9-4AD0-8D1E-766F50B12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9DAE8-4064-4DE2-B73F-83CB0F76F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795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97654-8BDA-41EF-BFCA-294724C15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F8CB9C-E3E8-4337-97E4-D852EAFF5E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B2DA31-55FE-493B-80EE-B9360701E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DE6CE-7DCB-4BCB-8F5B-70CEEE981B87}" type="datetimeFigureOut">
              <a:rPr lang="en-US" smtClean="0"/>
              <a:t>3/23/21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6BED66-2A50-4701-82AD-D3C3D9AFE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EA231-F021-4BDE-B111-61113B0A3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9DAE8-4064-4DE2-B73F-83CB0F76F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50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91D34-2416-4C4E-8E00-0DAA82276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44F9D-32F5-4DFB-9F75-8B7C7ACF2B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EE63C6-E559-47D1-BD91-4E65B6A6D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20490E-EF9D-4A13-9EBA-EFA02DAB4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DE6CE-7DCB-4BCB-8F5B-70CEEE981B87}" type="datetimeFigureOut">
              <a:rPr lang="en-US" smtClean="0"/>
              <a:t>3/23/21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FC46D3-FD58-434D-AB82-1C8760B6F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7DF360-DFD3-4A2B-AA6C-96ABE4069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9DAE8-4064-4DE2-B73F-83CB0F76F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785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D0432-A157-4C7C-BEEE-FD90F066E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50E3FC-B379-4E51-B6F7-C57E63C4D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446665-CCC9-4462-8607-C89802879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632C7D-2309-42A2-AC89-CA5BDC2199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0F9F7A-3958-4119-8E51-D26B859EF5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F85AA4-1B5E-4452-B36F-26742C33E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DE6CE-7DCB-4BCB-8F5B-70CEEE981B87}" type="datetimeFigureOut">
              <a:rPr lang="en-US" smtClean="0"/>
              <a:t>3/23/21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BDCEF7-9215-44A4-97EB-B4430C966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F28590-FAC7-4AB8-B15E-5C20C7264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9DAE8-4064-4DE2-B73F-83CB0F76F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443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0DE5C-9F96-4648-808E-5B3245678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33AF16-24B3-4F70-93EA-0DDDB8C55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DE6CE-7DCB-4BCB-8F5B-70CEEE981B87}" type="datetimeFigureOut">
              <a:rPr lang="en-US" smtClean="0"/>
              <a:t>3/23/21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2DD266-250A-4934-BA6D-DC8BCA40E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DD58BD-6BC7-4CF1-ABEE-6D6677BE5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9DAE8-4064-4DE2-B73F-83CB0F76F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961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ABE46F-7BCE-4D8A-9E7B-69F4D348D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DE6CE-7DCB-4BCB-8F5B-70CEEE981B87}" type="datetimeFigureOut">
              <a:rPr lang="en-US" smtClean="0"/>
              <a:t>3/23/21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7D573-BF03-4CD8-B1B3-2484F8262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4C1319-5EF6-4FCF-B044-95ABBBB6F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9DAE8-4064-4DE2-B73F-83CB0F76F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894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ED8DE-00E5-41D0-9A79-80E5C94E6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98A8AA-6055-4B99-A35E-EBBC97937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5CE4FB-2A2B-45E7-88E8-9B975A3841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D6064B-09C4-40BB-9290-387F8055B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DE6CE-7DCB-4BCB-8F5B-70CEEE981B87}" type="datetimeFigureOut">
              <a:rPr lang="en-US" smtClean="0"/>
              <a:t>3/23/21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312402-03A0-4149-B29B-583AE3F3A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B9C4B4-BECF-4E59-9510-0035C895B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9DAE8-4064-4DE2-B73F-83CB0F76F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46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3F99C-53C4-4121-AD19-D406FDB5F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661B4F-BE35-4AB0-923A-994AADF26E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B76FEA-DD1E-4A25-8FA6-122F31383B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3C85F2-F37B-49AB-A3EB-46DD5A7E0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DE6CE-7DCB-4BCB-8F5B-70CEEE981B87}" type="datetimeFigureOut">
              <a:rPr lang="en-US" smtClean="0"/>
              <a:t>3/23/21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28379D-9F06-4600-A009-9205E9429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CA897-B410-4C09-8502-5EFCD4FB6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9DAE8-4064-4DE2-B73F-83CB0F76F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972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1A6C60-1F44-449B-9BD7-0944DB41C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ABE7A4-8ABA-497E-8EDB-1EA5E6E73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B6BEBC-281C-46DA-A123-28D0EE4269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DE6CE-7DCB-4BCB-8F5B-70CEEE981B87}" type="datetimeFigureOut">
              <a:rPr lang="en-US" smtClean="0"/>
              <a:t>3/23/21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47D16-D299-4527-B14A-4742B894D6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178CF-2C31-478B-A72F-CAF076F97F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C9DAE8-4064-4DE2-B73F-83CB0F76F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69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anvas.ucsd.edu/courses/27424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anvas.ucsd.edu/courses/27424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atahub.ucsd.edu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customXml" Target="../ink/ink6.xm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9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10" Type="http://schemas.openxmlformats.org/officeDocument/2006/relationships/image" Target="../media/image80.png"/><Relationship Id="rId4" Type="http://schemas.openxmlformats.org/officeDocument/2006/relationships/image" Target="../media/image5.png"/><Relationship Id="rId9" Type="http://schemas.openxmlformats.org/officeDocument/2006/relationships/customXml" Target="../ink/ink4.xml"/><Relationship Id="rId1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fCd6B5HRaZ8" TargetMode="External"/><Relationship Id="rId5" Type="http://schemas.openxmlformats.org/officeDocument/2006/relationships/hyperlink" Target="http://data-science-sequencing.github.io/Win2018/lectures/lecture2/" TargetMode="External"/><Relationship Id="rId4" Type="http://schemas.openxmlformats.org/officeDocument/2006/relationships/image" Target="../media/image22.tif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shaleklab.com/resource/covid-19-resources/" TargetMode="External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EC9D5-B864-4A3B-AC65-27EA77ACD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   CSE185 – Advanced Bioinformatics Lab – March 30, 2021</a:t>
            </a:r>
          </a:p>
        </p:txBody>
      </p:sp>
      <p:pic>
        <p:nvPicPr>
          <p:cNvPr id="1026" name="Picture 2" descr="DNA">
            <a:extLst>
              <a:ext uri="{FF2B5EF4-FFF2-40B4-BE49-F238E27FC236}">
                <a16:creationId xmlns:a16="http://schemas.microsoft.com/office/drawing/2014/main" id="{FB41AAC7-C50E-4FB3-AF41-20B52B4C7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4200" y="1511150"/>
            <a:ext cx="9526527" cy="438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1DAE864-47BE-4488-8CB4-1AB883899D40}"/>
              </a:ext>
            </a:extLst>
          </p:cNvPr>
          <p:cNvSpPr/>
          <p:nvPr/>
        </p:nvSpPr>
        <p:spPr>
          <a:xfrm>
            <a:off x="393855" y="884215"/>
            <a:ext cx="52038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4"/>
              </a:rPr>
              <a:t>https://canvas.ucsd.edu/courses/27424</a:t>
            </a:r>
            <a:r>
              <a:rPr lang="en-US" sz="2400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04171A-4798-481B-B500-D2438143F025}"/>
              </a:ext>
            </a:extLst>
          </p:cNvPr>
          <p:cNvSpPr/>
          <p:nvPr/>
        </p:nvSpPr>
        <p:spPr>
          <a:xfrm>
            <a:off x="6096000" y="6552336"/>
            <a:ext cx="6096000" cy="276999"/>
          </a:xfrm>
          <a:prstGeom prst="rect">
            <a:avLst/>
          </a:prstGeom>
        </p:spPr>
        <p:txBody>
          <a:bodyPr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cs typeface="Calibri"/>
              </a:rPr>
              <a:t>Several slides reused with permission from Katie Petrie's BIMM185 course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4CDE92-ACB7-EC4E-99CD-0648A0D62C64}"/>
              </a:ext>
            </a:extLst>
          </p:cNvPr>
          <p:cNvSpPr txBox="1"/>
          <p:nvPr/>
        </p:nvSpPr>
        <p:spPr>
          <a:xfrm flipH="1">
            <a:off x="211123" y="6152226"/>
            <a:ext cx="64931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Gill Sans MT" panose="020B0502020104020203" pitchFamily="34" charset="77"/>
              </a:rPr>
              <a:t>Bioinformatics: making the impossible possible</a:t>
            </a:r>
          </a:p>
        </p:txBody>
      </p:sp>
    </p:spTree>
    <p:extLst>
      <p:ext uri="{BB962C8B-B14F-4D97-AF65-F5344CB8AC3E}">
        <p14:creationId xmlns:p14="http://schemas.microsoft.com/office/powerpoint/2010/main" val="1213488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EDA14E-E2CE-C445-885F-070C0ABA73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847"/>
            <a:ext cx="12192000" cy="6782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D22C5D-F14F-AD41-8717-FFFC56E532C9}"/>
              </a:ext>
            </a:extLst>
          </p:cNvPr>
          <p:cNvSpPr txBox="1"/>
          <p:nvPr/>
        </p:nvSpPr>
        <p:spPr>
          <a:xfrm>
            <a:off x="3398520" y="2767577"/>
            <a:ext cx="539496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Gill Sans MT" panose="020B0502020104020203" pitchFamily="34" charset="77"/>
              </a:rPr>
              <a:t>Course Overview</a:t>
            </a:r>
          </a:p>
        </p:txBody>
      </p:sp>
    </p:spTree>
    <p:extLst>
      <p:ext uri="{BB962C8B-B14F-4D97-AF65-F5344CB8AC3E}">
        <p14:creationId xmlns:p14="http://schemas.microsoft.com/office/powerpoint/2010/main" val="4029801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B1DE339-A0CA-4EFF-9EB7-738883020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   Course Objectives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048D40-00DD-4D0C-B916-11EE814F3F40}"/>
              </a:ext>
            </a:extLst>
          </p:cNvPr>
          <p:cNvSpPr txBox="1"/>
          <p:nvPr/>
        </p:nvSpPr>
        <p:spPr>
          <a:xfrm>
            <a:off x="1380227" y="1443487"/>
            <a:ext cx="98973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latin typeface="Gill Sans MT" panose="020B0502020104020203" pitchFamily="34" charset="0"/>
              </a:rPr>
              <a:t>(1) Be able to explain why bioinformatics approaches are important to understand and interpret results</a:t>
            </a:r>
          </a:p>
          <a:p>
            <a:endParaRPr lang="en-US" sz="3200" i="1" dirty="0">
              <a:latin typeface="Gill Sans MT" panose="020B0502020104020203" pitchFamily="34" charset="0"/>
            </a:endParaRPr>
          </a:p>
          <a:p>
            <a:r>
              <a:rPr lang="en-US" sz="3200" i="1" dirty="0">
                <a:latin typeface="Gill Sans MT" panose="020B0502020104020203" pitchFamily="34" charset="0"/>
              </a:rPr>
              <a:t>(2) Be able to utilize existing bioinformatics tools individually and in combination to answer complex scientific questions</a:t>
            </a:r>
          </a:p>
          <a:p>
            <a:endParaRPr lang="en-US" sz="3200" i="1" dirty="0">
              <a:latin typeface="Gill Sans MT" panose="020B0502020104020203" pitchFamily="34" charset="0"/>
            </a:endParaRPr>
          </a:p>
          <a:p>
            <a:r>
              <a:rPr lang="en-US" sz="3200" i="1" dirty="0">
                <a:latin typeface="Gill Sans MT" panose="020B0502020104020203" pitchFamily="34" charset="0"/>
              </a:rPr>
              <a:t>(3) Develop critical analysis and research skills</a:t>
            </a:r>
          </a:p>
          <a:p>
            <a:endParaRPr lang="en-US" sz="3200" i="1" dirty="0">
              <a:latin typeface="Gill Sans MT" panose="020B0502020104020203" pitchFamily="34" charset="0"/>
            </a:endParaRPr>
          </a:p>
          <a:p>
            <a:r>
              <a:rPr lang="en-US" sz="3200" i="1" dirty="0">
                <a:latin typeface="Gill Sans MT" panose="020B0502020104020203" pitchFamily="34" charset="0"/>
              </a:rPr>
              <a:t>(4) Learn and use bioinformatics best practices</a:t>
            </a:r>
          </a:p>
        </p:txBody>
      </p:sp>
    </p:spTree>
    <p:extLst>
      <p:ext uri="{BB962C8B-B14F-4D97-AF65-F5344CB8AC3E}">
        <p14:creationId xmlns:p14="http://schemas.microsoft.com/office/powerpoint/2010/main" val="723217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B1DE339-A0CA-4EFF-9EB7-738883020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   Course Overview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CED9ECC-B35A-48C3-BCB6-666336C00F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5086193"/>
              </p:ext>
            </p:extLst>
          </p:nvPr>
        </p:nvGraphicFramePr>
        <p:xfrm>
          <a:off x="1001622" y="1076224"/>
          <a:ext cx="10230257" cy="56531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713">
                  <a:extLst>
                    <a:ext uri="{9D8B030D-6E8A-4147-A177-3AD203B41FA5}">
                      <a16:colId xmlns:a16="http://schemas.microsoft.com/office/drawing/2014/main" val="1458310825"/>
                    </a:ext>
                  </a:extLst>
                </a:gridCol>
                <a:gridCol w="1891618">
                  <a:extLst>
                    <a:ext uri="{9D8B030D-6E8A-4147-A177-3AD203B41FA5}">
                      <a16:colId xmlns:a16="http://schemas.microsoft.com/office/drawing/2014/main" val="3179525706"/>
                    </a:ext>
                  </a:extLst>
                </a:gridCol>
                <a:gridCol w="6838926">
                  <a:extLst>
                    <a:ext uri="{9D8B030D-6E8A-4147-A177-3AD203B41FA5}">
                      <a16:colId xmlns:a16="http://schemas.microsoft.com/office/drawing/2014/main" val="2397555920"/>
                    </a:ext>
                  </a:extLst>
                </a:gridCol>
              </a:tblGrid>
              <a:tr h="319978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Gill Sans MT" panose="020B0502020104020203" pitchFamily="34" charset="77"/>
                        </a:rPr>
                        <a:t>Week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Gill Sans MT" panose="020B0502020104020203" pitchFamily="34" charset="77"/>
                        </a:rPr>
                        <a:t>Date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Gill Sans MT" panose="020B0502020104020203" pitchFamily="34" charset="77"/>
                        </a:rPr>
                        <a:t>Topic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9777248"/>
                  </a:ext>
                </a:extLst>
              </a:tr>
              <a:tr h="43398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Week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03/30/2021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Gill Sans MT" panose="020B0502020104020203" pitchFamily="34" charset="77"/>
                        </a:rPr>
                        <a:t>Python Lightning course / start on Lab 1</a:t>
                      </a:r>
                      <a:endParaRPr lang="en-US" sz="1400" b="0" dirty="0">
                        <a:latin typeface="Gill Sans MT" panose="020B0502020104020203" pitchFamily="34" charset="77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3070439"/>
                  </a:ext>
                </a:extLst>
              </a:tr>
              <a:tr h="616707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Week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04/06/2021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Gill Sans MT" panose="020B0502020104020203" pitchFamily="34" charset="77"/>
                        </a:rPr>
                        <a:t>Lab 1: Mutation hunting: find the needle in a haystack</a:t>
                      </a:r>
                    </a:p>
                    <a:p>
                      <a:r>
                        <a:rPr lang="en-US" sz="1400" b="0" dirty="0">
                          <a:latin typeface="Gill Sans MT" panose="020B0502020104020203" pitchFamily="34" charset="77"/>
                        </a:rPr>
                        <a:t>NGS, sequence alignment, variant calling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399571"/>
                  </a:ext>
                </a:extLst>
              </a:tr>
              <a:tr h="698133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Week 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04/13/2021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Gill Sans MT" panose="020B0502020104020203" pitchFamily="34" charset="77"/>
                        </a:rPr>
                        <a:t>Lab 2: So where do all those reference genomes come from, anyway?</a:t>
                      </a:r>
                    </a:p>
                    <a:p>
                      <a:r>
                        <a:rPr lang="en-US" sz="1400" b="0" dirty="0">
                          <a:latin typeface="Gill Sans MT" panose="020B0502020104020203" pitchFamily="34" charset="77"/>
                        </a:rPr>
                        <a:t>Genome size estimation, genome assembly</a:t>
                      </a:r>
                    </a:p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Gill Sans MT" panose="020B0502020104020203" pitchFamily="34" charset="77"/>
                        </a:rPr>
                        <a:t>Quiz 1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4500289"/>
                  </a:ext>
                </a:extLst>
              </a:tr>
              <a:tr h="49451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Week 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04/20/2021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Gill Sans MT" panose="020B0502020104020203" pitchFamily="34" charset="77"/>
                        </a:rPr>
                        <a:t>Lab 3: How tall should I be?</a:t>
                      </a:r>
                    </a:p>
                    <a:p>
                      <a:r>
                        <a:rPr lang="en-US" sz="1400" b="0" dirty="0">
                          <a:latin typeface="Gill Sans MT" panose="020B0502020104020203" pitchFamily="34" charset="77"/>
                        </a:rPr>
                        <a:t>GWAS, Ancestry, PCA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4710275"/>
                  </a:ext>
                </a:extLst>
              </a:tr>
              <a:tr h="698133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Week 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04/27/2021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Gill Sans MT" panose="020B0502020104020203" pitchFamily="34" charset="77"/>
                        </a:rPr>
                        <a:t>Lab 4: You are what you eat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Gill Sans MT" panose="020B0502020104020203" pitchFamily="34" charset="77"/>
                      </a:endParaRPr>
                    </a:p>
                    <a:p>
                      <a:r>
                        <a:rPr lang="en-US" sz="1400" b="0" dirty="0">
                          <a:latin typeface="Gill Sans MT" panose="020B0502020104020203" pitchFamily="34" charset="77"/>
                        </a:rPr>
                        <a:t>RNA-</a:t>
                      </a:r>
                      <a:r>
                        <a:rPr lang="en-US" sz="1400" b="0" dirty="0" err="1">
                          <a:latin typeface="Gill Sans MT" panose="020B0502020104020203" pitchFamily="34" charset="77"/>
                        </a:rPr>
                        <a:t>seq</a:t>
                      </a:r>
                      <a:r>
                        <a:rPr lang="en-US" sz="1400" b="0" dirty="0">
                          <a:latin typeface="Gill Sans MT" panose="020B0502020104020203" pitchFamily="34" charset="77"/>
                        </a:rPr>
                        <a:t>, differential expression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Gill Sans MT" panose="020B0502020104020203" pitchFamily="34" charset="77"/>
                        </a:rPr>
                        <a:t>Quiz 2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7418706"/>
                  </a:ext>
                </a:extLst>
              </a:tr>
              <a:tr h="49451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Week 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05/04/2021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Gill Sans MT" panose="020B0502020104020203" pitchFamily="34" charset="77"/>
                        </a:rPr>
                        <a:t>Lab 5: The dark matter of the genome</a:t>
                      </a:r>
                    </a:p>
                    <a:p>
                      <a:r>
                        <a:rPr lang="en-US" sz="1400" b="0" dirty="0" err="1">
                          <a:latin typeface="Gill Sans MT" panose="020B0502020104020203" pitchFamily="34" charset="77"/>
                        </a:rPr>
                        <a:t>ChIP-seq</a:t>
                      </a:r>
                      <a:r>
                        <a:rPr lang="en-US" sz="1400" b="0" dirty="0">
                          <a:latin typeface="Gill Sans MT" panose="020B0502020104020203" pitchFamily="34" charset="77"/>
                        </a:rPr>
                        <a:t>, machine learning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3082847"/>
                  </a:ext>
                </a:extLst>
              </a:tr>
              <a:tr h="698133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Week 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05/11/2021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Lab 6: Don’t get lost in the crowd</a:t>
                      </a:r>
                    </a:p>
                    <a:p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Single-cell genomics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Gill Sans MT" panose="020B0502020104020203" pitchFamily="34" charset="77"/>
                        </a:rPr>
                        <a:t>Quiz 3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987435"/>
                  </a:ext>
                </a:extLst>
              </a:tr>
              <a:tr h="698133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Week 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05/20/2021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Gill Sans MT" panose="020B0502020104020203" pitchFamily="34" charset="77"/>
                        </a:rPr>
                        <a:t>Lab 7: COVID-19</a:t>
                      </a:r>
                    </a:p>
                    <a:p>
                      <a:r>
                        <a:rPr lang="en-US" sz="1400" b="0" dirty="0">
                          <a:latin typeface="Gill Sans MT" panose="020B0502020104020203" pitchFamily="34" charset="77"/>
                        </a:rPr>
                        <a:t>Comparative genomics, phylogenetics</a:t>
                      </a:r>
                    </a:p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Gill Sans MT" panose="020B0502020104020203" pitchFamily="34" charset="77"/>
                        </a:rPr>
                        <a:t>Project proposals due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0048829"/>
                  </a:ext>
                </a:extLst>
              </a:tr>
              <a:tr h="290889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Weeks 9-10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05/27/2021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Independent Projects (report due in Finals week)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9440334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E2318A59-13E9-46AF-B4F3-B30E0791F661}"/>
              </a:ext>
            </a:extLst>
          </p:cNvPr>
          <p:cNvSpPr/>
          <p:nvPr/>
        </p:nvSpPr>
        <p:spPr>
          <a:xfrm>
            <a:off x="787879" y="1915778"/>
            <a:ext cx="10616241" cy="55209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FA11E20-6CD0-4D2B-A606-079C81CB53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7012050"/>
              </p:ext>
            </p:extLst>
          </p:nvPr>
        </p:nvGraphicFramePr>
        <p:xfrm>
          <a:off x="2544936" y="3722329"/>
          <a:ext cx="9167004" cy="21234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65871">
                  <a:extLst>
                    <a:ext uri="{9D8B030D-6E8A-4147-A177-3AD203B41FA5}">
                      <a16:colId xmlns:a16="http://schemas.microsoft.com/office/drawing/2014/main" val="3822187093"/>
                    </a:ext>
                  </a:extLst>
                </a:gridCol>
                <a:gridCol w="2225616">
                  <a:extLst>
                    <a:ext uri="{9D8B030D-6E8A-4147-A177-3AD203B41FA5}">
                      <a16:colId xmlns:a16="http://schemas.microsoft.com/office/drawing/2014/main" val="1712975759"/>
                    </a:ext>
                  </a:extLst>
                </a:gridCol>
                <a:gridCol w="1759788">
                  <a:extLst>
                    <a:ext uri="{9D8B030D-6E8A-4147-A177-3AD203B41FA5}">
                      <a16:colId xmlns:a16="http://schemas.microsoft.com/office/drawing/2014/main" val="843562478"/>
                    </a:ext>
                  </a:extLst>
                </a:gridCol>
                <a:gridCol w="2915729">
                  <a:extLst>
                    <a:ext uri="{9D8B030D-6E8A-4147-A177-3AD203B41FA5}">
                      <a16:colId xmlns:a16="http://schemas.microsoft.com/office/drawing/2014/main" val="254147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Day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Time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Location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Event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898857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Tuesday/Thursday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11:00-11:50am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Zoom!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Lectures (recorded)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3273214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Gill Sans MT" panose="020B0502020104020203" pitchFamily="34" charset="77"/>
                        </a:rPr>
                        <a:t>Tuesday/Thursday </a:t>
                      </a:r>
                      <a:r>
                        <a:rPr lang="en-US" dirty="0">
                          <a:solidFill>
                            <a:srgbClr val="FF0000"/>
                          </a:solidFill>
                          <a:latin typeface="Gill Sans MT" panose="020B0502020104020203" pitchFamily="34" charset="77"/>
                        </a:rPr>
                        <a:t>Quiz </a:t>
                      </a:r>
                      <a:r>
                        <a:rPr lang="en-US" dirty="0" err="1">
                          <a:solidFill>
                            <a:srgbClr val="FF0000"/>
                          </a:solidFill>
                          <a:latin typeface="Gill Sans MT" panose="020B0502020104020203" pitchFamily="34" charset="77"/>
                        </a:rPr>
                        <a:t>wks</a:t>
                      </a:r>
                      <a:r>
                        <a:rPr lang="en-US" dirty="0">
                          <a:solidFill>
                            <a:srgbClr val="FF0000"/>
                          </a:solidFill>
                          <a:latin typeface="Gill Sans MT" panose="020B0502020104020203" pitchFamily="34" charset="77"/>
                        </a:rPr>
                        <a:t> 3,5,7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1:00pm-2:50pm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Zoom!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Lab Section (w/ TAs Mia and Nora)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27040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Gill Sans MT" panose="020B0502020104020203" pitchFamily="34" charset="77"/>
                        </a:rPr>
                        <a:t>Tuesday/Thursday</a:t>
                      </a:r>
                      <a:endParaRPr lang="en-US" dirty="0">
                        <a:solidFill>
                          <a:srgbClr val="FF0000"/>
                        </a:solidFill>
                        <a:latin typeface="Gill Sans MT" panose="020B0502020104020203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9:00pm-10:00pm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Zoom!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Melissa’s  OH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347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chemeClr val="tx1"/>
                        </a:solidFill>
                        <a:latin typeface="Gill Sans MT" panose="020B0502020104020203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Gill Sans MT" panose="020B0502020104020203" pitchFamily="34" charset="77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Gill Sans MT" panose="020B0502020104020203" pitchFamily="34" charset="77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See Canvas for TA OH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49662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002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0AE970C-BA94-4F16-BFE0-74A063E84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   Class resources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3E3A34-6291-40CE-B92C-4B0E748900FA}"/>
              </a:ext>
            </a:extLst>
          </p:cNvPr>
          <p:cNvSpPr txBox="1"/>
          <p:nvPr/>
        </p:nvSpPr>
        <p:spPr>
          <a:xfrm>
            <a:off x="1052684" y="1637582"/>
            <a:ext cx="1022517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Gill Sans MT" panose="020B0502020104020203" pitchFamily="34" charset="77"/>
              </a:rPr>
              <a:t>All course resources available through Canvas</a:t>
            </a:r>
          </a:p>
          <a:p>
            <a:endParaRPr lang="en-US" sz="2800" b="1" dirty="0">
              <a:latin typeface="Gill Sans MT" panose="020B0502020104020203" pitchFamily="34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Gill Sans MT" panose="020B0502020104020203" pitchFamily="34" charset="77"/>
              </a:rPr>
              <a:t>Course website: </a:t>
            </a:r>
            <a:r>
              <a:rPr lang="en-US" sz="2800" dirty="0">
                <a:hlinkClick r:id="rId3"/>
              </a:rPr>
              <a:t>https://canvas.ucsd.edu/courses/27424</a:t>
            </a:r>
            <a:r>
              <a:rPr lang="en-US" sz="2800" dirty="0"/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Syllabus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Lecture slides + recordings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All homework due dates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Extra resources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Gill Sans MT" panose="020B0502020104020203" pitchFamily="34" charset="77"/>
              </a:rPr>
              <a:t>Jupyter</a:t>
            </a:r>
            <a:r>
              <a:rPr lang="en-US" sz="2800" b="1" dirty="0">
                <a:latin typeface="Gill Sans MT" panose="020B0502020104020203" pitchFamily="34" charset="77"/>
              </a:rPr>
              <a:t> Hub: </a:t>
            </a:r>
            <a:r>
              <a:rPr lang="en-US" sz="2800" dirty="0">
                <a:latin typeface="Gill Sans MT" panose="020B0502020104020203" pitchFamily="34" charset="77"/>
                <a:hlinkClick r:id="rId4"/>
              </a:rPr>
              <a:t>http://datahub.ucsd.edu</a:t>
            </a:r>
            <a:endParaRPr lang="en-US" sz="2800" dirty="0">
              <a:latin typeface="Gill Sans MT" panose="020B0502020104020203" pitchFamily="34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Gill Sans MT" panose="020B0502020104020203" pitchFamily="34" charset="77"/>
              </a:rPr>
              <a:t>Piazza </a:t>
            </a:r>
            <a:r>
              <a:rPr lang="en-US" sz="2800" dirty="0">
                <a:latin typeface="Gill Sans MT" panose="020B0502020104020203" pitchFamily="34" charset="77"/>
              </a:rPr>
              <a:t>(see link on Canvas)</a:t>
            </a:r>
            <a:endParaRPr lang="en-US" sz="2800" b="1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24743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0AE970C-BA94-4F16-BFE0-74A063E84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   Grading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8D0A35-1A28-4EE5-8452-2AE9A1237C32}"/>
              </a:ext>
            </a:extLst>
          </p:cNvPr>
          <p:cNvSpPr txBox="1"/>
          <p:nvPr/>
        </p:nvSpPr>
        <p:spPr>
          <a:xfrm>
            <a:off x="626851" y="1518249"/>
            <a:ext cx="3910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0"/>
              </a:rPr>
              <a:t>Homework  – 70%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F3D9995-3FE0-4FA9-A82A-C63E7258B3CF}"/>
              </a:ext>
            </a:extLst>
          </p:cNvPr>
          <p:cNvSpPr/>
          <p:nvPr/>
        </p:nvSpPr>
        <p:spPr>
          <a:xfrm>
            <a:off x="270294" y="1667774"/>
            <a:ext cx="212785" cy="19553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1FECAE-91E3-444E-940F-092F72AAE62F}"/>
              </a:ext>
            </a:extLst>
          </p:cNvPr>
          <p:cNvSpPr txBox="1"/>
          <p:nvPr/>
        </p:nvSpPr>
        <p:spPr>
          <a:xfrm>
            <a:off x="3794760" y="543335"/>
            <a:ext cx="8199119" cy="52629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One lab module each week. 10% each (100 pts)</a:t>
            </a:r>
          </a:p>
          <a:p>
            <a:endParaRPr lang="en-US" sz="2400" dirty="0">
              <a:latin typeface="Gill Sans MT" panose="020B0502020104020203" pitchFamily="34" charset="0"/>
            </a:endParaRPr>
          </a:p>
          <a:p>
            <a:r>
              <a:rPr lang="en-US" sz="2400" dirty="0">
                <a:latin typeface="Gill Sans MT" panose="020B0502020104020203" pitchFamily="34" charset="0"/>
              </a:rPr>
              <a:t>All lab assignments completed on </a:t>
            </a:r>
            <a:r>
              <a:rPr lang="en-US" sz="2400" b="1" dirty="0" err="1">
                <a:latin typeface="Gill Sans MT" panose="020B0502020104020203" pitchFamily="34" charset="0"/>
              </a:rPr>
              <a:t>JupyterHub</a:t>
            </a:r>
            <a:r>
              <a:rPr lang="en-US" sz="2400" dirty="0">
                <a:latin typeface="Gill Sans MT" panose="020B0502020104020203" pitchFamily="34" charset="0"/>
              </a:rPr>
              <a:t> notebooks</a:t>
            </a:r>
          </a:p>
          <a:p>
            <a:r>
              <a:rPr lang="en-US" sz="2400" dirty="0">
                <a:latin typeface="Gill Sans MT" panose="020B0502020104020203" pitchFamily="34" charset="0"/>
              </a:rPr>
              <a:t>(</a:t>
            </a:r>
            <a:r>
              <a:rPr lang="en-US" sz="2400" dirty="0" err="1">
                <a:latin typeface="Gill Sans MT" panose="020B0502020104020203" pitchFamily="34" charset="0"/>
              </a:rPr>
              <a:t>datahub.ucsd.edu</a:t>
            </a:r>
            <a:r>
              <a:rPr lang="en-US" sz="2400" dirty="0">
                <a:latin typeface="Gill Sans MT" panose="020B0502020104020203" pitchFamily="34" charset="0"/>
              </a:rPr>
              <a:t>)</a:t>
            </a:r>
          </a:p>
          <a:p>
            <a:endParaRPr lang="en-US" sz="2400" dirty="0">
              <a:latin typeface="Gill Sans MT" panose="020B0502020104020203" pitchFamily="34" charset="0"/>
            </a:endParaRPr>
          </a:p>
          <a:p>
            <a:r>
              <a:rPr lang="en-US" sz="2400" dirty="0">
                <a:latin typeface="Gill Sans MT" panose="020B0502020104020203" pitchFamily="34" charset="0"/>
              </a:rPr>
              <a:t>“Exercises” give theoretical background and basic exercises.</a:t>
            </a:r>
          </a:p>
          <a:p>
            <a:r>
              <a:rPr lang="en-US" sz="2400" dirty="0">
                <a:latin typeface="Gill Sans MT" panose="020B0502020104020203" pitchFamily="34" charset="0"/>
              </a:rPr>
              <a:t>“Lab” notebooks involve analysis of real data.</a:t>
            </a:r>
          </a:p>
          <a:p>
            <a:endParaRPr lang="en-US" sz="2400" dirty="0">
              <a:latin typeface="Gill Sans MT" panose="020B0502020104020203" pitchFamily="34" charset="0"/>
            </a:endParaRPr>
          </a:p>
          <a:p>
            <a:r>
              <a:rPr lang="en-US" sz="2400" dirty="0">
                <a:latin typeface="Gill Sans MT" panose="020B0502020104020203" pitchFamily="34" charset="0"/>
              </a:rPr>
              <a:t>All notebooks released on Mondays</a:t>
            </a:r>
          </a:p>
          <a:p>
            <a:r>
              <a:rPr lang="en-US" sz="2400" dirty="0">
                <a:latin typeface="Gill Sans MT" panose="020B0502020104020203" pitchFamily="34" charset="0"/>
              </a:rPr>
              <a:t>All notebooks due the next Sunday at 11:59pm PDT.</a:t>
            </a:r>
          </a:p>
          <a:p>
            <a:endParaRPr lang="en-US" sz="2400" dirty="0">
              <a:latin typeface="Gill Sans MT" panose="020B0502020104020203" pitchFamily="34" charset="0"/>
            </a:endParaRPr>
          </a:p>
          <a:p>
            <a:r>
              <a:rPr lang="en-US" sz="2400" dirty="0">
                <a:latin typeface="Gill Sans MT" panose="020B0502020104020203" pitchFamily="34" charset="0"/>
              </a:rPr>
              <a:t>Can work with a partner, use the internet for help, etc.</a:t>
            </a:r>
          </a:p>
          <a:p>
            <a:endParaRPr lang="en-US" sz="2400" dirty="0">
              <a:latin typeface="Gill Sans MT" panose="020B0502020104020203" pitchFamily="34" charset="0"/>
            </a:endParaRPr>
          </a:p>
          <a:p>
            <a:r>
              <a:rPr lang="en-US" sz="2400" dirty="0">
                <a:latin typeface="Gill Sans MT" panose="020B0502020104020203" pitchFamily="34" charset="0"/>
              </a:rPr>
              <a:t>More on this soon!</a:t>
            </a:r>
          </a:p>
        </p:txBody>
      </p:sp>
    </p:spTree>
    <p:extLst>
      <p:ext uri="{BB962C8B-B14F-4D97-AF65-F5344CB8AC3E}">
        <p14:creationId xmlns:p14="http://schemas.microsoft.com/office/powerpoint/2010/main" val="19370272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0AE970C-BA94-4F16-BFE0-74A063E84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   Grading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8D0A35-1A28-4EE5-8452-2AE9A1237C32}"/>
              </a:ext>
            </a:extLst>
          </p:cNvPr>
          <p:cNvSpPr txBox="1"/>
          <p:nvPr/>
        </p:nvSpPr>
        <p:spPr>
          <a:xfrm>
            <a:off x="626851" y="1518249"/>
            <a:ext cx="3910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0"/>
              </a:rPr>
              <a:t>Homework  – 70%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F3D9995-3FE0-4FA9-A82A-C63E7258B3CF}"/>
              </a:ext>
            </a:extLst>
          </p:cNvPr>
          <p:cNvSpPr/>
          <p:nvPr/>
        </p:nvSpPr>
        <p:spPr>
          <a:xfrm>
            <a:off x="270294" y="1667774"/>
            <a:ext cx="212785" cy="19553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1FECAE-91E3-444E-940F-092F72AAE62F}"/>
              </a:ext>
            </a:extLst>
          </p:cNvPr>
          <p:cNvSpPr txBox="1"/>
          <p:nvPr/>
        </p:nvSpPr>
        <p:spPr>
          <a:xfrm>
            <a:off x="5135881" y="1667774"/>
            <a:ext cx="5943600" cy="45243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Three quizzes, worth 5% each</a:t>
            </a:r>
          </a:p>
          <a:p>
            <a:endParaRPr lang="en-US" sz="2400" dirty="0">
              <a:latin typeface="Gill Sans MT" panose="020B0502020104020203" pitchFamily="34" charset="0"/>
            </a:endParaRPr>
          </a:p>
          <a:p>
            <a:r>
              <a:rPr lang="en-US" sz="2400" dirty="0">
                <a:latin typeface="Gill Sans MT" panose="020B0502020104020203" pitchFamily="34" charset="0"/>
              </a:rPr>
              <a:t>Held on Thursday labs of weeks 3, 5, and 7 at the beginning of lab session (1-1:30pm)</a:t>
            </a:r>
          </a:p>
          <a:p>
            <a:endParaRPr lang="en-US" sz="2400" dirty="0">
              <a:latin typeface="Gill Sans MT" panose="020B0502020104020203" pitchFamily="34" charset="0"/>
            </a:endParaRPr>
          </a:p>
          <a:p>
            <a:r>
              <a:rPr lang="en-US" sz="2400" dirty="0">
                <a:latin typeface="Gill Sans MT" panose="020B0502020104020203" pitchFamily="34" charset="0"/>
              </a:rPr>
              <a:t>Cover conceptual questions + command line skills</a:t>
            </a:r>
          </a:p>
          <a:p>
            <a:endParaRPr lang="en-US" sz="2400" dirty="0">
              <a:latin typeface="Gill Sans MT" panose="020B0502020104020203" pitchFamily="34" charset="0"/>
            </a:endParaRPr>
          </a:p>
          <a:p>
            <a:r>
              <a:rPr lang="en-US" sz="2400" dirty="0">
                <a:latin typeface="Gill Sans MT" panose="020B0502020104020203" pitchFamily="34" charset="0"/>
              </a:rPr>
              <a:t>Exercise notebooks will contain quiz review questions.</a:t>
            </a:r>
          </a:p>
          <a:p>
            <a:endParaRPr lang="en-US" sz="2400" dirty="0">
              <a:latin typeface="Gill Sans MT" panose="020B0502020104020203" pitchFamily="34" charset="0"/>
            </a:endParaRPr>
          </a:p>
          <a:p>
            <a:r>
              <a:rPr lang="en-US" sz="2400" dirty="0">
                <a:latin typeface="Gill Sans MT" panose="020B0502020104020203" pitchFamily="34" charset="0"/>
              </a:rPr>
              <a:t>All quizzes completed using Canvas.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42206A-6B31-1F4A-AF36-2A8ECD420B19}"/>
              </a:ext>
            </a:extLst>
          </p:cNvPr>
          <p:cNvSpPr txBox="1"/>
          <p:nvPr/>
        </p:nvSpPr>
        <p:spPr>
          <a:xfrm>
            <a:off x="626852" y="2468675"/>
            <a:ext cx="2969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0"/>
              </a:rPr>
              <a:t>Quizzes  – 15%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289D223-9D1B-024B-883E-4D6A5A9EA830}"/>
              </a:ext>
            </a:extLst>
          </p:cNvPr>
          <p:cNvSpPr/>
          <p:nvPr/>
        </p:nvSpPr>
        <p:spPr>
          <a:xfrm>
            <a:off x="270294" y="2601741"/>
            <a:ext cx="212785" cy="19553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409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0AE970C-BA94-4F16-BFE0-74A063E84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   Grading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8D0A35-1A28-4EE5-8452-2AE9A1237C32}"/>
              </a:ext>
            </a:extLst>
          </p:cNvPr>
          <p:cNvSpPr txBox="1"/>
          <p:nvPr/>
        </p:nvSpPr>
        <p:spPr>
          <a:xfrm>
            <a:off x="626851" y="1518249"/>
            <a:ext cx="3910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0"/>
              </a:rPr>
              <a:t>Homework  – 70%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F3D9995-3FE0-4FA9-A82A-C63E7258B3CF}"/>
              </a:ext>
            </a:extLst>
          </p:cNvPr>
          <p:cNvSpPr/>
          <p:nvPr/>
        </p:nvSpPr>
        <p:spPr>
          <a:xfrm>
            <a:off x="270294" y="1667774"/>
            <a:ext cx="212785" cy="19553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42206A-6B31-1F4A-AF36-2A8ECD420B19}"/>
              </a:ext>
            </a:extLst>
          </p:cNvPr>
          <p:cNvSpPr txBox="1"/>
          <p:nvPr/>
        </p:nvSpPr>
        <p:spPr>
          <a:xfrm>
            <a:off x="626852" y="2468675"/>
            <a:ext cx="2969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0"/>
              </a:rPr>
              <a:t>Quizzes  – 15%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289D223-9D1B-024B-883E-4D6A5A9EA830}"/>
              </a:ext>
            </a:extLst>
          </p:cNvPr>
          <p:cNvSpPr/>
          <p:nvPr/>
        </p:nvSpPr>
        <p:spPr>
          <a:xfrm>
            <a:off x="270294" y="2601741"/>
            <a:ext cx="212785" cy="19553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8A45A4-2967-B045-ACAD-5670E6BC0BEA}"/>
              </a:ext>
            </a:extLst>
          </p:cNvPr>
          <p:cNvSpPr txBox="1"/>
          <p:nvPr/>
        </p:nvSpPr>
        <p:spPr>
          <a:xfrm>
            <a:off x="626852" y="3419101"/>
            <a:ext cx="3701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0"/>
              </a:rPr>
              <a:t>Final projects  – 15%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8A3C177-6EB9-AF42-A6B5-08F66CDC983B}"/>
              </a:ext>
            </a:extLst>
          </p:cNvPr>
          <p:cNvSpPr/>
          <p:nvPr/>
        </p:nvSpPr>
        <p:spPr>
          <a:xfrm>
            <a:off x="270294" y="3552167"/>
            <a:ext cx="212785" cy="19553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889B8D-8EB1-D74B-97C7-FD00805C6BB2}"/>
              </a:ext>
            </a:extLst>
          </p:cNvPr>
          <p:cNvSpPr txBox="1"/>
          <p:nvPr/>
        </p:nvSpPr>
        <p:spPr>
          <a:xfrm>
            <a:off x="5247161" y="1827777"/>
            <a:ext cx="5681932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Use the bioinformatics tools we learned to (attempt to) reproduce results of published papers!</a:t>
            </a:r>
          </a:p>
          <a:p>
            <a:endParaRPr lang="en-US" sz="2400" dirty="0">
              <a:latin typeface="Gill Sans MT" panose="020B0502020104020203" pitchFamily="34" charset="0"/>
            </a:endParaRPr>
          </a:p>
          <a:p>
            <a:r>
              <a:rPr lang="en-US" sz="2400" dirty="0">
                <a:latin typeface="Gill Sans MT" panose="020B0502020104020203" pitchFamily="34" charset="0"/>
              </a:rPr>
              <a:t>Details coming soon. Draft project guidelines posted on Canvas.</a:t>
            </a:r>
          </a:p>
        </p:txBody>
      </p:sp>
    </p:spTree>
    <p:extLst>
      <p:ext uri="{BB962C8B-B14F-4D97-AF65-F5344CB8AC3E}">
        <p14:creationId xmlns:p14="http://schemas.microsoft.com/office/powerpoint/2010/main" val="2375057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0AE970C-BA94-4F16-BFE0-74A063E84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   Grading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8D0A35-1A28-4EE5-8452-2AE9A1237C32}"/>
              </a:ext>
            </a:extLst>
          </p:cNvPr>
          <p:cNvSpPr txBox="1"/>
          <p:nvPr/>
        </p:nvSpPr>
        <p:spPr>
          <a:xfrm>
            <a:off x="626851" y="1381089"/>
            <a:ext cx="3910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0"/>
              </a:rPr>
              <a:t>Homework  – 70%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F3D9995-3FE0-4FA9-A82A-C63E7258B3CF}"/>
              </a:ext>
            </a:extLst>
          </p:cNvPr>
          <p:cNvSpPr/>
          <p:nvPr/>
        </p:nvSpPr>
        <p:spPr>
          <a:xfrm>
            <a:off x="270294" y="1530614"/>
            <a:ext cx="212785" cy="19553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42206A-6B31-1F4A-AF36-2A8ECD420B19}"/>
              </a:ext>
            </a:extLst>
          </p:cNvPr>
          <p:cNvSpPr txBox="1"/>
          <p:nvPr/>
        </p:nvSpPr>
        <p:spPr>
          <a:xfrm>
            <a:off x="626852" y="2331515"/>
            <a:ext cx="2969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0"/>
              </a:rPr>
              <a:t>Quizzes  – 15%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289D223-9D1B-024B-883E-4D6A5A9EA830}"/>
              </a:ext>
            </a:extLst>
          </p:cNvPr>
          <p:cNvSpPr/>
          <p:nvPr/>
        </p:nvSpPr>
        <p:spPr>
          <a:xfrm>
            <a:off x="270294" y="2464581"/>
            <a:ext cx="212785" cy="19553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8A45A4-2967-B045-ACAD-5670E6BC0BEA}"/>
              </a:ext>
            </a:extLst>
          </p:cNvPr>
          <p:cNvSpPr txBox="1"/>
          <p:nvPr/>
        </p:nvSpPr>
        <p:spPr>
          <a:xfrm>
            <a:off x="626852" y="3281941"/>
            <a:ext cx="3701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0"/>
              </a:rPr>
              <a:t>Final projects  – 15%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8A3C177-6EB9-AF42-A6B5-08F66CDC983B}"/>
              </a:ext>
            </a:extLst>
          </p:cNvPr>
          <p:cNvSpPr/>
          <p:nvPr/>
        </p:nvSpPr>
        <p:spPr>
          <a:xfrm>
            <a:off x="270294" y="3415007"/>
            <a:ext cx="212785" cy="19553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8BFEF9-9E76-944D-8B60-49A5DED3409C}"/>
              </a:ext>
            </a:extLst>
          </p:cNvPr>
          <p:cNvSpPr txBox="1"/>
          <p:nvPr/>
        </p:nvSpPr>
        <p:spPr>
          <a:xfrm>
            <a:off x="626851" y="4232367"/>
            <a:ext cx="3701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0"/>
              </a:rPr>
              <a:t>Participation – 0%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680934A-90FA-3044-AE98-AD242E15E491}"/>
              </a:ext>
            </a:extLst>
          </p:cNvPr>
          <p:cNvSpPr/>
          <p:nvPr/>
        </p:nvSpPr>
        <p:spPr>
          <a:xfrm>
            <a:off x="270293" y="4365433"/>
            <a:ext cx="212785" cy="19553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449385-5178-BE4D-AABA-9CD0EF947970}"/>
              </a:ext>
            </a:extLst>
          </p:cNvPr>
          <p:cNvSpPr txBox="1"/>
          <p:nvPr/>
        </p:nvSpPr>
        <p:spPr>
          <a:xfrm>
            <a:off x="626851" y="5049726"/>
            <a:ext cx="3701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Attendance – 0%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8A1E4F2-5803-554E-878C-C310B3B78E18}"/>
              </a:ext>
            </a:extLst>
          </p:cNvPr>
          <p:cNvSpPr/>
          <p:nvPr/>
        </p:nvSpPr>
        <p:spPr>
          <a:xfrm>
            <a:off x="266266" y="5189530"/>
            <a:ext cx="212785" cy="195532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6A36D5-7850-3A47-A213-BDB870F947AA}"/>
              </a:ext>
            </a:extLst>
          </p:cNvPr>
          <p:cNvSpPr txBox="1"/>
          <p:nvPr/>
        </p:nvSpPr>
        <p:spPr>
          <a:xfrm>
            <a:off x="626851" y="5867085"/>
            <a:ext cx="3701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iClickers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  – 0%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014654A-06A8-0041-8EDD-26287E9636C6}"/>
              </a:ext>
            </a:extLst>
          </p:cNvPr>
          <p:cNvSpPr/>
          <p:nvPr/>
        </p:nvSpPr>
        <p:spPr>
          <a:xfrm>
            <a:off x="288404" y="6000151"/>
            <a:ext cx="212785" cy="195532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C0463C-9D2D-B04F-BEBD-25F700FF53E7}"/>
              </a:ext>
            </a:extLst>
          </p:cNvPr>
          <p:cNvSpPr txBox="1"/>
          <p:nvPr/>
        </p:nvSpPr>
        <p:spPr>
          <a:xfrm>
            <a:off x="5140480" y="657094"/>
            <a:ext cx="6424667" cy="52629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Attendance at lectures + labs highly encouraged. Helping your classmates via Piazza or private Zoom meetings also highly encouraged.</a:t>
            </a:r>
          </a:p>
          <a:p>
            <a:endParaRPr lang="en-US" sz="2400" dirty="0">
              <a:latin typeface="Gill Sans MT" panose="020B0502020104020203" pitchFamily="34" charset="0"/>
            </a:endParaRPr>
          </a:p>
          <a:p>
            <a:r>
              <a:rPr lang="en-US" sz="2400" dirty="0">
                <a:latin typeface="Gill Sans MT" panose="020B0502020104020203" pitchFamily="34" charset="0"/>
              </a:rPr>
              <a:t>Participation is not explicitly graded. However, there are many benefits of being an active member of the class!</a:t>
            </a:r>
          </a:p>
          <a:p>
            <a:endParaRPr lang="en-US" sz="2400" dirty="0">
              <a:latin typeface="Gill Sans MT" panose="020B0502020104020203" pitchFamily="34" charset="0"/>
            </a:endParaRPr>
          </a:p>
          <a:p>
            <a:r>
              <a:rPr lang="en-US" sz="2400" dirty="0">
                <a:latin typeface="Gill Sans MT" panose="020B0502020104020203" pitchFamily="34" charset="0"/>
              </a:rPr>
              <a:t>We will attempt to have some interaction during lecture through Zoom chat. I will check the chat at various checkpoints during lectures.</a:t>
            </a:r>
          </a:p>
          <a:p>
            <a:endParaRPr lang="en-US" sz="2400" dirty="0">
              <a:latin typeface="Gill Sans MT" panose="020B0502020104020203" pitchFamily="34" charset="0"/>
            </a:endParaRPr>
          </a:p>
          <a:p>
            <a:r>
              <a:rPr lang="en-US" sz="2400" dirty="0">
                <a:latin typeface="Gill Sans MT" panose="020B0502020104020203" pitchFamily="34" charset="0"/>
              </a:rPr>
              <a:t>Lectures will be recorded and slides posted on the course website.</a:t>
            </a:r>
          </a:p>
        </p:txBody>
      </p:sp>
    </p:spTree>
    <p:extLst>
      <p:ext uri="{BB962C8B-B14F-4D97-AF65-F5344CB8AC3E}">
        <p14:creationId xmlns:p14="http://schemas.microsoft.com/office/powerpoint/2010/main" val="429271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0AE970C-BA94-4F16-BFE0-74A063E84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   Other policies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30FE63-246E-4A7E-8EBF-890DA9BB0824}"/>
              </a:ext>
            </a:extLst>
          </p:cNvPr>
          <p:cNvSpPr txBox="1"/>
          <p:nvPr/>
        </p:nvSpPr>
        <p:spPr>
          <a:xfrm>
            <a:off x="1272108" y="1259615"/>
            <a:ext cx="935678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0"/>
              </a:rPr>
              <a:t>Academic integrity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0"/>
              </a:rPr>
              <a:t>Accommodations for students with disabilities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0"/>
              </a:rPr>
              <a:t>Diversity and inclusion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0"/>
              </a:rPr>
              <a:t>Disclaimer</a:t>
            </a:r>
          </a:p>
          <a:p>
            <a:endParaRPr lang="en-US" sz="3200" dirty="0">
              <a:latin typeface="Gill Sans MT" panose="020B0502020104020203" pitchFamily="34" charset="0"/>
            </a:endParaRPr>
          </a:p>
          <a:p>
            <a:r>
              <a:rPr lang="en-US" sz="3200" dirty="0">
                <a:latin typeface="Gill Sans MT" panose="020B0502020104020203" pitchFamily="34" charset="0"/>
              </a:rPr>
              <a:t>See syllabus and Canvas for more details.</a:t>
            </a:r>
          </a:p>
          <a:p>
            <a:endParaRPr lang="en-US" sz="3200" dirty="0">
              <a:latin typeface="Gill Sans MT" panose="020B0502020104020203" pitchFamily="34" charset="0"/>
            </a:endParaRPr>
          </a:p>
          <a:p>
            <a:r>
              <a:rPr lang="en-US" sz="3200" dirty="0">
                <a:latin typeface="Gill Sans MT" panose="020B0502020104020203" pitchFamily="34" charset="0"/>
              </a:rPr>
              <a:t>Always feel free to email to set up a private appointment.</a:t>
            </a:r>
          </a:p>
        </p:txBody>
      </p:sp>
    </p:spTree>
    <p:extLst>
      <p:ext uri="{BB962C8B-B14F-4D97-AF65-F5344CB8AC3E}">
        <p14:creationId xmlns:p14="http://schemas.microsoft.com/office/powerpoint/2010/main" val="2023938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0AE970C-BA94-4F16-BFE0-74A063E84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  Python and UNIX help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30FE63-246E-4A7E-8EBF-890DA9BB0824}"/>
              </a:ext>
            </a:extLst>
          </p:cNvPr>
          <p:cNvSpPr txBox="1"/>
          <p:nvPr/>
        </p:nvSpPr>
        <p:spPr>
          <a:xfrm>
            <a:off x="1272108" y="1259615"/>
            <a:ext cx="935678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0"/>
              </a:rPr>
              <a:t>Assignment notebooks attempt to introduce all UNIX commands/Python concepts needed to complete lab assignments.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0"/>
              </a:rPr>
              <a:t>If you are new to the UNIX command line or haven’t coded in Python before and are concerned about this, please reach out to us.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0"/>
              </a:rPr>
              <a:t>We will continuously update a “cheat sheet” of all commands we’ve learned on Canvas.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0"/>
              </a:rPr>
              <a:t>There is an optional Python lightning course during week 1. More on this in a bit.</a:t>
            </a:r>
          </a:p>
        </p:txBody>
      </p:sp>
    </p:spTree>
    <p:extLst>
      <p:ext uri="{BB962C8B-B14F-4D97-AF65-F5344CB8AC3E}">
        <p14:creationId xmlns:p14="http://schemas.microsoft.com/office/powerpoint/2010/main" val="1361021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148A9AA2-9E05-414C-9F00-1915D489C7EC}"/>
              </a:ext>
            </a:extLst>
          </p:cNvPr>
          <p:cNvSpPr txBox="1">
            <a:spLocks/>
          </p:cNvSpPr>
          <p:nvPr/>
        </p:nvSpPr>
        <p:spPr>
          <a:xfrm>
            <a:off x="0" y="54574"/>
            <a:ext cx="12192000" cy="12050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Our goal: convert biological data into knowledge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3061C9-263C-DF4D-8683-464961BD8830}"/>
              </a:ext>
            </a:extLst>
          </p:cNvPr>
          <p:cNvSpPr/>
          <p:nvPr/>
        </p:nvSpPr>
        <p:spPr>
          <a:xfrm>
            <a:off x="644577" y="1366976"/>
            <a:ext cx="113175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u="sng" dirty="0">
                <a:solidFill>
                  <a:srgbClr val="202124"/>
                </a:solidFill>
                <a:latin typeface="Gill Sans MT" panose="020B0502020104020203" pitchFamily="34" charset="77"/>
              </a:rPr>
              <a:t>Bioinformatics:</a:t>
            </a:r>
            <a:r>
              <a:rPr lang="en-US" sz="2800" dirty="0">
                <a:solidFill>
                  <a:srgbClr val="202124"/>
                </a:solidFill>
                <a:latin typeface="Gill Sans MT" panose="020B0502020104020203" pitchFamily="34" charset="77"/>
              </a:rPr>
              <a:t> the science of collecting and analyzing complex biological data such as genetic codes </a:t>
            </a:r>
            <a:r>
              <a:rPr lang="en-US" dirty="0">
                <a:solidFill>
                  <a:srgbClr val="202124"/>
                </a:solidFill>
                <a:latin typeface="Gill Sans MT" panose="020B0502020104020203" pitchFamily="34" charset="77"/>
              </a:rPr>
              <a:t>(Definition from Oxford Languages)</a:t>
            </a:r>
            <a:endParaRPr lang="en-US" sz="2800" dirty="0">
              <a:latin typeface="Gill Sans MT" panose="020B0502020104020203" pitchFamily="34" charset="77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858897A-8643-3646-96FA-281F402790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486" y="2685756"/>
            <a:ext cx="3989512" cy="3070467"/>
          </a:xfrm>
          <a:prstGeom prst="rect">
            <a:avLst/>
          </a:prstGeom>
        </p:spPr>
      </p:pic>
      <p:sp>
        <p:nvSpPr>
          <p:cNvPr id="18" name="Right Arrow 17">
            <a:extLst>
              <a:ext uri="{FF2B5EF4-FFF2-40B4-BE49-F238E27FC236}">
                <a16:creationId xmlns:a16="http://schemas.microsoft.com/office/drawing/2014/main" id="{E431172E-788D-C149-9490-4BB17358332A}"/>
              </a:ext>
            </a:extLst>
          </p:cNvPr>
          <p:cNvSpPr/>
          <p:nvPr/>
        </p:nvSpPr>
        <p:spPr>
          <a:xfrm>
            <a:off x="7070363" y="3907331"/>
            <a:ext cx="1034322" cy="58461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3B2CE1-4E8D-4B42-B14F-2CC6D5EF0888}"/>
              </a:ext>
            </a:extLst>
          </p:cNvPr>
          <p:cNvSpPr/>
          <p:nvPr/>
        </p:nvSpPr>
        <p:spPr>
          <a:xfrm>
            <a:off x="8581870" y="3168509"/>
            <a:ext cx="19562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???</a:t>
            </a:r>
            <a:endParaRPr lang="en-US" sz="8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AA803C2-E2D3-F244-90D6-FFECDCD9FC7D}"/>
              </a:ext>
            </a:extLst>
          </p:cNvPr>
          <p:cNvSpPr/>
          <p:nvPr/>
        </p:nvSpPr>
        <p:spPr>
          <a:xfrm>
            <a:off x="1613594" y="5846163"/>
            <a:ext cx="51351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Current genome sequencing projects are generating </a:t>
            </a:r>
            <a:r>
              <a:rPr lang="en-US" sz="2400" b="1" dirty="0">
                <a:latin typeface="Gill Sans MT" panose="020B0502020104020203" pitchFamily="34" charset="77"/>
              </a:rPr>
              <a:t>Petabytes</a:t>
            </a:r>
            <a:r>
              <a:rPr lang="en-US" sz="2400" dirty="0">
                <a:latin typeface="Gill Sans MT" panose="020B0502020104020203" pitchFamily="34" charset="77"/>
              </a:rPr>
              <a:t> of data!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52B2E4-5FB4-0541-9CA6-641D012E286D}"/>
              </a:ext>
            </a:extLst>
          </p:cNvPr>
          <p:cNvSpPr txBox="1"/>
          <p:nvPr/>
        </p:nvSpPr>
        <p:spPr>
          <a:xfrm>
            <a:off x="6748789" y="4784695"/>
            <a:ext cx="4741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Gill Sans MT" panose="020B0502020104020203" pitchFamily="34" charset="77"/>
              </a:rPr>
              <a:t>Enter: us, the bioinformaticians!</a:t>
            </a:r>
          </a:p>
        </p:txBody>
      </p:sp>
    </p:spTree>
    <p:extLst>
      <p:ext uri="{BB962C8B-B14F-4D97-AF65-F5344CB8AC3E}">
        <p14:creationId xmlns:p14="http://schemas.microsoft.com/office/powerpoint/2010/main" val="397263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EDA14E-E2CE-C445-885F-070C0ABA73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847"/>
            <a:ext cx="12192000" cy="6782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D22C5D-F14F-AD41-8717-FFFC56E532C9}"/>
              </a:ext>
            </a:extLst>
          </p:cNvPr>
          <p:cNvSpPr txBox="1"/>
          <p:nvPr/>
        </p:nvSpPr>
        <p:spPr>
          <a:xfrm>
            <a:off x="2578100" y="2005577"/>
            <a:ext cx="70358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Gill Sans MT" panose="020B0502020104020203" pitchFamily="34" charset="77"/>
              </a:rPr>
              <a:t>Questions?</a:t>
            </a:r>
          </a:p>
          <a:p>
            <a:pPr algn="ctr"/>
            <a:r>
              <a:rPr lang="en-US" sz="4800" dirty="0">
                <a:latin typeface="Gill Sans MT" panose="020B0502020104020203" pitchFamily="34" charset="77"/>
              </a:rPr>
              <a:t>(send a private Zoom chat, or “raise your hand”)</a:t>
            </a:r>
            <a:endParaRPr lang="en-US" sz="2800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903111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EDA14E-E2CE-C445-885F-070C0ABA73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847"/>
            <a:ext cx="12192000" cy="6782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D22C5D-F14F-AD41-8717-FFFC56E532C9}"/>
              </a:ext>
            </a:extLst>
          </p:cNvPr>
          <p:cNvSpPr txBox="1"/>
          <p:nvPr/>
        </p:nvSpPr>
        <p:spPr>
          <a:xfrm>
            <a:off x="2968413" y="2628724"/>
            <a:ext cx="6255173" cy="12618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Gill Sans MT" panose="020B0502020104020203" pitchFamily="34" charset="77"/>
              </a:rPr>
              <a:t>Intro to NGS</a:t>
            </a:r>
          </a:p>
          <a:p>
            <a:pPr algn="ctr"/>
            <a:r>
              <a:rPr lang="en-US" sz="2800" b="1" dirty="0">
                <a:latin typeface="Gill Sans MT" panose="020B0502020104020203" pitchFamily="34" charset="77"/>
              </a:rPr>
              <a:t>(and a bit about how we got there)</a:t>
            </a:r>
          </a:p>
        </p:txBody>
      </p:sp>
    </p:spTree>
    <p:extLst>
      <p:ext uri="{BB962C8B-B14F-4D97-AF65-F5344CB8AC3E}">
        <p14:creationId xmlns:p14="http://schemas.microsoft.com/office/powerpoint/2010/main" val="30473067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3824F6-8BBC-024E-973E-B23183D20EA8}"/>
              </a:ext>
            </a:extLst>
          </p:cNvPr>
          <p:cNvCxnSpPr/>
          <p:nvPr/>
        </p:nvCxnSpPr>
        <p:spPr>
          <a:xfrm>
            <a:off x="304800" y="1905000"/>
            <a:ext cx="1123188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54C35E76-635A-8343-BD59-A104C8A9D975}"/>
              </a:ext>
            </a:extLst>
          </p:cNvPr>
          <p:cNvSpPr/>
          <p:nvPr/>
        </p:nvSpPr>
        <p:spPr>
          <a:xfrm>
            <a:off x="1181745" y="1767840"/>
            <a:ext cx="274320" cy="27432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A4C413-9036-1347-A3D7-BBD2F231EDD0}"/>
              </a:ext>
            </a:extLst>
          </p:cNvPr>
          <p:cNvSpPr txBox="1"/>
          <p:nvPr/>
        </p:nvSpPr>
        <p:spPr>
          <a:xfrm>
            <a:off x="365760" y="2147894"/>
            <a:ext cx="1906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1977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Sanger Sequencing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17BF26B-4085-2042-AC2F-FC45230CB9FF}"/>
              </a:ext>
            </a:extLst>
          </p:cNvPr>
          <p:cNvSpPr/>
          <p:nvPr/>
        </p:nvSpPr>
        <p:spPr>
          <a:xfrm>
            <a:off x="6729105" y="1783080"/>
            <a:ext cx="274320" cy="27432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982F5B-159D-DA4D-A688-5680FBFE8DF6}"/>
              </a:ext>
            </a:extLst>
          </p:cNvPr>
          <p:cNvSpPr txBox="1"/>
          <p:nvPr/>
        </p:nvSpPr>
        <p:spPr>
          <a:xfrm>
            <a:off x="6280212" y="2163134"/>
            <a:ext cx="11721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2003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HGP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completed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9A7FB9B-8788-B749-9CCF-3E5A9F9C88C7}"/>
              </a:ext>
            </a:extLst>
          </p:cNvPr>
          <p:cNvSpPr/>
          <p:nvPr/>
        </p:nvSpPr>
        <p:spPr>
          <a:xfrm>
            <a:off x="4368544" y="1767840"/>
            <a:ext cx="274320" cy="27432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24D4D7-48FC-244D-9400-4C7F75B2F92D}"/>
              </a:ext>
            </a:extLst>
          </p:cNvPr>
          <p:cNvSpPr txBox="1"/>
          <p:nvPr/>
        </p:nvSpPr>
        <p:spPr>
          <a:xfrm>
            <a:off x="3270916" y="2147894"/>
            <a:ext cx="24695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1990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Human Genome Project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started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3C95245-B1D8-2841-BE38-524F183A5449}"/>
              </a:ext>
            </a:extLst>
          </p:cNvPr>
          <p:cNvSpPr/>
          <p:nvPr/>
        </p:nvSpPr>
        <p:spPr>
          <a:xfrm>
            <a:off x="2098637" y="1767840"/>
            <a:ext cx="274320" cy="27432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2D77D9-7A23-A040-8A10-A14F6E79D9F3}"/>
              </a:ext>
            </a:extLst>
          </p:cNvPr>
          <p:cNvSpPr txBox="1"/>
          <p:nvPr/>
        </p:nvSpPr>
        <p:spPr>
          <a:xfrm>
            <a:off x="1224141" y="2890970"/>
            <a:ext cx="2023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~1980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Shotgun sequencing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EBD0308-A609-8141-BDCF-CDCC8BF9B9E9}"/>
              </a:ext>
            </a:extLst>
          </p:cNvPr>
          <p:cNvCxnSpPr>
            <a:stCxn id="15" idx="0"/>
            <a:endCxn id="14" idx="4"/>
          </p:cNvCxnSpPr>
          <p:nvPr/>
        </p:nvCxnSpPr>
        <p:spPr>
          <a:xfrm flipV="1">
            <a:off x="2235797" y="2042160"/>
            <a:ext cx="0" cy="8488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D3046C00-D30A-674E-A67A-8973EDF58CB8}"/>
              </a:ext>
            </a:extLst>
          </p:cNvPr>
          <p:cNvSpPr/>
          <p:nvPr/>
        </p:nvSpPr>
        <p:spPr>
          <a:xfrm>
            <a:off x="7315168" y="1767840"/>
            <a:ext cx="274320" cy="27432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CC75E6-FC80-BF4F-8304-05C07F54D79C}"/>
              </a:ext>
            </a:extLst>
          </p:cNvPr>
          <p:cNvSpPr txBox="1"/>
          <p:nvPr/>
        </p:nvSpPr>
        <p:spPr>
          <a:xfrm>
            <a:off x="6537654" y="3537301"/>
            <a:ext cx="18293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2005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First NGS system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(454, Roche)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0730C4-0F3D-B143-9320-77C19E9A670D}"/>
              </a:ext>
            </a:extLst>
          </p:cNvPr>
          <p:cNvSpPr txBox="1"/>
          <p:nvPr/>
        </p:nvSpPr>
        <p:spPr>
          <a:xfrm>
            <a:off x="7498844" y="2453584"/>
            <a:ext cx="1574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2007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Illumina/</a:t>
            </a:r>
            <a:r>
              <a:rPr lang="en-US" dirty="0" err="1">
                <a:latin typeface="Gill Sans MT" panose="020B0502020104020203" pitchFamily="34" charset="77"/>
              </a:rPr>
              <a:t>Solexa</a:t>
            </a:r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8BC3C4-8B9E-094F-BE6E-56A34414109B}"/>
              </a:ext>
            </a:extLst>
          </p:cNvPr>
          <p:cNvSpPr txBox="1"/>
          <p:nvPr/>
        </p:nvSpPr>
        <p:spPr>
          <a:xfrm>
            <a:off x="6621649" y="918028"/>
            <a:ext cx="4499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2000s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Other systems: ABI SOLID, Ion Torrent, PacBio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26AD24A-E3EC-CE4B-B11D-8CA7C384DFED}"/>
              </a:ext>
            </a:extLst>
          </p:cNvPr>
          <p:cNvSpPr/>
          <p:nvPr/>
        </p:nvSpPr>
        <p:spPr>
          <a:xfrm>
            <a:off x="7857144" y="1767840"/>
            <a:ext cx="274320" cy="27432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37EEAC1-BCB7-6B42-A260-63F594A2680B}"/>
              </a:ext>
            </a:extLst>
          </p:cNvPr>
          <p:cNvSpPr/>
          <p:nvPr/>
        </p:nvSpPr>
        <p:spPr>
          <a:xfrm>
            <a:off x="10676544" y="1767840"/>
            <a:ext cx="274320" cy="27432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2A1A47-33DB-A64A-8DA6-F1D95C421198}"/>
              </a:ext>
            </a:extLst>
          </p:cNvPr>
          <p:cNvSpPr txBox="1"/>
          <p:nvPr/>
        </p:nvSpPr>
        <p:spPr>
          <a:xfrm>
            <a:off x="9963952" y="2147894"/>
            <a:ext cx="1699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~2017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$1,000 Genome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CDEA7DB-EEF6-CB44-A460-EFDF7C7ED492}"/>
              </a:ext>
            </a:extLst>
          </p:cNvPr>
          <p:cNvCxnSpPr>
            <a:stCxn id="19" idx="0"/>
            <a:endCxn id="18" idx="4"/>
          </p:cNvCxnSpPr>
          <p:nvPr/>
        </p:nvCxnSpPr>
        <p:spPr>
          <a:xfrm flipV="1">
            <a:off x="7452328" y="2042160"/>
            <a:ext cx="0" cy="14951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954242F-C55F-8E43-98F8-790A257FD529}"/>
              </a:ext>
            </a:extLst>
          </p:cNvPr>
          <p:cNvCxnSpPr>
            <a:endCxn id="22" idx="4"/>
          </p:cNvCxnSpPr>
          <p:nvPr/>
        </p:nvCxnSpPr>
        <p:spPr>
          <a:xfrm flipH="1" flipV="1">
            <a:off x="7994304" y="2042160"/>
            <a:ext cx="137160" cy="42440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7FE1EA2-1A02-5C4C-BDAE-1862CAD5E34E}"/>
              </a:ext>
            </a:extLst>
          </p:cNvPr>
          <p:cNvCxnSpPr>
            <a:cxnSpLocks/>
          </p:cNvCxnSpPr>
          <p:nvPr/>
        </p:nvCxnSpPr>
        <p:spPr>
          <a:xfrm>
            <a:off x="7315168" y="1564359"/>
            <a:ext cx="380559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7589964D-2776-0543-B15B-116503D5F974}"/>
              </a:ext>
            </a:extLst>
          </p:cNvPr>
          <p:cNvSpPr/>
          <p:nvPr/>
        </p:nvSpPr>
        <p:spPr>
          <a:xfrm>
            <a:off x="381243" y="1411514"/>
            <a:ext cx="1818301" cy="14794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6A76109-F213-524E-99BA-DF7445F1D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805" y="3634046"/>
            <a:ext cx="1437641" cy="215646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2C81D76-F669-D947-ACEF-375C6BB3C182}"/>
              </a:ext>
            </a:extLst>
          </p:cNvPr>
          <p:cNvSpPr txBox="1"/>
          <p:nvPr/>
        </p:nvSpPr>
        <p:spPr>
          <a:xfrm>
            <a:off x="317682" y="5790508"/>
            <a:ext cx="50371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Gill Sans MT" panose="020B0502020104020203" pitchFamily="34" charset="77"/>
              </a:rPr>
              <a:t>Fred Sanger</a:t>
            </a:r>
          </a:p>
          <a:p>
            <a:r>
              <a:rPr lang="en-US" dirty="0">
                <a:latin typeface="Gill Sans MT" panose="020B0502020104020203" pitchFamily="34" charset="77"/>
              </a:rPr>
              <a:t>1980 Nobel Prize for dideoxy (“Sanger”) sequencing</a:t>
            </a:r>
          </a:p>
          <a:p>
            <a:r>
              <a:rPr lang="en-US" dirty="0">
                <a:latin typeface="Gill Sans MT" panose="020B0502020104020203" pitchFamily="34" charset="77"/>
              </a:rPr>
              <a:t>(and also in 1958 for protein sequencing!)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61609D36-E5AB-6646-BD05-D080C6D65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   Sequencing – then and now</a:t>
            </a:r>
          </a:p>
        </p:txBody>
      </p:sp>
    </p:spTree>
    <p:extLst>
      <p:ext uri="{BB962C8B-B14F-4D97-AF65-F5344CB8AC3E}">
        <p14:creationId xmlns:p14="http://schemas.microsoft.com/office/powerpoint/2010/main" val="322150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223D200-2FC5-A941-8D45-D9A37FB0C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   dideoxy (“Sanger”) sequencing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E0FDC2-0D25-6B49-8E0B-BB0B6ED30CCD}"/>
              </a:ext>
            </a:extLst>
          </p:cNvPr>
          <p:cNvSpPr txBox="1"/>
          <p:nvPr/>
        </p:nvSpPr>
        <p:spPr>
          <a:xfrm>
            <a:off x="1656271" y="1423646"/>
            <a:ext cx="7868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ACGCATCGATCGGGACTACGACTAGCTACGTACACG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861194D-789B-9E4E-81A8-A2EF01F49908}"/>
              </a:ext>
            </a:extLst>
          </p:cNvPr>
          <p:cNvCxnSpPr>
            <a:cxnSpLocks/>
          </p:cNvCxnSpPr>
          <p:nvPr/>
        </p:nvCxnSpPr>
        <p:spPr>
          <a:xfrm>
            <a:off x="2367487" y="2176030"/>
            <a:ext cx="0" cy="71886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E340EA2-B94D-0845-9102-05045320D31C}"/>
              </a:ext>
            </a:extLst>
          </p:cNvPr>
          <p:cNvSpPr txBox="1"/>
          <p:nvPr/>
        </p:nvSpPr>
        <p:spPr>
          <a:xfrm flipH="1">
            <a:off x="2907785" y="2049509"/>
            <a:ext cx="7799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Polymerase + mix of dNTPs, fluorescent </a:t>
            </a:r>
            <a:r>
              <a:rPr lang="en-US" sz="2800" dirty="0" err="1">
                <a:latin typeface="Gill Sans MT" panose="020B0502020104020203" pitchFamily="34" charset="77"/>
              </a:rPr>
              <a:t>ddNTPs</a:t>
            </a:r>
            <a:endParaRPr lang="en-US" sz="2800" dirty="0">
              <a:latin typeface="Gill Sans MT" panose="020B0502020104020203" pitchFamily="34" charset="77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70D7AC3-866A-4047-9D04-A250B58A2C5C}"/>
              </a:ext>
            </a:extLst>
          </p:cNvPr>
          <p:cNvSpPr/>
          <p:nvPr/>
        </p:nvSpPr>
        <p:spPr>
          <a:xfrm>
            <a:off x="5403985" y="2572729"/>
            <a:ext cx="149641" cy="149641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55A5177-70BC-8D47-BC19-4033057E0F7B}"/>
              </a:ext>
            </a:extLst>
          </p:cNvPr>
          <p:cNvSpPr/>
          <p:nvPr/>
        </p:nvSpPr>
        <p:spPr>
          <a:xfrm>
            <a:off x="5556385" y="2725129"/>
            <a:ext cx="149641" cy="149641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A4567EF-B65D-114E-9374-A680F6C9E0B1}"/>
              </a:ext>
            </a:extLst>
          </p:cNvPr>
          <p:cNvSpPr/>
          <p:nvPr/>
        </p:nvSpPr>
        <p:spPr>
          <a:xfrm>
            <a:off x="5329164" y="2745257"/>
            <a:ext cx="149641" cy="149641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06E7240-04D1-834A-B889-3B3D2FB00B6A}"/>
              </a:ext>
            </a:extLst>
          </p:cNvPr>
          <p:cNvSpPr/>
          <p:nvPr/>
        </p:nvSpPr>
        <p:spPr>
          <a:xfrm>
            <a:off x="5467361" y="2952349"/>
            <a:ext cx="149641" cy="149641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77C2809-5EDC-E341-BF6E-3EBB7C4C84A9}"/>
              </a:ext>
            </a:extLst>
          </p:cNvPr>
          <p:cNvSpPr/>
          <p:nvPr/>
        </p:nvSpPr>
        <p:spPr>
          <a:xfrm>
            <a:off x="8302284" y="2572729"/>
            <a:ext cx="149641" cy="14964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F94AF2C-530E-5A42-8843-28717EDCFAC7}"/>
              </a:ext>
            </a:extLst>
          </p:cNvPr>
          <p:cNvSpPr/>
          <p:nvPr/>
        </p:nvSpPr>
        <p:spPr>
          <a:xfrm>
            <a:off x="8454684" y="2725129"/>
            <a:ext cx="149641" cy="14964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6D3CE1-7ED5-9848-A198-973B9D0601C4}"/>
              </a:ext>
            </a:extLst>
          </p:cNvPr>
          <p:cNvSpPr/>
          <p:nvPr/>
        </p:nvSpPr>
        <p:spPr>
          <a:xfrm>
            <a:off x="8227463" y="2745257"/>
            <a:ext cx="149641" cy="149641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D713E77-312D-CC42-BEFD-A6B13E48571B}"/>
              </a:ext>
            </a:extLst>
          </p:cNvPr>
          <p:cNvSpPr/>
          <p:nvPr/>
        </p:nvSpPr>
        <p:spPr>
          <a:xfrm>
            <a:off x="8365660" y="2952349"/>
            <a:ext cx="149641" cy="149641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76C972-0521-7344-97DC-A95BA4C6D3BF}"/>
              </a:ext>
            </a:extLst>
          </p:cNvPr>
          <p:cNvSpPr txBox="1"/>
          <p:nvPr/>
        </p:nvSpPr>
        <p:spPr>
          <a:xfrm>
            <a:off x="1682637" y="3311438"/>
            <a:ext cx="7868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ACGCATCGATCGGGACTACGACTAGCTACGTACACG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BB9E7FB-8622-0A48-A946-B9C15769F8F5}"/>
              </a:ext>
            </a:extLst>
          </p:cNvPr>
          <p:cNvSpPr/>
          <p:nvPr/>
        </p:nvSpPr>
        <p:spPr>
          <a:xfrm>
            <a:off x="1679759" y="3645211"/>
            <a:ext cx="25474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ACGCATCGAT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4E36310-5A6B-2641-9441-DC0C53D5D0FA}"/>
              </a:ext>
            </a:extLst>
          </p:cNvPr>
          <p:cNvSpPr/>
          <p:nvPr/>
        </p:nvSpPr>
        <p:spPr>
          <a:xfrm>
            <a:off x="1679759" y="3997860"/>
            <a:ext cx="27622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ACGCATCGATC</a:t>
            </a:r>
            <a:r>
              <a:rPr lang="en-US" sz="28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F434C92-ACD5-2B48-B36B-7917DF2A15E3}"/>
              </a:ext>
            </a:extLst>
          </p:cNvPr>
          <p:cNvSpPr/>
          <p:nvPr/>
        </p:nvSpPr>
        <p:spPr>
          <a:xfrm>
            <a:off x="1679759" y="4312158"/>
            <a:ext cx="42659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ACGCATCGATCGGGACTA</a:t>
            </a:r>
            <a:r>
              <a:rPr lang="en-US" sz="28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endParaRPr lang="en-US" sz="2800" b="1" dirty="0">
              <a:solidFill>
                <a:schemeClr val="accent6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C7602A6-4612-2448-A615-3384BBB28605}"/>
              </a:ext>
            </a:extLst>
          </p:cNvPr>
          <p:cNvSpPr/>
          <p:nvPr/>
        </p:nvSpPr>
        <p:spPr>
          <a:xfrm>
            <a:off x="1691200" y="4717495"/>
            <a:ext cx="3406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ACGCATCGATCGGG</a:t>
            </a:r>
            <a:r>
              <a:rPr lang="en-US" sz="2800" b="1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47D0641-5F1F-0545-9F6C-9CE4B77336EF}"/>
              </a:ext>
            </a:extLst>
          </p:cNvPr>
          <p:cNvCxnSpPr/>
          <p:nvPr/>
        </p:nvCxnSpPr>
        <p:spPr>
          <a:xfrm>
            <a:off x="6065342" y="4296283"/>
            <a:ext cx="128246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C2226AE-0A0B-8041-BC96-2EF8AE6B00E6}"/>
              </a:ext>
            </a:extLst>
          </p:cNvPr>
          <p:cNvSpPr txBox="1"/>
          <p:nvPr/>
        </p:nvSpPr>
        <p:spPr>
          <a:xfrm flipH="1">
            <a:off x="7410741" y="4000711"/>
            <a:ext cx="2582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Separate by size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E345EBA-29D2-9C40-BD2F-EEF95874AD56}"/>
              </a:ext>
            </a:extLst>
          </p:cNvPr>
          <p:cNvCxnSpPr/>
          <p:nvPr/>
        </p:nvCxnSpPr>
        <p:spPr>
          <a:xfrm>
            <a:off x="8486666" y="4499559"/>
            <a:ext cx="0" cy="46306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E56F90F-0663-DC43-A8E9-D8F906534E2D}"/>
              </a:ext>
            </a:extLst>
          </p:cNvPr>
          <p:cNvSpPr txBox="1"/>
          <p:nvPr/>
        </p:nvSpPr>
        <p:spPr>
          <a:xfrm flipH="1">
            <a:off x="7802191" y="5048071"/>
            <a:ext cx="26372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ACGCATCGATCGGG</a:t>
            </a:r>
            <a:r>
              <a:rPr lang="en-US" b="1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endParaRPr lang="en-US" b="1" dirty="0">
              <a:solidFill>
                <a:schemeClr val="accent1"/>
              </a:solidFill>
            </a:endParaRP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ACGCATCGATCGG</a:t>
            </a:r>
            <a:r>
              <a:rPr lang="en-US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</a:t>
            </a:r>
            <a:endParaRPr lang="en-US" b="1" dirty="0">
              <a:solidFill>
                <a:schemeClr val="accent2"/>
              </a:solidFill>
            </a:endParaRP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ACGCATCGATCG</a:t>
            </a:r>
            <a:r>
              <a:rPr lang="en-US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</a:t>
            </a:r>
            <a:endParaRPr lang="en-US" b="1" dirty="0">
              <a:solidFill>
                <a:schemeClr val="accent2"/>
              </a:solidFill>
            </a:endParaRP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ACGCATCGATC</a:t>
            </a:r>
            <a:r>
              <a:rPr lang="en-US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ACGCATCGAT</a:t>
            </a:r>
            <a:r>
              <a:rPr lang="en-US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endParaRPr lang="en-US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6E26A60-0F66-D143-9DEC-03D523F59A62}"/>
              </a:ext>
            </a:extLst>
          </p:cNvPr>
          <p:cNvCxnSpPr/>
          <p:nvPr/>
        </p:nvCxnSpPr>
        <p:spPr>
          <a:xfrm>
            <a:off x="6478915" y="5766536"/>
            <a:ext cx="128246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661B404-78C5-8B4A-B44D-B70C819AFA08}"/>
              </a:ext>
            </a:extLst>
          </p:cNvPr>
          <p:cNvCxnSpPr>
            <a:cxnSpLocks/>
          </p:cNvCxnSpPr>
          <p:nvPr/>
        </p:nvCxnSpPr>
        <p:spPr>
          <a:xfrm>
            <a:off x="9993237" y="5778727"/>
            <a:ext cx="66789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83EEA49-2D40-A149-9BC8-D75BE8349B19}"/>
              </a:ext>
            </a:extLst>
          </p:cNvPr>
          <p:cNvSpPr txBox="1"/>
          <p:nvPr/>
        </p:nvSpPr>
        <p:spPr>
          <a:xfrm flipH="1">
            <a:off x="2894615" y="5486766"/>
            <a:ext cx="3807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Read colors </a:t>
            </a:r>
            <a:r>
              <a:rPr lang="en-US" sz="2800" dirty="0">
                <a:latin typeface="Gill Sans MT" panose="020B0502020104020203" pitchFamily="34" charset="77"/>
              </a:rPr>
              <a:t>with</a:t>
            </a:r>
            <a:r>
              <a:rPr lang="en-US" sz="2800" dirty="0"/>
              <a:t> a laser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A639459-5525-2F4C-860D-9F076F6C072F}"/>
              </a:ext>
            </a:extLst>
          </p:cNvPr>
          <p:cNvSpPr txBox="1"/>
          <p:nvPr/>
        </p:nvSpPr>
        <p:spPr>
          <a:xfrm flipH="1">
            <a:off x="10706847" y="5497999"/>
            <a:ext cx="1192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Detect</a:t>
            </a:r>
          </a:p>
        </p:txBody>
      </p:sp>
    </p:spTree>
    <p:extLst>
      <p:ext uri="{BB962C8B-B14F-4D97-AF65-F5344CB8AC3E}">
        <p14:creationId xmlns:p14="http://schemas.microsoft.com/office/powerpoint/2010/main" val="11271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/>
      <p:bldP spid="20" grpId="0"/>
      <p:bldP spid="21" grpId="0"/>
      <p:bldP spid="22" grpId="0"/>
      <p:bldP spid="24" grpId="0"/>
      <p:bldP spid="26" grpId="0"/>
      <p:bldP spid="29" grpId="0"/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637F182-0E57-1140-A6CD-7C1357862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   dideoxy (“Sanger”) sequencing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BBA0C8-C0B7-514E-AF71-63B4F90977F6}"/>
              </a:ext>
            </a:extLst>
          </p:cNvPr>
          <p:cNvSpPr/>
          <p:nvPr/>
        </p:nvSpPr>
        <p:spPr>
          <a:xfrm>
            <a:off x="3567024" y="2824224"/>
            <a:ext cx="3383280" cy="3200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9CB6FB-DD7E-A649-934F-36D83E50BA3C}"/>
              </a:ext>
            </a:extLst>
          </p:cNvPr>
          <p:cNvSpPr txBox="1"/>
          <p:nvPr/>
        </p:nvSpPr>
        <p:spPr>
          <a:xfrm>
            <a:off x="337667" y="1254733"/>
            <a:ext cx="7868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ACGCATCGATCGGGACTACGACTAGCTACGTACACG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3FB363-3A7D-DE46-B26E-10A487CA380A}"/>
              </a:ext>
            </a:extLst>
          </p:cNvPr>
          <p:cNvSpPr txBox="1"/>
          <p:nvPr/>
        </p:nvSpPr>
        <p:spPr>
          <a:xfrm>
            <a:off x="5030098" y="6148165"/>
            <a:ext cx="627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Gel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108EEA-7C88-A74C-9422-077AFE7B1FCD}"/>
              </a:ext>
            </a:extLst>
          </p:cNvPr>
          <p:cNvSpPr txBox="1"/>
          <p:nvPr/>
        </p:nvSpPr>
        <p:spPr>
          <a:xfrm rot="16200000">
            <a:off x="1448997" y="4278308"/>
            <a:ext cx="3369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 Smaller &lt;- Size -&gt; Larger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407D3FD-9676-2F4A-9E20-4760AC920098}"/>
              </a:ext>
            </a:extLst>
          </p:cNvPr>
          <p:cNvCxnSpPr>
            <a:stCxn id="5" idx="0"/>
          </p:cNvCxnSpPr>
          <p:nvPr/>
        </p:nvCxnSpPr>
        <p:spPr>
          <a:xfrm>
            <a:off x="5258664" y="2824224"/>
            <a:ext cx="0" cy="3200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4017FCD-F373-F449-967A-FD02151164C0}"/>
              </a:ext>
            </a:extLst>
          </p:cNvPr>
          <p:cNvCxnSpPr/>
          <p:nvPr/>
        </p:nvCxnSpPr>
        <p:spPr>
          <a:xfrm>
            <a:off x="4389984" y="2824224"/>
            <a:ext cx="0" cy="3200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F542174-6808-EB43-A267-EBC4AB004378}"/>
              </a:ext>
            </a:extLst>
          </p:cNvPr>
          <p:cNvCxnSpPr/>
          <p:nvPr/>
        </p:nvCxnSpPr>
        <p:spPr>
          <a:xfrm>
            <a:off x="6112104" y="2824224"/>
            <a:ext cx="0" cy="3200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982C7E5-01BB-C749-A9FF-68D84C7536A4}"/>
              </a:ext>
            </a:extLst>
          </p:cNvPr>
          <p:cNvSpPr txBox="1"/>
          <p:nvPr/>
        </p:nvSpPr>
        <p:spPr>
          <a:xfrm>
            <a:off x="3567024" y="2239018"/>
            <a:ext cx="771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Gill Sans MT" panose="020B0502020104020203" pitchFamily="34" charset="77"/>
              </a:rPr>
              <a:t>“A”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BB7124-8972-794B-BD5E-26FDE26C899A}"/>
              </a:ext>
            </a:extLst>
          </p:cNvPr>
          <p:cNvSpPr txBox="1"/>
          <p:nvPr/>
        </p:nvSpPr>
        <p:spPr>
          <a:xfrm>
            <a:off x="4435738" y="2239018"/>
            <a:ext cx="768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  <a:latin typeface="Gill Sans MT" panose="020B0502020104020203" pitchFamily="34" charset="77"/>
              </a:rPr>
              <a:t>“C”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9C6B03-8B68-B84D-B000-41813DF33EE9}"/>
              </a:ext>
            </a:extLst>
          </p:cNvPr>
          <p:cNvSpPr txBox="1"/>
          <p:nvPr/>
        </p:nvSpPr>
        <p:spPr>
          <a:xfrm>
            <a:off x="5301246" y="2239018"/>
            <a:ext cx="780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  <a:latin typeface="Gill Sans MT" panose="020B0502020104020203" pitchFamily="34" charset="77"/>
              </a:rPr>
              <a:t>“G”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AEFD45-04E3-564C-86C0-694825079A96}"/>
              </a:ext>
            </a:extLst>
          </p:cNvPr>
          <p:cNvSpPr txBox="1"/>
          <p:nvPr/>
        </p:nvSpPr>
        <p:spPr>
          <a:xfrm>
            <a:off x="6112104" y="2239017"/>
            <a:ext cx="752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Gill Sans MT" panose="020B0502020104020203" pitchFamily="34" charset="77"/>
              </a:rPr>
              <a:t>“T”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7D426D-46F5-C740-8E89-9CC6BF18EC58}"/>
              </a:ext>
            </a:extLst>
          </p:cNvPr>
          <p:cNvSpPr txBox="1"/>
          <p:nvPr/>
        </p:nvSpPr>
        <p:spPr>
          <a:xfrm flipH="1">
            <a:off x="337667" y="1534924"/>
            <a:ext cx="2637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ACGCATCGATCGGG</a:t>
            </a:r>
            <a:r>
              <a:rPr lang="en-US" b="1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B56E9AD-4166-094A-9E76-D64E809E9928}"/>
              </a:ext>
            </a:extLst>
          </p:cNvPr>
          <p:cNvSpPr/>
          <p:nvPr/>
        </p:nvSpPr>
        <p:spPr>
          <a:xfrm>
            <a:off x="3679246" y="3122310"/>
            <a:ext cx="609600" cy="180932"/>
          </a:xfrm>
          <a:prstGeom prst="round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075CF3F-BA3A-454F-8AC7-7244BF3D0147}"/>
              </a:ext>
            </a:extLst>
          </p:cNvPr>
          <p:cNvSpPr/>
          <p:nvPr/>
        </p:nvSpPr>
        <p:spPr>
          <a:xfrm>
            <a:off x="5386126" y="3324568"/>
            <a:ext cx="609600" cy="180932"/>
          </a:xfrm>
          <a:prstGeom prst="round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30BA03C-05FA-5146-9EC8-5628E4F2475E}"/>
              </a:ext>
            </a:extLst>
          </p:cNvPr>
          <p:cNvSpPr/>
          <p:nvPr/>
        </p:nvSpPr>
        <p:spPr>
          <a:xfrm>
            <a:off x="5386126" y="3629041"/>
            <a:ext cx="609600" cy="180932"/>
          </a:xfrm>
          <a:prstGeom prst="round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CC310ACB-F82F-8B4C-81CA-5B2ADBB8954D}"/>
              </a:ext>
            </a:extLst>
          </p:cNvPr>
          <p:cNvSpPr/>
          <p:nvPr/>
        </p:nvSpPr>
        <p:spPr>
          <a:xfrm>
            <a:off x="5386126" y="3921422"/>
            <a:ext cx="609600" cy="180932"/>
          </a:xfrm>
          <a:prstGeom prst="round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2CF1603B-5B27-6749-9073-A3FF07C38C85}"/>
              </a:ext>
            </a:extLst>
          </p:cNvPr>
          <p:cNvSpPr/>
          <p:nvPr/>
        </p:nvSpPr>
        <p:spPr>
          <a:xfrm>
            <a:off x="4516463" y="4189656"/>
            <a:ext cx="609600" cy="180932"/>
          </a:xfrm>
          <a:prstGeom prst="round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8670766-C633-AD48-9695-987A1D7BC9F9}"/>
              </a:ext>
            </a:extLst>
          </p:cNvPr>
          <p:cNvSpPr/>
          <p:nvPr/>
        </p:nvSpPr>
        <p:spPr>
          <a:xfrm>
            <a:off x="6225328" y="4379742"/>
            <a:ext cx="609600" cy="180932"/>
          </a:xfrm>
          <a:prstGeom prst="round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98D98F9-11D1-9A45-A955-1BCFEF6430D0}"/>
              </a:ext>
            </a:extLst>
          </p:cNvPr>
          <p:cNvSpPr/>
          <p:nvPr/>
        </p:nvSpPr>
        <p:spPr>
          <a:xfrm>
            <a:off x="3679246" y="4699782"/>
            <a:ext cx="609600" cy="180932"/>
          </a:xfrm>
          <a:prstGeom prst="round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CFB32D7-8B53-F340-B82E-0F48CA84349C}"/>
              </a:ext>
            </a:extLst>
          </p:cNvPr>
          <p:cNvSpPr/>
          <p:nvPr/>
        </p:nvSpPr>
        <p:spPr>
          <a:xfrm>
            <a:off x="5386126" y="4994234"/>
            <a:ext cx="609600" cy="180932"/>
          </a:xfrm>
          <a:prstGeom prst="round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1CE11EF-4B06-9A4F-96C8-8DEC7AF2D668}"/>
              </a:ext>
            </a:extLst>
          </p:cNvPr>
          <p:cNvSpPr/>
          <p:nvPr/>
        </p:nvSpPr>
        <p:spPr>
          <a:xfrm>
            <a:off x="4516463" y="5315184"/>
            <a:ext cx="609600" cy="180932"/>
          </a:xfrm>
          <a:prstGeom prst="round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01208130-9691-C945-9C66-3E263F4B4656}"/>
              </a:ext>
            </a:extLst>
          </p:cNvPr>
          <p:cNvSpPr/>
          <p:nvPr/>
        </p:nvSpPr>
        <p:spPr>
          <a:xfrm>
            <a:off x="6225328" y="5595736"/>
            <a:ext cx="609600" cy="180932"/>
          </a:xfrm>
          <a:prstGeom prst="round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70829AD-9FF1-834F-8698-391D61EF0D89}"/>
              </a:ext>
            </a:extLst>
          </p:cNvPr>
          <p:cNvSpPr/>
          <p:nvPr/>
        </p:nvSpPr>
        <p:spPr>
          <a:xfrm>
            <a:off x="3679246" y="5784738"/>
            <a:ext cx="609600" cy="180932"/>
          </a:xfrm>
          <a:prstGeom prst="round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06A79D7-7191-5445-ACB2-54A94A2322BB}"/>
              </a:ext>
            </a:extLst>
          </p:cNvPr>
          <p:cNvSpPr txBox="1"/>
          <p:nvPr/>
        </p:nvSpPr>
        <p:spPr>
          <a:xfrm flipH="1">
            <a:off x="337667" y="1775445"/>
            <a:ext cx="2637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ACGCATCGATCGG</a:t>
            </a:r>
            <a:r>
              <a:rPr lang="en-US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F3726EE-1043-9344-9C3C-D83747856EC2}"/>
              </a:ext>
            </a:extLst>
          </p:cNvPr>
          <p:cNvSpPr txBox="1"/>
          <p:nvPr/>
        </p:nvSpPr>
        <p:spPr>
          <a:xfrm flipH="1">
            <a:off x="337667" y="2497009"/>
            <a:ext cx="2637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ACGCATCGAT</a:t>
            </a:r>
            <a:r>
              <a:rPr lang="en-US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endParaRPr lang="en-US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328C96F-8F42-BA43-9071-BFEFDE295B50}"/>
              </a:ext>
            </a:extLst>
          </p:cNvPr>
          <p:cNvSpPr txBox="1"/>
          <p:nvPr/>
        </p:nvSpPr>
        <p:spPr>
          <a:xfrm flipH="1">
            <a:off x="337667" y="2015966"/>
            <a:ext cx="2637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ACGCATCGATCG</a:t>
            </a:r>
            <a:r>
              <a:rPr lang="en-US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F394B83-9481-0946-B08F-07F92FA5AC59}"/>
              </a:ext>
            </a:extLst>
          </p:cNvPr>
          <p:cNvSpPr txBox="1"/>
          <p:nvPr/>
        </p:nvSpPr>
        <p:spPr>
          <a:xfrm flipH="1">
            <a:off x="337667" y="2256487"/>
            <a:ext cx="2637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ACGCATCGATC</a:t>
            </a:r>
            <a:r>
              <a:rPr lang="en-US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24B3BA6-6E1A-9D49-8B7A-E41434CCF331}"/>
              </a:ext>
            </a:extLst>
          </p:cNvPr>
          <p:cNvSpPr txBox="1"/>
          <p:nvPr/>
        </p:nvSpPr>
        <p:spPr>
          <a:xfrm flipH="1">
            <a:off x="7612036" y="3835713"/>
            <a:ext cx="3802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sz="40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lang="en-US" sz="40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en-US" sz="40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</a:t>
            </a:r>
            <a:r>
              <a:rPr lang="en-US" sz="4000" b="1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sz="40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lang="en-US" sz="40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en-US" sz="40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GGG</a:t>
            </a:r>
            <a:r>
              <a:rPr lang="en-US" sz="4000" b="1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endParaRPr lang="en-US" sz="4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0A4CBB3-3D9E-3749-8C1B-F3E147D2E267}"/>
              </a:ext>
            </a:extLst>
          </p:cNvPr>
          <p:cNvSpPr txBox="1"/>
          <p:nvPr/>
        </p:nvSpPr>
        <p:spPr>
          <a:xfrm>
            <a:off x="7323526" y="3350175"/>
            <a:ext cx="2296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Read off the gel!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FA38BEA-A107-AF4B-8285-6ED1B4D9F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459" y="4518826"/>
            <a:ext cx="7721632" cy="19915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F503E37-840A-9846-9479-BA6D56F46C23}"/>
              </a:ext>
            </a:extLst>
          </p:cNvPr>
          <p:cNvSpPr txBox="1"/>
          <p:nvPr/>
        </p:nvSpPr>
        <p:spPr>
          <a:xfrm>
            <a:off x="8173368" y="4571386"/>
            <a:ext cx="39856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Hard to sequence very long molecules. </a:t>
            </a:r>
          </a:p>
          <a:p>
            <a:r>
              <a:rPr lang="en-US" sz="2400" dirty="0">
                <a:latin typeface="Gill Sans MT" panose="020B0502020104020203" pitchFamily="34" charset="77"/>
              </a:rPr>
              <a:t>(like, we can’t just sequence our whole genome in one go)</a:t>
            </a:r>
          </a:p>
          <a:p>
            <a:r>
              <a:rPr lang="en-US" sz="2400" dirty="0">
                <a:latin typeface="Gill Sans MT" panose="020B0502020104020203" pitchFamily="34" charset="77"/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184722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  <p:bldP spid="13" grpId="0"/>
      <p:bldP spid="14" grpId="0"/>
      <p:bldP spid="15" grpId="0"/>
      <p:bldP spid="16" grpId="0"/>
      <p:bldP spid="17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/>
      <p:bldP spid="30" grpId="0"/>
      <p:bldP spid="31" grpId="0"/>
      <p:bldP spid="32" grpId="0"/>
      <p:bldP spid="33" grpId="0"/>
      <p:bldP spid="34" grpId="0"/>
      <p:bldP spid="3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9B7CBEB-A86A-854A-9E80-8E98ABFD7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   Sequencing then and now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3824F6-8BBC-024E-973E-B23183D20EA8}"/>
              </a:ext>
            </a:extLst>
          </p:cNvPr>
          <p:cNvCxnSpPr/>
          <p:nvPr/>
        </p:nvCxnSpPr>
        <p:spPr>
          <a:xfrm>
            <a:off x="304800" y="1905000"/>
            <a:ext cx="1123188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54C35E76-635A-8343-BD59-A104C8A9D975}"/>
              </a:ext>
            </a:extLst>
          </p:cNvPr>
          <p:cNvSpPr/>
          <p:nvPr/>
        </p:nvSpPr>
        <p:spPr>
          <a:xfrm>
            <a:off x="1181745" y="1767840"/>
            <a:ext cx="274320" cy="27432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A4C413-9036-1347-A3D7-BBD2F231EDD0}"/>
              </a:ext>
            </a:extLst>
          </p:cNvPr>
          <p:cNvSpPr txBox="1"/>
          <p:nvPr/>
        </p:nvSpPr>
        <p:spPr>
          <a:xfrm>
            <a:off x="365760" y="2147894"/>
            <a:ext cx="1906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1977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Sanger Sequencing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17BF26B-4085-2042-AC2F-FC45230CB9FF}"/>
              </a:ext>
            </a:extLst>
          </p:cNvPr>
          <p:cNvSpPr/>
          <p:nvPr/>
        </p:nvSpPr>
        <p:spPr>
          <a:xfrm>
            <a:off x="6729105" y="1783080"/>
            <a:ext cx="274320" cy="27432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982F5B-159D-DA4D-A688-5680FBFE8DF6}"/>
              </a:ext>
            </a:extLst>
          </p:cNvPr>
          <p:cNvSpPr txBox="1"/>
          <p:nvPr/>
        </p:nvSpPr>
        <p:spPr>
          <a:xfrm>
            <a:off x="6280212" y="2163134"/>
            <a:ext cx="11721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2003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HGP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completed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9A7FB9B-8788-B749-9CCF-3E5A9F9C88C7}"/>
              </a:ext>
            </a:extLst>
          </p:cNvPr>
          <p:cNvSpPr/>
          <p:nvPr/>
        </p:nvSpPr>
        <p:spPr>
          <a:xfrm>
            <a:off x="4368544" y="1767840"/>
            <a:ext cx="274320" cy="27432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24D4D7-48FC-244D-9400-4C7F75B2F92D}"/>
              </a:ext>
            </a:extLst>
          </p:cNvPr>
          <p:cNvSpPr txBox="1"/>
          <p:nvPr/>
        </p:nvSpPr>
        <p:spPr>
          <a:xfrm>
            <a:off x="3270916" y="2147894"/>
            <a:ext cx="24695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1990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Human Genome Project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started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3C95245-B1D8-2841-BE38-524F183A5449}"/>
              </a:ext>
            </a:extLst>
          </p:cNvPr>
          <p:cNvSpPr/>
          <p:nvPr/>
        </p:nvSpPr>
        <p:spPr>
          <a:xfrm>
            <a:off x="2098637" y="1767840"/>
            <a:ext cx="274320" cy="27432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2D77D9-7A23-A040-8A10-A14F6E79D9F3}"/>
              </a:ext>
            </a:extLst>
          </p:cNvPr>
          <p:cNvSpPr txBox="1"/>
          <p:nvPr/>
        </p:nvSpPr>
        <p:spPr>
          <a:xfrm>
            <a:off x="1224141" y="2890970"/>
            <a:ext cx="2023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~1980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Shotgun sequencing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EBD0308-A609-8141-BDCF-CDCC8BF9B9E9}"/>
              </a:ext>
            </a:extLst>
          </p:cNvPr>
          <p:cNvCxnSpPr>
            <a:stCxn id="15" idx="0"/>
            <a:endCxn id="14" idx="4"/>
          </p:cNvCxnSpPr>
          <p:nvPr/>
        </p:nvCxnSpPr>
        <p:spPr>
          <a:xfrm flipV="1">
            <a:off x="2235797" y="2042160"/>
            <a:ext cx="0" cy="8488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D3046C00-D30A-674E-A67A-8973EDF58CB8}"/>
              </a:ext>
            </a:extLst>
          </p:cNvPr>
          <p:cNvSpPr/>
          <p:nvPr/>
        </p:nvSpPr>
        <p:spPr>
          <a:xfrm>
            <a:off x="7315168" y="1767840"/>
            <a:ext cx="274320" cy="27432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CC75E6-FC80-BF4F-8304-05C07F54D79C}"/>
              </a:ext>
            </a:extLst>
          </p:cNvPr>
          <p:cNvSpPr txBox="1"/>
          <p:nvPr/>
        </p:nvSpPr>
        <p:spPr>
          <a:xfrm>
            <a:off x="6537654" y="3537301"/>
            <a:ext cx="18293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2005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First NGS system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(454, Roche)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0730C4-0F3D-B143-9320-77C19E9A670D}"/>
              </a:ext>
            </a:extLst>
          </p:cNvPr>
          <p:cNvSpPr txBox="1"/>
          <p:nvPr/>
        </p:nvSpPr>
        <p:spPr>
          <a:xfrm>
            <a:off x="7498844" y="2453584"/>
            <a:ext cx="1574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2007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Illumina/</a:t>
            </a:r>
            <a:r>
              <a:rPr lang="en-US" dirty="0" err="1">
                <a:latin typeface="Gill Sans MT" panose="020B0502020104020203" pitchFamily="34" charset="77"/>
              </a:rPr>
              <a:t>Solexa</a:t>
            </a:r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8BC3C4-8B9E-094F-BE6E-56A34414109B}"/>
              </a:ext>
            </a:extLst>
          </p:cNvPr>
          <p:cNvSpPr txBox="1"/>
          <p:nvPr/>
        </p:nvSpPr>
        <p:spPr>
          <a:xfrm>
            <a:off x="6621649" y="918028"/>
            <a:ext cx="4499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2000s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Other systems: ABI SOLID, Ion Torrent, PacBio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26AD24A-E3EC-CE4B-B11D-8CA7C384DFED}"/>
              </a:ext>
            </a:extLst>
          </p:cNvPr>
          <p:cNvSpPr/>
          <p:nvPr/>
        </p:nvSpPr>
        <p:spPr>
          <a:xfrm>
            <a:off x="7857144" y="1767840"/>
            <a:ext cx="274320" cy="27432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37EEAC1-BCB7-6B42-A260-63F594A2680B}"/>
              </a:ext>
            </a:extLst>
          </p:cNvPr>
          <p:cNvSpPr/>
          <p:nvPr/>
        </p:nvSpPr>
        <p:spPr>
          <a:xfrm>
            <a:off x="10676544" y="1767840"/>
            <a:ext cx="274320" cy="27432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2A1A47-33DB-A64A-8DA6-F1D95C421198}"/>
              </a:ext>
            </a:extLst>
          </p:cNvPr>
          <p:cNvSpPr txBox="1"/>
          <p:nvPr/>
        </p:nvSpPr>
        <p:spPr>
          <a:xfrm>
            <a:off x="9963952" y="2147894"/>
            <a:ext cx="1699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~2017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$1,000 Genome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CDEA7DB-EEF6-CB44-A460-EFDF7C7ED492}"/>
              </a:ext>
            </a:extLst>
          </p:cNvPr>
          <p:cNvCxnSpPr>
            <a:stCxn id="19" idx="0"/>
            <a:endCxn id="18" idx="4"/>
          </p:cNvCxnSpPr>
          <p:nvPr/>
        </p:nvCxnSpPr>
        <p:spPr>
          <a:xfrm flipV="1">
            <a:off x="7452328" y="2042160"/>
            <a:ext cx="0" cy="14951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954242F-C55F-8E43-98F8-790A257FD529}"/>
              </a:ext>
            </a:extLst>
          </p:cNvPr>
          <p:cNvCxnSpPr>
            <a:endCxn id="22" idx="4"/>
          </p:cNvCxnSpPr>
          <p:nvPr/>
        </p:nvCxnSpPr>
        <p:spPr>
          <a:xfrm flipH="1" flipV="1">
            <a:off x="7994304" y="2042160"/>
            <a:ext cx="137160" cy="42440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7FE1EA2-1A02-5C4C-BDAE-1862CAD5E34E}"/>
              </a:ext>
            </a:extLst>
          </p:cNvPr>
          <p:cNvCxnSpPr>
            <a:cxnSpLocks/>
          </p:cNvCxnSpPr>
          <p:nvPr/>
        </p:nvCxnSpPr>
        <p:spPr>
          <a:xfrm>
            <a:off x="7315168" y="1564359"/>
            <a:ext cx="380559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7589964D-2776-0543-B15B-116503D5F974}"/>
              </a:ext>
            </a:extLst>
          </p:cNvPr>
          <p:cNvSpPr/>
          <p:nvPr/>
        </p:nvSpPr>
        <p:spPr>
          <a:xfrm>
            <a:off x="1228163" y="2901580"/>
            <a:ext cx="2065804" cy="7414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61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0AE970C-BA94-4F16-BFE0-74A063E84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    How to sequence a genome?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371B0B8-D673-4382-AEF1-BBAA818407DA}"/>
              </a:ext>
            </a:extLst>
          </p:cNvPr>
          <p:cNvCxnSpPr/>
          <p:nvPr/>
        </p:nvCxnSpPr>
        <p:spPr>
          <a:xfrm>
            <a:off x="741871" y="1926566"/>
            <a:ext cx="960407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8EF2231-5C02-4ECB-9FB0-0F333F4789D6}"/>
              </a:ext>
            </a:extLst>
          </p:cNvPr>
          <p:cNvSpPr txBox="1"/>
          <p:nvPr/>
        </p:nvSpPr>
        <p:spPr>
          <a:xfrm flipH="1">
            <a:off x="477039" y="1362258"/>
            <a:ext cx="4077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Gill Sans MT" panose="020B0502020104020203" pitchFamily="34" charset="0"/>
              </a:rPr>
              <a:t>A genome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A388E1-286F-4F93-91D2-3EB678E94D76}"/>
              </a:ext>
            </a:extLst>
          </p:cNvPr>
          <p:cNvSpPr txBox="1"/>
          <p:nvPr/>
        </p:nvSpPr>
        <p:spPr>
          <a:xfrm>
            <a:off x="10345946" y="1129145"/>
            <a:ext cx="533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1"/>
                </a:solidFill>
              </a:rPr>
              <a:t>…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50C356E-6633-4B18-A34E-82F7655FAB0C}"/>
              </a:ext>
            </a:extLst>
          </p:cNvPr>
          <p:cNvCxnSpPr>
            <a:cxnSpLocks/>
          </p:cNvCxnSpPr>
          <p:nvPr/>
        </p:nvCxnSpPr>
        <p:spPr>
          <a:xfrm>
            <a:off x="975488" y="3861988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710EAA7-238C-49F7-B759-4EEDF647A759}"/>
              </a:ext>
            </a:extLst>
          </p:cNvPr>
          <p:cNvCxnSpPr>
            <a:cxnSpLocks/>
          </p:cNvCxnSpPr>
          <p:nvPr/>
        </p:nvCxnSpPr>
        <p:spPr>
          <a:xfrm>
            <a:off x="1869106" y="4720969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25C882E-C90D-4D72-A6FC-127B283C8179}"/>
              </a:ext>
            </a:extLst>
          </p:cNvPr>
          <p:cNvCxnSpPr>
            <a:cxnSpLocks/>
          </p:cNvCxnSpPr>
          <p:nvPr/>
        </p:nvCxnSpPr>
        <p:spPr>
          <a:xfrm>
            <a:off x="2949761" y="4146006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35E0A07-7B32-4DA1-AD3E-B05558119DD3}"/>
              </a:ext>
            </a:extLst>
          </p:cNvPr>
          <p:cNvCxnSpPr>
            <a:cxnSpLocks/>
          </p:cNvCxnSpPr>
          <p:nvPr/>
        </p:nvCxnSpPr>
        <p:spPr>
          <a:xfrm>
            <a:off x="3760572" y="3647241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2717435-C339-46B5-B64B-216EA89E20AD}"/>
              </a:ext>
            </a:extLst>
          </p:cNvPr>
          <p:cNvCxnSpPr>
            <a:cxnSpLocks/>
          </p:cNvCxnSpPr>
          <p:nvPr/>
        </p:nvCxnSpPr>
        <p:spPr>
          <a:xfrm>
            <a:off x="3912652" y="4720969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DB86EA1-BD30-45AC-AF87-824DCFC709DD}"/>
              </a:ext>
            </a:extLst>
          </p:cNvPr>
          <p:cNvCxnSpPr>
            <a:cxnSpLocks/>
          </p:cNvCxnSpPr>
          <p:nvPr/>
        </p:nvCxnSpPr>
        <p:spPr>
          <a:xfrm>
            <a:off x="5159561" y="4339969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6AE37A2-497D-415A-BC65-3ED41F93B98E}"/>
              </a:ext>
            </a:extLst>
          </p:cNvPr>
          <p:cNvCxnSpPr>
            <a:cxnSpLocks/>
          </p:cNvCxnSpPr>
          <p:nvPr/>
        </p:nvCxnSpPr>
        <p:spPr>
          <a:xfrm>
            <a:off x="5921565" y="3861988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8D8D3AA-6A14-4E34-A963-1907203B5683}"/>
              </a:ext>
            </a:extLst>
          </p:cNvPr>
          <p:cNvCxnSpPr>
            <a:cxnSpLocks/>
          </p:cNvCxnSpPr>
          <p:nvPr/>
        </p:nvCxnSpPr>
        <p:spPr>
          <a:xfrm>
            <a:off x="6343156" y="4720969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7FB998D-2DC3-481A-8959-8896D2A05EA4}"/>
              </a:ext>
            </a:extLst>
          </p:cNvPr>
          <p:cNvCxnSpPr>
            <a:cxnSpLocks/>
          </p:cNvCxnSpPr>
          <p:nvPr/>
        </p:nvCxnSpPr>
        <p:spPr>
          <a:xfrm>
            <a:off x="7964778" y="4264186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A6482EC7-42C6-4A65-ACB4-3E6B54D5BB3F}"/>
              </a:ext>
            </a:extLst>
          </p:cNvPr>
          <p:cNvSpPr txBox="1"/>
          <p:nvPr/>
        </p:nvSpPr>
        <p:spPr>
          <a:xfrm>
            <a:off x="943989" y="2877898"/>
            <a:ext cx="3691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Shotgun sequencing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893ADF6-0086-7849-9F40-60644F677F8D}"/>
              </a:ext>
            </a:extLst>
          </p:cNvPr>
          <p:cNvGrpSpPr/>
          <p:nvPr/>
        </p:nvGrpSpPr>
        <p:grpSpPr>
          <a:xfrm>
            <a:off x="7895838" y="2904092"/>
            <a:ext cx="3301808" cy="3227143"/>
            <a:chOff x="7987736" y="2490874"/>
            <a:chExt cx="3301808" cy="3227143"/>
          </a:xfrm>
        </p:grpSpPr>
        <p:pic>
          <p:nvPicPr>
            <p:cNvPr id="34" name="Picture 2" descr="Results are shown as an electropherogram showing a peak for each base. From the peak heights and widths, a Phred score is assigned to each individual base. A high Phred score indicates a high certainty as to the identity of that particular base.">
              <a:extLst>
                <a:ext uri="{FF2B5EF4-FFF2-40B4-BE49-F238E27FC236}">
                  <a16:creationId xmlns:a16="http://schemas.microsoft.com/office/drawing/2014/main" id="{EA22F3D0-E904-4B42-9960-7EF4C54930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3177" y="3122830"/>
              <a:ext cx="3146367" cy="2272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E501BC7-8238-E145-AB51-B704DDE05AA6}"/>
                </a:ext>
              </a:extLst>
            </p:cNvPr>
            <p:cNvSpPr/>
            <p:nvPr/>
          </p:nvSpPr>
          <p:spPr>
            <a:xfrm>
              <a:off x="9436210" y="5394852"/>
              <a:ext cx="1627818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500" dirty="0"/>
                <a:t>https://jgi.doe.</a:t>
              </a:r>
              <a:r>
                <a:rPr lang="en-US" sz="1500" dirty="0">
                  <a:latin typeface="Gill Sans MT" panose="020B0502020104020203" pitchFamily="34" charset="77"/>
                </a:rPr>
                <a:t>gov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73C0E06-9E31-EF4E-B626-E9EE1BEF4250}"/>
                </a:ext>
              </a:extLst>
            </p:cNvPr>
            <p:cNvSpPr/>
            <p:nvPr/>
          </p:nvSpPr>
          <p:spPr>
            <a:xfrm>
              <a:off x="7987736" y="2490874"/>
              <a:ext cx="32679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</a:rPr>
                <a:t>Parallelize on 384 well plates</a:t>
              </a:r>
            </a:p>
            <a:p>
              <a:r>
                <a:rPr lang="en-US" dirty="0">
                  <a:latin typeface="Gill Sans MT" panose="020B0502020104020203" pitchFamily="34" charset="77"/>
                </a:rPr>
                <a:t>Capillary tubing for size selection</a:t>
              </a:r>
            </a:p>
          </p:txBody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BB37D77-76CA-7449-8CD4-EBB9748B548B}"/>
              </a:ext>
            </a:extLst>
          </p:cNvPr>
          <p:cNvCxnSpPr/>
          <p:nvPr/>
        </p:nvCxnSpPr>
        <p:spPr>
          <a:xfrm>
            <a:off x="5382194" y="5212080"/>
            <a:ext cx="0" cy="9435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329C479-D1DE-D14D-AFDD-87FAA316B9D1}"/>
              </a:ext>
            </a:extLst>
          </p:cNvPr>
          <p:cNvSpPr txBox="1"/>
          <p:nvPr/>
        </p:nvSpPr>
        <p:spPr>
          <a:xfrm>
            <a:off x="4039893" y="6275391"/>
            <a:ext cx="2459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Sanger sequencing</a:t>
            </a:r>
          </a:p>
        </p:txBody>
      </p:sp>
    </p:spTree>
    <p:extLst>
      <p:ext uri="{BB962C8B-B14F-4D97-AF65-F5344CB8AC3E}">
        <p14:creationId xmlns:p14="http://schemas.microsoft.com/office/powerpoint/2010/main" val="386833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9B7CBEB-A86A-854A-9E80-8E98ABFD7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   Sequencing then and now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3824F6-8BBC-024E-973E-B23183D20EA8}"/>
              </a:ext>
            </a:extLst>
          </p:cNvPr>
          <p:cNvCxnSpPr/>
          <p:nvPr/>
        </p:nvCxnSpPr>
        <p:spPr>
          <a:xfrm>
            <a:off x="304800" y="1905000"/>
            <a:ext cx="1123188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54C35E76-635A-8343-BD59-A104C8A9D975}"/>
              </a:ext>
            </a:extLst>
          </p:cNvPr>
          <p:cNvSpPr/>
          <p:nvPr/>
        </p:nvSpPr>
        <p:spPr>
          <a:xfrm>
            <a:off x="1181745" y="1767840"/>
            <a:ext cx="274320" cy="27432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A4C413-9036-1347-A3D7-BBD2F231EDD0}"/>
              </a:ext>
            </a:extLst>
          </p:cNvPr>
          <p:cNvSpPr txBox="1"/>
          <p:nvPr/>
        </p:nvSpPr>
        <p:spPr>
          <a:xfrm>
            <a:off x="365760" y="2147894"/>
            <a:ext cx="1906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1977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Sanger Sequencing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17BF26B-4085-2042-AC2F-FC45230CB9FF}"/>
              </a:ext>
            </a:extLst>
          </p:cNvPr>
          <p:cNvSpPr/>
          <p:nvPr/>
        </p:nvSpPr>
        <p:spPr>
          <a:xfrm>
            <a:off x="6729105" y="1783080"/>
            <a:ext cx="274320" cy="27432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982F5B-159D-DA4D-A688-5680FBFE8DF6}"/>
              </a:ext>
            </a:extLst>
          </p:cNvPr>
          <p:cNvSpPr txBox="1"/>
          <p:nvPr/>
        </p:nvSpPr>
        <p:spPr>
          <a:xfrm>
            <a:off x="6280212" y="2163134"/>
            <a:ext cx="11721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2003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HGP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completed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9A7FB9B-8788-B749-9CCF-3E5A9F9C88C7}"/>
              </a:ext>
            </a:extLst>
          </p:cNvPr>
          <p:cNvSpPr/>
          <p:nvPr/>
        </p:nvSpPr>
        <p:spPr>
          <a:xfrm>
            <a:off x="4368544" y="1767840"/>
            <a:ext cx="274320" cy="27432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24D4D7-48FC-244D-9400-4C7F75B2F92D}"/>
              </a:ext>
            </a:extLst>
          </p:cNvPr>
          <p:cNvSpPr txBox="1"/>
          <p:nvPr/>
        </p:nvSpPr>
        <p:spPr>
          <a:xfrm>
            <a:off x="3270916" y="2147894"/>
            <a:ext cx="24695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1990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Human Genome Project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started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3C95245-B1D8-2841-BE38-524F183A5449}"/>
              </a:ext>
            </a:extLst>
          </p:cNvPr>
          <p:cNvSpPr/>
          <p:nvPr/>
        </p:nvSpPr>
        <p:spPr>
          <a:xfrm>
            <a:off x="2098637" y="1767840"/>
            <a:ext cx="274320" cy="27432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2D77D9-7A23-A040-8A10-A14F6E79D9F3}"/>
              </a:ext>
            </a:extLst>
          </p:cNvPr>
          <p:cNvSpPr txBox="1"/>
          <p:nvPr/>
        </p:nvSpPr>
        <p:spPr>
          <a:xfrm>
            <a:off x="1224141" y="2890970"/>
            <a:ext cx="2023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~1980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Shotgun sequencing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EBD0308-A609-8141-BDCF-CDCC8BF9B9E9}"/>
              </a:ext>
            </a:extLst>
          </p:cNvPr>
          <p:cNvCxnSpPr>
            <a:stCxn id="15" idx="0"/>
            <a:endCxn id="14" idx="4"/>
          </p:cNvCxnSpPr>
          <p:nvPr/>
        </p:nvCxnSpPr>
        <p:spPr>
          <a:xfrm flipV="1">
            <a:off x="2235797" y="2042160"/>
            <a:ext cx="0" cy="8488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D3046C00-D30A-674E-A67A-8973EDF58CB8}"/>
              </a:ext>
            </a:extLst>
          </p:cNvPr>
          <p:cNvSpPr/>
          <p:nvPr/>
        </p:nvSpPr>
        <p:spPr>
          <a:xfrm>
            <a:off x="7315168" y="1767840"/>
            <a:ext cx="274320" cy="27432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CC75E6-FC80-BF4F-8304-05C07F54D79C}"/>
              </a:ext>
            </a:extLst>
          </p:cNvPr>
          <p:cNvSpPr txBox="1"/>
          <p:nvPr/>
        </p:nvSpPr>
        <p:spPr>
          <a:xfrm>
            <a:off x="6537654" y="3537301"/>
            <a:ext cx="18293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2005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First NGS system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(454, Roche)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0730C4-0F3D-B143-9320-77C19E9A670D}"/>
              </a:ext>
            </a:extLst>
          </p:cNvPr>
          <p:cNvSpPr txBox="1"/>
          <p:nvPr/>
        </p:nvSpPr>
        <p:spPr>
          <a:xfrm>
            <a:off x="7498844" y="2453584"/>
            <a:ext cx="1574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2007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Illumina/</a:t>
            </a:r>
            <a:r>
              <a:rPr lang="en-US" dirty="0" err="1">
                <a:latin typeface="Gill Sans MT" panose="020B0502020104020203" pitchFamily="34" charset="77"/>
              </a:rPr>
              <a:t>Solexa</a:t>
            </a:r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8BC3C4-8B9E-094F-BE6E-56A34414109B}"/>
              </a:ext>
            </a:extLst>
          </p:cNvPr>
          <p:cNvSpPr txBox="1"/>
          <p:nvPr/>
        </p:nvSpPr>
        <p:spPr>
          <a:xfrm>
            <a:off x="6621649" y="918028"/>
            <a:ext cx="4499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2000s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Other systems: ABI SOLID, Ion Torrent, PacBio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26AD24A-E3EC-CE4B-B11D-8CA7C384DFED}"/>
              </a:ext>
            </a:extLst>
          </p:cNvPr>
          <p:cNvSpPr/>
          <p:nvPr/>
        </p:nvSpPr>
        <p:spPr>
          <a:xfrm>
            <a:off x="7857144" y="1767840"/>
            <a:ext cx="274320" cy="27432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37EEAC1-BCB7-6B42-A260-63F594A2680B}"/>
              </a:ext>
            </a:extLst>
          </p:cNvPr>
          <p:cNvSpPr/>
          <p:nvPr/>
        </p:nvSpPr>
        <p:spPr>
          <a:xfrm>
            <a:off x="10676544" y="1767840"/>
            <a:ext cx="274320" cy="27432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2A1A47-33DB-A64A-8DA6-F1D95C421198}"/>
              </a:ext>
            </a:extLst>
          </p:cNvPr>
          <p:cNvSpPr txBox="1"/>
          <p:nvPr/>
        </p:nvSpPr>
        <p:spPr>
          <a:xfrm>
            <a:off x="9963952" y="2147894"/>
            <a:ext cx="1699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~2017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$1,000 Genome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CDEA7DB-EEF6-CB44-A460-EFDF7C7ED492}"/>
              </a:ext>
            </a:extLst>
          </p:cNvPr>
          <p:cNvCxnSpPr>
            <a:stCxn id="19" idx="0"/>
            <a:endCxn id="18" idx="4"/>
          </p:cNvCxnSpPr>
          <p:nvPr/>
        </p:nvCxnSpPr>
        <p:spPr>
          <a:xfrm flipV="1">
            <a:off x="7452328" y="2042160"/>
            <a:ext cx="0" cy="14951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954242F-C55F-8E43-98F8-790A257FD529}"/>
              </a:ext>
            </a:extLst>
          </p:cNvPr>
          <p:cNvCxnSpPr>
            <a:endCxn id="22" idx="4"/>
          </p:cNvCxnSpPr>
          <p:nvPr/>
        </p:nvCxnSpPr>
        <p:spPr>
          <a:xfrm flipH="1" flipV="1">
            <a:off x="7994304" y="2042160"/>
            <a:ext cx="137160" cy="42440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7FE1EA2-1A02-5C4C-BDAE-1862CAD5E34E}"/>
              </a:ext>
            </a:extLst>
          </p:cNvPr>
          <p:cNvCxnSpPr>
            <a:cxnSpLocks/>
          </p:cNvCxnSpPr>
          <p:nvPr/>
        </p:nvCxnSpPr>
        <p:spPr>
          <a:xfrm>
            <a:off x="7315168" y="1564359"/>
            <a:ext cx="380559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BD984FE-85D9-A545-9254-1073111D29A4}"/>
              </a:ext>
            </a:extLst>
          </p:cNvPr>
          <p:cNvCxnSpPr/>
          <p:nvPr/>
        </p:nvCxnSpPr>
        <p:spPr>
          <a:xfrm>
            <a:off x="4505704" y="3352800"/>
            <a:ext cx="236056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46F149F5-5860-0349-81DD-C655DAEAD42C}"/>
              </a:ext>
            </a:extLst>
          </p:cNvPr>
          <p:cNvSpPr/>
          <p:nvPr/>
        </p:nvSpPr>
        <p:spPr>
          <a:xfrm>
            <a:off x="3636922" y="3477961"/>
            <a:ext cx="29847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First human genome (HGP) based on shotgun sequencing</a:t>
            </a:r>
          </a:p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&gt;10 years for 1 genome!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127B81A-5AA0-C448-BEB3-05A2746A9CA3}"/>
              </a:ext>
            </a:extLst>
          </p:cNvPr>
          <p:cNvSpPr/>
          <p:nvPr/>
        </p:nvSpPr>
        <p:spPr>
          <a:xfrm>
            <a:off x="7507952" y="3015148"/>
            <a:ext cx="47178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Gill Sans MT" panose="020B0502020104020203" pitchFamily="34" charset="77"/>
              </a:rPr>
              <a:t>Enter: the next generation!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51C384-FCBE-CC4A-BAC9-CDC974CE6020}"/>
              </a:ext>
            </a:extLst>
          </p:cNvPr>
          <p:cNvSpPr/>
          <p:nvPr/>
        </p:nvSpPr>
        <p:spPr>
          <a:xfrm>
            <a:off x="7062859" y="918028"/>
            <a:ext cx="4900541" cy="1871702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69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0AE970C-BA94-4F16-BFE0-74A063E84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   Illumina sequencing (next gen sequencing)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C9F2452-B1D1-4001-8AB7-37EA3ADB1EA9}"/>
              </a:ext>
            </a:extLst>
          </p:cNvPr>
          <p:cNvCxnSpPr/>
          <p:nvPr/>
        </p:nvCxnSpPr>
        <p:spPr>
          <a:xfrm>
            <a:off x="741871" y="1926566"/>
            <a:ext cx="960407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BFC3B44-51DC-48D7-B09D-CD4E98C33103}"/>
              </a:ext>
            </a:extLst>
          </p:cNvPr>
          <p:cNvSpPr txBox="1"/>
          <p:nvPr/>
        </p:nvSpPr>
        <p:spPr>
          <a:xfrm flipH="1">
            <a:off x="477039" y="1362258"/>
            <a:ext cx="4077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Gill Sans MT" panose="020B0502020104020203" pitchFamily="34" charset="0"/>
              </a:rPr>
              <a:t>A genome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8A4C88-451E-480E-972A-DD02D226CFEF}"/>
              </a:ext>
            </a:extLst>
          </p:cNvPr>
          <p:cNvSpPr txBox="1"/>
          <p:nvPr/>
        </p:nvSpPr>
        <p:spPr>
          <a:xfrm>
            <a:off x="10345946" y="1129145"/>
            <a:ext cx="533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1"/>
                </a:solidFill>
              </a:rPr>
              <a:t>…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DB723B1-BD52-4014-B425-A401750221F3}"/>
              </a:ext>
            </a:extLst>
          </p:cNvPr>
          <p:cNvCxnSpPr>
            <a:cxnSpLocks/>
          </p:cNvCxnSpPr>
          <p:nvPr/>
        </p:nvCxnSpPr>
        <p:spPr>
          <a:xfrm>
            <a:off x="1566216" y="3087628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BD3E760-0010-450B-B2D5-FC8ACF578482}"/>
              </a:ext>
            </a:extLst>
          </p:cNvPr>
          <p:cNvCxnSpPr>
            <a:cxnSpLocks/>
          </p:cNvCxnSpPr>
          <p:nvPr/>
        </p:nvCxnSpPr>
        <p:spPr>
          <a:xfrm>
            <a:off x="2459834" y="3946609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B36E50-AB09-4F28-9B2A-2515F02B6A9C}"/>
              </a:ext>
            </a:extLst>
          </p:cNvPr>
          <p:cNvCxnSpPr>
            <a:cxnSpLocks/>
          </p:cNvCxnSpPr>
          <p:nvPr/>
        </p:nvCxnSpPr>
        <p:spPr>
          <a:xfrm>
            <a:off x="3540489" y="3371646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65C2766-38B4-47CE-952B-0053B8963D5A}"/>
              </a:ext>
            </a:extLst>
          </p:cNvPr>
          <p:cNvCxnSpPr>
            <a:cxnSpLocks/>
          </p:cNvCxnSpPr>
          <p:nvPr/>
        </p:nvCxnSpPr>
        <p:spPr>
          <a:xfrm>
            <a:off x="4351300" y="2872881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DD35EF8-BA5C-445A-B91F-19F200482C37}"/>
              </a:ext>
            </a:extLst>
          </p:cNvPr>
          <p:cNvCxnSpPr>
            <a:cxnSpLocks/>
          </p:cNvCxnSpPr>
          <p:nvPr/>
        </p:nvCxnSpPr>
        <p:spPr>
          <a:xfrm>
            <a:off x="4503380" y="3946609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503FA0B-8A12-48D5-B02D-BDB40FCA762F}"/>
              </a:ext>
            </a:extLst>
          </p:cNvPr>
          <p:cNvCxnSpPr>
            <a:cxnSpLocks/>
          </p:cNvCxnSpPr>
          <p:nvPr/>
        </p:nvCxnSpPr>
        <p:spPr>
          <a:xfrm>
            <a:off x="5750289" y="3565609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6302B1E-3A79-42F6-A5FA-A91A5B21B8C9}"/>
              </a:ext>
            </a:extLst>
          </p:cNvPr>
          <p:cNvCxnSpPr>
            <a:cxnSpLocks/>
          </p:cNvCxnSpPr>
          <p:nvPr/>
        </p:nvCxnSpPr>
        <p:spPr>
          <a:xfrm>
            <a:off x="6512293" y="3087628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B7D4C23-B01C-47CF-BE35-CE947832FA87}"/>
              </a:ext>
            </a:extLst>
          </p:cNvPr>
          <p:cNvCxnSpPr>
            <a:cxnSpLocks/>
          </p:cNvCxnSpPr>
          <p:nvPr/>
        </p:nvCxnSpPr>
        <p:spPr>
          <a:xfrm>
            <a:off x="6933884" y="3946609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1FF16CA-CF1D-4C06-B140-EE8EB4858486}"/>
              </a:ext>
            </a:extLst>
          </p:cNvPr>
          <p:cNvCxnSpPr>
            <a:cxnSpLocks/>
          </p:cNvCxnSpPr>
          <p:nvPr/>
        </p:nvCxnSpPr>
        <p:spPr>
          <a:xfrm>
            <a:off x="8555506" y="3489826"/>
            <a:ext cx="162162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2F3676F-1EEE-4D88-B15C-243E9EBDCCEB}"/>
              </a:ext>
            </a:extLst>
          </p:cNvPr>
          <p:cNvCxnSpPr/>
          <p:nvPr/>
        </p:nvCxnSpPr>
        <p:spPr>
          <a:xfrm>
            <a:off x="5750289" y="2112818"/>
            <a:ext cx="0" cy="5264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09167F7-0685-4BF3-BDFA-9C33EE64FF14}"/>
              </a:ext>
            </a:extLst>
          </p:cNvPr>
          <p:cNvSpPr txBox="1"/>
          <p:nvPr/>
        </p:nvSpPr>
        <p:spPr>
          <a:xfrm>
            <a:off x="6096000" y="2145221"/>
            <a:ext cx="2008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Fragment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08C97CC-40B8-4BE4-89E5-9475D7833171}"/>
              </a:ext>
            </a:extLst>
          </p:cNvPr>
          <p:cNvCxnSpPr/>
          <p:nvPr/>
        </p:nvCxnSpPr>
        <p:spPr>
          <a:xfrm>
            <a:off x="5750289" y="4209599"/>
            <a:ext cx="0" cy="5264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1B0F6C1-9D69-4F0A-8BB1-E21A155087B5}"/>
              </a:ext>
            </a:extLst>
          </p:cNvPr>
          <p:cNvSpPr txBox="1"/>
          <p:nvPr/>
        </p:nvSpPr>
        <p:spPr>
          <a:xfrm>
            <a:off x="6096000" y="4242002"/>
            <a:ext cx="2625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Attach adapters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0739954-C910-4A00-9DFC-B5A82284538F}"/>
              </a:ext>
            </a:extLst>
          </p:cNvPr>
          <p:cNvGrpSpPr/>
          <p:nvPr/>
        </p:nvGrpSpPr>
        <p:grpSpPr>
          <a:xfrm>
            <a:off x="1566216" y="5228326"/>
            <a:ext cx="1621622" cy="5165"/>
            <a:chOff x="1566216" y="4805762"/>
            <a:chExt cx="1621622" cy="5165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68BB910-D17E-4048-987B-F574C60BF02D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162162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C12B0D3-68B6-4D8E-B9BD-C7964ABD2951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234875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CCC4CCB-95C5-46AA-A8C2-E850D1E3A230}"/>
                </a:ext>
              </a:extLst>
            </p:cNvPr>
            <p:cNvCxnSpPr>
              <a:cxnSpLocks/>
            </p:cNvCxnSpPr>
            <p:nvPr/>
          </p:nvCxnSpPr>
          <p:spPr>
            <a:xfrm>
              <a:off x="2952963" y="4810927"/>
              <a:ext cx="234875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712A3E7-58AF-40FA-A8FE-1A82F296C4A0}"/>
              </a:ext>
            </a:extLst>
          </p:cNvPr>
          <p:cNvGrpSpPr/>
          <p:nvPr/>
        </p:nvGrpSpPr>
        <p:grpSpPr>
          <a:xfrm>
            <a:off x="2377027" y="5851780"/>
            <a:ext cx="1621622" cy="5165"/>
            <a:chOff x="1566216" y="4805762"/>
            <a:chExt cx="1621622" cy="5165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1F2C039-760C-4957-8CFB-9A3421DB7111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162162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BF3717B-F272-4A23-BE22-16185EF04F32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234875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67BF6BF-43C9-49F4-BD82-D8406F2DE290}"/>
                </a:ext>
              </a:extLst>
            </p:cNvPr>
            <p:cNvCxnSpPr>
              <a:cxnSpLocks/>
            </p:cNvCxnSpPr>
            <p:nvPr/>
          </p:nvCxnSpPr>
          <p:spPr>
            <a:xfrm>
              <a:off x="2952963" y="4810927"/>
              <a:ext cx="234875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F5F3AA1-97C0-49AF-B08D-66F8C6AC8DD8}"/>
              </a:ext>
            </a:extLst>
          </p:cNvPr>
          <p:cNvGrpSpPr/>
          <p:nvPr/>
        </p:nvGrpSpPr>
        <p:grpSpPr>
          <a:xfrm>
            <a:off x="3540489" y="5449999"/>
            <a:ext cx="1621622" cy="5165"/>
            <a:chOff x="1566216" y="4805762"/>
            <a:chExt cx="1621622" cy="5165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E838FA2-0D66-43D1-9938-219DB3328D17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162162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B9B8DDA-022C-45EA-B66E-E00440A6E308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234875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689DB6A-ADC6-4102-9FFD-B5E6C0102104}"/>
                </a:ext>
              </a:extLst>
            </p:cNvPr>
            <p:cNvCxnSpPr>
              <a:cxnSpLocks/>
            </p:cNvCxnSpPr>
            <p:nvPr/>
          </p:nvCxnSpPr>
          <p:spPr>
            <a:xfrm>
              <a:off x="2952963" y="4810927"/>
              <a:ext cx="234875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1834486-2FBF-45C2-AB25-91419FC0D883}"/>
              </a:ext>
            </a:extLst>
          </p:cNvPr>
          <p:cNvGrpSpPr/>
          <p:nvPr/>
        </p:nvGrpSpPr>
        <p:grpSpPr>
          <a:xfrm>
            <a:off x="4503380" y="5846615"/>
            <a:ext cx="1621622" cy="5165"/>
            <a:chOff x="1566216" y="4805762"/>
            <a:chExt cx="1621622" cy="5165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1DA0C1D-AAA2-4E3D-B924-3BA06F3D5B7D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162162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A1516BF-F2CF-43AB-9EF7-3602223942ED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234875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6FF5EC6-5789-40CA-AD6A-0AEB826DA5D0}"/>
                </a:ext>
              </a:extLst>
            </p:cNvPr>
            <p:cNvCxnSpPr>
              <a:cxnSpLocks/>
            </p:cNvCxnSpPr>
            <p:nvPr/>
          </p:nvCxnSpPr>
          <p:spPr>
            <a:xfrm>
              <a:off x="2952963" y="4810927"/>
              <a:ext cx="234875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5A25BF8-6292-43ED-A9D8-F29BC608A7C2}"/>
              </a:ext>
            </a:extLst>
          </p:cNvPr>
          <p:cNvGrpSpPr/>
          <p:nvPr/>
        </p:nvGrpSpPr>
        <p:grpSpPr>
          <a:xfrm>
            <a:off x="6498438" y="5272558"/>
            <a:ext cx="1621622" cy="5165"/>
            <a:chOff x="1566216" y="4805762"/>
            <a:chExt cx="1621622" cy="5165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7764B5B-19B0-4F59-9868-328BFCD9B41D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162162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55D66A3-296B-4BD7-871E-4FB141996BD0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234875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8D7CA0B-E7F5-4F1B-94FB-4643086A219C}"/>
                </a:ext>
              </a:extLst>
            </p:cNvPr>
            <p:cNvCxnSpPr>
              <a:cxnSpLocks/>
            </p:cNvCxnSpPr>
            <p:nvPr/>
          </p:nvCxnSpPr>
          <p:spPr>
            <a:xfrm>
              <a:off x="2952963" y="4810927"/>
              <a:ext cx="234875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E752386-B36D-4205-AE1B-2670A9603BA4}"/>
              </a:ext>
            </a:extLst>
          </p:cNvPr>
          <p:cNvGrpSpPr/>
          <p:nvPr/>
        </p:nvGrpSpPr>
        <p:grpSpPr>
          <a:xfrm>
            <a:off x="6933884" y="5785176"/>
            <a:ext cx="1621622" cy="5165"/>
            <a:chOff x="1566216" y="4805762"/>
            <a:chExt cx="1621622" cy="5165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1D0BA46-57BD-4957-8D00-1C25E6F0F403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162162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E49B010-77E0-4041-800E-EC218C59D601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234875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89D4AF4-3D95-4F67-B709-21335C5D145F}"/>
                </a:ext>
              </a:extLst>
            </p:cNvPr>
            <p:cNvCxnSpPr>
              <a:cxnSpLocks/>
            </p:cNvCxnSpPr>
            <p:nvPr/>
          </p:nvCxnSpPr>
          <p:spPr>
            <a:xfrm>
              <a:off x="2952963" y="4810927"/>
              <a:ext cx="234875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2F2347A-7CA8-4308-82D6-58588BF03D72}"/>
              </a:ext>
            </a:extLst>
          </p:cNvPr>
          <p:cNvGrpSpPr/>
          <p:nvPr/>
        </p:nvGrpSpPr>
        <p:grpSpPr>
          <a:xfrm>
            <a:off x="8724324" y="5223161"/>
            <a:ext cx="1621622" cy="5165"/>
            <a:chOff x="1566216" y="4805762"/>
            <a:chExt cx="1621622" cy="5165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A07AF97-615A-4703-8B2F-A756885DB9BB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162162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AF6E994-52D5-4866-A2F6-31C998584903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234875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288CB29-22A6-45CE-9BAF-EB137BF54785}"/>
                </a:ext>
              </a:extLst>
            </p:cNvPr>
            <p:cNvCxnSpPr>
              <a:cxnSpLocks/>
            </p:cNvCxnSpPr>
            <p:nvPr/>
          </p:nvCxnSpPr>
          <p:spPr>
            <a:xfrm>
              <a:off x="2952963" y="4810927"/>
              <a:ext cx="234875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692E914-25CF-443F-84CB-3AD839F14AF5}"/>
              </a:ext>
            </a:extLst>
          </p:cNvPr>
          <p:cNvGrpSpPr/>
          <p:nvPr/>
        </p:nvGrpSpPr>
        <p:grpSpPr>
          <a:xfrm>
            <a:off x="4474378" y="5251692"/>
            <a:ext cx="1621622" cy="5165"/>
            <a:chOff x="1566216" y="4805762"/>
            <a:chExt cx="1621622" cy="5165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281C877-2689-4DC9-9E07-F3997B3DCFA7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162162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0E8DA8-6219-4D69-9B66-E4B665751AA6}"/>
                </a:ext>
              </a:extLst>
            </p:cNvPr>
            <p:cNvCxnSpPr>
              <a:cxnSpLocks/>
            </p:cNvCxnSpPr>
            <p:nvPr/>
          </p:nvCxnSpPr>
          <p:spPr>
            <a:xfrm>
              <a:off x="1566216" y="4805762"/>
              <a:ext cx="234875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4D7C3DC-7BB0-4858-9587-2C56BE683C66}"/>
                </a:ext>
              </a:extLst>
            </p:cNvPr>
            <p:cNvCxnSpPr>
              <a:cxnSpLocks/>
            </p:cNvCxnSpPr>
            <p:nvPr/>
          </p:nvCxnSpPr>
          <p:spPr>
            <a:xfrm>
              <a:off x="2952963" y="4810927"/>
              <a:ext cx="234875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50070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0AE970C-BA94-4F16-BFE0-74A063E84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   Illumina sequencing</a:t>
            </a:r>
          </a:p>
        </p:txBody>
      </p: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C750D5B8-5A2D-4751-AFCD-73FC5F76F501}"/>
              </a:ext>
            </a:extLst>
          </p:cNvPr>
          <p:cNvGrpSpPr/>
          <p:nvPr/>
        </p:nvGrpSpPr>
        <p:grpSpPr>
          <a:xfrm>
            <a:off x="630382" y="3996396"/>
            <a:ext cx="3463636" cy="2335131"/>
            <a:chOff x="630382" y="3996396"/>
            <a:chExt cx="3463636" cy="2335131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4FEC8F29-F49F-40C9-99FF-5D2BF66390A6}"/>
                </a:ext>
              </a:extLst>
            </p:cNvPr>
            <p:cNvSpPr/>
            <p:nvPr/>
          </p:nvSpPr>
          <p:spPr>
            <a:xfrm>
              <a:off x="630382" y="5811982"/>
              <a:ext cx="3463636" cy="519545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ACC4EF0-C222-48E9-B001-131AAEAB513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751015" y="5001171"/>
              <a:ext cx="1621622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62CAE8C5-24F5-49C6-9A0C-4A1D03678C24}"/>
                </a:ext>
              </a:extLst>
            </p:cNvPr>
            <p:cNvGrpSpPr/>
            <p:nvPr/>
          </p:nvGrpSpPr>
          <p:grpSpPr>
            <a:xfrm>
              <a:off x="997527" y="5555672"/>
              <a:ext cx="0" cy="685800"/>
              <a:chOff x="997527" y="5555672"/>
              <a:chExt cx="0" cy="685800"/>
            </a:xfrm>
          </p:grpSpPr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853F4DCB-D115-4D74-9ED9-F8808E32E159}"/>
                  </a:ext>
                </a:extLst>
              </p:cNvPr>
              <p:cNvCxnSpPr/>
              <p:nvPr/>
            </p:nvCxnSpPr>
            <p:spPr>
              <a:xfrm flipV="1">
                <a:off x="997527" y="6026726"/>
                <a:ext cx="0" cy="21474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14329787-7680-4320-B6AB-B94D4F051B7B}"/>
                  </a:ext>
                </a:extLst>
              </p:cNvPr>
              <p:cNvCxnSpPr/>
              <p:nvPr/>
            </p:nvCxnSpPr>
            <p:spPr>
              <a:xfrm flipV="1">
                <a:off x="997527" y="5555672"/>
                <a:ext cx="0" cy="54379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7C1AC985-C8B4-43B0-8FAD-0BF415EAB87C}"/>
                </a:ext>
              </a:extLst>
            </p:cNvPr>
            <p:cNvCxnSpPr/>
            <p:nvPr/>
          </p:nvCxnSpPr>
          <p:spPr>
            <a:xfrm flipV="1">
              <a:off x="1560854" y="5555672"/>
              <a:ext cx="0" cy="543790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171775D4-D592-4B91-BC4C-6F5F0CAAF51E}"/>
                </a:ext>
              </a:extLst>
            </p:cNvPr>
            <p:cNvGrpSpPr/>
            <p:nvPr/>
          </p:nvGrpSpPr>
          <p:grpSpPr>
            <a:xfrm>
              <a:off x="3250836" y="5555672"/>
              <a:ext cx="0" cy="685800"/>
              <a:chOff x="997527" y="5555672"/>
              <a:chExt cx="0" cy="685800"/>
            </a:xfrm>
          </p:grpSpPr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E8251833-C612-45BD-8245-1D49E320F6FD}"/>
                  </a:ext>
                </a:extLst>
              </p:cNvPr>
              <p:cNvCxnSpPr/>
              <p:nvPr/>
            </p:nvCxnSpPr>
            <p:spPr>
              <a:xfrm flipV="1">
                <a:off x="997527" y="6026726"/>
                <a:ext cx="0" cy="21474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8D6C5D09-8177-4AB8-A0D9-37E02A243606}"/>
                  </a:ext>
                </a:extLst>
              </p:cNvPr>
              <p:cNvCxnSpPr/>
              <p:nvPr/>
            </p:nvCxnSpPr>
            <p:spPr>
              <a:xfrm flipV="1">
                <a:off x="997527" y="5555672"/>
                <a:ext cx="0" cy="543790"/>
              </a:xfrm>
              <a:prstGeom prst="line">
                <a:avLst/>
              </a:prstGeom>
              <a:ln w="571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159E9A1C-1402-46E9-8D5F-0834181C6956}"/>
                </a:ext>
              </a:extLst>
            </p:cNvPr>
            <p:cNvGrpSpPr/>
            <p:nvPr/>
          </p:nvGrpSpPr>
          <p:grpSpPr>
            <a:xfrm>
              <a:off x="2124181" y="5555672"/>
              <a:ext cx="0" cy="685800"/>
              <a:chOff x="997527" y="5555672"/>
              <a:chExt cx="0" cy="685800"/>
            </a:xfrm>
          </p:grpSpPr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D3DBDE25-BB20-402D-A57D-97FACC664CDE}"/>
                  </a:ext>
                </a:extLst>
              </p:cNvPr>
              <p:cNvCxnSpPr/>
              <p:nvPr/>
            </p:nvCxnSpPr>
            <p:spPr>
              <a:xfrm flipV="1">
                <a:off x="997527" y="6026726"/>
                <a:ext cx="0" cy="21474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725F304C-F9EF-4BB4-91CF-8D6D3F0E0F57}"/>
                  </a:ext>
                </a:extLst>
              </p:cNvPr>
              <p:cNvCxnSpPr/>
              <p:nvPr/>
            </p:nvCxnSpPr>
            <p:spPr>
              <a:xfrm flipV="1">
                <a:off x="997527" y="5555672"/>
                <a:ext cx="0" cy="54379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2DE050DB-ED16-44C0-883B-3DD7356A587A}"/>
                </a:ext>
              </a:extLst>
            </p:cNvPr>
            <p:cNvGrpSpPr/>
            <p:nvPr/>
          </p:nvGrpSpPr>
          <p:grpSpPr>
            <a:xfrm>
              <a:off x="2687508" y="5555672"/>
              <a:ext cx="0" cy="685800"/>
              <a:chOff x="997527" y="5555672"/>
              <a:chExt cx="0" cy="685800"/>
            </a:xfrm>
          </p:grpSpPr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7DC3E8DA-4C12-4F73-ADD3-604A8F311B57}"/>
                  </a:ext>
                </a:extLst>
              </p:cNvPr>
              <p:cNvCxnSpPr/>
              <p:nvPr/>
            </p:nvCxnSpPr>
            <p:spPr>
              <a:xfrm flipV="1">
                <a:off x="997527" y="6026726"/>
                <a:ext cx="0" cy="21474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B9DCD55A-F76F-430E-ADED-546D9B151358}"/>
                  </a:ext>
                </a:extLst>
              </p:cNvPr>
              <p:cNvCxnSpPr/>
              <p:nvPr/>
            </p:nvCxnSpPr>
            <p:spPr>
              <a:xfrm flipV="1">
                <a:off x="997527" y="5555672"/>
                <a:ext cx="0" cy="54379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0D98915-496E-45F1-92EC-DA657838E31E}"/>
                </a:ext>
              </a:extLst>
            </p:cNvPr>
            <p:cNvCxnSpPr/>
            <p:nvPr/>
          </p:nvCxnSpPr>
          <p:spPr>
            <a:xfrm flipV="1">
              <a:off x="1560854" y="3996396"/>
              <a:ext cx="0" cy="54379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259400F3-3EAE-4BFB-A4D0-57807B888A65}"/>
              </a:ext>
            </a:extLst>
          </p:cNvPr>
          <p:cNvSpPr txBox="1"/>
          <p:nvPr/>
        </p:nvSpPr>
        <p:spPr>
          <a:xfrm>
            <a:off x="264208" y="1591011"/>
            <a:ext cx="3719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Bind single DNA molecules to surface (using adapter sequence)</a:t>
            </a: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29C75E3C-2A20-4079-ADBF-109D035B3DFF}"/>
              </a:ext>
            </a:extLst>
          </p:cNvPr>
          <p:cNvCxnSpPr>
            <a:cxnSpLocks/>
          </p:cNvCxnSpPr>
          <p:nvPr/>
        </p:nvCxnSpPr>
        <p:spPr>
          <a:xfrm flipH="1" flipV="1">
            <a:off x="1437318" y="4454236"/>
            <a:ext cx="972" cy="1366404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Group 83">
            <a:extLst>
              <a:ext uri="{FF2B5EF4-FFF2-40B4-BE49-F238E27FC236}">
                <a16:creationId xmlns:a16="http://schemas.microsoft.com/office/drawing/2014/main" id="{52A1EB6F-0B9D-4BD3-B3CD-7E64D31A34DE}"/>
              </a:ext>
            </a:extLst>
          </p:cNvPr>
          <p:cNvGrpSpPr/>
          <p:nvPr/>
        </p:nvGrpSpPr>
        <p:grpSpPr>
          <a:xfrm>
            <a:off x="1437318" y="5564330"/>
            <a:ext cx="0" cy="685800"/>
            <a:chOff x="997527" y="5555672"/>
            <a:chExt cx="0" cy="685800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31CDB2DC-26AB-496A-AEEB-FB862F085096}"/>
                </a:ext>
              </a:extLst>
            </p:cNvPr>
            <p:cNvCxnSpPr/>
            <p:nvPr/>
          </p:nvCxnSpPr>
          <p:spPr>
            <a:xfrm flipV="1">
              <a:off x="997527" y="6026726"/>
              <a:ext cx="0" cy="214746"/>
            </a:xfrm>
            <a:prstGeom prst="line">
              <a:avLst/>
            </a:prstGeom>
            <a:ln w="127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E65285F-983F-4173-A1B5-E0F54AAF4082}"/>
                </a:ext>
              </a:extLst>
            </p:cNvPr>
            <p:cNvCxnSpPr/>
            <p:nvPr/>
          </p:nvCxnSpPr>
          <p:spPr>
            <a:xfrm flipV="1">
              <a:off x="997527" y="5555672"/>
              <a:ext cx="0" cy="543790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2331366A-DAA3-4124-A0DC-537986F861E7}"/>
              </a:ext>
            </a:extLst>
          </p:cNvPr>
          <p:cNvCxnSpPr/>
          <p:nvPr/>
        </p:nvCxnSpPr>
        <p:spPr>
          <a:xfrm flipV="1">
            <a:off x="1437318" y="4005054"/>
            <a:ext cx="0" cy="54379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73B97CD9-8639-494D-9BFD-38F25FAE3767}"/>
              </a:ext>
            </a:extLst>
          </p:cNvPr>
          <p:cNvSpPr txBox="1"/>
          <p:nvPr/>
        </p:nvSpPr>
        <p:spPr>
          <a:xfrm>
            <a:off x="234702" y="2828790"/>
            <a:ext cx="6608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Amplify on the surface “Bridge amplification”</a:t>
            </a:r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9FADA52A-D8C0-4F7D-B266-EC2E0CAC8397}"/>
              </a:ext>
            </a:extLst>
          </p:cNvPr>
          <p:cNvCxnSpPr/>
          <p:nvPr/>
        </p:nvCxnSpPr>
        <p:spPr>
          <a:xfrm>
            <a:off x="3512128" y="4648200"/>
            <a:ext cx="69272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53CDCECD-A559-4968-A35B-13426E249377}"/>
              </a:ext>
            </a:extLst>
          </p:cNvPr>
          <p:cNvSpPr/>
          <p:nvPr/>
        </p:nvSpPr>
        <p:spPr>
          <a:xfrm>
            <a:off x="4546508" y="5811982"/>
            <a:ext cx="3463636" cy="519545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F8CA1573-E4EF-44D3-85F7-8EDC4D25BD60}"/>
              </a:ext>
            </a:extLst>
          </p:cNvPr>
          <p:cNvGrpSpPr/>
          <p:nvPr/>
        </p:nvGrpSpPr>
        <p:grpSpPr>
          <a:xfrm>
            <a:off x="4913653" y="5555672"/>
            <a:ext cx="0" cy="685800"/>
            <a:chOff x="997527" y="5555672"/>
            <a:chExt cx="0" cy="685800"/>
          </a:xfrm>
        </p:grpSpPr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F5987203-4FB9-4CDD-8B62-BB43C9DE2E5E}"/>
                </a:ext>
              </a:extLst>
            </p:cNvPr>
            <p:cNvCxnSpPr/>
            <p:nvPr/>
          </p:nvCxnSpPr>
          <p:spPr>
            <a:xfrm flipV="1">
              <a:off x="997527" y="6026726"/>
              <a:ext cx="0" cy="21474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F27B3268-6CAB-4EB3-9F9F-77F9919FBD9E}"/>
                </a:ext>
              </a:extLst>
            </p:cNvPr>
            <p:cNvCxnSpPr/>
            <p:nvPr/>
          </p:nvCxnSpPr>
          <p:spPr>
            <a:xfrm flipV="1">
              <a:off x="997527" y="5555672"/>
              <a:ext cx="0" cy="54379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189679A1-D41D-4556-91F6-1E921EFF29FA}"/>
              </a:ext>
            </a:extLst>
          </p:cNvPr>
          <p:cNvGrpSpPr/>
          <p:nvPr/>
        </p:nvGrpSpPr>
        <p:grpSpPr>
          <a:xfrm>
            <a:off x="7166962" y="5555672"/>
            <a:ext cx="0" cy="685800"/>
            <a:chOff x="997527" y="5555672"/>
            <a:chExt cx="0" cy="685800"/>
          </a:xfrm>
        </p:grpSpPr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675FB461-12AA-47E4-8706-9B90EE5E7864}"/>
                </a:ext>
              </a:extLst>
            </p:cNvPr>
            <p:cNvCxnSpPr/>
            <p:nvPr/>
          </p:nvCxnSpPr>
          <p:spPr>
            <a:xfrm flipV="1">
              <a:off x="997527" y="6026726"/>
              <a:ext cx="0" cy="21474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DB0B0E43-2892-41D5-8F23-73C745B4EF80}"/>
                </a:ext>
              </a:extLst>
            </p:cNvPr>
            <p:cNvCxnSpPr/>
            <p:nvPr/>
          </p:nvCxnSpPr>
          <p:spPr>
            <a:xfrm flipV="1">
              <a:off x="997527" y="5555672"/>
              <a:ext cx="0" cy="543790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24C3A692-3CD2-4E26-BA64-A3E45E963A3F}"/>
              </a:ext>
            </a:extLst>
          </p:cNvPr>
          <p:cNvGrpSpPr/>
          <p:nvPr/>
        </p:nvGrpSpPr>
        <p:grpSpPr>
          <a:xfrm>
            <a:off x="6040307" y="5555672"/>
            <a:ext cx="0" cy="685800"/>
            <a:chOff x="997527" y="5555672"/>
            <a:chExt cx="0" cy="685800"/>
          </a:xfrm>
        </p:grpSpPr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9BB368B7-5A41-4B47-8D6B-921020049674}"/>
                </a:ext>
              </a:extLst>
            </p:cNvPr>
            <p:cNvCxnSpPr/>
            <p:nvPr/>
          </p:nvCxnSpPr>
          <p:spPr>
            <a:xfrm flipV="1">
              <a:off x="997527" y="6026726"/>
              <a:ext cx="0" cy="21474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A912270-7F37-41D8-8484-0C064CDCC597}"/>
                </a:ext>
              </a:extLst>
            </p:cNvPr>
            <p:cNvCxnSpPr/>
            <p:nvPr/>
          </p:nvCxnSpPr>
          <p:spPr>
            <a:xfrm flipV="1">
              <a:off x="997527" y="5555672"/>
              <a:ext cx="0" cy="54379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0F5DDD98-F240-4484-B0B4-0A83D85039C5}"/>
              </a:ext>
            </a:extLst>
          </p:cNvPr>
          <p:cNvGrpSpPr/>
          <p:nvPr/>
        </p:nvGrpSpPr>
        <p:grpSpPr>
          <a:xfrm>
            <a:off x="6546484" y="5555672"/>
            <a:ext cx="0" cy="685800"/>
            <a:chOff x="997527" y="5555672"/>
            <a:chExt cx="0" cy="685800"/>
          </a:xfrm>
        </p:grpSpPr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3B2050B2-5ACE-46D2-B171-324431B9494F}"/>
                </a:ext>
              </a:extLst>
            </p:cNvPr>
            <p:cNvCxnSpPr/>
            <p:nvPr/>
          </p:nvCxnSpPr>
          <p:spPr>
            <a:xfrm flipV="1">
              <a:off x="997527" y="6026726"/>
              <a:ext cx="0" cy="21474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B611A12B-9487-4429-9F0E-061CDF1C3F61}"/>
                </a:ext>
              </a:extLst>
            </p:cNvPr>
            <p:cNvCxnSpPr/>
            <p:nvPr/>
          </p:nvCxnSpPr>
          <p:spPr>
            <a:xfrm flipV="1">
              <a:off x="997527" y="5555672"/>
              <a:ext cx="0" cy="54379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976B0F21-2F96-432F-AEC2-686D1B3A691A}"/>
              </a:ext>
            </a:extLst>
          </p:cNvPr>
          <p:cNvGrpSpPr/>
          <p:nvPr/>
        </p:nvGrpSpPr>
        <p:grpSpPr>
          <a:xfrm>
            <a:off x="5476980" y="3996396"/>
            <a:ext cx="972" cy="2103066"/>
            <a:chOff x="5476980" y="3996396"/>
            <a:chExt cx="972" cy="2103066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DD8EF76-0165-4D21-AE19-661C26F3030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4667141" y="5001171"/>
              <a:ext cx="1621622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89E7481A-1830-417B-AADC-279A589C1F15}"/>
                </a:ext>
              </a:extLst>
            </p:cNvPr>
            <p:cNvCxnSpPr/>
            <p:nvPr/>
          </p:nvCxnSpPr>
          <p:spPr>
            <a:xfrm flipV="1">
              <a:off x="5476980" y="5555672"/>
              <a:ext cx="0" cy="543790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74100CCB-4D57-46B9-9A80-5AB47D59C3E8}"/>
                </a:ext>
              </a:extLst>
            </p:cNvPr>
            <p:cNvCxnSpPr/>
            <p:nvPr/>
          </p:nvCxnSpPr>
          <p:spPr>
            <a:xfrm flipV="1">
              <a:off x="5476980" y="3996396"/>
              <a:ext cx="0" cy="54379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002743A0-8700-4BF1-B23C-D84851DABFFD}"/>
              </a:ext>
            </a:extLst>
          </p:cNvPr>
          <p:cNvCxnSpPr>
            <a:cxnSpLocks/>
          </p:cNvCxnSpPr>
          <p:nvPr/>
        </p:nvCxnSpPr>
        <p:spPr>
          <a:xfrm rot="16200000">
            <a:off x="4521668" y="5001170"/>
            <a:ext cx="162162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96833038-F4FA-4AE2-AFF6-41D54B54AA20}"/>
              </a:ext>
            </a:extLst>
          </p:cNvPr>
          <p:cNvGrpSpPr/>
          <p:nvPr/>
        </p:nvGrpSpPr>
        <p:grpSpPr>
          <a:xfrm>
            <a:off x="5331507" y="5555671"/>
            <a:ext cx="0" cy="685800"/>
            <a:chOff x="997527" y="5555672"/>
            <a:chExt cx="0" cy="685800"/>
          </a:xfrm>
        </p:grpSpPr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F483F76E-CD83-4303-9F77-0DB6716927F6}"/>
                </a:ext>
              </a:extLst>
            </p:cNvPr>
            <p:cNvCxnSpPr/>
            <p:nvPr/>
          </p:nvCxnSpPr>
          <p:spPr>
            <a:xfrm flipV="1">
              <a:off x="997527" y="6026726"/>
              <a:ext cx="0" cy="214746"/>
            </a:xfrm>
            <a:prstGeom prst="line">
              <a:avLst/>
            </a:prstGeom>
            <a:ln w="127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D15D87AF-F878-487E-99C7-F09D70F4C116}"/>
                </a:ext>
              </a:extLst>
            </p:cNvPr>
            <p:cNvCxnSpPr/>
            <p:nvPr/>
          </p:nvCxnSpPr>
          <p:spPr>
            <a:xfrm flipV="1">
              <a:off x="997527" y="5555672"/>
              <a:ext cx="0" cy="543790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A2FE5334-3021-474A-9A3F-2D447AECF062}"/>
              </a:ext>
            </a:extLst>
          </p:cNvPr>
          <p:cNvCxnSpPr/>
          <p:nvPr/>
        </p:nvCxnSpPr>
        <p:spPr>
          <a:xfrm flipV="1">
            <a:off x="5331507" y="3996395"/>
            <a:ext cx="0" cy="54379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333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89" grpId="0"/>
      <p:bldP spid="9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D10D065-3BCF-4A1E-9DAD-AB61CEB4D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These are just some examples of the skills we’ll need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386DB9F4-0C98-D849-B1B7-9ADAE4AECA65}"/>
              </a:ext>
            </a:extLst>
          </p:cNvPr>
          <p:cNvSpPr/>
          <p:nvPr/>
        </p:nvSpPr>
        <p:spPr>
          <a:xfrm>
            <a:off x="578389" y="2213330"/>
            <a:ext cx="2879387" cy="1342417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Gill Sans MT" panose="020B0502020104020203" pitchFamily="34" charset="77"/>
              </a:rPr>
              <a:t>Statistics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8C510067-3C6A-B248-A87D-A654DA5CEE1D}"/>
              </a:ext>
            </a:extLst>
          </p:cNvPr>
          <p:cNvSpPr/>
          <p:nvPr/>
        </p:nvSpPr>
        <p:spPr>
          <a:xfrm>
            <a:off x="656616" y="3917246"/>
            <a:ext cx="2879387" cy="1342417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Gill Sans MT" panose="020B0502020104020203" pitchFamily="34" charset="77"/>
              </a:rPr>
              <a:t>Biology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002A56B7-A983-CF4D-B640-A41C13510567}"/>
              </a:ext>
            </a:extLst>
          </p:cNvPr>
          <p:cNvSpPr/>
          <p:nvPr/>
        </p:nvSpPr>
        <p:spPr>
          <a:xfrm>
            <a:off x="2921540" y="4991163"/>
            <a:ext cx="3174460" cy="1342417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Gill Sans MT" panose="020B0502020104020203" pitchFamily="34" charset="77"/>
              </a:rPr>
              <a:t>Algorithms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B3E00FFF-14BE-9445-AEFC-DC6398852470}"/>
              </a:ext>
            </a:extLst>
          </p:cNvPr>
          <p:cNvSpPr/>
          <p:nvPr/>
        </p:nvSpPr>
        <p:spPr>
          <a:xfrm>
            <a:off x="4383930" y="3477664"/>
            <a:ext cx="3858639" cy="1342417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Gill Sans MT" panose="020B0502020104020203" pitchFamily="34" charset="77"/>
              </a:rPr>
              <a:t>Programming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99511844-A559-834F-A349-3F0D91D7BB17}"/>
              </a:ext>
            </a:extLst>
          </p:cNvPr>
          <p:cNvSpPr/>
          <p:nvPr/>
        </p:nvSpPr>
        <p:spPr>
          <a:xfrm>
            <a:off x="7545420" y="4991164"/>
            <a:ext cx="3466291" cy="1342417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Gill Sans MT" panose="020B0502020104020203" pitchFamily="34" charset="77"/>
              </a:rPr>
              <a:t>Machine Learning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D8A29E6C-E409-F34B-BD67-058BD8B7249B}"/>
              </a:ext>
            </a:extLst>
          </p:cNvPr>
          <p:cNvSpPr/>
          <p:nvPr/>
        </p:nvSpPr>
        <p:spPr>
          <a:xfrm>
            <a:off x="8242569" y="2896471"/>
            <a:ext cx="3466291" cy="1342417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Gill Sans MT" panose="020B0502020104020203" pitchFamily="34" charset="77"/>
              </a:rPr>
              <a:t>Data science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0CA57AA2-506B-F240-9FDC-A95CB94370D9}"/>
              </a:ext>
            </a:extLst>
          </p:cNvPr>
          <p:cNvSpPr/>
          <p:nvPr/>
        </p:nvSpPr>
        <p:spPr>
          <a:xfrm>
            <a:off x="7423825" y="1284683"/>
            <a:ext cx="3466291" cy="1342417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Gill Sans MT" panose="020B0502020104020203" pitchFamily="34" charset="77"/>
              </a:rPr>
              <a:t>Modeling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730DAF0E-20E6-7B40-9F6C-15E4AEAA7B0C}"/>
              </a:ext>
            </a:extLst>
          </p:cNvPr>
          <p:cNvSpPr/>
          <p:nvPr/>
        </p:nvSpPr>
        <p:spPr>
          <a:xfrm>
            <a:off x="4298648" y="1865876"/>
            <a:ext cx="3174461" cy="1342417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Gill Sans MT" panose="020B0502020104020203" pitchFamily="34" charset="77"/>
              </a:rPr>
              <a:t>Probability</a:t>
            </a:r>
          </a:p>
        </p:txBody>
      </p:sp>
    </p:spTree>
    <p:extLst>
      <p:ext uri="{BB962C8B-B14F-4D97-AF65-F5344CB8AC3E}">
        <p14:creationId xmlns:p14="http://schemas.microsoft.com/office/powerpoint/2010/main" val="32901475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AFEF18F5-7E00-4117-8ECC-67D022E6BA64}"/>
              </a:ext>
            </a:extLst>
          </p:cNvPr>
          <p:cNvCxnSpPr>
            <a:cxnSpLocks/>
          </p:cNvCxnSpPr>
          <p:nvPr/>
        </p:nvCxnSpPr>
        <p:spPr>
          <a:xfrm rot="16200000">
            <a:off x="9475935" y="1483384"/>
            <a:ext cx="162162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A0AE970C-BA94-4F16-BFE0-74A063E84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   Illumina sequencing</a:t>
            </a:r>
          </a:p>
        </p:txBody>
      </p: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C750D5B8-5A2D-4751-AFCD-73FC5F76F501}"/>
              </a:ext>
            </a:extLst>
          </p:cNvPr>
          <p:cNvGrpSpPr/>
          <p:nvPr/>
        </p:nvGrpSpPr>
        <p:grpSpPr>
          <a:xfrm>
            <a:off x="630382" y="3996396"/>
            <a:ext cx="3463636" cy="2335131"/>
            <a:chOff x="630382" y="3996396"/>
            <a:chExt cx="3463636" cy="2335131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4FEC8F29-F49F-40C9-99FF-5D2BF66390A6}"/>
                </a:ext>
              </a:extLst>
            </p:cNvPr>
            <p:cNvSpPr/>
            <p:nvPr/>
          </p:nvSpPr>
          <p:spPr>
            <a:xfrm>
              <a:off x="630382" y="5811982"/>
              <a:ext cx="3463636" cy="519545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ACC4EF0-C222-48E9-B001-131AAEAB513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751015" y="5001171"/>
              <a:ext cx="1621622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62CAE8C5-24F5-49C6-9A0C-4A1D03678C24}"/>
                </a:ext>
              </a:extLst>
            </p:cNvPr>
            <p:cNvGrpSpPr/>
            <p:nvPr/>
          </p:nvGrpSpPr>
          <p:grpSpPr>
            <a:xfrm>
              <a:off x="997527" y="5555672"/>
              <a:ext cx="0" cy="685800"/>
              <a:chOff x="997527" y="5555672"/>
              <a:chExt cx="0" cy="685800"/>
            </a:xfrm>
          </p:grpSpPr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853F4DCB-D115-4D74-9ED9-F8808E32E159}"/>
                  </a:ext>
                </a:extLst>
              </p:cNvPr>
              <p:cNvCxnSpPr/>
              <p:nvPr/>
            </p:nvCxnSpPr>
            <p:spPr>
              <a:xfrm flipV="1">
                <a:off x="997527" y="6026726"/>
                <a:ext cx="0" cy="21474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14329787-7680-4320-B6AB-B94D4F051B7B}"/>
                  </a:ext>
                </a:extLst>
              </p:cNvPr>
              <p:cNvCxnSpPr/>
              <p:nvPr/>
            </p:nvCxnSpPr>
            <p:spPr>
              <a:xfrm flipV="1">
                <a:off x="997527" y="5555672"/>
                <a:ext cx="0" cy="54379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7C1AC985-C8B4-43B0-8FAD-0BF415EAB87C}"/>
                </a:ext>
              </a:extLst>
            </p:cNvPr>
            <p:cNvCxnSpPr/>
            <p:nvPr/>
          </p:nvCxnSpPr>
          <p:spPr>
            <a:xfrm flipV="1">
              <a:off x="1560854" y="5555672"/>
              <a:ext cx="0" cy="543790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171775D4-D592-4B91-BC4C-6F5F0CAAF51E}"/>
                </a:ext>
              </a:extLst>
            </p:cNvPr>
            <p:cNvGrpSpPr/>
            <p:nvPr/>
          </p:nvGrpSpPr>
          <p:grpSpPr>
            <a:xfrm>
              <a:off x="3250836" y="5555672"/>
              <a:ext cx="0" cy="685800"/>
              <a:chOff x="997527" y="5555672"/>
              <a:chExt cx="0" cy="685800"/>
            </a:xfrm>
          </p:grpSpPr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E8251833-C612-45BD-8245-1D49E320F6FD}"/>
                  </a:ext>
                </a:extLst>
              </p:cNvPr>
              <p:cNvCxnSpPr/>
              <p:nvPr/>
            </p:nvCxnSpPr>
            <p:spPr>
              <a:xfrm flipV="1">
                <a:off x="997527" y="6026726"/>
                <a:ext cx="0" cy="21474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8D6C5D09-8177-4AB8-A0D9-37E02A243606}"/>
                  </a:ext>
                </a:extLst>
              </p:cNvPr>
              <p:cNvCxnSpPr/>
              <p:nvPr/>
            </p:nvCxnSpPr>
            <p:spPr>
              <a:xfrm flipV="1">
                <a:off x="997527" y="5555672"/>
                <a:ext cx="0" cy="543790"/>
              </a:xfrm>
              <a:prstGeom prst="line">
                <a:avLst/>
              </a:prstGeom>
              <a:ln w="571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159E9A1C-1402-46E9-8D5F-0834181C6956}"/>
                </a:ext>
              </a:extLst>
            </p:cNvPr>
            <p:cNvGrpSpPr/>
            <p:nvPr/>
          </p:nvGrpSpPr>
          <p:grpSpPr>
            <a:xfrm>
              <a:off x="2124181" y="5555672"/>
              <a:ext cx="0" cy="685800"/>
              <a:chOff x="997527" y="5555672"/>
              <a:chExt cx="0" cy="685800"/>
            </a:xfrm>
          </p:grpSpPr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D3DBDE25-BB20-402D-A57D-97FACC664CDE}"/>
                  </a:ext>
                </a:extLst>
              </p:cNvPr>
              <p:cNvCxnSpPr/>
              <p:nvPr/>
            </p:nvCxnSpPr>
            <p:spPr>
              <a:xfrm flipV="1">
                <a:off x="997527" y="6026726"/>
                <a:ext cx="0" cy="21474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725F304C-F9EF-4BB4-91CF-8D6D3F0E0F57}"/>
                  </a:ext>
                </a:extLst>
              </p:cNvPr>
              <p:cNvCxnSpPr/>
              <p:nvPr/>
            </p:nvCxnSpPr>
            <p:spPr>
              <a:xfrm flipV="1">
                <a:off x="997527" y="5555672"/>
                <a:ext cx="0" cy="54379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2DE050DB-ED16-44C0-883B-3DD7356A587A}"/>
                </a:ext>
              </a:extLst>
            </p:cNvPr>
            <p:cNvGrpSpPr/>
            <p:nvPr/>
          </p:nvGrpSpPr>
          <p:grpSpPr>
            <a:xfrm>
              <a:off x="2687508" y="5555672"/>
              <a:ext cx="0" cy="685800"/>
              <a:chOff x="997527" y="5555672"/>
              <a:chExt cx="0" cy="685800"/>
            </a:xfrm>
          </p:grpSpPr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7DC3E8DA-4C12-4F73-ADD3-604A8F311B57}"/>
                  </a:ext>
                </a:extLst>
              </p:cNvPr>
              <p:cNvCxnSpPr/>
              <p:nvPr/>
            </p:nvCxnSpPr>
            <p:spPr>
              <a:xfrm flipV="1">
                <a:off x="997527" y="6026726"/>
                <a:ext cx="0" cy="21474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B9DCD55A-F76F-430E-ADED-546D9B151358}"/>
                  </a:ext>
                </a:extLst>
              </p:cNvPr>
              <p:cNvCxnSpPr/>
              <p:nvPr/>
            </p:nvCxnSpPr>
            <p:spPr>
              <a:xfrm flipV="1">
                <a:off x="997527" y="5555672"/>
                <a:ext cx="0" cy="54379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0D98915-496E-45F1-92EC-DA657838E31E}"/>
                </a:ext>
              </a:extLst>
            </p:cNvPr>
            <p:cNvCxnSpPr/>
            <p:nvPr/>
          </p:nvCxnSpPr>
          <p:spPr>
            <a:xfrm flipV="1">
              <a:off x="1560854" y="3996396"/>
              <a:ext cx="0" cy="54379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259400F3-3EAE-4BFB-A4D0-57807B888A65}"/>
              </a:ext>
            </a:extLst>
          </p:cNvPr>
          <p:cNvSpPr txBox="1"/>
          <p:nvPr/>
        </p:nvSpPr>
        <p:spPr>
          <a:xfrm>
            <a:off x="264208" y="1591011"/>
            <a:ext cx="3719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Bind single DNA molecules to surface (using adapter sequence)</a:t>
            </a:r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D946AA63-0361-4CD7-9110-3016935C089A}"/>
              </a:ext>
            </a:extLst>
          </p:cNvPr>
          <p:cNvGrpSpPr/>
          <p:nvPr/>
        </p:nvGrpSpPr>
        <p:grpSpPr>
          <a:xfrm>
            <a:off x="1437318" y="4005054"/>
            <a:ext cx="972" cy="2245076"/>
            <a:chOff x="1450018" y="4005054"/>
            <a:chExt cx="972" cy="2245076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29C75E3C-2A20-4079-ADBF-109D035B3D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50018" y="4454236"/>
              <a:ext cx="972" cy="1366404"/>
            </a:xfrm>
            <a:prstGeom prst="line">
              <a:avLst/>
            </a:prstGeom>
            <a:ln w="5715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52A1EB6F-0B9D-4BD3-B3CD-7E64D31A34DE}"/>
                </a:ext>
              </a:extLst>
            </p:cNvPr>
            <p:cNvGrpSpPr/>
            <p:nvPr/>
          </p:nvGrpSpPr>
          <p:grpSpPr>
            <a:xfrm>
              <a:off x="1450018" y="5564330"/>
              <a:ext cx="0" cy="685800"/>
              <a:chOff x="997527" y="5555672"/>
              <a:chExt cx="0" cy="685800"/>
            </a:xfrm>
          </p:grpSpPr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31CDB2DC-26AB-496A-AEEB-FB862F085096}"/>
                  </a:ext>
                </a:extLst>
              </p:cNvPr>
              <p:cNvCxnSpPr/>
              <p:nvPr/>
            </p:nvCxnSpPr>
            <p:spPr>
              <a:xfrm flipV="1">
                <a:off x="997527" y="6026726"/>
                <a:ext cx="0" cy="214746"/>
              </a:xfrm>
              <a:prstGeom prst="line">
                <a:avLst/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AE65285F-983F-4173-A1B5-E0F54AAF4082}"/>
                  </a:ext>
                </a:extLst>
              </p:cNvPr>
              <p:cNvCxnSpPr/>
              <p:nvPr/>
            </p:nvCxnSpPr>
            <p:spPr>
              <a:xfrm flipV="1">
                <a:off x="997527" y="5555672"/>
                <a:ext cx="0" cy="543790"/>
              </a:xfrm>
              <a:prstGeom prst="line">
                <a:avLst/>
              </a:prstGeom>
              <a:ln w="571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2331366A-DAA3-4124-A0DC-537986F861E7}"/>
                </a:ext>
              </a:extLst>
            </p:cNvPr>
            <p:cNvCxnSpPr/>
            <p:nvPr/>
          </p:nvCxnSpPr>
          <p:spPr>
            <a:xfrm flipV="1">
              <a:off x="1450018" y="4005054"/>
              <a:ext cx="0" cy="543790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73B97CD9-8639-494D-9BFD-38F25FAE3767}"/>
              </a:ext>
            </a:extLst>
          </p:cNvPr>
          <p:cNvSpPr txBox="1"/>
          <p:nvPr/>
        </p:nvSpPr>
        <p:spPr>
          <a:xfrm>
            <a:off x="264208" y="2826481"/>
            <a:ext cx="5776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Amplify on the surface “Bridge amplification”</a:t>
            </a:r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9FADA52A-D8C0-4F7D-B266-EC2E0CAC8397}"/>
              </a:ext>
            </a:extLst>
          </p:cNvPr>
          <p:cNvCxnSpPr/>
          <p:nvPr/>
        </p:nvCxnSpPr>
        <p:spPr>
          <a:xfrm>
            <a:off x="3512128" y="4648200"/>
            <a:ext cx="69272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53CDCECD-A559-4968-A35B-13426E249377}"/>
              </a:ext>
            </a:extLst>
          </p:cNvPr>
          <p:cNvSpPr/>
          <p:nvPr/>
        </p:nvSpPr>
        <p:spPr>
          <a:xfrm>
            <a:off x="4546508" y="5811982"/>
            <a:ext cx="3463636" cy="519545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F8CA1573-E4EF-44D3-85F7-8EDC4D25BD60}"/>
              </a:ext>
            </a:extLst>
          </p:cNvPr>
          <p:cNvGrpSpPr/>
          <p:nvPr/>
        </p:nvGrpSpPr>
        <p:grpSpPr>
          <a:xfrm>
            <a:off x="4913653" y="5555672"/>
            <a:ext cx="0" cy="685800"/>
            <a:chOff x="997527" y="5555672"/>
            <a:chExt cx="0" cy="685800"/>
          </a:xfrm>
        </p:grpSpPr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F5987203-4FB9-4CDD-8B62-BB43C9DE2E5E}"/>
                </a:ext>
              </a:extLst>
            </p:cNvPr>
            <p:cNvCxnSpPr/>
            <p:nvPr/>
          </p:nvCxnSpPr>
          <p:spPr>
            <a:xfrm flipV="1">
              <a:off x="997527" y="6026726"/>
              <a:ext cx="0" cy="21474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F27B3268-6CAB-4EB3-9F9F-77F9919FBD9E}"/>
                </a:ext>
              </a:extLst>
            </p:cNvPr>
            <p:cNvCxnSpPr/>
            <p:nvPr/>
          </p:nvCxnSpPr>
          <p:spPr>
            <a:xfrm flipV="1">
              <a:off x="997527" y="5555672"/>
              <a:ext cx="0" cy="54379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189679A1-D41D-4556-91F6-1E921EFF29FA}"/>
              </a:ext>
            </a:extLst>
          </p:cNvPr>
          <p:cNvGrpSpPr/>
          <p:nvPr/>
        </p:nvGrpSpPr>
        <p:grpSpPr>
          <a:xfrm>
            <a:off x="7166962" y="5555672"/>
            <a:ext cx="0" cy="685800"/>
            <a:chOff x="997527" y="5555672"/>
            <a:chExt cx="0" cy="685800"/>
          </a:xfrm>
        </p:grpSpPr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675FB461-12AA-47E4-8706-9B90EE5E7864}"/>
                </a:ext>
              </a:extLst>
            </p:cNvPr>
            <p:cNvCxnSpPr/>
            <p:nvPr/>
          </p:nvCxnSpPr>
          <p:spPr>
            <a:xfrm flipV="1">
              <a:off x="997527" y="6026726"/>
              <a:ext cx="0" cy="21474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DB0B0E43-2892-41D5-8F23-73C745B4EF80}"/>
                </a:ext>
              </a:extLst>
            </p:cNvPr>
            <p:cNvCxnSpPr/>
            <p:nvPr/>
          </p:nvCxnSpPr>
          <p:spPr>
            <a:xfrm flipV="1">
              <a:off x="997527" y="5555672"/>
              <a:ext cx="0" cy="543790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24C3A692-3CD2-4E26-BA64-A3E45E963A3F}"/>
              </a:ext>
            </a:extLst>
          </p:cNvPr>
          <p:cNvGrpSpPr/>
          <p:nvPr/>
        </p:nvGrpSpPr>
        <p:grpSpPr>
          <a:xfrm>
            <a:off x="6040307" y="5555672"/>
            <a:ext cx="0" cy="685800"/>
            <a:chOff x="997527" y="5555672"/>
            <a:chExt cx="0" cy="685800"/>
          </a:xfrm>
        </p:grpSpPr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9BB368B7-5A41-4B47-8D6B-921020049674}"/>
                </a:ext>
              </a:extLst>
            </p:cNvPr>
            <p:cNvCxnSpPr/>
            <p:nvPr/>
          </p:nvCxnSpPr>
          <p:spPr>
            <a:xfrm flipV="1">
              <a:off x="997527" y="6026726"/>
              <a:ext cx="0" cy="21474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A912270-7F37-41D8-8484-0C064CDCC597}"/>
                </a:ext>
              </a:extLst>
            </p:cNvPr>
            <p:cNvCxnSpPr/>
            <p:nvPr/>
          </p:nvCxnSpPr>
          <p:spPr>
            <a:xfrm flipV="1">
              <a:off x="997527" y="5555672"/>
              <a:ext cx="0" cy="54379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0F5DDD98-F240-4484-B0B4-0A83D85039C5}"/>
              </a:ext>
            </a:extLst>
          </p:cNvPr>
          <p:cNvGrpSpPr/>
          <p:nvPr/>
        </p:nvGrpSpPr>
        <p:grpSpPr>
          <a:xfrm>
            <a:off x="6546484" y="5555672"/>
            <a:ext cx="0" cy="685800"/>
            <a:chOff x="997527" y="5555672"/>
            <a:chExt cx="0" cy="685800"/>
          </a:xfrm>
        </p:grpSpPr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3B2050B2-5ACE-46D2-B171-324431B9494F}"/>
                </a:ext>
              </a:extLst>
            </p:cNvPr>
            <p:cNvCxnSpPr/>
            <p:nvPr/>
          </p:nvCxnSpPr>
          <p:spPr>
            <a:xfrm flipV="1">
              <a:off x="997527" y="6026726"/>
              <a:ext cx="0" cy="21474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B611A12B-9487-4429-9F0E-061CDF1C3F61}"/>
                </a:ext>
              </a:extLst>
            </p:cNvPr>
            <p:cNvCxnSpPr/>
            <p:nvPr/>
          </p:nvCxnSpPr>
          <p:spPr>
            <a:xfrm flipV="1">
              <a:off x="997527" y="5555672"/>
              <a:ext cx="0" cy="54379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002743A0-8700-4BF1-B23C-D84851DABFFD}"/>
              </a:ext>
            </a:extLst>
          </p:cNvPr>
          <p:cNvCxnSpPr>
            <a:cxnSpLocks/>
          </p:cNvCxnSpPr>
          <p:nvPr/>
        </p:nvCxnSpPr>
        <p:spPr>
          <a:xfrm rot="16200000">
            <a:off x="4521668" y="5001170"/>
            <a:ext cx="162162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96833038-F4FA-4AE2-AFF6-41D54B54AA20}"/>
              </a:ext>
            </a:extLst>
          </p:cNvPr>
          <p:cNvGrpSpPr/>
          <p:nvPr/>
        </p:nvGrpSpPr>
        <p:grpSpPr>
          <a:xfrm>
            <a:off x="5331507" y="5555671"/>
            <a:ext cx="0" cy="685800"/>
            <a:chOff x="997527" y="5555672"/>
            <a:chExt cx="0" cy="685800"/>
          </a:xfrm>
        </p:grpSpPr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F483F76E-CD83-4303-9F77-0DB6716927F6}"/>
                </a:ext>
              </a:extLst>
            </p:cNvPr>
            <p:cNvCxnSpPr/>
            <p:nvPr/>
          </p:nvCxnSpPr>
          <p:spPr>
            <a:xfrm flipV="1">
              <a:off x="997527" y="6026726"/>
              <a:ext cx="0" cy="214746"/>
            </a:xfrm>
            <a:prstGeom prst="line">
              <a:avLst/>
            </a:prstGeom>
            <a:ln w="127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D15D87AF-F878-487E-99C7-F09D70F4C116}"/>
                </a:ext>
              </a:extLst>
            </p:cNvPr>
            <p:cNvCxnSpPr/>
            <p:nvPr/>
          </p:nvCxnSpPr>
          <p:spPr>
            <a:xfrm flipV="1">
              <a:off x="997527" y="5555672"/>
              <a:ext cx="0" cy="543790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A2FE5334-3021-474A-9A3F-2D447AECF062}"/>
              </a:ext>
            </a:extLst>
          </p:cNvPr>
          <p:cNvCxnSpPr/>
          <p:nvPr/>
        </p:nvCxnSpPr>
        <p:spPr>
          <a:xfrm flipV="1">
            <a:off x="5331507" y="3996395"/>
            <a:ext cx="0" cy="54379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8B78036E-D51D-4023-B366-FC9FEBC5BD23}"/>
              </a:ext>
            </a:extLst>
          </p:cNvPr>
          <p:cNvCxnSpPr/>
          <p:nvPr/>
        </p:nvCxnSpPr>
        <p:spPr>
          <a:xfrm>
            <a:off x="7595178" y="4648200"/>
            <a:ext cx="69272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8A2047EA-8C95-40E4-9D65-4C0B9CA5ABC3}"/>
              </a:ext>
            </a:extLst>
          </p:cNvPr>
          <p:cNvSpPr/>
          <p:nvPr/>
        </p:nvSpPr>
        <p:spPr>
          <a:xfrm>
            <a:off x="8572498" y="5796973"/>
            <a:ext cx="3463636" cy="519545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80BDA19C-3D86-4D7E-8663-EC11197CBD6D}"/>
              </a:ext>
            </a:extLst>
          </p:cNvPr>
          <p:cNvGrpSpPr/>
          <p:nvPr/>
        </p:nvGrpSpPr>
        <p:grpSpPr>
          <a:xfrm>
            <a:off x="8939643" y="5540663"/>
            <a:ext cx="0" cy="685800"/>
            <a:chOff x="997527" y="5555672"/>
            <a:chExt cx="0" cy="685800"/>
          </a:xfrm>
        </p:grpSpPr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96007F06-ACFC-434C-8CCE-5EBA507E6FC8}"/>
                </a:ext>
              </a:extLst>
            </p:cNvPr>
            <p:cNvCxnSpPr/>
            <p:nvPr/>
          </p:nvCxnSpPr>
          <p:spPr>
            <a:xfrm flipV="1">
              <a:off x="997527" y="6026726"/>
              <a:ext cx="0" cy="21474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10A2CC4E-2EA2-4EB4-8775-6D173F721543}"/>
                </a:ext>
              </a:extLst>
            </p:cNvPr>
            <p:cNvCxnSpPr/>
            <p:nvPr/>
          </p:nvCxnSpPr>
          <p:spPr>
            <a:xfrm flipV="1">
              <a:off x="997527" y="5555672"/>
              <a:ext cx="0" cy="54379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E09D43C9-03E4-4D8A-ABA1-515BE19D6DA8}"/>
              </a:ext>
            </a:extLst>
          </p:cNvPr>
          <p:cNvGrpSpPr/>
          <p:nvPr/>
        </p:nvGrpSpPr>
        <p:grpSpPr>
          <a:xfrm>
            <a:off x="11192952" y="5540663"/>
            <a:ext cx="0" cy="685800"/>
            <a:chOff x="997527" y="5555672"/>
            <a:chExt cx="0" cy="685800"/>
          </a:xfrm>
        </p:grpSpPr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B517095-8B6E-469F-B47C-7862A04AD061}"/>
                </a:ext>
              </a:extLst>
            </p:cNvPr>
            <p:cNvCxnSpPr/>
            <p:nvPr/>
          </p:nvCxnSpPr>
          <p:spPr>
            <a:xfrm flipV="1">
              <a:off x="997527" y="6026726"/>
              <a:ext cx="0" cy="21474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DFD70BA1-16C0-41B7-8463-85995610808A}"/>
                </a:ext>
              </a:extLst>
            </p:cNvPr>
            <p:cNvCxnSpPr/>
            <p:nvPr/>
          </p:nvCxnSpPr>
          <p:spPr>
            <a:xfrm flipV="1">
              <a:off x="997527" y="5555672"/>
              <a:ext cx="0" cy="543790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884D57B9-C7D0-4B08-B3D6-59270B13236D}"/>
              </a:ext>
            </a:extLst>
          </p:cNvPr>
          <p:cNvGrpSpPr/>
          <p:nvPr/>
        </p:nvGrpSpPr>
        <p:grpSpPr>
          <a:xfrm>
            <a:off x="10066297" y="5540663"/>
            <a:ext cx="0" cy="685800"/>
            <a:chOff x="997527" y="5555672"/>
            <a:chExt cx="0" cy="685800"/>
          </a:xfrm>
        </p:grpSpPr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B60EB9D-BF1F-4019-A37B-535CACFF0469}"/>
                </a:ext>
              </a:extLst>
            </p:cNvPr>
            <p:cNvCxnSpPr/>
            <p:nvPr/>
          </p:nvCxnSpPr>
          <p:spPr>
            <a:xfrm flipV="1">
              <a:off x="997527" y="6026726"/>
              <a:ext cx="0" cy="21474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1EACC6FC-FD98-4D5C-853C-3DF62F15C73B}"/>
                </a:ext>
              </a:extLst>
            </p:cNvPr>
            <p:cNvCxnSpPr/>
            <p:nvPr/>
          </p:nvCxnSpPr>
          <p:spPr>
            <a:xfrm flipV="1">
              <a:off x="997527" y="5555672"/>
              <a:ext cx="0" cy="54379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D5C4B0F3-AA7A-4172-BA6D-E188C366DFCD}"/>
              </a:ext>
            </a:extLst>
          </p:cNvPr>
          <p:cNvGrpSpPr/>
          <p:nvPr/>
        </p:nvGrpSpPr>
        <p:grpSpPr>
          <a:xfrm>
            <a:off x="10547074" y="5540663"/>
            <a:ext cx="0" cy="685800"/>
            <a:chOff x="997527" y="5555672"/>
            <a:chExt cx="0" cy="685800"/>
          </a:xfrm>
        </p:grpSpPr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5CEF1D18-4887-4444-8963-236A16ED8EB1}"/>
                </a:ext>
              </a:extLst>
            </p:cNvPr>
            <p:cNvCxnSpPr/>
            <p:nvPr/>
          </p:nvCxnSpPr>
          <p:spPr>
            <a:xfrm flipV="1">
              <a:off x="997527" y="6026726"/>
              <a:ext cx="0" cy="21474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AE10F5C5-8EEC-4456-AB80-65040CC69DA0}"/>
                </a:ext>
              </a:extLst>
            </p:cNvPr>
            <p:cNvCxnSpPr/>
            <p:nvPr/>
          </p:nvCxnSpPr>
          <p:spPr>
            <a:xfrm flipV="1">
              <a:off x="997527" y="5555672"/>
              <a:ext cx="0" cy="54379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29291380-D81B-42A1-8BA5-8D0B78B50146}"/>
              </a:ext>
            </a:extLst>
          </p:cNvPr>
          <p:cNvGrpSpPr/>
          <p:nvPr/>
        </p:nvGrpSpPr>
        <p:grpSpPr>
          <a:xfrm>
            <a:off x="9357497" y="5540662"/>
            <a:ext cx="0" cy="685800"/>
            <a:chOff x="997527" y="5555672"/>
            <a:chExt cx="0" cy="685800"/>
          </a:xfrm>
        </p:grpSpPr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A4337A67-E8F7-4231-B12C-5887C8EDF7F7}"/>
                </a:ext>
              </a:extLst>
            </p:cNvPr>
            <p:cNvCxnSpPr/>
            <p:nvPr/>
          </p:nvCxnSpPr>
          <p:spPr>
            <a:xfrm flipV="1">
              <a:off x="997527" y="6026726"/>
              <a:ext cx="0" cy="214746"/>
            </a:xfrm>
            <a:prstGeom prst="line">
              <a:avLst/>
            </a:prstGeom>
            <a:ln w="127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69B7A906-7CD6-4044-98A8-EECE5242EE9E}"/>
                </a:ext>
              </a:extLst>
            </p:cNvPr>
            <p:cNvCxnSpPr/>
            <p:nvPr/>
          </p:nvCxnSpPr>
          <p:spPr>
            <a:xfrm flipV="1">
              <a:off x="997527" y="5555672"/>
              <a:ext cx="0" cy="543790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0" name="Ink 149">
                <a:extLst>
                  <a:ext uri="{FF2B5EF4-FFF2-40B4-BE49-F238E27FC236}">
                    <a16:creationId xmlns:a16="http://schemas.microsoft.com/office/drawing/2014/main" id="{DD5150FA-1D88-4F49-848D-BA42DCAC9067}"/>
                  </a:ext>
                </a:extLst>
              </p14:cNvPr>
              <p14:cNvContentPartPr/>
              <p14:nvPr/>
            </p14:nvContentPartPr>
            <p14:xfrm>
              <a:off x="9353530" y="4222720"/>
              <a:ext cx="1295640" cy="1333620"/>
            </p14:xfrm>
          </p:contentPart>
        </mc:Choice>
        <mc:Fallback xmlns="">
          <p:pic>
            <p:nvPicPr>
              <p:cNvPr id="150" name="Ink 149">
                <a:extLst>
                  <a:ext uri="{FF2B5EF4-FFF2-40B4-BE49-F238E27FC236}">
                    <a16:creationId xmlns:a16="http://schemas.microsoft.com/office/drawing/2014/main" id="{DD5150FA-1D88-4F49-848D-BA42DCAC906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325098" y="4194284"/>
                <a:ext cx="1352504" cy="1390492"/>
              </a:xfrm>
              <a:prstGeom prst="rect">
                <a:avLst/>
              </a:prstGeom>
            </p:spPr>
          </p:pic>
        </mc:Fallback>
      </mc:AlternateContent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4398A4D0-7F59-47DF-9B75-37E0CE070A38}"/>
              </a:ext>
            </a:extLst>
          </p:cNvPr>
          <p:cNvCxnSpPr/>
          <p:nvPr/>
        </p:nvCxnSpPr>
        <p:spPr>
          <a:xfrm flipV="1">
            <a:off x="10642544" y="5555671"/>
            <a:ext cx="0" cy="54379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BD1E8980-04EB-4681-A3EE-6740404E26DE}"/>
              </a:ext>
            </a:extLst>
          </p:cNvPr>
          <p:cNvCxnSpPr/>
          <p:nvPr/>
        </p:nvCxnSpPr>
        <p:spPr>
          <a:xfrm flipV="1">
            <a:off x="9465752" y="5540662"/>
            <a:ext cx="0" cy="543790"/>
          </a:xfrm>
          <a:prstGeom prst="line">
            <a:avLst/>
          </a:prstGeom>
          <a:ln w="5715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C0287D08-6758-4D05-847C-7AB556D4FA51}"/>
              </a:ext>
            </a:extLst>
          </p:cNvPr>
          <p:cNvGrpSpPr/>
          <p:nvPr/>
        </p:nvGrpSpPr>
        <p:grpSpPr>
          <a:xfrm>
            <a:off x="9480430" y="4413160"/>
            <a:ext cx="1079640" cy="1238400"/>
            <a:chOff x="9480430" y="4413160"/>
            <a:chExt cx="1079640" cy="1238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3F560418-42F1-460E-86B8-9E4F17AEBC1C}"/>
                    </a:ext>
                  </a:extLst>
                </p14:cNvPr>
                <p14:cNvContentPartPr/>
                <p14:nvPr/>
              </p14:nvContentPartPr>
              <p14:xfrm>
                <a:off x="9823330" y="4483000"/>
                <a:ext cx="50940" cy="8280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3F560418-42F1-460E-86B8-9E4F17AEBC1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94990" y="4454560"/>
                  <a:ext cx="10762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9DEBBBF1-FE20-4D1D-8BC5-A897E521AA43}"/>
                    </a:ext>
                  </a:extLst>
                </p14:cNvPr>
                <p14:cNvContentPartPr/>
                <p14:nvPr/>
              </p14:nvContentPartPr>
              <p14:xfrm>
                <a:off x="9664570" y="4724380"/>
                <a:ext cx="63720" cy="12726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9DEBBBF1-FE20-4D1D-8BC5-A897E521AA4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636130" y="4695980"/>
                  <a:ext cx="120600" cy="1840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0B9C0E8C-0CFB-4678-909A-F511EE16D594}"/>
                    </a:ext>
                  </a:extLst>
                </p14:cNvPr>
                <p14:cNvContentPartPr/>
                <p14:nvPr/>
              </p14:nvContentPartPr>
              <p14:xfrm>
                <a:off x="9550270" y="4997440"/>
                <a:ext cx="38340" cy="19062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0B9C0E8C-0CFB-4678-909A-F511EE16D594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521963" y="4969027"/>
                  <a:ext cx="94954" cy="24744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36A9247F-0504-415E-9F38-E5A618FEB43A}"/>
                    </a:ext>
                  </a:extLst>
                </p14:cNvPr>
                <p14:cNvContentPartPr/>
                <p14:nvPr/>
              </p14:nvContentPartPr>
              <p14:xfrm>
                <a:off x="10248850" y="4660840"/>
                <a:ext cx="50940" cy="8910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36A9247F-0504-415E-9F38-E5A618FEB43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220708" y="4632457"/>
                  <a:ext cx="107223" cy="14586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D0F2A165-32E5-42AB-A013-DFE2235C02ED}"/>
                    </a:ext>
                  </a:extLst>
                </p14:cNvPr>
                <p14:cNvContentPartPr/>
                <p14:nvPr/>
              </p14:nvContentPartPr>
              <p14:xfrm>
                <a:off x="10007470" y="4413160"/>
                <a:ext cx="552600" cy="123840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D0F2A165-32E5-42AB-A013-DFE2235C02E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979030" y="4384728"/>
                  <a:ext cx="609480" cy="12952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0B0EA6FC-3D73-4E57-82B8-A0F930A8CBB7}"/>
                    </a:ext>
                  </a:extLst>
                </p14:cNvPr>
                <p14:cNvContentPartPr/>
                <p14:nvPr/>
              </p14:nvContentPartPr>
              <p14:xfrm>
                <a:off x="9480430" y="5308480"/>
                <a:ext cx="31860" cy="15264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0B0EA6FC-3D73-4E57-82B8-A0F930A8CBB7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452150" y="5280040"/>
                  <a:ext cx="88420" cy="209520"/>
                </a:xfrm>
                <a:prstGeom prst="rect">
                  <a:avLst/>
                </a:prstGeom>
              </p:spPr>
            </p:pic>
          </mc:Fallback>
        </mc:AlternateContent>
      </p:grpSp>
      <p:cxnSp>
        <p:nvCxnSpPr>
          <p:cNvPr id="210" name="Straight Arrow Connector 209">
            <a:extLst>
              <a:ext uri="{FF2B5EF4-FFF2-40B4-BE49-F238E27FC236}">
                <a16:creationId xmlns:a16="http://schemas.microsoft.com/office/drawing/2014/main" id="{7564DD4B-7486-4C12-A0DE-C059C031006A}"/>
              </a:ext>
            </a:extLst>
          </p:cNvPr>
          <p:cNvCxnSpPr/>
          <p:nvPr/>
        </p:nvCxnSpPr>
        <p:spPr>
          <a:xfrm flipV="1">
            <a:off x="10066297" y="3092450"/>
            <a:ext cx="0" cy="62865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Rectangle: Rounded Corners 210">
            <a:extLst>
              <a:ext uri="{FF2B5EF4-FFF2-40B4-BE49-F238E27FC236}">
                <a16:creationId xmlns:a16="http://schemas.microsoft.com/office/drawing/2014/main" id="{C72711E3-C39F-46DC-B1AE-A6069B97F308}"/>
              </a:ext>
            </a:extLst>
          </p:cNvPr>
          <p:cNvSpPr/>
          <p:nvPr/>
        </p:nvSpPr>
        <p:spPr>
          <a:xfrm>
            <a:off x="8287905" y="2258339"/>
            <a:ext cx="3463636" cy="519545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015AC5F0-C305-488D-B9BC-9D080CD75E2F}"/>
              </a:ext>
            </a:extLst>
          </p:cNvPr>
          <p:cNvGrpSpPr/>
          <p:nvPr/>
        </p:nvGrpSpPr>
        <p:grpSpPr>
          <a:xfrm>
            <a:off x="8655050" y="2002029"/>
            <a:ext cx="0" cy="685800"/>
            <a:chOff x="997527" y="5555672"/>
            <a:chExt cx="0" cy="685800"/>
          </a:xfrm>
        </p:grpSpPr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0640FE7C-B7FE-47A1-887C-AD6332668D66}"/>
                </a:ext>
              </a:extLst>
            </p:cNvPr>
            <p:cNvCxnSpPr/>
            <p:nvPr/>
          </p:nvCxnSpPr>
          <p:spPr>
            <a:xfrm flipV="1">
              <a:off x="997527" y="6026726"/>
              <a:ext cx="0" cy="21474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B6DB54CA-CDAC-4070-8505-AE8D0AD5305E}"/>
                </a:ext>
              </a:extLst>
            </p:cNvPr>
            <p:cNvCxnSpPr/>
            <p:nvPr/>
          </p:nvCxnSpPr>
          <p:spPr>
            <a:xfrm flipV="1">
              <a:off x="997527" y="5555672"/>
              <a:ext cx="0" cy="54379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A8C6A365-520F-4581-B4A1-73C3251A3110}"/>
              </a:ext>
            </a:extLst>
          </p:cNvPr>
          <p:cNvGrpSpPr/>
          <p:nvPr/>
        </p:nvGrpSpPr>
        <p:grpSpPr>
          <a:xfrm>
            <a:off x="10908359" y="2002029"/>
            <a:ext cx="0" cy="685800"/>
            <a:chOff x="997527" y="5555672"/>
            <a:chExt cx="0" cy="685800"/>
          </a:xfrm>
        </p:grpSpPr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29DBF44C-78B0-4599-87C5-BA43DE6CE42F}"/>
                </a:ext>
              </a:extLst>
            </p:cNvPr>
            <p:cNvCxnSpPr/>
            <p:nvPr/>
          </p:nvCxnSpPr>
          <p:spPr>
            <a:xfrm flipV="1">
              <a:off x="997527" y="6026726"/>
              <a:ext cx="0" cy="21474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F324A308-614F-40DB-9A7A-C3B1202F808D}"/>
                </a:ext>
              </a:extLst>
            </p:cNvPr>
            <p:cNvCxnSpPr/>
            <p:nvPr/>
          </p:nvCxnSpPr>
          <p:spPr>
            <a:xfrm flipV="1">
              <a:off x="997527" y="5555672"/>
              <a:ext cx="0" cy="543790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D6671C5A-5CD6-4B21-B30D-0CE1AF817FC2}"/>
              </a:ext>
            </a:extLst>
          </p:cNvPr>
          <p:cNvGrpSpPr/>
          <p:nvPr/>
        </p:nvGrpSpPr>
        <p:grpSpPr>
          <a:xfrm>
            <a:off x="9781704" y="2002029"/>
            <a:ext cx="0" cy="685800"/>
            <a:chOff x="997527" y="5555672"/>
            <a:chExt cx="0" cy="685800"/>
          </a:xfrm>
        </p:grpSpPr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9476C915-555F-4A7A-B0A7-67EA98AC9EFA}"/>
                </a:ext>
              </a:extLst>
            </p:cNvPr>
            <p:cNvCxnSpPr/>
            <p:nvPr/>
          </p:nvCxnSpPr>
          <p:spPr>
            <a:xfrm flipV="1">
              <a:off x="997527" y="6026726"/>
              <a:ext cx="0" cy="21474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A3274C13-EB65-4E49-8139-D7BD6A203FFA}"/>
                </a:ext>
              </a:extLst>
            </p:cNvPr>
            <p:cNvCxnSpPr/>
            <p:nvPr/>
          </p:nvCxnSpPr>
          <p:spPr>
            <a:xfrm flipV="1">
              <a:off x="997527" y="5555672"/>
              <a:ext cx="0" cy="54379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92148611-7A5F-47E2-865E-E1C740B9381C}"/>
              </a:ext>
            </a:extLst>
          </p:cNvPr>
          <p:cNvGrpSpPr/>
          <p:nvPr/>
        </p:nvGrpSpPr>
        <p:grpSpPr>
          <a:xfrm>
            <a:off x="10287881" y="2002029"/>
            <a:ext cx="0" cy="685800"/>
            <a:chOff x="997527" y="5555672"/>
            <a:chExt cx="0" cy="685800"/>
          </a:xfrm>
        </p:grpSpPr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23C2977D-9DFE-466A-96B3-4638368BFD69}"/>
                </a:ext>
              </a:extLst>
            </p:cNvPr>
            <p:cNvCxnSpPr/>
            <p:nvPr/>
          </p:nvCxnSpPr>
          <p:spPr>
            <a:xfrm flipV="1">
              <a:off x="997527" y="6026726"/>
              <a:ext cx="0" cy="21474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B5D7235B-CE85-41C7-83F5-EC24A1329ACC}"/>
                </a:ext>
              </a:extLst>
            </p:cNvPr>
            <p:cNvCxnSpPr/>
            <p:nvPr/>
          </p:nvCxnSpPr>
          <p:spPr>
            <a:xfrm flipV="1">
              <a:off x="997527" y="5555672"/>
              <a:ext cx="0" cy="54379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3B6899DB-3C4F-490F-9013-C1B608BB23B6}"/>
              </a:ext>
            </a:extLst>
          </p:cNvPr>
          <p:cNvCxnSpPr>
            <a:cxnSpLocks/>
          </p:cNvCxnSpPr>
          <p:nvPr/>
        </p:nvCxnSpPr>
        <p:spPr>
          <a:xfrm rot="16200000">
            <a:off x="8263065" y="1447527"/>
            <a:ext cx="162162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F9C90389-70D7-4096-9327-38E8EFAE8E13}"/>
              </a:ext>
            </a:extLst>
          </p:cNvPr>
          <p:cNvGrpSpPr/>
          <p:nvPr/>
        </p:nvGrpSpPr>
        <p:grpSpPr>
          <a:xfrm>
            <a:off x="9072904" y="2002028"/>
            <a:ext cx="0" cy="685800"/>
            <a:chOff x="997527" y="5555672"/>
            <a:chExt cx="0" cy="685800"/>
          </a:xfrm>
        </p:grpSpPr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82FBF9A5-8EA5-4736-AB1E-BC19DE5A8DCD}"/>
                </a:ext>
              </a:extLst>
            </p:cNvPr>
            <p:cNvCxnSpPr/>
            <p:nvPr/>
          </p:nvCxnSpPr>
          <p:spPr>
            <a:xfrm flipV="1">
              <a:off x="997527" y="6026726"/>
              <a:ext cx="0" cy="214746"/>
            </a:xfrm>
            <a:prstGeom prst="line">
              <a:avLst/>
            </a:prstGeom>
            <a:ln w="127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63996FA3-36AD-455B-99D5-5193DC05897A}"/>
                </a:ext>
              </a:extLst>
            </p:cNvPr>
            <p:cNvCxnSpPr/>
            <p:nvPr/>
          </p:nvCxnSpPr>
          <p:spPr>
            <a:xfrm flipV="1">
              <a:off x="997527" y="5555672"/>
              <a:ext cx="0" cy="543790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8E5BB780-00D3-4101-A188-E08B9CA875B1}"/>
              </a:ext>
            </a:extLst>
          </p:cNvPr>
          <p:cNvCxnSpPr/>
          <p:nvPr/>
        </p:nvCxnSpPr>
        <p:spPr>
          <a:xfrm flipV="1">
            <a:off x="9072904" y="442752"/>
            <a:ext cx="0" cy="54379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A8415DC3-0A8F-4722-A47C-0BC94680734F}"/>
              </a:ext>
            </a:extLst>
          </p:cNvPr>
          <p:cNvCxnSpPr/>
          <p:nvPr/>
        </p:nvCxnSpPr>
        <p:spPr>
          <a:xfrm flipV="1">
            <a:off x="10285774" y="478609"/>
            <a:ext cx="0" cy="54379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309B627B-DE90-7641-856B-F585C7E61E5D}"/>
              </a:ext>
            </a:extLst>
          </p:cNvPr>
          <p:cNvSpPr txBox="1"/>
          <p:nvPr/>
        </p:nvSpPr>
        <p:spPr>
          <a:xfrm>
            <a:off x="264207" y="3360760"/>
            <a:ext cx="5776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Result: “clusters” of clonal DNA copies</a:t>
            </a: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DA9D48C5-FADA-2047-AE53-818C7C5D97FD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7502" y="3460094"/>
            <a:ext cx="4875700" cy="278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34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/>
      <p:bldP spid="211" grpId="0" animBg="1"/>
      <p:bldP spid="9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0AE970C-BA94-4F16-BFE0-74A063E84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   Illumina sequencing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AC7895-C9B2-461C-B6E2-7428BD10C419}"/>
              </a:ext>
            </a:extLst>
          </p:cNvPr>
          <p:cNvSpPr txBox="1"/>
          <p:nvPr/>
        </p:nvSpPr>
        <p:spPr>
          <a:xfrm>
            <a:off x="177799" y="1454031"/>
            <a:ext cx="103482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Gill Sans MT" panose="020B0502020104020203" pitchFamily="34" charset="77"/>
              </a:rPr>
              <a:t>“sequencing by synthesis”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1B57A16D-E9E6-445E-9B44-8B6E1039B3FB}"/>
              </a:ext>
            </a:extLst>
          </p:cNvPr>
          <p:cNvSpPr/>
          <p:nvPr/>
        </p:nvSpPr>
        <p:spPr>
          <a:xfrm>
            <a:off x="9494405" y="5707982"/>
            <a:ext cx="2507095" cy="873552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CAF8C23D-58D8-49F6-9428-883112C561CA}"/>
              </a:ext>
            </a:extLst>
          </p:cNvPr>
          <p:cNvGrpSpPr/>
          <p:nvPr/>
        </p:nvGrpSpPr>
        <p:grpSpPr>
          <a:xfrm>
            <a:off x="11002108" y="5243778"/>
            <a:ext cx="745" cy="1101897"/>
            <a:chOff x="2007785" y="5518665"/>
            <a:chExt cx="443" cy="655353"/>
          </a:xfrm>
        </p:grpSpPr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89883E5E-5095-4F97-8594-F3C90296E13A}"/>
                </a:ext>
              </a:extLst>
            </p:cNvPr>
            <p:cNvCxnSpPr/>
            <p:nvPr/>
          </p:nvCxnSpPr>
          <p:spPr>
            <a:xfrm flipV="1">
              <a:off x="2007785" y="5959272"/>
              <a:ext cx="0" cy="214746"/>
            </a:xfrm>
            <a:prstGeom prst="line">
              <a:avLst/>
            </a:prstGeom>
            <a:ln w="127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1D6938CF-D175-4EA7-ACCD-E2365E24A905}"/>
                </a:ext>
              </a:extLst>
            </p:cNvPr>
            <p:cNvCxnSpPr/>
            <p:nvPr/>
          </p:nvCxnSpPr>
          <p:spPr>
            <a:xfrm flipV="1">
              <a:off x="2008228" y="5518665"/>
              <a:ext cx="0" cy="543790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047F03C8-862E-4B7B-B510-A3E132E5AA25}"/>
              </a:ext>
            </a:extLst>
          </p:cNvPr>
          <p:cNvCxnSpPr/>
          <p:nvPr/>
        </p:nvCxnSpPr>
        <p:spPr>
          <a:xfrm flipV="1">
            <a:off x="11002089" y="1454031"/>
            <a:ext cx="0" cy="91431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FA897556-92FB-4ADA-BDD1-A0D6A5580023}"/>
              </a:ext>
            </a:extLst>
          </p:cNvPr>
          <p:cNvCxnSpPr/>
          <p:nvPr/>
        </p:nvCxnSpPr>
        <p:spPr>
          <a:xfrm flipV="1">
            <a:off x="10503214" y="5250822"/>
            <a:ext cx="0" cy="914317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TextBox 158">
            <a:extLst>
              <a:ext uri="{FF2B5EF4-FFF2-40B4-BE49-F238E27FC236}">
                <a16:creationId xmlns:a16="http://schemas.microsoft.com/office/drawing/2014/main" id="{C15E1777-9865-45AC-B795-CC3803BB1117}"/>
              </a:ext>
            </a:extLst>
          </p:cNvPr>
          <p:cNvSpPr txBox="1"/>
          <p:nvPr/>
        </p:nvSpPr>
        <p:spPr>
          <a:xfrm>
            <a:off x="431800" y="2254250"/>
            <a:ext cx="11569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Polymerase, reversible terminator dNTPs </a:t>
            </a:r>
            <a:r>
              <a:rPr lang="en-US" sz="2400" dirty="0">
                <a:latin typeface="Gill Sans MT" panose="020B0502020104020203" pitchFamily="34" charset="77"/>
              </a:rPr>
              <a:t>(similar trick to Sanger </a:t>
            </a:r>
            <a:r>
              <a:rPr lang="en-US" sz="2400" dirty="0" err="1">
                <a:latin typeface="Gill Sans MT" panose="020B0502020104020203" pitchFamily="34" charset="77"/>
              </a:rPr>
              <a:t>seq</a:t>
            </a:r>
            <a:r>
              <a:rPr lang="en-US" sz="2400" dirty="0">
                <a:latin typeface="Gill Sans MT" panose="020B0502020104020203" pitchFamily="34" charset="77"/>
              </a:rPr>
              <a:t>!)</a:t>
            </a:r>
            <a:endParaRPr lang="en-US" sz="2800" dirty="0">
              <a:latin typeface="Gill Sans MT" panose="020B0502020104020203" pitchFamily="34" charset="77"/>
            </a:endParaRP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A719C8B0-CAE3-4212-B788-E61449DC8FC3}"/>
              </a:ext>
            </a:extLst>
          </p:cNvPr>
          <p:cNvSpPr txBox="1"/>
          <p:nvPr/>
        </p:nvSpPr>
        <p:spPr>
          <a:xfrm>
            <a:off x="431800" y="2777470"/>
            <a:ext cx="649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Take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3681E6-5C10-4048-BD68-A3E94DBD22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8640" y="3853897"/>
            <a:ext cx="1450975" cy="106331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704F9C5-4E5B-7E40-9A2B-671265E96CC1}"/>
              </a:ext>
            </a:extLst>
          </p:cNvPr>
          <p:cNvSpPr/>
          <p:nvPr/>
        </p:nvSpPr>
        <p:spPr>
          <a:xfrm>
            <a:off x="10814285" y="4814036"/>
            <a:ext cx="394936" cy="394936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7CC338-23C5-5545-88DB-62D4804FDB0A}"/>
              </a:ext>
            </a:extLst>
          </p:cNvPr>
          <p:cNvSpPr txBox="1"/>
          <p:nvPr/>
        </p:nvSpPr>
        <p:spPr>
          <a:xfrm>
            <a:off x="10836108" y="4827635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Gill Sans MT" panose="020B0502020104020203" pitchFamily="34" charset="77"/>
              </a:rPr>
              <a:t>T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E95202D-E841-BD43-B7CC-D8C30005C84C}"/>
              </a:ext>
            </a:extLst>
          </p:cNvPr>
          <p:cNvSpPr/>
          <p:nvPr/>
        </p:nvSpPr>
        <p:spPr>
          <a:xfrm>
            <a:off x="10814285" y="4408784"/>
            <a:ext cx="394936" cy="394936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B7512D-E766-F540-8609-F5503735C6C8}"/>
              </a:ext>
            </a:extLst>
          </p:cNvPr>
          <p:cNvSpPr txBox="1"/>
          <p:nvPr/>
        </p:nvSpPr>
        <p:spPr>
          <a:xfrm>
            <a:off x="10836108" y="4422383"/>
            <a:ext cx="344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Gill Sans MT" panose="020B0502020104020203" pitchFamily="34" charset="77"/>
              </a:rPr>
              <a:t>A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05D46B2-1A36-A745-A108-43BB2848A9FC}"/>
              </a:ext>
            </a:extLst>
          </p:cNvPr>
          <p:cNvSpPr/>
          <p:nvPr/>
        </p:nvSpPr>
        <p:spPr>
          <a:xfrm>
            <a:off x="10079638" y="4946932"/>
            <a:ext cx="253462" cy="25346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4440A72-0097-7348-912C-02FED9A34777}"/>
              </a:ext>
            </a:extLst>
          </p:cNvPr>
          <p:cNvSpPr/>
          <p:nvPr/>
        </p:nvSpPr>
        <p:spPr>
          <a:xfrm>
            <a:off x="10814285" y="4003534"/>
            <a:ext cx="394936" cy="394936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0CD0655-470C-9244-B951-48CE327CE45E}"/>
              </a:ext>
            </a:extLst>
          </p:cNvPr>
          <p:cNvSpPr txBox="1"/>
          <p:nvPr/>
        </p:nvSpPr>
        <p:spPr>
          <a:xfrm>
            <a:off x="10836108" y="4017133"/>
            <a:ext cx="3513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Gill Sans MT" panose="020B0502020104020203" pitchFamily="34" charset="77"/>
              </a:rPr>
              <a:t>G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F514AE81-96E1-6245-BE03-764F5556F353}"/>
              </a:ext>
            </a:extLst>
          </p:cNvPr>
          <p:cNvSpPr/>
          <p:nvPr/>
        </p:nvSpPr>
        <p:spPr>
          <a:xfrm>
            <a:off x="10814285" y="3598284"/>
            <a:ext cx="394936" cy="394936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BFADC1C-CA20-DA43-9535-14D8B0DEA579}"/>
              </a:ext>
            </a:extLst>
          </p:cNvPr>
          <p:cNvSpPr txBox="1"/>
          <p:nvPr/>
        </p:nvSpPr>
        <p:spPr>
          <a:xfrm>
            <a:off x="10836108" y="3611883"/>
            <a:ext cx="344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Gill Sans MT" panose="020B0502020104020203" pitchFamily="34" charset="77"/>
              </a:rPr>
              <a:t>C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1D374CD-CC27-DC4F-A28C-D0BB35627585}"/>
              </a:ext>
            </a:extLst>
          </p:cNvPr>
          <p:cNvSpPr/>
          <p:nvPr/>
        </p:nvSpPr>
        <p:spPr>
          <a:xfrm>
            <a:off x="10814285" y="3193034"/>
            <a:ext cx="394936" cy="394936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5D63E21-6F95-614F-AD2C-2C5CBF59B03A}"/>
              </a:ext>
            </a:extLst>
          </p:cNvPr>
          <p:cNvSpPr txBox="1"/>
          <p:nvPr/>
        </p:nvSpPr>
        <p:spPr>
          <a:xfrm>
            <a:off x="10836108" y="3206633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Gill Sans MT" panose="020B0502020104020203" pitchFamily="34" charset="77"/>
              </a:rPr>
              <a:t>T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B0A2D47-C159-2547-A983-6A5A1B692D6B}"/>
              </a:ext>
            </a:extLst>
          </p:cNvPr>
          <p:cNvSpPr/>
          <p:nvPr/>
        </p:nvSpPr>
        <p:spPr>
          <a:xfrm>
            <a:off x="10814285" y="2787377"/>
            <a:ext cx="394936" cy="394936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D5D6162-114F-4F4B-891C-E487134D18F1}"/>
              </a:ext>
            </a:extLst>
          </p:cNvPr>
          <p:cNvSpPr txBox="1"/>
          <p:nvPr/>
        </p:nvSpPr>
        <p:spPr>
          <a:xfrm>
            <a:off x="10836108" y="2800976"/>
            <a:ext cx="344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Gill Sans MT" panose="020B0502020104020203" pitchFamily="34" charset="77"/>
              </a:rPr>
              <a:t>A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E9523363-D79E-1846-85D3-BAB85433A487}"/>
              </a:ext>
            </a:extLst>
          </p:cNvPr>
          <p:cNvSpPr/>
          <p:nvPr/>
        </p:nvSpPr>
        <p:spPr>
          <a:xfrm>
            <a:off x="10814285" y="2382534"/>
            <a:ext cx="394936" cy="394936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F424A2C-A94F-1A46-B178-3B78BF77BD4D}"/>
              </a:ext>
            </a:extLst>
          </p:cNvPr>
          <p:cNvSpPr txBox="1"/>
          <p:nvPr/>
        </p:nvSpPr>
        <p:spPr>
          <a:xfrm>
            <a:off x="10836108" y="2396133"/>
            <a:ext cx="3513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Gill Sans MT" panose="020B0502020104020203" pitchFamily="34" charset="77"/>
              </a:rPr>
              <a:t>G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7F40635-0341-B047-B825-F67ACA7DF1A7}"/>
              </a:ext>
            </a:extLst>
          </p:cNvPr>
          <p:cNvGrpSpPr/>
          <p:nvPr/>
        </p:nvGrpSpPr>
        <p:grpSpPr>
          <a:xfrm>
            <a:off x="10321993" y="4848721"/>
            <a:ext cx="394936" cy="394936"/>
            <a:chOff x="10321993" y="4848721"/>
            <a:chExt cx="394936" cy="394936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B42EE5E-DD05-CD41-8254-373B714A1A39}"/>
                </a:ext>
              </a:extLst>
            </p:cNvPr>
            <p:cNvSpPr/>
            <p:nvPr/>
          </p:nvSpPr>
          <p:spPr>
            <a:xfrm>
              <a:off x="10321993" y="4848721"/>
              <a:ext cx="394936" cy="39493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9F67C5E-BD4A-CE42-993D-4E101E071233}"/>
                </a:ext>
              </a:extLst>
            </p:cNvPr>
            <p:cNvSpPr txBox="1"/>
            <p:nvPr/>
          </p:nvSpPr>
          <p:spPr>
            <a:xfrm>
              <a:off x="10343816" y="4862320"/>
              <a:ext cx="3449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Gill Sans MT" panose="020B0502020104020203" pitchFamily="34" charset="77"/>
                </a:rPr>
                <a:t>A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B173103-70AF-2C4F-BE29-43C5E2A42E16}"/>
              </a:ext>
            </a:extLst>
          </p:cNvPr>
          <p:cNvGrpSpPr/>
          <p:nvPr/>
        </p:nvGrpSpPr>
        <p:grpSpPr>
          <a:xfrm>
            <a:off x="533400" y="5986095"/>
            <a:ext cx="394936" cy="394936"/>
            <a:chOff x="846665" y="5993616"/>
            <a:chExt cx="394936" cy="394936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0EA45782-2D27-334F-8E96-67FBB0CC807E}"/>
                </a:ext>
              </a:extLst>
            </p:cNvPr>
            <p:cNvSpPr/>
            <p:nvPr/>
          </p:nvSpPr>
          <p:spPr>
            <a:xfrm>
              <a:off x="846665" y="5993616"/>
              <a:ext cx="394936" cy="394936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FF52E83-F835-C047-98F2-FF99732B879B}"/>
                </a:ext>
              </a:extLst>
            </p:cNvPr>
            <p:cNvSpPr txBox="1"/>
            <p:nvPr/>
          </p:nvSpPr>
          <p:spPr>
            <a:xfrm>
              <a:off x="868487" y="6007215"/>
              <a:ext cx="3449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Gill Sans MT" panose="020B0502020104020203" pitchFamily="34" charset="77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951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0AE970C-BA94-4F16-BFE0-74A063E84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   Illumina sequencing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AC7895-C9B2-461C-B6E2-7428BD10C419}"/>
              </a:ext>
            </a:extLst>
          </p:cNvPr>
          <p:cNvSpPr txBox="1"/>
          <p:nvPr/>
        </p:nvSpPr>
        <p:spPr>
          <a:xfrm>
            <a:off x="177799" y="1454031"/>
            <a:ext cx="103482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Gill Sans MT" panose="020B0502020104020203" pitchFamily="34" charset="77"/>
              </a:rPr>
              <a:t>“sequencing by synthesis”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1B57A16D-E9E6-445E-9B44-8B6E1039B3FB}"/>
              </a:ext>
            </a:extLst>
          </p:cNvPr>
          <p:cNvSpPr/>
          <p:nvPr/>
        </p:nvSpPr>
        <p:spPr>
          <a:xfrm>
            <a:off x="9494405" y="5707982"/>
            <a:ext cx="2507095" cy="873552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CAF8C23D-58D8-49F6-9428-883112C561CA}"/>
              </a:ext>
            </a:extLst>
          </p:cNvPr>
          <p:cNvGrpSpPr/>
          <p:nvPr/>
        </p:nvGrpSpPr>
        <p:grpSpPr>
          <a:xfrm>
            <a:off x="11002108" y="5243778"/>
            <a:ext cx="745" cy="1101897"/>
            <a:chOff x="2007785" y="5518665"/>
            <a:chExt cx="443" cy="655353"/>
          </a:xfrm>
        </p:grpSpPr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89883E5E-5095-4F97-8594-F3C90296E13A}"/>
                </a:ext>
              </a:extLst>
            </p:cNvPr>
            <p:cNvCxnSpPr/>
            <p:nvPr/>
          </p:nvCxnSpPr>
          <p:spPr>
            <a:xfrm flipV="1">
              <a:off x="2007785" y="5959272"/>
              <a:ext cx="0" cy="214746"/>
            </a:xfrm>
            <a:prstGeom prst="line">
              <a:avLst/>
            </a:prstGeom>
            <a:ln w="127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1D6938CF-D175-4EA7-ACCD-E2365E24A905}"/>
                </a:ext>
              </a:extLst>
            </p:cNvPr>
            <p:cNvCxnSpPr/>
            <p:nvPr/>
          </p:nvCxnSpPr>
          <p:spPr>
            <a:xfrm flipV="1">
              <a:off x="2008228" y="5518665"/>
              <a:ext cx="0" cy="543790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047F03C8-862E-4B7B-B510-A3E132E5AA25}"/>
              </a:ext>
            </a:extLst>
          </p:cNvPr>
          <p:cNvCxnSpPr/>
          <p:nvPr/>
        </p:nvCxnSpPr>
        <p:spPr>
          <a:xfrm flipV="1">
            <a:off x="11002089" y="1454031"/>
            <a:ext cx="0" cy="91431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FA897556-92FB-4ADA-BDD1-A0D6A5580023}"/>
              </a:ext>
            </a:extLst>
          </p:cNvPr>
          <p:cNvCxnSpPr/>
          <p:nvPr/>
        </p:nvCxnSpPr>
        <p:spPr>
          <a:xfrm flipV="1">
            <a:off x="10503214" y="5250822"/>
            <a:ext cx="0" cy="914317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TextBox 158">
            <a:extLst>
              <a:ext uri="{FF2B5EF4-FFF2-40B4-BE49-F238E27FC236}">
                <a16:creationId xmlns:a16="http://schemas.microsoft.com/office/drawing/2014/main" id="{C15E1777-9865-45AC-B795-CC3803BB1117}"/>
              </a:ext>
            </a:extLst>
          </p:cNvPr>
          <p:cNvSpPr txBox="1"/>
          <p:nvPr/>
        </p:nvSpPr>
        <p:spPr>
          <a:xfrm>
            <a:off x="431800" y="2254250"/>
            <a:ext cx="11569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Polymerase, reversible terminator dNTPs </a:t>
            </a:r>
            <a:r>
              <a:rPr lang="en-US" sz="2400" dirty="0">
                <a:latin typeface="Gill Sans MT" panose="020B0502020104020203" pitchFamily="34" charset="77"/>
              </a:rPr>
              <a:t>(similar trick to Sanger </a:t>
            </a:r>
            <a:r>
              <a:rPr lang="en-US" sz="2400" dirty="0" err="1">
                <a:latin typeface="Gill Sans MT" panose="020B0502020104020203" pitchFamily="34" charset="77"/>
              </a:rPr>
              <a:t>seq</a:t>
            </a:r>
            <a:r>
              <a:rPr lang="en-US" sz="2400" dirty="0">
                <a:latin typeface="Gill Sans MT" panose="020B0502020104020203" pitchFamily="34" charset="77"/>
              </a:rPr>
              <a:t>!)</a:t>
            </a:r>
            <a:endParaRPr lang="en-US" sz="2800" dirty="0">
              <a:latin typeface="Gill Sans MT" panose="020B0502020104020203" pitchFamily="34" charset="77"/>
            </a:endParaRP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A719C8B0-CAE3-4212-B788-E61449DC8FC3}"/>
              </a:ext>
            </a:extLst>
          </p:cNvPr>
          <p:cNvSpPr txBox="1"/>
          <p:nvPr/>
        </p:nvSpPr>
        <p:spPr>
          <a:xfrm>
            <a:off x="431800" y="2777470"/>
            <a:ext cx="649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Take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3681E6-5C10-4048-BD68-A3E94DBD22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5580" y="3528350"/>
            <a:ext cx="1450975" cy="106331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704F9C5-4E5B-7E40-9A2B-671265E96CC1}"/>
              </a:ext>
            </a:extLst>
          </p:cNvPr>
          <p:cNvSpPr/>
          <p:nvPr/>
        </p:nvSpPr>
        <p:spPr>
          <a:xfrm>
            <a:off x="10814285" y="4814036"/>
            <a:ext cx="394936" cy="394936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7CC338-23C5-5545-88DB-62D4804FDB0A}"/>
              </a:ext>
            </a:extLst>
          </p:cNvPr>
          <p:cNvSpPr txBox="1"/>
          <p:nvPr/>
        </p:nvSpPr>
        <p:spPr>
          <a:xfrm>
            <a:off x="10836108" y="4827635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Gill Sans MT" panose="020B0502020104020203" pitchFamily="34" charset="77"/>
              </a:rPr>
              <a:t>T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E95202D-E841-BD43-B7CC-D8C30005C84C}"/>
              </a:ext>
            </a:extLst>
          </p:cNvPr>
          <p:cNvSpPr/>
          <p:nvPr/>
        </p:nvSpPr>
        <p:spPr>
          <a:xfrm>
            <a:off x="10814285" y="4408784"/>
            <a:ext cx="394936" cy="394936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B7512D-E766-F540-8609-F5503735C6C8}"/>
              </a:ext>
            </a:extLst>
          </p:cNvPr>
          <p:cNvSpPr txBox="1"/>
          <p:nvPr/>
        </p:nvSpPr>
        <p:spPr>
          <a:xfrm>
            <a:off x="10836108" y="4422383"/>
            <a:ext cx="344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Gill Sans MT" panose="020B0502020104020203" pitchFamily="34" charset="77"/>
              </a:rPr>
              <a:t>A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4440A72-0097-7348-912C-02FED9A34777}"/>
              </a:ext>
            </a:extLst>
          </p:cNvPr>
          <p:cNvSpPr/>
          <p:nvPr/>
        </p:nvSpPr>
        <p:spPr>
          <a:xfrm>
            <a:off x="10814285" y="4003534"/>
            <a:ext cx="394936" cy="394936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0CD0655-470C-9244-B951-48CE327CE45E}"/>
              </a:ext>
            </a:extLst>
          </p:cNvPr>
          <p:cNvSpPr txBox="1"/>
          <p:nvPr/>
        </p:nvSpPr>
        <p:spPr>
          <a:xfrm>
            <a:off x="10836108" y="4017133"/>
            <a:ext cx="3513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Gill Sans MT" panose="020B0502020104020203" pitchFamily="34" charset="77"/>
              </a:rPr>
              <a:t>G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F514AE81-96E1-6245-BE03-764F5556F353}"/>
              </a:ext>
            </a:extLst>
          </p:cNvPr>
          <p:cNvSpPr/>
          <p:nvPr/>
        </p:nvSpPr>
        <p:spPr>
          <a:xfrm>
            <a:off x="10814285" y="3598284"/>
            <a:ext cx="394936" cy="394936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BFADC1C-CA20-DA43-9535-14D8B0DEA579}"/>
              </a:ext>
            </a:extLst>
          </p:cNvPr>
          <p:cNvSpPr txBox="1"/>
          <p:nvPr/>
        </p:nvSpPr>
        <p:spPr>
          <a:xfrm>
            <a:off x="10836108" y="3611883"/>
            <a:ext cx="344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Gill Sans MT" panose="020B0502020104020203" pitchFamily="34" charset="77"/>
              </a:rPr>
              <a:t>C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1D374CD-CC27-DC4F-A28C-D0BB35627585}"/>
              </a:ext>
            </a:extLst>
          </p:cNvPr>
          <p:cNvSpPr/>
          <p:nvPr/>
        </p:nvSpPr>
        <p:spPr>
          <a:xfrm>
            <a:off x="10814285" y="3193034"/>
            <a:ext cx="394936" cy="394936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5D63E21-6F95-614F-AD2C-2C5CBF59B03A}"/>
              </a:ext>
            </a:extLst>
          </p:cNvPr>
          <p:cNvSpPr txBox="1"/>
          <p:nvPr/>
        </p:nvSpPr>
        <p:spPr>
          <a:xfrm>
            <a:off x="10836108" y="3206633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Gill Sans MT" panose="020B0502020104020203" pitchFamily="34" charset="77"/>
              </a:rPr>
              <a:t>T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B0A2D47-C159-2547-A983-6A5A1B692D6B}"/>
              </a:ext>
            </a:extLst>
          </p:cNvPr>
          <p:cNvSpPr/>
          <p:nvPr/>
        </p:nvSpPr>
        <p:spPr>
          <a:xfrm>
            <a:off x="10814285" y="2787377"/>
            <a:ext cx="394936" cy="394936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D5D6162-114F-4F4B-891C-E487134D18F1}"/>
              </a:ext>
            </a:extLst>
          </p:cNvPr>
          <p:cNvSpPr txBox="1"/>
          <p:nvPr/>
        </p:nvSpPr>
        <p:spPr>
          <a:xfrm>
            <a:off x="10836108" y="2800976"/>
            <a:ext cx="344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Gill Sans MT" panose="020B0502020104020203" pitchFamily="34" charset="77"/>
              </a:rPr>
              <a:t>A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E9523363-D79E-1846-85D3-BAB85433A487}"/>
              </a:ext>
            </a:extLst>
          </p:cNvPr>
          <p:cNvSpPr/>
          <p:nvPr/>
        </p:nvSpPr>
        <p:spPr>
          <a:xfrm>
            <a:off x="10814285" y="2382534"/>
            <a:ext cx="394936" cy="394936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F424A2C-A94F-1A46-B178-3B78BF77BD4D}"/>
              </a:ext>
            </a:extLst>
          </p:cNvPr>
          <p:cNvSpPr txBox="1"/>
          <p:nvPr/>
        </p:nvSpPr>
        <p:spPr>
          <a:xfrm>
            <a:off x="10836108" y="2396133"/>
            <a:ext cx="3513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Gill Sans MT" panose="020B0502020104020203" pitchFamily="34" charset="77"/>
              </a:rPr>
              <a:t>G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7F40635-0341-B047-B825-F67ACA7DF1A7}"/>
              </a:ext>
            </a:extLst>
          </p:cNvPr>
          <p:cNvGrpSpPr/>
          <p:nvPr/>
        </p:nvGrpSpPr>
        <p:grpSpPr>
          <a:xfrm>
            <a:off x="10321993" y="4848721"/>
            <a:ext cx="394936" cy="394936"/>
            <a:chOff x="10321993" y="4848721"/>
            <a:chExt cx="394936" cy="394936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B42EE5E-DD05-CD41-8254-373B714A1A39}"/>
                </a:ext>
              </a:extLst>
            </p:cNvPr>
            <p:cNvSpPr/>
            <p:nvPr/>
          </p:nvSpPr>
          <p:spPr>
            <a:xfrm>
              <a:off x="10321993" y="4848721"/>
              <a:ext cx="394936" cy="39493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9F67C5E-BD4A-CE42-993D-4E101E071233}"/>
                </a:ext>
              </a:extLst>
            </p:cNvPr>
            <p:cNvSpPr txBox="1"/>
            <p:nvPr/>
          </p:nvSpPr>
          <p:spPr>
            <a:xfrm>
              <a:off x="10343816" y="4862320"/>
              <a:ext cx="3449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Gill Sans MT" panose="020B0502020104020203" pitchFamily="34" charset="77"/>
                </a:rPr>
                <a:t>A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9021D0FE-F4EF-164A-B416-1DA9342C1DDD}"/>
              </a:ext>
            </a:extLst>
          </p:cNvPr>
          <p:cNvSpPr txBox="1"/>
          <p:nvPr/>
        </p:nvSpPr>
        <p:spPr>
          <a:xfrm>
            <a:off x="431800" y="3322210"/>
            <a:ext cx="649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Remove terminator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A969324-9B5F-C346-816F-BF7860AD1777}"/>
              </a:ext>
            </a:extLst>
          </p:cNvPr>
          <p:cNvSpPr/>
          <p:nvPr/>
        </p:nvSpPr>
        <p:spPr>
          <a:xfrm>
            <a:off x="10063391" y="4541400"/>
            <a:ext cx="253462" cy="25346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23B7387-AF3C-4A4B-9001-16BCAD059EE5}"/>
              </a:ext>
            </a:extLst>
          </p:cNvPr>
          <p:cNvGrpSpPr/>
          <p:nvPr/>
        </p:nvGrpSpPr>
        <p:grpSpPr>
          <a:xfrm>
            <a:off x="10305746" y="4443189"/>
            <a:ext cx="394936" cy="394936"/>
            <a:chOff x="10321993" y="4848721"/>
            <a:chExt cx="394936" cy="394936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33BFF08-9AF6-1E4E-BB27-AE4B997A97C6}"/>
                </a:ext>
              </a:extLst>
            </p:cNvPr>
            <p:cNvSpPr/>
            <p:nvPr/>
          </p:nvSpPr>
          <p:spPr>
            <a:xfrm>
              <a:off x="10321993" y="4848721"/>
              <a:ext cx="394936" cy="39493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77D930F-E2A8-824C-8BCC-E802E2F1E772}"/>
                </a:ext>
              </a:extLst>
            </p:cNvPr>
            <p:cNvSpPr txBox="1"/>
            <p:nvPr/>
          </p:nvSpPr>
          <p:spPr>
            <a:xfrm>
              <a:off x="10343816" y="4862320"/>
              <a:ext cx="3449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Gill Sans MT" panose="020B0502020104020203" pitchFamily="34" charset="77"/>
                </a:rPr>
                <a:t>T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F81FA603-2D76-234A-8C9A-A9676800DC28}"/>
              </a:ext>
            </a:extLst>
          </p:cNvPr>
          <p:cNvSpPr txBox="1"/>
          <p:nvPr/>
        </p:nvSpPr>
        <p:spPr>
          <a:xfrm>
            <a:off x="431800" y="3846354"/>
            <a:ext cx="649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Repeat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1A8FC13-98A8-934E-8ADE-F0860B71ECCD}"/>
              </a:ext>
            </a:extLst>
          </p:cNvPr>
          <p:cNvGrpSpPr/>
          <p:nvPr/>
        </p:nvGrpSpPr>
        <p:grpSpPr>
          <a:xfrm>
            <a:off x="533400" y="5986095"/>
            <a:ext cx="394936" cy="394936"/>
            <a:chOff x="846665" y="5993616"/>
            <a:chExt cx="394936" cy="394936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FC67C5D-F261-0944-BF96-D8FA5A228491}"/>
                </a:ext>
              </a:extLst>
            </p:cNvPr>
            <p:cNvSpPr/>
            <p:nvPr/>
          </p:nvSpPr>
          <p:spPr>
            <a:xfrm>
              <a:off x="846665" y="5993616"/>
              <a:ext cx="394936" cy="394936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522E43D-CC19-0542-87AE-0717A63D0C9F}"/>
                </a:ext>
              </a:extLst>
            </p:cNvPr>
            <p:cNvSpPr txBox="1"/>
            <p:nvPr/>
          </p:nvSpPr>
          <p:spPr>
            <a:xfrm>
              <a:off x="868487" y="6007215"/>
              <a:ext cx="3449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Gill Sans MT" panose="020B0502020104020203" pitchFamily="34" charset="77"/>
                </a:rPr>
                <a:t>A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4D15F3B-AB71-244D-8B6C-AB30D2BA7C2F}"/>
              </a:ext>
            </a:extLst>
          </p:cNvPr>
          <p:cNvGrpSpPr/>
          <p:nvPr/>
        </p:nvGrpSpPr>
        <p:grpSpPr>
          <a:xfrm>
            <a:off x="950158" y="5984606"/>
            <a:ext cx="394936" cy="394936"/>
            <a:chOff x="846665" y="5993616"/>
            <a:chExt cx="394936" cy="394936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9F12A98-6908-4745-8930-BB6803588793}"/>
                </a:ext>
              </a:extLst>
            </p:cNvPr>
            <p:cNvSpPr/>
            <p:nvPr/>
          </p:nvSpPr>
          <p:spPr>
            <a:xfrm>
              <a:off x="846665" y="5993616"/>
              <a:ext cx="394936" cy="39493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D91DB4A-968D-9F45-AF9A-236506644EA4}"/>
                </a:ext>
              </a:extLst>
            </p:cNvPr>
            <p:cNvSpPr txBox="1"/>
            <p:nvPr/>
          </p:nvSpPr>
          <p:spPr>
            <a:xfrm>
              <a:off x="868488" y="6007215"/>
              <a:ext cx="3321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Gill Sans MT" panose="020B0502020104020203" pitchFamily="34" charset="77"/>
                </a:rPr>
                <a:t>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55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0AE970C-BA94-4F16-BFE0-74A063E84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   Illumina sequencing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AC7895-C9B2-461C-B6E2-7428BD10C419}"/>
              </a:ext>
            </a:extLst>
          </p:cNvPr>
          <p:cNvSpPr txBox="1"/>
          <p:nvPr/>
        </p:nvSpPr>
        <p:spPr>
          <a:xfrm>
            <a:off x="177799" y="1454031"/>
            <a:ext cx="103482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Gill Sans MT" panose="020B0502020104020203" pitchFamily="34" charset="77"/>
              </a:rPr>
              <a:t>“sequencing by synthesis”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1B57A16D-E9E6-445E-9B44-8B6E1039B3FB}"/>
              </a:ext>
            </a:extLst>
          </p:cNvPr>
          <p:cNvSpPr/>
          <p:nvPr/>
        </p:nvSpPr>
        <p:spPr>
          <a:xfrm>
            <a:off x="9494405" y="5707982"/>
            <a:ext cx="2507095" cy="873552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CAF8C23D-58D8-49F6-9428-883112C561CA}"/>
              </a:ext>
            </a:extLst>
          </p:cNvPr>
          <p:cNvGrpSpPr/>
          <p:nvPr/>
        </p:nvGrpSpPr>
        <p:grpSpPr>
          <a:xfrm>
            <a:off x="11002108" y="5243778"/>
            <a:ext cx="745" cy="1101897"/>
            <a:chOff x="2007785" y="5518665"/>
            <a:chExt cx="443" cy="655353"/>
          </a:xfrm>
        </p:grpSpPr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89883E5E-5095-4F97-8594-F3C90296E13A}"/>
                </a:ext>
              </a:extLst>
            </p:cNvPr>
            <p:cNvCxnSpPr/>
            <p:nvPr/>
          </p:nvCxnSpPr>
          <p:spPr>
            <a:xfrm flipV="1">
              <a:off x="2007785" y="5959272"/>
              <a:ext cx="0" cy="214746"/>
            </a:xfrm>
            <a:prstGeom prst="line">
              <a:avLst/>
            </a:prstGeom>
            <a:ln w="127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1D6938CF-D175-4EA7-ACCD-E2365E24A905}"/>
                </a:ext>
              </a:extLst>
            </p:cNvPr>
            <p:cNvCxnSpPr/>
            <p:nvPr/>
          </p:nvCxnSpPr>
          <p:spPr>
            <a:xfrm flipV="1">
              <a:off x="2008228" y="5518665"/>
              <a:ext cx="0" cy="543790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047F03C8-862E-4B7B-B510-A3E132E5AA25}"/>
              </a:ext>
            </a:extLst>
          </p:cNvPr>
          <p:cNvCxnSpPr/>
          <p:nvPr/>
        </p:nvCxnSpPr>
        <p:spPr>
          <a:xfrm flipV="1">
            <a:off x="11002089" y="1454031"/>
            <a:ext cx="0" cy="91431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FA897556-92FB-4ADA-BDD1-A0D6A5580023}"/>
              </a:ext>
            </a:extLst>
          </p:cNvPr>
          <p:cNvCxnSpPr/>
          <p:nvPr/>
        </p:nvCxnSpPr>
        <p:spPr>
          <a:xfrm flipV="1">
            <a:off x="10503214" y="5250822"/>
            <a:ext cx="0" cy="914317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TextBox 158">
            <a:extLst>
              <a:ext uri="{FF2B5EF4-FFF2-40B4-BE49-F238E27FC236}">
                <a16:creationId xmlns:a16="http://schemas.microsoft.com/office/drawing/2014/main" id="{C15E1777-9865-45AC-B795-CC3803BB1117}"/>
              </a:ext>
            </a:extLst>
          </p:cNvPr>
          <p:cNvSpPr txBox="1"/>
          <p:nvPr/>
        </p:nvSpPr>
        <p:spPr>
          <a:xfrm>
            <a:off x="431800" y="2254250"/>
            <a:ext cx="9062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Polymerase, reversible terminator dNTPs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A719C8B0-CAE3-4212-B788-E61449DC8FC3}"/>
              </a:ext>
            </a:extLst>
          </p:cNvPr>
          <p:cNvSpPr txBox="1"/>
          <p:nvPr/>
        </p:nvSpPr>
        <p:spPr>
          <a:xfrm>
            <a:off x="431800" y="2777470"/>
            <a:ext cx="649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Take picture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704F9C5-4E5B-7E40-9A2B-671265E96CC1}"/>
              </a:ext>
            </a:extLst>
          </p:cNvPr>
          <p:cNvSpPr/>
          <p:nvPr/>
        </p:nvSpPr>
        <p:spPr>
          <a:xfrm>
            <a:off x="10814285" y="4814036"/>
            <a:ext cx="394936" cy="394936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7CC338-23C5-5545-88DB-62D4804FDB0A}"/>
              </a:ext>
            </a:extLst>
          </p:cNvPr>
          <p:cNvSpPr txBox="1"/>
          <p:nvPr/>
        </p:nvSpPr>
        <p:spPr>
          <a:xfrm>
            <a:off x="10836108" y="4827635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Gill Sans MT" panose="020B0502020104020203" pitchFamily="34" charset="77"/>
              </a:rPr>
              <a:t>T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E95202D-E841-BD43-B7CC-D8C30005C84C}"/>
              </a:ext>
            </a:extLst>
          </p:cNvPr>
          <p:cNvSpPr/>
          <p:nvPr/>
        </p:nvSpPr>
        <p:spPr>
          <a:xfrm>
            <a:off x="10814285" y="4408784"/>
            <a:ext cx="394936" cy="394936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B7512D-E766-F540-8609-F5503735C6C8}"/>
              </a:ext>
            </a:extLst>
          </p:cNvPr>
          <p:cNvSpPr txBox="1"/>
          <p:nvPr/>
        </p:nvSpPr>
        <p:spPr>
          <a:xfrm>
            <a:off x="10836108" y="4422383"/>
            <a:ext cx="344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Gill Sans MT" panose="020B0502020104020203" pitchFamily="34" charset="77"/>
              </a:rPr>
              <a:t>A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4440A72-0097-7348-912C-02FED9A34777}"/>
              </a:ext>
            </a:extLst>
          </p:cNvPr>
          <p:cNvSpPr/>
          <p:nvPr/>
        </p:nvSpPr>
        <p:spPr>
          <a:xfrm>
            <a:off x="10814285" y="4003534"/>
            <a:ext cx="394936" cy="394936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0CD0655-470C-9244-B951-48CE327CE45E}"/>
              </a:ext>
            </a:extLst>
          </p:cNvPr>
          <p:cNvSpPr txBox="1"/>
          <p:nvPr/>
        </p:nvSpPr>
        <p:spPr>
          <a:xfrm>
            <a:off x="10836108" y="4017133"/>
            <a:ext cx="3513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Gill Sans MT" panose="020B0502020104020203" pitchFamily="34" charset="77"/>
              </a:rPr>
              <a:t>G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F514AE81-96E1-6245-BE03-764F5556F353}"/>
              </a:ext>
            </a:extLst>
          </p:cNvPr>
          <p:cNvSpPr/>
          <p:nvPr/>
        </p:nvSpPr>
        <p:spPr>
          <a:xfrm>
            <a:off x="10814285" y="3598284"/>
            <a:ext cx="394936" cy="394936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BFADC1C-CA20-DA43-9535-14D8B0DEA579}"/>
              </a:ext>
            </a:extLst>
          </p:cNvPr>
          <p:cNvSpPr txBox="1"/>
          <p:nvPr/>
        </p:nvSpPr>
        <p:spPr>
          <a:xfrm>
            <a:off x="10836108" y="3611883"/>
            <a:ext cx="344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Gill Sans MT" panose="020B0502020104020203" pitchFamily="34" charset="77"/>
              </a:rPr>
              <a:t>C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1D374CD-CC27-DC4F-A28C-D0BB35627585}"/>
              </a:ext>
            </a:extLst>
          </p:cNvPr>
          <p:cNvSpPr/>
          <p:nvPr/>
        </p:nvSpPr>
        <p:spPr>
          <a:xfrm>
            <a:off x="10814285" y="3193034"/>
            <a:ext cx="394936" cy="394936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5D63E21-6F95-614F-AD2C-2C5CBF59B03A}"/>
              </a:ext>
            </a:extLst>
          </p:cNvPr>
          <p:cNvSpPr txBox="1"/>
          <p:nvPr/>
        </p:nvSpPr>
        <p:spPr>
          <a:xfrm>
            <a:off x="10836108" y="3206633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Gill Sans MT" panose="020B0502020104020203" pitchFamily="34" charset="77"/>
              </a:rPr>
              <a:t>T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B0A2D47-C159-2547-A983-6A5A1B692D6B}"/>
              </a:ext>
            </a:extLst>
          </p:cNvPr>
          <p:cNvSpPr/>
          <p:nvPr/>
        </p:nvSpPr>
        <p:spPr>
          <a:xfrm>
            <a:off x="10814285" y="2787377"/>
            <a:ext cx="394936" cy="394936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D5D6162-114F-4F4B-891C-E487134D18F1}"/>
              </a:ext>
            </a:extLst>
          </p:cNvPr>
          <p:cNvSpPr txBox="1"/>
          <p:nvPr/>
        </p:nvSpPr>
        <p:spPr>
          <a:xfrm>
            <a:off x="10836108" y="2800976"/>
            <a:ext cx="344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Gill Sans MT" panose="020B0502020104020203" pitchFamily="34" charset="77"/>
              </a:rPr>
              <a:t>A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E9523363-D79E-1846-85D3-BAB85433A487}"/>
              </a:ext>
            </a:extLst>
          </p:cNvPr>
          <p:cNvSpPr/>
          <p:nvPr/>
        </p:nvSpPr>
        <p:spPr>
          <a:xfrm>
            <a:off x="10814285" y="2382534"/>
            <a:ext cx="394936" cy="394936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F424A2C-A94F-1A46-B178-3B78BF77BD4D}"/>
              </a:ext>
            </a:extLst>
          </p:cNvPr>
          <p:cNvSpPr txBox="1"/>
          <p:nvPr/>
        </p:nvSpPr>
        <p:spPr>
          <a:xfrm>
            <a:off x="10836108" y="2396133"/>
            <a:ext cx="3513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Gill Sans MT" panose="020B0502020104020203" pitchFamily="34" charset="77"/>
              </a:rPr>
              <a:t>G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7F40635-0341-B047-B825-F67ACA7DF1A7}"/>
              </a:ext>
            </a:extLst>
          </p:cNvPr>
          <p:cNvGrpSpPr/>
          <p:nvPr/>
        </p:nvGrpSpPr>
        <p:grpSpPr>
          <a:xfrm>
            <a:off x="10321993" y="4848721"/>
            <a:ext cx="394936" cy="394936"/>
            <a:chOff x="10321993" y="4848721"/>
            <a:chExt cx="394936" cy="394936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B42EE5E-DD05-CD41-8254-373B714A1A39}"/>
                </a:ext>
              </a:extLst>
            </p:cNvPr>
            <p:cNvSpPr/>
            <p:nvPr/>
          </p:nvSpPr>
          <p:spPr>
            <a:xfrm>
              <a:off x="10321993" y="4848721"/>
              <a:ext cx="394936" cy="39493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9F67C5E-BD4A-CE42-993D-4E101E071233}"/>
                </a:ext>
              </a:extLst>
            </p:cNvPr>
            <p:cNvSpPr txBox="1"/>
            <p:nvPr/>
          </p:nvSpPr>
          <p:spPr>
            <a:xfrm>
              <a:off x="10343816" y="4862320"/>
              <a:ext cx="3449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Gill Sans MT" panose="020B0502020104020203" pitchFamily="34" charset="77"/>
                </a:rPr>
                <a:t>A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9021D0FE-F4EF-164A-B416-1DA9342C1DDD}"/>
              </a:ext>
            </a:extLst>
          </p:cNvPr>
          <p:cNvSpPr txBox="1"/>
          <p:nvPr/>
        </p:nvSpPr>
        <p:spPr>
          <a:xfrm>
            <a:off x="431800" y="3322210"/>
            <a:ext cx="649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Remove terminator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23B7387-AF3C-4A4B-9001-16BCAD059EE5}"/>
              </a:ext>
            </a:extLst>
          </p:cNvPr>
          <p:cNvGrpSpPr/>
          <p:nvPr/>
        </p:nvGrpSpPr>
        <p:grpSpPr>
          <a:xfrm>
            <a:off x="10305746" y="4443189"/>
            <a:ext cx="394936" cy="394936"/>
            <a:chOff x="10321993" y="4848721"/>
            <a:chExt cx="394936" cy="394936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33BFF08-9AF6-1E4E-BB27-AE4B997A97C6}"/>
                </a:ext>
              </a:extLst>
            </p:cNvPr>
            <p:cNvSpPr/>
            <p:nvPr/>
          </p:nvSpPr>
          <p:spPr>
            <a:xfrm>
              <a:off x="10321993" y="4848721"/>
              <a:ext cx="394936" cy="39493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77D930F-E2A8-824C-8BCC-E802E2F1E772}"/>
                </a:ext>
              </a:extLst>
            </p:cNvPr>
            <p:cNvSpPr txBox="1"/>
            <p:nvPr/>
          </p:nvSpPr>
          <p:spPr>
            <a:xfrm>
              <a:off x="10343816" y="4862320"/>
              <a:ext cx="3449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Gill Sans MT" panose="020B0502020104020203" pitchFamily="34" charset="77"/>
                </a:rPr>
                <a:t>T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F81FA603-2D76-234A-8C9A-A9676800DC28}"/>
              </a:ext>
            </a:extLst>
          </p:cNvPr>
          <p:cNvSpPr txBox="1"/>
          <p:nvPr/>
        </p:nvSpPr>
        <p:spPr>
          <a:xfrm>
            <a:off x="431800" y="3846354"/>
            <a:ext cx="649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Repeat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1A8FC13-98A8-934E-8ADE-F0860B71ECCD}"/>
              </a:ext>
            </a:extLst>
          </p:cNvPr>
          <p:cNvGrpSpPr/>
          <p:nvPr/>
        </p:nvGrpSpPr>
        <p:grpSpPr>
          <a:xfrm>
            <a:off x="533400" y="5986095"/>
            <a:ext cx="394936" cy="394936"/>
            <a:chOff x="846665" y="5993616"/>
            <a:chExt cx="394936" cy="394936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FC67C5D-F261-0944-BF96-D8FA5A228491}"/>
                </a:ext>
              </a:extLst>
            </p:cNvPr>
            <p:cNvSpPr/>
            <p:nvPr/>
          </p:nvSpPr>
          <p:spPr>
            <a:xfrm>
              <a:off x="846665" y="5993616"/>
              <a:ext cx="394936" cy="394936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522E43D-CC19-0542-87AE-0717A63D0C9F}"/>
                </a:ext>
              </a:extLst>
            </p:cNvPr>
            <p:cNvSpPr txBox="1"/>
            <p:nvPr/>
          </p:nvSpPr>
          <p:spPr>
            <a:xfrm>
              <a:off x="868487" y="6007215"/>
              <a:ext cx="3449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Gill Sans MT" panose="020B0502020104020203" pitchFamily="34" charset="77"/>
                </a:rPr>
                <a:t>A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4D15F3B-AB71-244D-8B6C-AB30D2BA7C2F}"/>
              </a:ext>
            </a:extLst>
          </p:cNvPr>
          <p:cNvGrpSpPr/>
          <p:nvPr/>
        </p:nvGrpSpPr>
        <p:grpSpPr>
          <a:xfrm>
            <a:off x="950158" y="5984606"/>
            <a:ext cx="394936" cy="394936"/>
            <a:chOff x="846665" y="5993616"/>
            <a:chExt cx="394936" cy="394936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9F12A98-6908-4745-8930-BB6803588793}"/>
                </a:ext>
              </a:extLst>
            </p:cNvPr>
            <p:cNvSpPr/>
            <p:nvPr/>
          </p:nvSpPr>
          <p:spPr>
            <a:xfrm>
              <a:off x="846665" y="5993616"/>
              <a:ext cx="394936" cy="39493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D91DB4A-968D-9F45-AF9A-236506644EA4}"/>
                </a:ext>
              </a:extLst>
            </p:cNvPr>
            <p:cNvSpPr txBox="1"/>
            <p:nvPr/>
          </p:nvSpPr>
          <p:spPr>
            <a:xfrm>
              <a:off x="868488" y="6007215"/>
              <a:ext cx="3321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Gill Sans MT" panose="020B0502020104020203" pitchFamily="34" charset="77"/>
                </a:rPr>
                <a:t>T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68E91C0-E7FA-0141-AB64-13B285FDD6D5}"/>
              </a:ext>
            </a:extLst>
          </p:cNvPr>
          <p:cNvGrpSpPr/>
          <p:nvPr/>
        </p:nvGrpSpPr>
        <p:grpSpPr>
          <a:xfrm>
            <a:off x="10305890" y="4003534"/>
            <a:ext cx="394936" cy="394936"/>
            <a:chOff x="10305890" y="4003534"/>
            <a:chExt cx="394936" cy="394936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950F30F-8B20-9242-BAC3-A5E2C67CB0B9}"/>
                </a:ext>
              </a:extLst>
            </p:cNvPr>
            <p:cNvSpPr/>
            <p:nvPr/>
          </p:nvSpPr>
          <p:spPr>
            <a:xfrm>
              <a:off x="10305890" y="4003534"/>
              <a:ext cx="394936" cy="39493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CD8DA0C-C8AB-F942-9DEF-B0F69ADF17DA}"/>
                </a:ext>
              </a:extLst>
            </p:cNvPr>
            <p:cNvSpPr txBox="1"/>
            <p:nvPr/>
          </p:nvSpPr>
          <p:spPr>
            <a:xfrm>
              <a:off x="10327713" y="4017133"/>
              <a:ext cx="3433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Gill Sans MT" panose="020B0502020104020203" pitchFamily="34" charset="77"/>
                </a:rPr>
                <a:t>C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B5CAD3D-6985-1440-8625-9721E4E9E78C}"/>
              </a:ext>
            </a:extLst>
          </p:cNvPr>
          <p:cNvGrpSpPr/>
          <p:nvPr/>
        </p:nvGrpSpPr>
        <p:grpSpPr>
          <a:xfrm>
            <a:off x="10305890" y="3598284"/>
            <a:ext cx="394936" cy="394936"/>
            <a:chOff x="10305890" y="3598284"/>
            <a:chExt cx="394936" cy="394936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361D4AB-A18A-7942-920C-91D4C64C2903}"/>
                </a:ext>
              </a:extLst>
            </p:cNvPr>
            <p:cNvSpPr/>
            <p:nvPr/>
          </p:nvSpPr>
          <p:spPr>
            <a:xfrm>
              <a:off x="10305890" y="3598284"/>
              <a:ext cx="394936" cy="39493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53A84E5-2AC8-A94B-911B-EC13D73B8BDE}"/>
                </a:ext>
              </a:extLst>
            </p:cNvPr>
            <p:cNvSpPr txBox="1"/>
            <p:nvPr/>
          </p:nvSpPr>
          <p:spPr>
            <a:xfrm>
              <a:off x="10327713" y="3611883"/>
              <a:ext cx="3513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Gill Sans MT" panose="020B0502020104020203" pitchFamily="34" charset="77"/>
                </a:rPr>
                <a:t>G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68DC0D2-23B5-144D-93AE-F17DC9A0F40D}"/>
              </a:ext>
            </a:extLst>
          </p:cNvPr>
          <p:cNvGrpSpPr/>
          <p:nvPr/>
        </p:nvGrpSpPr>
        <p:grpSpPr>
          <a:xfrm>
            <a:off x="10305890" y="3193034"/>
            <a:ext cx="394936" cy="394936"/>
            <a:chOff x="10305890" y="3193034"/>
            <a:chExt cx="394936" cy="394936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14316592-1812-4446-BD82-7FC9C79E6E0B}"/>
                </a:ext>
              </a:extLst>
            </p:cNvPr>
            <p:cNvSpPr/>
            <p:nvPr/>
          </p:nvSpPr>
          <p:spPr>
            <a:xfrm>
              <a:off x="10305890" y="3193034"/>
              <a:ext cx="394936" cy="39493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7125202-D1BD-2C4B-8590-4E148D990D52}"/>
                </a:ext>
              </a:extLst>
            </p:cNvPr>
            <p:cNvSpPr txBox="1"/>
            <p:nvPr/>
          </p:nvSpPr>
          <p:spPr>
            <a:xfrm>
              <a:off x="10327713" y="3206633"/>
              <a:ext cx="3449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Gill Sans MT" panose="020B0502020104020203" pitchFamily="34" charset="77"/>
                </a:rPr>
                <a:t>A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D04938B-C782-EA48-9C0D-ACAB782ECE9B}"/>
              </a:ext>
            </a:extLst>
          </p:cNvPr>
          <p:cNvGrpSpPr/>
          <p:nvPr/>
        </p:nvGrpSpPr>
        <p:grpSpPr>
          <a:xfrm>
            <a:off x="10305890" y="2787377"/>
            <a:ext cx="394936" cy="394936"/>
            <a:chOff x="10305890" y="2787377"/>
            <a:chExt cx="394936" cy="394936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7425F436-CA67-3B43-8B6F-FDD552BFB8A7}"/>
                </a:ext>
              </a:extLst>
            </p:cNvPr>
            <p:cNvSpPr/>
            <p:nvPr/>
          </p:nvSpPr>
          <p:spPr>
            <a:xfrm>
              <a:off x="10305890" y="2787377"/>
              <a:ext cx="394936" cy="39493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B514EAB-DC12-244E-90F8-C9C04AFCAAF7}"/>
                </a:ext>
              </a:extLst>
            </p:cNvPr>
            <p:cNvSpPr txBox="1"/>
            <p:nvPr/>
          </p:nvSpPr>
          <p:spPr>
            <a:xfrm>
              <a:off x="10327713" y="2800976"/>
              <a:ext cx="3321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Gill Sans MT" panose="020B0502020104020203" pitchFamily="34" charset="77"/>
                </a:rPr>
                <a:t>T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525AB3E-D941-604D-9887-B013552F0108}"/>
              </a:ext>
            </a:extLst>
          </p:cNvPr>
          <p:cNvGrpSpPr/>
          <p:nvPr/>
        </p:nvGrpSpPr>
        <p:grpSpPr>
          <a:xfrm>
            <a:off x="10305890" y="2382534"/>
            <a:ext cx="394936" cy="394936"/>
            <a:chOff x="10305890" y="2382534"/>
            <a:chExt cx="394936" cy="394936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E09C7A2-BF63-F241-9E64-F17110BF49E0}"/>
                </a:ext>
              </a:extLst>
            </p:cNvPr>
            <p:cNvSpPr/>
            <p:nvPr/>
          </p:nvSpPr>
          <p:spPr>
            <a:xfrm>
              <a:off x="10305890" y="2382534"/>
              <a:ext cx="394936" cy="39493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FE8CCA43-BE60-3D4C-AFAC-93F44BD6AFE5}"/>
                </a:ext>
              </a:extLst>
            </p:cNvPr>
            <p:cNvSpPr txBox="1"/>
            <p:nvPr/>
          </p:nvSpPr>
          <p:spPr>
            <a:xfrm>
              <a:off x="10327713" y="2396133"/>
              <a:ext cx="3433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Gill Sans MT" panose="020B0502020104020203" pitchFamily="34" charset="77"/>
                </a:rPr>
                <a:t>C</a:t>
              </a:r>
            </a:p>
          </p:txBody>
        </p:sp>
      </p:grpSp>
      <p:sp>
        <p:nvSpPr>
          <p:cNvPr id="66" name="Oval 65">
            <a:extLst>
              <a:ext uri="{FF2B5EF4-FFF2-40B4-BE49-F238E27FC236}">
                <a16:creationId xmlns:a16="http://schemas.microsoft.com/office/drawing/2014/main" id="{5ACD5F97-DCC9-B844-ADF5-A6CFD81880A5}"/>
              </a:ext>
            </a:extLst>
          </p:cNvPr>
          <p:cNvSpPr/>
          <p:nvPr/>
        </p:nvSpPr>
        <p:spPr>
          <a:xfrm>
            <a:off x="10063340" y="4086982"/>
            <a:ext cx="253462" cy="25346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37CD3AA2-C68B-B64C-A18E-C2C7624303A4}"/>
              </a:ext>
            </a:extLst>
          </p:cNvPr>
          <p:cNvSpPr/>
          <p:nvPr/>
        </p:nvSpPr>
        <p:spPr>
          <a:xfrm>
            <a:off x="10045862" y="2443955"/>
            <a:ext cx="253462" cy="25346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5EC1BAE-818A-0A44-A325-FA96B83E0F7A}"/>
              </a:ext>
            </a:extLst>
          </p:cNvPr>
          <p:cNvSpPr/>
          <p:nvPr/>
        </p:nvSpPr>
        <p:spPr>
          <a:xfrm>
            <a:off x="10045862" y="2850843"/>
            <a:ext cx="253462" cy="25346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B7891F62-45FF-3849-B13E-85E68AD51611}"/>
              </a:ext>
            </a:extLst>
          </p:cNvPr>
          <p:cNvSpPr/>
          <p:nvPr/>
        </p:nvSpPr>
        <p:spPr>
          <a:xfrm>
            <a:off x="10045862" y="3258734"/>
            <a:ext cx="253462" cy="25346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0DAEE856-A470-9643-A09F-5A2C22F655BE}"/>
              </a:ext>
            </a:extLst>
          </p:cNvPr>
          <p:cNvSpPr/>
          <p:nvPr/>
        </p:nvSpPr>
        <p:spPr>
          <a:xfrm>
            <a:off x="10045862" y="3679468"/>
            <a:ext cx="253462" cy="25346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7FB9D07-0D46-3F4A-8A94-968F6C87836E}"/>
              </a:ext>
            </a:extLst>
          </p:cNvPr>
          <p:cNvGrpSpPr/>
          <p:nvPr/>
        </p:nvGrpSpPr>
        <p:grpSpPr>
          <a:xfrm>
            <a:off x="1366916" y="6005344"/>
            <a:ext cx="394936" cy="394936"/>
            <a:chOff x="3411660" y="5305998"/>
            <a:chExt cx="394936" cy="394936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5CFDE214-0E32-574F-9046-1F65BC9582F4}"/>
                </a:ext>
              </a:extLst>
            </p:cNvPr>
            <p:cNvSpPr/>
            <p:nvPr/>
          </p:nvSpPr>
          <p:spPr>
            <a:xfrm>
              <a:off x="3411660" y="5305998"/>
              <a:ext cx="394936" cy="394936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E50C4DC-B1C5-F444-BA91-267D7A216F51}"/>
                </a:ext>
              </a:extLst>
            </p:cNvPr>
            <p:cNvSpPr txBox="1"/>
            <p:nvPr/>
          </p:nvSpPr>
          <p:spPr>
            <a:xfrm>
              <a:off x="3433483" y="5319597"/>
              <a:ext cx="3449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Gill Sans MT" panose="020B0502020104020203" pitchFamily="34" charset="77"/>
                </a:rPr>
                <a:t>C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AC6D7A81-A15E-DE4C-B5A2-3C8A0CD8E8DE}"/>
              </a:ext>
            </a:extLst>
          </p:cNvPr>
          <p:cNvGrpSpPr/>
          <p:nvPr/>
        </p:nvGrpSpPr>
        <p:grpSpPr>
          <a:xfrm>
            <a:off x="1755528" y="5998205"/>
            <a:ext cx="394936" cy="394936"/>
            <a:chOff x="4241050" y="4759391"/>
            <a:chExt cx="394936" cy="394936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5667F6B5-7A9C-9647-A5EA-1CB6B95DFBF9}"/>
                </a:ext>
              </a:extLst>
            </p:cNvPr>
            <p:cNvSpPr/>
            <p:nvPr/>
          </p:nvSpPr>
          <p:spPr>
            <a:xfrm>
              <a:off x="4241050" y="4759391"/>
              <a:ext cx="394936" cy="394936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E1F7D81E-C4FC-994D-98AA-724ED2CAEC8B}"/>
                </a:ext>
              </a:extLst>
            </p:cNvPr>
            <p:cNvSpPr txBox="1"/>
            <p:nvPr/>
          </p:nvSpPr>
          <p:spPr>
            <a:xfrm>
              <a:off x="4262873" y="4772990"/>
              <a:ext cx="3513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Gill Sans MT" panose="020B0502020104020203" pitchFamily="34" charset="77"/>
                </a:rPr>
                <a:t>G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E4086F5-8FA5-1C4E-90D7-5B603C4A067F}"/>
              </a:ext>
            </a:extLst>
          </p:cNvPr>
          <p:cNvGrpSpPr/>
          <p:nvPr/>
        </p:nvGrpSpPr>
        <p:grpSpPr>
          <a:xfrm>
            <a:off x="2156435" y="5984606"/>
            <a:ext cx="394936" cy="394936"/>
            <a:chOff x="846665" y="5993616"/>
            <a:chExt cx="394936" cy="394936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8A8A6A30-3669-E14C-9DF0-AA626BEBB448}"/>
                </a:ext>
              </a:extLst>
            </p:cNvPr>
            <p:cNvSpPr/>
            <p:nvPr/>
          </p:nvSpPr>
          <p:spPr>
            <a:xfrm>
              <a:off x="846665" y="5993616"/>
              <a:ext cx="394936" cy="394936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2639225-C2FF-454E-B1A0-9832B9351C60}"/>
                </a:ext>
              </a:extLst>
            </p:cNvPr>
            <p:cNvSpPr txBox="1"/>
            <p:nvPr/>
          </p:nvSpPr>
          <p:spPr>
            <a:xfrm>
              <a:off x="868487" y="6007215"/>
              <a:ext cx="3449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Gill Sans MT" panose="020B0502020104020203" pitchFamily="34" charset="77"/>
                </a:rPr>
                <a:t>A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459E226-CBB9-8E43-9068-DE2FEA63C794}"/>
              </a:ext>
            </a:extLst>
          </p:cNvPr>
          <p:cNvGrpSpPr/>
          <p:nvPr/>
        </p:nvGrpSpPr>
        <p:grpSpPr>
          <a:xfrm>
            <a:off x="2539076" y="5981272"/>
            <a:ext cx="394936" cy="394936"/>
            <a:chOff x="846665" y="5993616"/>
            <a:chExt cx="394936" cy="394936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048C0CE6-72F6-F14A-98AB-515E79C1FAA7}"/>
                </a:ext>
              </a:extLst>
            </p:cNvPr>
            <p:cNvSpPr/>
            <p:nvPr/>
          </p:nvSpPr>
          <p:spPr>
            <a:xfrm>
              <a:off x="846665" y="5993616"/>
              <a:ext cx="394936" cy="39493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EB5476B4-9199-0D41-87CD-A0F4E1B065A9}"/>
                </a:ext>
              </a:extLst>
            </p:cNvPr>
            <p:cNvSpPr txBox="1"/>
            <p:nvPr/>
          </p:nvSpPr>
          <p:spPr>
            <a:xfrm>
              <a:off x="868488" y="6007215"/>
              <a:ext cx="3321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Gill Sans MT" panose="020B0502020104020203" pitchFamily="34" charset="77"/>
                </a:rPr>
                <a:t>T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24EB6E8-E696-FD42-92A5-9F3B0CEE572E}"/>
              </a:ext>
            </a:extLst>
          </p:cNvPr>
          <p:cNvGrpSpPr/>
          <p:nvPr/>
        </p:nvGrpSpPr>
        <p:grpSpPr>
          <a:xfrm>
            <a:off x="2940070" y="5990752"/>
            <a:ext cx="394936" cy="394936"/>
            <a:chOff x="3411660" y="5305998"/>
            <a:chExt cx="394936" cy="394936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E2474878-CBD4-584F-81ED-73092B0C557F}"/>
                </a:ext>
              </a:extLst>
            </p:cNvPr>
            <p:cNvSpPr/>
            <p:nvPr/>
          </p:nvSpPr>
          <p:spPr>
            <a:xfrm>
              <a:off x="3411660" y="5305998"/>
              <a:ext cx="394936" cy="394936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4C2687CF-2C16-7A4D-8EE5-9C5E18857733}"/>
                </a:ext>
              </a:extLst>
            </p:cNvPr>
            <p:cNvSpPr txBox="1"/>
            <p:nvPr/>
          </p:nvSpPr>
          <p:spPr>
            <a:xfrm>
              <a:off x="3433483" y="5319597"/>
              <a:ext cx="3449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Gill Sans MT" panose="020B0502020104020203" pitchFamily="34" charset="77"/>
                </a:rPr>
                <a:t>C</a:t>
              </a:r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3C3F942A-BBE9-454D-B82A-EA182A773B9E}"/>
              </a:ext>
            </a:extLst>
          </p:cNvPr>
          <p:cNvSpPr txBox="1"/>
          <p:nvPr/>
        </p:nvSpPr>
        <p:spPr>
          <a:xfrm>
            <a:off x="3323676" y="5700936"/>
            <a:ext cx="5854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4838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8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0AE970C-BA94-4F16-BFE0-74A063E84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   From pictures to reads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BE6BD6-F8A2-4912-9EAE-8EAE7C716DE0}"/>
              </a:ext>
            </a:extLst>
          </p:cNvPr>
          <p:cNvSpPr/>
          <p:nvPr/>
        </p:nvSpPr>
        <p:spPr>
          <a:xfrm>
            <a:off x="5111750" y="2590800"/>
            <a:ext cx="5975350" cy="193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CA9DEE-3764-4E34-BE91-563EBBEF08D6}"/>
              </a:ext>
            </a:extLst>
          </p:cNvPr>
          <p:cNvSpPr/>
          <p:nvPr/>
        </p:nvSpPr>
        <p:spPr>
          <a:xfrm>
            <a:off x="4241800" y="4521200"/>
            <a:ext cx="1311275" cy="730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45D7B1-4C78-4BC8-B6B6-D94434CD7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50" y="1028701"/>
            <a:ext cx="4044950" cy="2167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7C7455-1EAC-4B91-8F4A-F271DC8C0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850" y="1388160"/>
            <a:ext cx="4044950" cy="2167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13F94D-25A5-4A41-BD59-FE4720098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125" y="1753285"/>
            <a:ext cx="4044950" cy="2167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E305D6-CB32-4232-80D9-3D4E48F72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737" y="2184059"/>
            <a:ext cx="4044950" cy="2167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7942C4-14A6-854E-84BF-FEB550FC75EC}"/>
              </a:ext>
            </a:extLst>
          </p:cNvPr>
          <p:cNvSpPr txBox="1"/>
          <p:nvPr/>
        </p:nvSpPr>
        <p:spPr>
          <a:xfrm>
            <a:off x="6797040" y="1615440"/>
            <a:ext cx="459484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Gill Sans MT" panose="020B0502020104020203" pitchFamily="34" charset="77"/>
              </a:rPr>
              <a:t>Millions of images at once!</a:t>
            </a:r>
          </a:p>
          <a:p>
            <a:endParaRPr lang="en-US" sz="2800" b="1" dirty="0">
              <a:solidFill>
                <a:srgbClr val="FF0000"/>
              </a:solidFill>
              <a:latin typeface="Gill Sans MT" panose="020B0502020104020203" pitchFamily="34" charset="77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Gill Sans MT" panose="020B0502020104020203" pitchFamily="34" charset="77"/>
              </a:rPr>
              <a:t>“Massively parallel”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400A0A-D508-8A4A-AAD7-1FD2B78666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2773" y="3552366"/>
            <a:ext cx="6993467" cy="27045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212922E-AF6B-6D48-AD8C-FB7D66DBEC36}"/>
              </a:ext>
            </a:extLst>
          </p:cNvPr>
          <p:cNvSpPr/>
          <p:nvPr/>
        </p:nvSpPr>
        <p:spPr>
          <a:xfrm>
            <a:off x="0" y="6488668"/>
            <a:ext cx="91551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http://data-science-sequencing.github.io/Win2018/lectures/lecture2/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B62FA3-4925-1741-9BF0-0EC2A66E8E28}"/>
              </a:ext>
            </a:extLst>
          </p:cNvPr>
          <p:cNvSpPr/>
          <p:nvPr/>
        </p:nvSpPr>
        <p:spPr>
          <a:xfrm>
            <a:off x="7176997" y="6165502"/>
            <a:ext cx="48964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Check out this very helpful </a:t>
            </a:r>
            <a:r>
              <a:rPr lang="en-US" dirty="0" err="1">
                <a:latin typeface="Gill Sans MT" panose="020B0502020104020203" pitchFamily="34" charset="77"/>
              </a:rPr>
              <a:t>youtube</a:t>
            </a:r>
            <a:r>
              <a:rPr lang="en-US" dirty="0">
                <a:latin typeface="Gill Sans MT" panose="020B0502020104020203" pitchFamily="34" charset="77"/>
              </a:rPr>
              <a:t> video:</a:t>
            </a:r>
          </a:p>
          <a:p>
            <a:r>
              <a:rPr lang="en-US" dirty="0">
                <a:latin typeface="Gill Sans MT" panose="020B0502020104020203" pitchFamily="34" charset="77"/>
                <a:hlinkClick r:id="rId6"/>
              </a:rPr>
              <a:t>https://www.youtube.com/watch?v=fCd6B5HRaZ8</a:t>
            </a:r>
            <a:endParaRPr lang="en-US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4459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852325F-42BA-48AA-909F-CA761A4DA97B}"/>
              </a:ext>
            </a:extLst>
          </p:cNvPr>
          <p:cNvCxnSpPr>
            <a:cxnSpLocks/>
          </p:cNvCxnSpPr>
          <p:nvPr/>
        </p:nvCxnSpPr>
        <p:spPr>
          <a:xfrm flipH="1" flipV="1">
            <a:off x="10599118" y="4116121"/>
            <a:ext cx="1870" cy="1722891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A0AE970C-BA94-4F16-BFE0-74A063E84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   Paired end sequencing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94CFD08-A3AF-4245-897E-D3C81EE8E612}"/>
              </a:ext>
            </a:extLst>
          </p:cNvPr>
          <p:cNvSpPr/>
          <p:nvPr/>
        </p:nvSpPr>
        <p:spPr>
          <a:xfrm>
            <a:off x="9494402" y="5707982"/>
            <a:ext cx="2507095" cy="873552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3AF1D28-C63C-4A63-B56F-C3A5B293BB29}"/>
              </a:ext>
            </a:extLst>
          </p:cNvPr>
          <p:cNvCxnSpPr>
            <a:cxnSpLocks/>
          </p:cNvCxnSpPr>
          <p:nvPr/>
        </p:nvCxnSpPr>
        <p:spPr>
          <a:xfrm rot="16200000">
            <a:off x="9452640" y="4344700"/>
            <a:ext cx="272656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3DD4FD7F-326E-496B-858F-EA3B0160A9C1}"/>
              </a:ext>
            </a:extLst>
          </p:cNvPr>
          <p:cNvGrpSpPr/>
          <p:nvPr/>
        </p:nvGrpSpPr>
        <p:grpSpPr>
          <a:xfrm>
            <a:off x="10814282" y="5277025"/>
            <a:ext cx="6922" cy="1153089"/>
            <a:chOff x="997527" y="5555672"/>
            <a:chExt cx="6922" cy="68580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64A23F1-759B-4557-80C2-467ED8C2B9C5}"/>
                </a:ext>
              </a:extLst>
            </p:cNvPr>
            <p:cNvCxnSpPr/>
            <p:nvPr/>
          </p:nvCxnSpPr>
          <p:spPr>
            <a:xfrm flipV="1">
              <a:off x="1004449" y="6026726"/>
              <a:ext cx="0" cy="214746"/>
            </a:xfrm>
            <a:prstGeom prst="line">
              <a:avLst/>
            </a:prstGeom>
            <a:ln w="127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334CB95-14D5-4E3D-AF8B-23F2D1A28B27}"/>
                </a:ext>
              </a:extLst>
            </p:cNvPr>
            <p:cNvCxnSpPr/>
            <p:nvPr/>
          </p:nvCxnSpPr>
          <p:spPr>
            <a:xfrm flipV="1">
              <a:off x="997527" y="5555672"/>
              <a:ext cx="0" cy="543790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3F70DDD-ECE9-497F-9F89-314F658EF388}"/>
              </a:ext>
            </a:extLst>
          </p:cNvPr>
          <p:cNvCxnSpPr/>
          <p:nvPr/>
        </p:nvCxnSpPr>
        <p:spPr>
          <a:xfrm flipV="1">
            <a:off x="10814285" y="2655293"/>
            <a:ext cx="0" cy="91431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C9A0E4-7C93-407A-8A61-38EA0E7E7878}"/>
              </a:ext>
            </a:extLst>
          </p:cNvPr>
          <p:cNvCxnSpPr/>
          <p:nvPr/>
        </p:nvCxnSpPr>
        <p:spPr>
          <a:xfrm flipV="1">
            <a:off x="10600750" y="5250822"/>
            <a:ext cx="0" cy="914317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7B898E9-BCA6-4810-95DF-C12F1A5A6484}"/>
              </a:ext>
            </a:extLst>
          </p:cNvPr>
          <p:cNvSpPr txBox="1"/>
          <p:nvPr/>
        </p:nvSpPr>
        <p:spPr>
          <a:xfrm>
            <a:off x="742950" y="2072620"/>
            <a:ext cx="649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Sequence fragment from one end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0E2AA8-5532-4E1A-B8AE-952818FAC70C}"/>
              </a:ext>
            </a:extLst>
          </p:cNvPr>
          <p:cNvSpPr txBox="1"/>
          <p:nvPr/>
        </p:nvSpPr>
        <p:spPr>
          <a:xfrm>
            <a:off x="11169650" y="4067048"/>
            <a:ext cx="1022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~400bp</a:t>
            </a:r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79B6ED72-59EA-4FCC-9EF7-3437F1EE605B}"/>
              </a:ext>
            </a:extLst>
          </p:cNvPr>
          <p:cNvSpPr/>
          <p:nvPr/>
        </p:nvSpPr>
        <p:spPr>
          <a:xfrm>
            <a:off x="10897535" y="3524250"/>
            <a:ext cx="265765" cy="1783588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8B722F-6B1B-429E-BF93-AADC6F4E23AC}"/>
              </a:ext>
            </a:extLst>
          </p:cNvPr>
          <p:cNvSpPr txBox="1"/>
          <p:nvPr/>
        </p:nvSpPr>
        <p:spPr>
          <a:xfrm>
            <a:off x="9189651" y="4472343"/>
            <a:ext cx="1022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~100bp</a:t>
            </a:r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36093EE1-6F55-482B-8FD5-801055F1FA9A}"/>
              </a:ext>
            </a:extLst>
          </p:cNvPr>
          <p:cNvSpPr/>
          <p:nvPr/>
        </p:nvSpPr>
        <p:spPr>
          <a:xfrm flipH="1">
            <a:off x="10141884" y="4116121"/>
            <a:ext cx="242301" cy="1160904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E6158A-FE99-4FBC-B960-F8654E315421}"/>
              </a:ext>
            </a:extLst>
          </p:cNvPr>
          <p:cNvSpPr txBox="1"/>
          <p:nvPr/>
        </p:nvSpPr>
        <p:spPr>
          <a:xfrm>
            <a:off x="787400" y="2604369"/>
            <a:ext cx="649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Wash away strand that is already read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9745CE2-67C3-4E35-98EF-F0D24B881A28}"/>
              </a:ext>
            </a:extLst>
          </p:cNvPr>
          <p:cNvSpPr txBox="1"/>
          <p:nvPr/>
        </p:nvSpPr>
        <p:spPr>
          <a:xfrm>
            <a:off x="742950" y="3147235"/>
            <a:ext cx="649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Sequence again, in the opposite direction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F05FF40-68D5-4AD0-99EC-EA327A853BC6}"/>
              </a:ext>
            </a:extLst>
          </p:cNvPr>
          <p:cNvCxnSpPr>
            <a:cxnSpLocks/>
          </p:cNvCxnSpPr>
          <p:nvPr/>
        </p:nvCxnSpPr>
        <p:spPr>
          <a:xfrm flipV="1">
            <a:off x="10985196" y="2981419"/>
            <a:ext cx="0" cy="1781081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C001D89-FE36-4B9B-B2A5-BB4E09A4A7BA}"/>
              </a:ext>
            </a:extLst>
          </p:cNvPr>
          <p:cNvCxnSpPr/>
          <p:nvPr/>
        </p:nvCxnSpPr>
        <p:spPr>
          <a:xfrm flipV="1">
            <a:off x="10983560" y="2655292"/>
            <a:ext cx="0" cy="91431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9895C49-E938-4710-9310-48EAA674F9C2}"/>
              </a:ext>
            </a:extLst>
          </p:cNvPr>
          <p:cNvSpPr txBox="1"/>
          <p:nvPr/>
        </p:nvSpPr>
        <p:spPr>
          <a:xfrm>
            <a:off x="290343" y="4821177"/>
            <a:ext cx="64960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What are advantages of paired-end sequencing? (more on this in next several lectures)</a:t>
            </a:r>
          </a:p>
        </p:txBody>
      </p:sp>
    </p:spTree>
    <p:extLst>
      <p:ext uri="{BB962C8B-B14F-4D97-AF65-F5344CB8AC3E}">
        <p14:creationId xmlns:p14="http://schemas.microsoft.com/office/powerpoint/2010/main" val="288750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/>
      <p:bldP spid="23" grpId="0" animBg="1"/>
      <p:bldP spid="24" grpId="0"/>
      <p:bldP spid="25" grpId="0"/>
      <p:bldP spid="2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9B7CBEB-A86A-854A-9E80-8E98ABFD7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   Sequencing then and now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3824F6-8BBC-024E-973E-B23183D20EA8}"/>
              </a:ext>
            </a:extLst>
          </p:cNvPr>
          <p:cNvCxnSpPr/>
          <p:nvPr/>
        </p:nvCxnSpPr>
        <p:spPr>
          <a:xfrm>
            <a:off x="304800" y="1905000"/>
            <a:ext cx="1123188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54C35E76-635A-8343-BD59-A104C8A9D975}"/>
              </a:ext>
            </a:extLst>
          </p:cNvPr>
          <p:cNvSpPr/>
          <p:nvPr/>
        </p:nvSpPr>
        <p:spPr>
          <a:xfrm>
            <a:off x="1181745" y="1767840"/>
            <a:ext cx="274320" cy="27432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A4C413-9036-1347-A3D7-BBD2F231EDD0}"/>
              </a:ext>
            </a:extLst>
          </p:cNvPr>
          <p:cNvSpPr txBox="1"/>
          <p:nvPr/>
        </p:nvSpPr>
        <p:spPr>
          <a:xfrm>
            <a:off x="365760" y="2147894"/>
            <a:ext cx="1906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1977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Sanger Sequencing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17BF26B-4085-2042-AC2F-FC45230CB9FF}"/>
              </a:ext>
            </a:extLst>
          </p:cNvPr>
          <p:cNvSpPr/>
          <p:nvPr/>
        </p:nvSpPr>
        <p:spPr>
          <a:xfrm>
            <a:off x="6729105" y="1783080"/>
            <a:ext cx="274320" cy="27432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982F5B-159D-DA4D-A688-5680FBFE8DF6}"/>
              </a:ext>
            </a:extLst>
          </p:cNvPr>
          <p:cNvSpPr txBox="1"/>
          <p:nvPr/>
        </p:nvSpPr>
        <p:spPr>
          <a:xfrm>
            <a:off x="6280212" y="2163134"/>
            <a:ext cx="11721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2003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HGP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completed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9A7FB9B-8788-B749-9CCF-3E5A9F9C88C7}"/>
              </a:ext>
            </a:extLst>
          </p:cNvPr>
          <p:cNvSpPr/>
          <p:nvPr/>
        </p:nvSpPr>
        <p:spPr>
          <a:xfrm>
            <a:off x="4368544" y="1767840"/>
            <a:ext cx="274320" cy="27432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24D4D7-48FC-244D-9400-4C7F75B2F92D}"/>
              </a:ext>
            </a:extLst>
          </p:cNvPr>
          <p:cNvSpPr txBox="1"/>
          <p:nvPr/>
        </p:nvSpPr>
        <p:spPr>
          <a:xfrm>
            <a:off x="3270916" y="2147894"/>
            <a:ext cx="24695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1990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Human Genome Project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started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3C95245-B1D8-2841-BE38-524F183A5449}"/>
              </a:ext>
            </a:extLst>
          </p:cNvPr>
          <p:cNvSpPr/>
          <p:nvPr/>
        </p:nvSpPr>
        <p:spPr>
          <a:xfrm>
            <a:off x="2098637" y="1767840"/>
            <a:ext cx="274320" cy="27432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2D77D9-7A23-A040-8A10-A14F6E79D9F3}"/>
              </a:ext>
            </a:extLst>
          </p:cNvPr>
          <p:cNvSpPr txBox="1"/>
          <p:nvPr/>
        </p:nvSpPr>
        <p:spPr>
          <a:xfrm>
            <a:off x="1224141" y="2890970"/>
            <a:ext cx="2023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~1980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Shotgun sequencing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EBD0308-A609-8141-BDCF-CDCC8BF9B9E9}"/>
              </a:ext>
            </a:extLst>
          </p:cNvPr>
          <p:cNvCxnSpPr>
            <a:stCxn id="15" idx="0"/>
            <a:endCxn id="14" idx="4"/>
          </p:cNvCxnSpPr>
          <p:nvPr/>
        </p:nvCxnSpPr>
        <p:spPr>
          <a:xfrm flipV="1">
            <a:off x="2235797" y="2042160"/>
            <a:ext cx="0" cy="8488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D3046C00-D30A-674E-A67A-8973EDF58CB8}"/>
              </a:ext>
            </a:extLst>
          </p:cNvPr>
          <p:cNvSpPr/>
          <p:nvPr/>
        </p:nvSpPr>
        <p:spPr>
          <a:xfrm>
            <a:off x="7315168" y="1767840"/>
            <a:ext cx="274320" cy="27432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CC75E6-FC80-BF4F-8304-05C07F54D79C}"/>
              </a:ext>
            </a:extLst>
          </p:cNvPr>
          <p:cNvSpPr txBox="1"/>
          <p:nvPr/>
        </p:nvSpPr>
        <p:spPr>
          <a:xfrm>
            <a:off x="6537654" y="3537301"/>
            <a:ext cx="18293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2005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First NGS system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(454, Roche)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0730C4-0F3D-B143-9320-77C19E9A670D}"/>
              </a:ext>
            </a:extLst>
          </p:cNvPr>
          <p:cNvSpPr txBox="1"/>
          <p:nvPr/>
        </p:nvSpPr>
        <p:spPr>
          <a:xfrm>
            <a:off x="7498844" y="2453584"/>
            <a:ext cx="1574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2007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Illumina/</a:t>
            </a:r>
            <a:r>
              <a:rPr lang="en-US" dirty="0" err="1">
                <a:latin typeface="Gill Sans MT" panose="020B0502020104020203" pitchFamily="34" charset="77"/>
              </a:rPr>
              <a:t>Solexa</a:t>
            </a:r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8BC3C4-8B9E-094F-BE6E-56A34414109B}"/>
              </a:ext>
            </a:extLst>
          </p:cNvPr>
          <p:cNvSpPr txBox="1"/>
          <p:nvPr/>
        </p:nvSpPr>
        <p:spPr>
          <a:xfrm>
            <a:off x="6621649" y="918028"/>
            <a:ext cx="4499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2000s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Other systems: ABI SOLID, Ion Torrent, PacBio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26AD24A-E3EC-CE4B-B11D-8CA7C384DFED}"/>
              </a:ext>
            </a:extLst>
          </p:cNvPr>
          <p:cNvSpPr/>
          <p:nvPr/>
        </p:nvSpPr>
        <p:spPr>
          <a:xfrm>
            <a:off x="7857144" y="1767840"/>
            <a:ext cx="274320" cy="27432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37EEAC1-BCB7-6B42-A260-63F594A2680B}"/>
              </a:ext>
            </a:extLst>
          </p:cNvPr>
          <p:cNvSpPr/>
          <p:nvPr/>
        </p:nvSpPr>
        <p:spPr>
          <a:xfrm>
            <a:off x="10676544" y="1767840"/>
            <a:ext cx="274320" cy="27432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2A1A47-33DB-A64A-8DA6-F1D95C421198}"/>
              </a:ext>
            </a:extLst>
          </p:cNvPr>
          <p:cNvSpPr txBox="1"/>
          <p:nvPr/>
        </p:nvSpPr>
        <p:spPr>
          <a:xfrm>
            <a:off x="9963952" y="2147894"/>
            <a:ext cx="1699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Gill Sans MT" panose="020B0502020104020203" pitchFamily="34" charset="77"/>
              </a:rPr>
              <a:t>~2017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$1,000 Genome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CDEA7DB-EEF6-CB44-A460-EFDF7C7ED492}"/>
              </a:ext>
            </a:extLst>
          </p:cNvPr>
          <p:cNvCxnSpPr>
            <a:stCxn id="19" idx="0"/>
            <a:endCxn id="18" idx="4"/>
          </p:cNvCxnSpPr>
          <p:nvPr/>
        </p:nvCxnSpPr>
        <p:spPr>
          <a:xfrm flipV="1">
            <a:off x="7452328" y="2042160"/>
            <a:ext cx="0" cy="14951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954242F-C55F-8E43-98F8-790A257FD529}"/>
              </a:ext>
            </a:extLst>
          </p:cNvPr>
          <p:cNvCxnSpPr>
            <a:endCxn id="22" idx="4"/>
          </p:cNvCxnSpPr>
          <p:nvPr/>
        </p:nvCxnSpPr>
        <p:spPr>
          <a:xfrm flipH="1" flipV="1">
            <a:off x="7994304" y="2042160"/>
            <a:ext cx="137160" cy="42440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7FE1EA2-1A02-5C4C-BDAE-1862CAD5E34E}"/>
              </a:ext>
            </a:extLst>
          </p:cNvPr>
          <p:cNvCxnSpPr>
            <a:cxnSpLocks/>
          </p:cNvCxnSpPr>
          <p:nvPr/>
        </p:nvCxnSpPr>
        <p:spPr>
          <a:xfrm>
            <a:off x="7315168" y="1564359"/>
            <a:ext cx="380559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B9914BAF-88E5-4F4E-8F2E-8CB7E95D44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59" y="1241193"/>
            <a:ext cx="6576869" cy="493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41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0AE970C-BA94-4F16-BFE0-74A063E84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   Overview of NGS data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8836703-4D73-F04F-AC04-143CA5D127CD}"/>
              </a:ext>
            </a:extLst>
          </p:cNvPr>
          <p:cNvSpPr/>
          <p:nvPr/>
        </p:nvSpPr>
        <p:spPr>
          <a:xfrm>
            <a:off x="2551387" y="2863406"/>
            <a:ext cx="6967967" cy="11650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84355CC-A53C-3D43-9812-2C2D9E6E5115}"/>
              </a:ext>
            </a:extLst>
          </p:cNvPr>
          <p:cNvCxnSpPr/>
          <p:nvPr/>
        </p:nvCxnSpPr>
        <p:spPr>
          <a:xfrm>
            <a:off x="2575346" y="2677464"/>
            <a:ext cx="1537752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C5F1C1-20C2-CB40-B3A8-A743C34B71A6}"/>
              </a:ext>
            </a:extLst>
          </p:cNvPr>
          <p:cNvCxnSpPr/>
          <p:nvPr/>
        </p:nvCxnSpPr>
        <p:spPr>
          <a:xfrm flipH="1">
            <a:off x="7981601" y="3428953"/>
            <a:ext cx="1537752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C554839-495F-5843-BF84-DFF0E470DB9D}"/>
              </a:ext>
            </a:extLst>
          </p:cNvPr>
          <p:cNvSpPr txBox="1"/>
          <p:nvPr/>
        </p:nvSpPr>
        <p:spPr>
          <a:xfrm>
            <a:off x="2455547" y="1960655"/>
            <a:ext cx="22438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Read 1 (~100bp)</a:t>
            </a:r>
          </a:p>
          <a:p>
            <a:r>
              <a:rPr lang="en-US" dirty="0">
                <a:latin typeface="Gill Sans"/>
                <a:cs typeface="Gill Sans"/>
              </a:rPr>
              <a:t>(from forward strand)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7A874FB-8445-DB4C-9544-DD49C307C92E}"/>
              </a:ext>
            </a:extLst>
          </p:cNvPr>
          <p:cNvSpPr txBox="1"/>
          <p:nvPr/>
        </p:nvSpPr>
        <p:spPr>
          <a:xfrm>
            <a:off x="7812270" y="3581871"/>
            <a:ext cx="2191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Read 2 (~100bp)</a:t>
            </a:r>
          </a:p>
          <a:p>
            <a:r>
              <a:rPr lang="en-US" dirty="0">
                <a:latin typeface="Gill Sans"/>
                <a:cs typeface="Gill Sans"/>
              </a:rPr>
              <a:t>(from reverse strand)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D0E09D-11DC-284C-A7C6-D225EB32498E}"/>
              </a:ext>
            </a:extLst>
          </p:cNvPr>
          <p:cNvSpPr/>
          <p:nvPr/>
        </p:nvSpPr>
        <p:spPr>
          <a:xfrm>
            <a:off x="2548047" y="3063734"/>
            <a:ext cx="6967967" cy="11650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FDEDD2B-EF1B-314B-8D80-F22676709EC0}"/>
              </a:ext>
            </a:extLst>
          </p:cNvPr>
          <p:cNvSpPr txBox="1"/>
          <p:nvPr/>
        </p:nvSpPr>
        <p:spPr>
          <a:xfrm>
            <a:off x="2188790" y="2652863"/>
            <a:ext cx="359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5’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EC7F59C-BD92-BB47-AA99-8B1FEEE82431}"/>
              </a:ext>
            </a:extLst>
          </p:cNvPr>
          <p:cNvSpPr txBox="1"/>
          <p:nvPr/>
        </p:nvSpPr>
        <p:spPr>
          <a:xfrm>
            <a:off x="2173542" y="2955950"/>
            <a:ext cx="359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3’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302DDA7-7FE1-C043-B9BA-5DF4F4FC5CDF}"/>
              </a:ext>
            </a:extLst>
          </p:cNvPr>
          <p:cNvSpPr txBox="1"/>
          <p:nvPr/>
        </p:nvSpPr>
        <p:spPr>
          <a:xfrm>
            <a:off x="9534601" y="2640881"/>
            <a:ext cx="359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3’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10D8F57-ED80-2240-AEB9-40D9B1749D51}"/>
              </a:ext>
            </a:extLst>
          </p:cNvPr>
          <p:cNvSpPr txBox="1"/>
          <p:nvPr/>
        </p:nvSpPr>
        <p:spPr>
          <a:xfrm>
            <a:off x="9519353" y="2943968"/>
            <a:ext cx="359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5’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7C10D3F-6521-0D4C-8999-F2F2ABEA7B03}"/>
              </a:ext>
            </a:extLst>
          </p:cNvPr>
          <p:cNvCxnSpPr/>
          <p:nvPr/>
        </p:nvCxnSpPr>
        <p:spPr>
          <a:xfrm>
            <a:off x="2548047" y="4416713"/>
            <a:ext cx="6986555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B9AE4F2-B7FB-5D42-9892-D6C6885711CF}"/>
              </a:ext>
            </a:extLst>
          </p:cNvPr>
          <p:cNvCxnSpPr/>
          <p:nvPr/>
        </p:nvCxnSpPr>
        <p:spPr>
          <a:xfrm>
            <a:off x="2532798" y="4228202"/>
            <a:ext cx="0" cy="377025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58B6D29-D37F-344F-972B-FCDE883637CD}"/>
              </a:ext>
            </a:extLst>
          </p:cNvPr>
          <p:cNvCxnSpPr/>
          <p:nvPr/>
        </p:nvCxnSpPr>
        <p:spPr>
          <a:xfrm>
            <a:off x="9534601" y="4228202"/>
            <a:ext cx="0" cy="377025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20E08D81-FE69-F147-B4EF-D02435DB7A7F}"/>
              </a:ext>
            </a:extLst>
          </p:cNvPr>
          <p:cNvSpPr txBox="1"/>
          <p:nvPr/>
        </p:nvSpPr>
        <p:spPr>
          <a:xfrm>
            <a:off x="2607947" y="3789833"/>
            <a:ext cx="4858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Insert size/template length (~several hundred </a:t>
            </a:r>
            <a:r>
              <a:rPr lang="en-US" dirty="0" err="1">
                <a:latin typeface="Gill Sans"/>
                <a:cs typeface="Gill Sans"/>
              </a:rPr>
              <a:t>bp</a:t>
            </a:r>
            <a:r>
              <a:rPr lang="en-US" dirty="0">
                <a:latin typeface="Gill Sans"/>
                <a:cs typeface="Gill San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7918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2" grpId="0"/>
      <p:bldP spid="33" grpId="0"/>
      <p:bldP spid="34" grpId="0" animBg="1"/>
      <p:bldP spid="35" grpId="0"/>
      <p:bldP spid="36" grpId="0"/>
      <p:bldP spid="37" grpId="0"/>
      <p:bldP spid="38" grpId="0"/>
      <p:bldP spid="4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761D1273-6225-42B4-91A0-924B6B877CC8}"/>
              </a:ext>
            </a:extLst>
          </p:cNvPr>
          <p:cNvSpPr/>
          <p:nvPr/>
        </p:nvSpPr>
        <p:spPr>
          <a:xfrm>
            <a:off x="1633213" y="1216968"/>
            <a:ext cx="1445139" cy="369332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Gill Sans"/>
                <a:cs typeface="Gill Sans"/>
              </a:rPr>
              <a:t>reads_1.fastq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00F0C7F-11F7-412F-998A-34A2B83F1CD2}"/>
              </a:ext>
            </a:extLst>
          </p:cNvPr>
          <p:cNvSpPr/>
          <p:nvPr/>
        </p:nvSpPr>
        <p:spPr>
          <a:xfrm>
            <a:off x="1625600" y="1682339"/>
            <a:ext cx="9042400" cy="212365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100" dirty="0">
                <a:latin typeface="Courier New"/>
                <a:cs typeface="Courier New"/>
              </a:rPr>
              <a:t>@ERR194146.1 HSQ1008:141:D0CC8ACXX:3:1308:20201:36071/1</a:t>
            </a:r>
          </a:p>
          <a:p>
            <a:r>
              <a:rPr lang="en-US" sz="1100" dirty="0">
                <a:latin typeface="Courier New"/>
                <a:cs typeface="Courier New"/>
              </a:rPr>
              <a:t>ACATCTGGTTCCTACTTCAGGGCCATAAAGCCTAAATAGCCCACACGTTCCCCTTAAATAAGACATCACGATGGATCACAGGTCTATCACCCTATTAACCA</a:t>
            </a:r>
          </a:p>
          <a:p>
            <a:r>
              <a:rPr lang="en-US" sz="1100" dirty="0">
                <a:latin typeface="Courier New"/>
                <a:cs typeface="Courier New"/>
              </a:rPr>
              <a:t>+</a:t>
            </a:r>
          </a:p>
          <a:p>
            <a:r>
              <a:rPr lang="en-US" sz="1100" dirty="0">
                <a:latin typeface="Courier New"/>
                <a:cs typeface="Courier New"/>
              </a:rPr>
              <a:t>?@@FFBFFDDHHBCEAFGEGIIDHGH@GDHHHGEHID@C?GGDG@FHIGGH@FHBEG:GGIEEHH;@CHH=EDFFBBE&gt;;@?3;;;&gt;;;;AA?&lt;C&gt;C@@C:</a:t>
            </a:r>
          </a:p>
          <a:p>
            <a:r>
              <a:rPr lang="en-US" sz="1100" dirty="0">
                <a:latin typeface="Courier New"/>
                <a:cs typeface="Courier New"/>
              </a:rPr>
              <a:t>@ERR194146.2 HSQ1008:141:D0CC8ACXX:4:1208:5231:93701/1</a:t>
            </a:r>
          </a:p>
          <a:p>
            <a:r>
              <a:rPr lang="en-US" sz="1100" dirty="0">
                <a:latin typeface="Courier New"/>
                <a:cs typeface="Courier New"/>
              </a:rPr>
              <a:t>CCAGCGTCTCGCAATGCTATCGCGTGCATACCCCCCAGACGAAAATACCAAATGCATGGAGAGCTCCCGTGAGTGGTTAATAGGGTGATAGACCTGTGATC</a:t>
            </a:r>
          </a:p>
          <a:p>
            <a:r>
              <a:rPr lang="en-US" sz="1100" dirty="0">
                <a:latin typeface="Courier New"/>
                <a:cs typeface="Courier New"/>
              </a:rPr>
              <a:t>+</a:t>
            </a:r>
          </a:p>
          <a:p>
            <a:r>
              <a:rPr lang="en-US" sz="1100" dirty="0">
                <a:latin typeface="Courier New"/>
                <a:cs typeface="Courier New"/>
              </a:rPr>
              <a:t>?88ADA?BDF8F:@@DB49C&gt;B7C806B&lt;?DEF=@FFC=AABEA&lt;;@D&gt;AC265;ADA;@@?&lt;@B@A&lt;;?5(8+:0&gt;(4:@AAA832?@@BBBB:&lt;4(:&gt;&gt;</a:t>
            </a:r>
          </a:p>
          <a:p>
            <a:r>
              <a:rPr lang="en-US" sz="1100" dirty="0">
                <a:latin typeface="Courier New"/>
                <a:cs typeface="Courier New"/>
              </a:rPr>
              <a:t>@ERR194146.3 HSQ1008:141:D0CC8ACXX:2:1305:18078:8420/1</a:t>
            </a:r>
          </a:p>
          <a:p>
            <a:r>
              <a:rPr lang="en-US" sz="1100" dirty="0">
                <a:latin typeface="Courier New"/>
                <a:cs typeface="Courier New"/>
              </a:rPr>
              <a:t>GATCACAGGTCTATCACCCTATTAACCACTCACGGGAGCTCTCCATGCATTTGGTATTTTCGTCTGGGGGGTATGCACGCGATAGCATTGCGAGACGCTGG</a:t>
            </a:r>
          </a:p>
          <a:p>
            <a:r>
              <a:rPr lang="en-US" sz="1100" dirty="0">
                <a:latin typeface="Courier New"/>
                <a:cs typeface="Courier New"/>
              </a:rPr>
              <a:t>+</a:t>
            </a:r>
          </a:p>
          <a:p>
            <a:r>
              <a:rPr lang="en-US" sz="1100" dirty="0">
                <a:latin typeface="Courier New"/>
                <a:cs typeface="Courier New"/>
              </a:rPr>
              <a:t>@CCFFFFFHHFGHJIGJJJJJJJJJJJIJIIJJJIJJJIGJJJJIIJIGIHIJI=FFIJJJJHHJHGHHDD;@CDDEDDDDDBDDDCECDDDDDBDDDDDD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B61DCCC-B06F-4B7F-B54E-5D99F669A0FF}"/>
              </a:ext>
            </a:extLst>
          </p:cNvPr>
          <p:cNvSpPr/>
          <p:nvPr/>
        </p:nvSpPr>
        <p:spPr>
          <a:xfrm>
            <a:off x="1633213" y="3998268"/>
            <a:ext cx="1445139" cy="369332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Gill Sans"/>
                <a:cs typeface="Gill Sans"/>
              </a:rPr>
              <a:t>reads_2.fastq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0809453-3AB5-489F-A352-A5F9827E4CBD}"/>
              </a:ext>
            </a:extLst>
          </p:cNvPr>
          <p:cNvSpPr/>
          <p:nvPr/>
        </p:nvSpPr>
        <p:spPr>
          <a:xfrm>
            <a:off x="1625600" y="4463639"/>
            <a:ext cx="9042400" cy="212365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latin typeface="Courier New"/>
                <a:cs typeface="Courier New"/>
              </a:rPr>
              <a:t>@ERR194146.1 HSQ1008:141:D0CC8ACXX:3:1308:20201:36071/2</a:t>
            </a:r>
          </a:p>
          <a:p>
            <a:r>
              <a:rPr lang="en-US" sz="1100" dirty="0">
                <a:solidFill>
                  <a:srgbClr val="000000"/>
                </a:solidFill>
                <a:latin typeface="Courier New"/>
                <a:cs typeface="Courier New"/>
              </a:rPr>
              <a:t>CCAGCGTCTCGCAATGCTATCGCGTGCATACCCCCCAGACGAAAATACCAAATGCATGGAGAGCTCCCGTGAGTGGTTAATAGGGTGATAGACCTGTGATC</a:t>
            </a:r>
          </a:p>
          <a:p>
            <a:r>
              <a:rPr lang="en-US" sz="1100" dirty="0">
                <a:solidFill>
                  <a:srgbClr val="000000"/>
                </a:solidFill>
                <a:latin typeface="Courier New"/>
                <a:cs typeface="Courier New"/>
              </a:rPr>
              <a:t>+</a:t>
            </a:r>
          </a:p>
          <a:p>
            <a:r>
              <a:rPr lang="en-US" sz="1100" dirty="0">
                <a:solidFill>
                  <a:srgbClr val="000000"/>
                </a:solidFill>
                <a:latin typeface="Courier New"/>
                <a:cs typeface="Courier New"/>
              </a:rPr>
              <a:t>&lt;?@DDDBDHHHAAH@CG@FBBGGIEG@D@GCHFG@F/5=C4=B'=7?CA9@?ACDCDCA@&lt;?BDCCCB=BB0&lt;4&gt;?4?&gt;@:CCD???A:@C3&gt;A&gt;AC:++:</a:t>
            </a:r>
          </a:p>
          <a:p>
            <a:r>
              <a:rPr lang="en-US" sz="1100" dirty="0">
                <a:solidFill>
                  <a:srgbClr val="000000"/>
                </a:solidFill>
                <a:latin typeface="Courier New"/>
                <a:cs typeface="Courier New"/>
              </a:rPr>
              <a:t>@ERR194146.2 HSQ1008:141:D0CC8ACXX:4:1208:5231:93701/2</a:t>
            </a:r>
          </a:p>
          <a:p>
            <a:r>
              <a:rPr lang="en-US" sz="1100" dirty="0">
                <a:solidFill>
                  <a:srgbClr val="000000"/>
                </a:solidFill>
                <a:latin typeface="Courier New"/>
                <a:cs typeface="Courier New"/>
              </a:rPr>
              <a:t>CCCACACGTTCCCCTTAAATAAGACATCACGATGGATCACAGGTCTATCACCCTATTAACCACTCACGGGAGCTCTCCATGCATTTGGTATTTTCGTCTGG</a:t>
            </a:r>
          </a:p>
          <a:p>
            <a:r>
              <a:rPr lang="en-US" sz="1100" dirty="0">
                <a:solidFill>
                  <a:srgbClr val="000000"/>
                </a:solidFill>
                <a:latin typeface="Courier New"/>
                <a:cs typeface="Courier New"/>
              </a:rPr>
              <a:t>+</a:t>
            </a:r>
          </a:p>
          <a:p>
            <a:r>
              <a:rPr lang="en-US" sz="1100" dirty="0">
                <a:solidFill>
                  <a:srgbClr val="000000"/>
                </a:solidFill>
                <a:latin typeface="Courier New"/>
                <a:cs typeface="Courier New"/>
              </a:rPr>
              <a:t>@??BD1:AFHBDDGGHIJIF@EEE&gt;GFHGHEAG?DEG&lt;FD&gt;B;?BB&lt;*/9??C8BB@FHC7=CCGAE;=,5,,.;@@&gt;(5(;&gt;ACCC(,,5;&gt;CCB88&lt;??</a:t>
            </a:r>
          </a:p>
          <a:p>
            <a:r>
              <a:rPr lang="en-US" sz="1100" dirty="0">
                <a:solidFill>
                  <a:srgbClr val="000000"/>
                </a:solidFill>
                <a:latin typeface="Courier New"/>
                <a:cs typeface="Courier New"/>
              </a:rPr>
              <a:t>@ERR194146.3 HSQ1008:141:D0CC8ACXX:2:1305:18078:8420/2</a:t>
            </a:r>
          </a:p>
          <a:p>
            <a:r>
              <a:rPr lang="en-US" sz="1100" dirty="0">
                <a:solidFill>
                  <a:srgbClr val="000000"/>
                </a:solidFill>
                <a:latin typeface="Courier New"/>
                <a:cs typeface="Courier New"/>
              </a:rPr>
              <a:t>GATCACAGGTCTATCACCCTATTAACCACTCACGGGAGCTCTCCATGCATTTGGTATTTTCGTCTGGGGGGTATGCACGCGATAGCATTGCGAGACGCTGG</a:t>
            </a:r>
          </a:p>
          <a:p>
            <a:r>
              <a:rPr lang="en-US" sz="1100" dirty="0">
                <a:solidFill>
                  <a:srgbClr val="000000"/>
                </a:solidFill>
                <a:latin typeface="Courier New"/>
                <a:cs typeface="Courier New"/>
              </a:rPr>
              <a:t>+</a:t>
            </a:r>
          </a:p>
          <a:p>
            <a:r>
              <a:rPr lang="en-US" sz="1100" dirty="0">
                <a:solidFill>
                  <a:srgbClr val="000000"/>
                </a:solidFill>
                <a:latin typeface="Courier New"/>
                <a:cs typeface="Courier New"/>
              </a:rPr>
              <a:t>@CCFFFFFHHFGHJIGJJJJJJJJJJJIJIIJJJIJJJIGJJJJIIJIGIHIJI=FFIJJJJHHJHGHHDD;@CDDEDDDDDBDDDCECDDDDDBDDDDDD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83FDD3D-CB21-4C90-8F59-47989CC032B7}"/>
              </a:ext>
            </a:extLst>
          </p:cNvPr>
          <p:cNvSpPr txBox="1"/>
          <p:nvPr/>
        </p:nvSpPr>
        <p:spPr>
          <a:xfrm>
            <a:off x="4267201" y="1206500"/>
            <a:ext cx="25052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ill Sans"/>
                <a:cs typeface="Gill Sans"/>
              </a:rPr>
              <a:t>(first end of each pair)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637480A-E706-4D3B-8210-36B1E30B5AC9}"/>
              </a:ext>
            </a:extLst>
          </p:cNvPr>
          <p:cNvSpPr txBox="1"/>
          <p:nvPr/>
        </p:nvSpPr>
        <p:spPr>
          <a:xfrm>
            <a:off x="4254500" y="4013200"/>
            <a:ext cx="28257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ill Sans"/>
                <a:cs typeface="Gill Sans"/>
              </a:rPr>
              <a:t>(second end of each pair)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181D975-E87B-4068-8CC3-C9F9452DB43B}"/>
              </a:ext>
            </a:extLst>
          </p:cNvPr>
          <p:cNvSpPr/>
          <p:nvPr/>
        </p:nvSpPr>
        <p:spPr bwMode="auto">
          <a:xfrm>
            <a:off x="1676400" y="1739900"/>
            <a:ext cx="8585200" cy="6858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i="1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78748F9-B323-4646-8AE9-A7241523FC13}"/>
              </a:ext>
            </a:extLst>
          </p:cNvPr>
          <p:cNvSpPr txBox="1"/>
          <p:nvPr/>
        </p:nvSpPr>
        <p:spPr>
          <a:xfrm>
            <a:off x="5372100" y="2933700"/>
            <a:ext cx="3040832" cy="1477328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Each read described by 4 lines</a:t>
            </a:r>
          </a:p>
          <a:p>
            <a:r>
              <a:rPr lang="en-US" dirty="0">
                <a:latin typeface="Gill Sans"/>
                <a:cs typeface="Gill Sans"/>
              </a:rPr>
              <a:t>Line 1: “@” + Read ID</a:t>
            </a:r>
          </a:p>
          <a:p>
            <a:r>
              <a:rPr lang="en-US" dirty="0">
                <a:latin typeface="Gill Sans"/>
                <a:cs typeface="Gill Sans"/>
              </a:rPr>
              <a:t>Line 2: Nucleotides </a:t>
            </a:r>
          </a:p>
          <a:p>
            <a:r>
              <a:rPr lang="en-US" dirty="0">
                <a:latin typeface="Gill Sans"/>
                <a:cs typeface="Gill Sans"/>
              </a:rPr>
              <a:t>Line 3: “+”</a:t>
            </a:r>
          </a:p>
          <a:p>
            <a:r>
              <a:rPr lang="en-US" dirty="0">
                <a:latin typeface="Gill Sans"/>
                <a:cs typeface="Gill Sans"/>
              </a:rPr>
              <a:t>Line 4: Base quality scores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486616A-B418-4577-9BD7-361F82FAEED6}"/>
                  </a:ext>
                </a:extLst>
              </p14:cNvPr>
              <p14:cNvContentPartPr/>
              <p14:nvPr/>
            </p14:nvContentPartPr>
            <p14:xfrm>
              <a:off x="931501" y="1822920"/>
              <a:ext cx="650160" cy="41005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486616A-B418-4577-9BD7-361F82FAEED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27183" y="1818600"/>
                <a:ext cx="658795" cy="410922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Title 1">
            <a:extLst>
              <a:ext uri="{FF2B5EF4-FFF2-40B4-BE49-F238E27FC236}">
                <a16:creationId xmlns:a16="http://schemas.microsoft.com/office/drawing/2014/main" id="{BF488E2E-0B88-1344-9C86-BE896A41EA2A}"/>
              </a:ext>
            </a:extLst>
          </p:cNvPr>
          <p:cNvSpPr txBox="1">
            <a:spLocks/>
          </p:cNvSpPr>
          <p:nvPr/>
        </p:nvSpPr>
        <p:spPr>
          <a:xfrm>
            <a:off x="0" y="54574"/>
            <a:ext cx="12192000" cy="12050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Gill Sans MT" panose="020B0502020104020203" pitchFamily="34" charset="0"/>
              </a:rPr>
              <a:t>   The raw data! (</a:t>
            </a:r>
            <a:r>
              <a:rPr lang="en-US" sz="3600" dirty="0" err="1">
                <a:latin typeface="Gill Sans MT" panose="020B0502020104020203" pitchFamily="34" charset="0"/>
              </a:rPr>
              <a:t>fastq</a:t>
            </a:r>
            <a:r>
              <a:rPr lang="en-US" sz="3600" dirty="0">
                <a:latin typeface="Gill Sans MT" panose="020B0502020104020203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4667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EDA14E-E2CE-C445-885F-070C0ABA73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847"/>
            <a:ext cx="12192000" cy="6782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D22C5D-F14F-AD41-8717-FFFC56E532C9}"/>
              </a:ext>
            </a:extLst>
          </p:cNvPr>
          <p:cNvSpPr txBox="1"/>
          <p:nvPr/>
        </p:nvSpPr>
        <p:spPr>
          <a:xfrm>
            <a:off x="2578100" y="2005577"/>
            <a:ext cx="70358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Gill Sans MT" panose="020B0502020104020203" pitchFamily="34" charset="77"/>
              </a:rPr>
              <a:t>Questions?</a:t>
            </a:r>
          </a:p>
          <a:p>
            <a:pPr algn="ctr"/>
            <a:r>
              <a:rPr lang="en-US" sz="4800" dirty="0">
                <a:latin typeface="Gill Sans MT" panose="020B0502020104020203" pitchFamily="34" charset="77"/>
              </a:rPr>
              <a:t>(send a private Zoom chat, or “raise your hand”)</a:t>
            </a:r>
            <a:endParaRPr lang="en-US" sz="2800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89298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EDA14E-E2CE-C445-885F-070C0ABA73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45"/>
            <a:ext cx="12192000" cy="6782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D22C5D-F14F-AD41-8717-FFFC56E532C9}"/>
              </a:ext>
            </a:extLst>
          </p:cNvPr>
          <p:cNvSpPr txBox="1"/>
          <p:nvPr/>
        </p:nvSpPr>
        <p:spPr>
          <a:xfrm>
            <a:off x="3174105" y="2081537"/>
            <a:ext cx="584379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Gill Sans MT" panose="020B0502020104020203" pitchFamily="34" charset="0"/>
              </a:rPr>
              <a:t>Bioinformatics has been critical to fighting COVID-19</a:t>
            </a:r>
          </a:p>
        </p:txBody>
      </p:sp>
    </p:spTree>
    <p:extLst>
      <p:ext uri="{BB962C8B-B14F-4D97-AF65-F5344CB8AC3E}">
        <p14:creationId xmlns:p14="http://schemas.microsoft.com/office/powerpoint/2010/main" val="40383581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EDA14E-E2CE-C445-885F-070C0ABA73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847"/>
            <a:ext cx="12192000" cy="6782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D22C5D-F14F-AD41-8717-FFFC56E532C9}"/>
              </a:ext>
            </a:extLst>
          </p:cNvPr>
          <p:cNvSpPr txBox="1"/>
          <p:nvPr/>
        </p:nvSpPr>
        <p:spPr>
          <a:xfrm>
            <a:off x="3619500" y="2644169"/>
            <a:ext cx="49530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Gill Sans MT" panose="020B0502020104020203" pitchFamily="34" charset="77"/>
              </a:rPr>
              <a:t>Labs – Week 1 Overview</a:t>
            </a:r>
          </a:p>
        </p:txBody>
      </p:sp>
    </p:spTree>
    <p:extLst>
      <p:ext uri="{BB962C8B-B14F-4D97-AF65-F5344CB8AC3E}">
        <p14:creationId xmlns:p14="http://schemas.microsoft.com/office/powerpoint/2010/main" val="10537662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C73B83-6DAB-734D-B8CA-0CAF69569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Gill Sans MT" panose="020B0502020104020203" pitchFamily="34" charset="77"/>
              </a:rPr>
              <a:t>Accessing lab assignments</a:t>
            </a:r>
            <a:endParaRPr lang="en-US" sz="3600" dirty="0">
              <a:latin typeface="Gill Sans MT" panose="020B0502020104020203" pitchFamily="34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D92BBB-71AE-4D43-9D8A-B857F7E4522C}"/>
              </a:ext>
            </a:extLst>
          </p:cNvPr>
          <p:cNvSpPr txBox="1"/>
          <p:nvPr/>
        </p:nvSpPr>
        <p:spPr>
          <a:xfrm>
            <a:off x="612140" y="1259615"/>
            <a:ext cx="1096772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77"/>
              </a:rPr>
              <a:t>All labs will be completed at </a:t>
            </a:r>
            <a:r>
              <a:rPr lang="en-US" sz="3200" dirty="0" err="1">
                <a:latin typeface="Gill Sans MT" panose="020B0502020104020203" pitchFamily="34" charset="77"/>
              </a:rPr>
              <a:t>datahub.ucsd.edu</a:t>
            </a:r>
            <a:endParaRPr lang="en-US" sz="3200" dirty="0">
              <a:latin typeface="Gill Sans MT" panose="020B05020201040202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Gill Sans MT" panose="020B05020201040202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77"/>
              </a:rPr>
              <a:t>Please check ASAP that you can log in there and navigate to our course!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Gill Sans MT" panose="020B05020201040202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77"/>
              </a:rPr>
              <a:t>If you have just enrolled in the course, it can take ~24 hours to gain access.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Gill Sans MT" panose="020B05020201040202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77"/>
              </a:rPr>
              <a:t>If you have been enrolled for more than a day, email us so we can ensure you have access.</a:t>
            </a:r>
          </a:p>
        </p:txBody>
      </p:sp>
    </p:spTree>
    <p:extLst>
      <p:ext uri="{BB962C8B-B14F-4D97-AF65-F5344CB8AC3E}">
        <p14:creationId xmlns:p14="http://schemas.microsoft.com/office/powerpoint/2010/main" val="20045917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C73B83-6DAB-734D-B8CA-0CAF69569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Gill Sans MT" panose="020B0502020104020203" pitchFamily="34" charset="77"/>
              </a:rPr>
              <a:t>Labs Overview – Weeks 1 and 2</a:t>
            </a:r>
            <a:endParaRPr lang="en-US" sz="3600" dirty="0">
              <a:latin typeface="Gill Sans MT" panose="020B0502020104020203" pitchFamily="34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D92BBB-71AE-4D43-9D8A-B857F7E4522C}"/>
              </a:ext>
            </a:extLst>
          </p:cNvPr>
          <p:cNvSpPr txBox="1"/>
          <p:nvPr/>
        </p:nvSpPr>
        <p:spPr>
          <a:xfrm>
            <a:off x="612140" y="1259615"/>
            <a:ext cx="1096772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77"/>
              </a:rPr>
              <a:t>No labs due week 1. Lab 1 (NGS and mutation hunting) due 4/11.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Gill Sans MT" panose="020B05020201040202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77"/>
              </a:rPr>
              <a:t>Goals for week 1 lab sessions: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77"/>
              </a:rPr>
              <a:t>Review Python: we have posted a link to an intro Python course on </a:t>
            </a:r>
            <a:r>
              <a:rPr lang="en-US" sz="3200" dirty="0" err="1">
                <a:latin typeface="Gill Sans MT" panose="020B0502020104020203" pitchFamily="34" charset="77"/>
              </a:rPr>
              <a:t>Stepik</a:t>
            </a:r>
            <a:r>
              <a:rPr lang="en-US" sz="3200" dirty="0">
                <a:latin typeface="Gill Sans MT" panose="020B0502020104020203" pitchFamily="34" charset="77"/>
              </a:rPr>
              <a:t> (see Canvas). </a:t>
            </a:r>
            <a:r>
              <a:rPr lang="en-US" sz="3200" u="sng" dirty="0">
                <a:latin typeface="Gill Sans MT" panose="020B0502020104020203" pitchFamily="34" charset="77"/>
              </a:rPr>
              <a:t>This is optional but highly encouraged.</a:t>
            </a:r>
            <a:r>
              <a:rPr lang="en-US" sz="3200" dirty="0">
                <a:latin typeface="Gill Sans MT" panose="020B0502020104020203" pitchFamily="34" charset="77"/>
              </a:rPr>
              <a:t>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77"/>
              </a:rPr>
              <a:t>Get familiar with the </a:t>
            </a:r>
            <a:r>
              <a:rPr lang="en-US" sz="3200" dirty="0" err="1">
                <a:latin typeface="Gill Sans MT" panose="020B0502020104020203" pitchFamily="34" charset="77"/>
              </a:rPr>
              <a:t>Jupyter</a:t>
            </a:r>
            <a:r>
              <a:rPr lang="en-US" sz="3200" dirty="0">
                <a:latin typeface="Gill Sans MT" panose="020B0502020104020203" pitchFamily="34" charset="77"/>
              </a:rPr>
              <a:t> Hub environment (TAs will go over in lab.)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77"/>
              </a:rPr>
              <a:t>Get started on Lab 1 (more details on Thursday)</a:t>
            </a:r>
          </a:p>
        </p:txBody>
      </p:sp>
    </p:spTree>
    <p:extLst>
      <p:ext uri="{BB962C8B-B14F-4D97-AF65-F5344CB8AC3E}">
        <p14:creationId xmlns:p14="http://schemas.microsoft.com/office/powerpoint/2010/main" val="35644483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0AE970C-BA94-4F16-BFE0-74A063E84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   Lab section logistics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CFDBB8-8D62-DD42-B25F-1C34BD157BB1}"/>
              </a:ext>
            </a:extLst>
          </p:cNvPr>
          <p:cNvSpPr txBox="1"/>
          <p:nvPr/>
        </p:nvSpPr>
        <p:spPr>
          <a:xfrm>
            <a:off x="1322908" y="1472975"/>
            <a:ext cx="935678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0"/>
              </a:rPr>
              <a:t>Lab sessions are by Zoom with the TAs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0"/>
              </a:rPr>
              <a:t>They will begin with a brief overview of the lab assignment or tutorial (~5-20 mins)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0"/>
              </a:rPr>
              <a:t>Then you may work independently or with a partner.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0"/>
              </a:rPr>
              <a:t>You can sign up on the Google doc (see Canvas “</a:t>
            </a:r>
            <a:r>
              <a:rPr lang="en-US" sz="3200" dirty="0" err="1">
                <a:latin typeface="Gill Sans MT" panose="020B0502020104020203" pitchFamily="34" charset="0"/>
              </a:rPr>
              <a:t>Jupyter</a:t>
            </a:r>
            <a:r>
              <a:rPr lang="en-US" sz="3200" dirty="0">
                <a:latin typeface="Gill Sans MT" panose="020B0502020104020203" pitchFamily="34" charset="0"/>
              </a:rPr>
              <a:t>-assignment-instructions” page to ask questions to the TAs over Zoom.</a:t>
            </a:r>
          </a:p>
        </p:txBody>
      </p:sp>
    </p:spTree>
    <p:extLst>
      <p:ext uri="{BB962C8B-B14F-4D97-AF65-F5344CB8AC3E}">
        <p14:creationId xmlns:p14="http://schemas.microsoft.com/office/powerpoint/2010/main" val="1974990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Identifying the genome sequence (2020)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31C63C-807B-8D46-956F-A6605BE70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81" y="1408386"/>
            <a:ext cx="10717071" cy="32829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AF13A4-B97C-3742-A157-7DEE35859779}"/>
              </a:ext>
            </a:extLst>
          </p:cNvPr>
          <p:cNvSpPr txBox="1"/>
          <p:nvPr/>
        </p:nvSpPr>
        <p:spPr>
          <a:xfrm>
            <a:off x="0" y="5726208"/>
            <a:ext cx="316278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Gill Sans MT" panose="020B0502020104020203" pitchFamily="34" charset="77"/>
              </a:rPr>
              <a:t>Lab 1 - NGS</a:t>
            </a:r>
          </a:p>
          <a:p>
            <a:r>
              <a:rPr lang="en-US" sz="3200" dirty="0">
                <a:latin typeface="Gill Sans MT" panose="020B0502020104020203" pitchFamily="34" charset="77"/>
              </a:rPr>
              <a:t>Lab 2 – Assembly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1216EE-CF25-E243-B2E9-A120FABB4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630886"/>
            <a:ext cx="5829300" cy="3022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AA1BD6-DBA9-B949-AD77-04E3E958104D}"/>
              </a:ext>
            </a:extLst>
          </p:cNvPr>
          <p:cNvSpPr txBox="1"/>
          <p:nvPr/>
        </p:nvSpPr>
        <p:spPr>
          <a:xfrm>
            <a:off x="2722179" y="4322005"/>
            <a:ext cx="2408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Jan. 7 – virus isolated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AC590A-7E6D-5847-8B76-17357FE591ED}"/>
              </a:ext>
            </a:extLst>
          </p:cNvPr>
          <p:cNvSpPr/>
          <p:nvPr/>
        </p:nvSpPr>
        <p:spPr>
          <a:xfrm>
            <a:off x="4813738" y="2469931"/>
            <a:ext cx="630621" cy="48347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FDAE53-E645-4B4A-9704-30E682BE8B94}"/>
              </a:ext>
            </a:extLst>
          </p:cNvPr>
          <p:cNvSpPr/>
          <p:nvPr/>
        </p:nvSpPr>
        <p:spPr>
          <a:xfrm>
            <a:off x="5544207" y="2469931"/>
            <a:ext cx="630621" cy="48347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9B1FB9-4948-4740-9C12-89504EA4E074}"/>
              </a:ext>
            </a:extLst>
          </p:cNvPr>
          <p:cNvSpPr txBox="1"/>
          <p:nvPr/>
        </p:nvSpPr>
        <p:spPr>
          <a:xfrm>
            <a:off x="2722179" y="4655442"/>
            <a:ext cx="2947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Jan. 12 – genome released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BA21FF-403B-5E49-9D4B-55681FEAE882}"/>
              </a:ext>
            </a:extLst>
          </p:cNvPr>
          <p:cNvSpPr txBox="1"/>
          <p:nvPr/>
        </p:nvSpPr>
        <p:spPr>
          <a:xfrm>
            <a:off x="2722179" y="4957520"/>
            <a:ext cx="2310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Jan. 24 – publication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81B176-0AD7-C74D-9F1E-936C510A07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5914" y="356257"/>
            <a:ext cx="3594100" cy="51943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ECE45D1-D86B-1645-8F50-218F7543216B}"/>
              </a:ext>
            </a:extLst>
          </p:cNvPr>
          <p:cNvSpPr/>
          <p:nvPr/>
        </p:nvSpPr>
        <p:spPr>
          <a:xfrm>
            <a:off x="8203325" y="1668737"/>
            <a:ext cx="3641834" cy="4834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19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 animBg="1"/>
      <p:bldP spid="9" grpId="0" animBg="1"/>
      <p:bldP spid="10" grpId="0"/>
      <p:bldP spid="11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Mutations allow us to track the virus’s spread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5920FA-95A4-BB4A-8BE7-A9458FE95F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1330" y="2268638"/>
            <a:ext cx="9483824" cy="42851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FC5D3D-DFA9-624B-892A-B4027259868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643" y="1569871"/>
            <a:ext cx="4039565" cy="18791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2AB586-535D-064B-83FA-9560739E6915}"/>
              </a:ext>
            </a:extLst>
          </p:cNvPr>
          <p:cNvSpPr txBox="1"/>
          <p:nvPr/>
        </p:nvSpPr>
        <p:spPr>
          <a:xfrm>
            <a:off x="6528122" y="1259615"/>
            <a:ext cx="3499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Gill Sans MT" panose="020B0502020104020203" pitchFamily="34" charset="77"/>
              </a:rPr>
              <a:t>Nextstrain.org</a:t>
            </a:r>
            <a:r>
              <a:rPr lang="en-US" sz="2400" dirty="0">
                <a:latin typeface="Gill Sans MT" panose="020B0502020104020203" pitchFamily="34" charset="77"/>
              </a:rPr>
              <a:t>/</a:t>
            </a:r>
            <a:r>
              <a:rPr lang="en-US" sz="2400" dirty="0" err="1">
                <a:latin typeface="Gill Sans MT" panose="020B0502020104020203" pitchFamily="34" charset="77"/>
              </a:rPr>
              <a:t>ncov</a:t>
            </a:r>
            <a:r>
              <a:rPr lang="en-US" sz="2400" dirty="0">
                <a:latin typeface="Gill Sans MT" panose="020B0502020104020203" pitchFamily="34" charset="77"/>
              </a:rPr>
              <a:t>/global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72A5D5-39C8-744B-B824-EB4C99D60868}"/>
              </a:ext>
            </a:extLst>
          </p:cNvPr>
          <p:cNvSpPr txBox="1"/>
          <p:nvPr/>
        </p:nvSpPr>
        <p:spPr>
          <a:xfrm>
            <a:off x="0" y="5532446"/>
            <a:ext cx="4275529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Gill Sans MT" panose="020B0502020104020203" pitchFamily="34" charset="77"/>
              </a:rPr>
              <a:t>Lab 1 - Mutation hunting</a:t>
            </a:r>
          </a:p>
          <a:p>
            <a:r>
              <a:rPr lang="en-US" sz="3200" dirty="0">
                <a:latin typeface="Gill Sans MT" panose="020B0502020104020203" pitchFamily="34" charset="77"/>
              </a:rPr>
              <a:t>Lab 7 - Phylogenetics</a:t>
            </a:r>
          </a:p>
        </p:txBody>
      </p:sp>
    </p:spTree>
    <p:extLst>
      <p:ext uri="{BB962C8B-B14F-4D97-AF65-F5344CB8AC3E}">
        <p14:creationId xmlns:p14="http://schemas.microsoft.com/office/powerpoint/2010/main" val="2382875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Genetic determinants of disease diversity?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A6DA6E-AE9E-DB40-BE2C-C12EE9933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63" y="2371498"/>
            <a:ext cx="8394700" cy="20193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3D92D3-61AD-4E4C-8049-DD7D6A5F5030}"/>
              </a:ext>
            </a:extLst>
          </p:cNvPr>
          <p:cNvSpPr txBox="1"/>
          <p:nvPr/>
        </p:nvSpPr>
        <p:spPr>
          <a:xfrm>
            <a:off x="0" y="6212370"/>
            <a:ext cx="2607573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Gill Sans MT" panose="020B0502020104020203" pitchFamily="34" charset="77"/>
              </a:rPr>
              <a:t>Lab 3 - GWAS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04BD7B-8B05-EC4D-83F5-7AB6A57C09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6709" y="3797220"/>
            <a:ext cx="8521700" cy="14859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95A38F-F2B0-F64E-92E5-03FBF9E8C14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351143"/>
            <a:ext cx="5104435" cy="15163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84BD4C-2258-6E48-9EDD-AE7D6EC70B1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3220" y="4208216"/>
            <a:ext cx="5257517" cy="25889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B4B0D9-38DF-6748-8E79-0235633676C5}"/>
              </a:ext>
            </a:extLst>
          </p:cNvPr>
          <p:cNvSpPr txBox="1"/>
          <p:nvPr/>
        </p:nvSpPr>
        <p:spPr>
          <a:xfrm>
            <a:off x="6692786" y="4275595"/>
            <a:ext cx="2590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(based on 23andme data)</a:t>
            </a:r>
          </a:p>
        </p:txBody>
      </p:sp>
    </p:spTree>
    <p:extLst>
      <p:ext uri="{BB962C8B-B14F-4D97-AF65-F5344CB8AC3E}">
        <p14:creationId xmlns:p14="http://schemas.microsoft.com/office/powerpoint/2010/main" val="1090936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Expression of key receptor genes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1DE625-6D3F-EE40-8188-FF459E8C95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894" y="1259615"/>
            <a:ext cx="6131101" cy="391143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B693487-4D9C-2B48-8FB0-3FF008F06512}"/>
              </a:ext>
            </a:extLst>
          </p:cNvPr>
          <p:cNvGrpSpPr/>
          <p:nvPr/>
        </p:nvGrpSpPr>
        <p:grpSpPr>
          <a:xfrm>
            <a:off x="3993266" y="1519315"/>
            <a:ext cx="7784457" cy="5338685"/>
            <a:chOff x="4051139" y="1069996"/>
            <a:chExt cx="7784457" cy="533868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A04AF97-8F71-E54D-A032-A3F200D2849E}"/>
                </a:ext>
              </a:extLst>
            </p:cNvPr>
            <p:cNvSpPr/>
            <p:nvPr/>
          </p:nvSpPr>
          <p:spPr>
            <a:xfrm>
              <a:off x="8435626" y="6131682"/>
              <a:ext cx="339997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hlinkClick r:id="rId3"/>
                </a:rPr>
                <a:t>http://shaleklab.com/resource/covid-19-resources/</a:t>
              </a:r>
              <a:endParaRPr lang="en-US" sz="1200" dirty="0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91ECF32-26A1-3E47-80AD-E274910ED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1139" y="1069996"/>
              <a:ext cx="7784457" cy="5200186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2F74806E-79C3-3F48-BE23-6AA2D45A7DA6}"/>
              </a:ext>
            </a:extLst>
          </p:cNvPr>
          <p:cNvSpPr/>
          <p:nvPr/>
        </p:nvSpPr>
        <p:spPr>
          <a:xfrm>
            <a:off x="726740" y="1449234"/>
            <a:ext cx="11222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latin typeface="Gill Sans MT" panose="020B0502020104020203" pitchFamily="34" charset="77"/>
              </a:rPr>
              <a:t>Gtexportal.org</a:t>
            </a:r>
            <a:endParaRPr lang="en-US" sz="1200" dirty="0">
              <a:latin typeface="Gill Sans MT" panose="020B0502020104020203" pitchFamily="34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3CE67A-FDEF-2C49-B188-10559F7DCF7A}"/>
              </a:ext>
            </a:extLst>
          </p:cNvPr>
          <p:cNvSpPr/>
          <p:nvPr/>
        </p:nvSpPr>
        <p:spPr>
          <a:xfrm>
            <a:off x="911342" y="1915852"/>
            <a:ext cx="271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Where is ACE2 expressed?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2BD067-5E22-0A4B-91FD-61C6EACB0946}"/>
              </a:ext>
            </a:extLst>
          </p:cNvPr>
          <p:cNvSpPr/>
          <p:nvPr/>
        </p:nvSpPr>
        <p:spPr>
          <a:xfrm>
            <a:off x="6872078" y="1047311"/>
            <a:ext cx="53199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A single cell view reveals distinct cell types with expression of key genes ACE2/TMPRSS2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D72FBD-405A-924A-9776-A447ECDE2749}"/>
              </a:ext>
            </a:extLst>
          </p:cNvPr>
          <p:cNvSpPr txBox="1"/>
          <p:nvPr/>
        </p:nvSpPr>
        <p:spPr>
          <a:xfrm>
            <a:off x="0" y="5532446"/>
            <a:ext cx="3393878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Gill Sans MT" panose="020B0502020104020203" pitchFamily="34" charset="77"/>
              </a:rPr>
              <a:t>Lab 4 – RNA-</a:t>
            </a:r>
            <a:r>
              <a:rPr lang="en-US" sz="3200" dirty="0" err="1">
                <a:latin typeface="Gill Sans MT" panose="020B0502020104020203" pitchFamily="34" charset="77"/>
              </a:rPr>
              <a:t>seq</a:t>
            </a:r>
            <a:endParaRPr lang="en-US" sz="3200" dirty="0">
              <a:latin typeface="Gill Sans MT" panose="020B0502020104020203" pitchFamily="34" charset="77"/>
            </a:endParaRPr>
          </a:p>
          <a:p>
            <a:r>
              <a:rPr lang="en-US" sz="3200" dirty="0">
                <a:latin typeface="Gill Sans MT" panose="020B0502020104020203" pitchFamily="34" charset="77"/>
              </a:rPr>
              <a:t>Lab 6 – </a:t>
            </a:r>
            <a:r>
              <a:rPr lang="en-US" sz="3200" dirty="0" err="1">
                <a:latin typeface="Gill Sans MT" panose="020B0502020104020203" pitchFamily="34" charset="77"/>
              </a:rPr>
              <a:t>scRNA-seq</a:t>
            </a:r>
            <a:endParaRPr lang="en-US" sz="3200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5560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B1DE339-A0CA-4EFF-9EB7-738883020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8307421" cy="1205041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0"/>
              </a:rPr>
              <a:t>   Today’s schedule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6736D9-F8DC-4182-8273-A441245571BA}"/>
              </a:ext>
            </a:extLst>
          </p:cNvPr>
          <p:cNvSpPr txBox="1"/>
          <p:nvPr/>
        </p:nvSpPr>
        <p:spPr>
          <a:xfrm>
            <a:off x="871358" y="2242019"/>
            <a:ext cx="68096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3600" dirty="0">
                <a:latin typeface="Gill Sans MT" panose="020B0502020104020203" pitchFamily="34" charset="0"/>
              </a:rPr>
              <a:t>Course Overview</a:t>
            </a:r>
          </a:p>
          <a:p>
            <a:pPr marL="742950" indent="-742950">
              <a:buAutoNum type="arabicPeriod"/>
            </a:pPr>
            <a:r>
              <a:rPr lang="en-US" sz="3600" dirty="0">
                <a:latin typeface="Gill Sans MT" panose="020B0502020104020203" pitchFamily="34" charset="0"/>
              </a:rPr>
              <a:t>Intro to NGS</a:t>
            </a:r>
          </a:p>
          <a:p>
            <a:pPr marL="742950" indent="-742950">
              <a:buAutoNum type="arabicPeriod"/>
            </a:pPr>
            <a:r>
              <a:rPr lang="en-US" sz="3600" dirty="0">
                <a:latin typeface="Gill Sans MT" panose="020B0502020104020203" pitchFamily="34" charset="0"/>
              </a:rPr>
              <a:t>Lab 1 overview</a:t>
            </a:r>
          </a:p>
        </p:txBody>
      </p:sp>
      <p:pic>
        <p:nvPicPr>
          <p:cNvPr id="2052" name="Picture 4" descr="Image result for illumina flow cell">
            <a:extLst>
              <a:ext uri="{FF2B5EF4-FFF2-40B4-BE49-F238E27FC236}">
                <a16:creationId xmlns:a16="http://schemas.microsoft.com/office/drawing/2014/main" id="{C51A86E5-2758-49A7-AA25-D2D1FF0B48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94145" y="0"/>
            <a:ext cx="2771954" cy="704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BF8109B-E1AA-E349-AAD8-FB10E027FFAD}"/>
              </a:ext>
            </a:extLst>
          </p:cNvPr>
          <p:cNvSpPr txBox="1">
            <a:spLocks/>
          </p:cNvSpPr>
          <p:nvPr/>
        </p:nvSpPr>
        <p:spPr>
          <a:xfrm>
            <a:off x="0" y="4740267"/>
            <a:ext cx="8093413" cy="1855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accent1"/>
                </a:solidFill>
                <a:latin typeface="Gill Sans MT" panose="020B0502020104020203" pitchFamily="34" charset="0"/>
              </a:rPr>
              <a:t>   What does each dot in the image represent?</a:t>
            </a:r>
          </a:p>
        </p:txBody>
      </p:sp>
    </p:spTree>
    <p:extLst>
      <p:ext uri="{BB962C8B-B14F-4D97-AF65-F5344CB8AC3E}">
        <p14:creationId xmlns:p14="http://schemas.microsoft.com/office/powerpoint/2010/main" val="146220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17243</TotalTime>
  <Words>2551</Words>
  <Application>Microsoft Macintosh PowerPoint</Application>
  <PresentationFormat>Widescreen</PresentationFormat>
  <Paragraphs>532</Paragraphs>
  <Slides>43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Calibri</vt:lpstr>
      <vt:lpstr>Calibri Light</vt:lpstr>
      <vt:lpstr>Courier New</vt:lpstr>
      <vt:lpstr>Gill Sans</vt:lpstr>
      <vt:lpstr>Gill Sans MT</vt:lpstr>
      <vt:lpstr>Office Theme</vt:lpstr>
      <vt:lpstr>   CSE185 – Advanced Bioinformatics Lab – March 30, 2021</vt:lpstr>
      <vt:lpstr>PowerPoint Presentation</vt:lpstr>
      <vt:lpstr>These are just some examples of the skills we’ll need</vt:lpstr>
      <vt:lpstr>PowerPoint Presentation</vt:lpstr>
      <vt:lpstr>Identifying the genome sequence (2020)</vt:lpstr>
      <vt:lpstr>Mutations allow us to track the virus’s spread</vt:lpstr>
      <vt:lpstr>Genetic determinants of disease diversity?</vt:lpstr>
      <vt:lpstr>Expression of key receptor genes</vt:lpstr>
      <vt:lpstr>   Today’s schedule</vt:lpstr>
      <vt:lpstr>PowerPoint Presentation</vt:lpstr>
      <vt:lpstr>   Course Objectives</vt:lpstr>
      <vt:lpstr>   Course Overview</vt:lpstr>
      <vt:lpstr>   Class resources</vt:lpstr>
      <vt:lpstr>   Grading</vt:lpstr>
      <vt:lpstr>   Grading</vt:lpstr>
      <vt:lpstr>   Grading</vt:lpstr>
      <vt:lpstr>   Grading</vt:lpstr>
      <vt:lpstr>   Other policies</vt:lpstr>
      <vt:lpstr>  Python and UNIX help</vt:lpstr>
      <vt:lpstr>PowerPoint Presentation</vt:lpstr>
      <vt:lpstr>PowerPoint Presentation</vt:lpstr>
      <vt:lpstr>   Sequencing – then and now</vt:lpstr>
      <vt:lpstr>   dideoxy (“Sanger”) sequencing</vt:lpstr>
      <vt:lpstr>   dideoxy (“Sanger”) sequencing</vt:lpstr>
      <vt:lpstr>   Sequencing then and now</vt:lpstr>
      <vt:lpstr>    How to sequence a genome?</vt:lpstr>
      <vt:lpstr>   Sequencing then and now</vt:lpstr>
      <vt:lpstr>   Illumina sequencing (next gen sequencing)</vt:lpstr>
      <vt:lpstr>   Illumina sequencing</vt:lpstr>
      <vt:lpstr>   Illumina sequencing</vt:lpstr>
      <vt:lpstr>   Illumina sequencing</vt:lpstr>
      <vt:lpstr>   Illumina sequencing</vt:lpstr>
      <vt:lpstr>   Illumina sequencing</vt:lpstr>
      <vt:lpstr>   From pictures to reads</vt:lpstr>
      <vt:lpstr>   Paired end sequencing</vt:lpstr>
      <vt:lpstr>   Sequencing then and now</vt:lpstr>
      <vt:lpstr>   Overview of NGS data</vt:lpstr>
      <vt:lpstr>PowerPoint Presentation</vt:lpstr>
      <vt:lpstr>PowerPoint Presentation</vt:lpstr>
      <vt:lpstr>PowerPoint Presentation</vt:lpstr>
      <vt:lpstr>Accessing lab assignments</vt:lpstr>
      <vt:lpstr>Labs Overview – Weeks 1 and 2</vt:lpstr>
      <vt:lpstr>   Lab section logistics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CSE185 – Advanced Bioinformatics Lab</dc:title>
  <dc:creator>Melissa Gymrek</dc:creator>
  <cp:lastModifiedBy>Gymrek, Melissa</cp:lastModifiedBy>
  <cp:revision>143</cp:revision>
  <dcterms:created xsi:type="dcterms:W3CDTF">2018-03-15T17:47:36Z</dcterms:created>
  <dcterms:modified xsi:type="dcterms:W3CDTF">2021-03-24T04:54:49Z</dcterms:modified>
</cp:coreProperties>
</file>