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2" r:id="rId3"/>
    <p:sldId id="304" r:id="rId4"/>
    <p:sldId id="305" r:id="rId5"/>
    <p:sldId id="306" r:id="rId6"/>
    <p:sldId id="426" r:id="rId7"/>
    <p:sldId id="430" r:id="rId8"/>
    <p:sldId id="427" r:id="rId9"/>
    <p:sldId id="299" r:id="rId10"/>
    <p:sldId id="307" r:id="rId11"/>
    <p:sldId id="300" r:id="rId12"/>
    <p:sldId id="288" r:id="rId13"/>
    <p:sldId id="301" r:id="rId14"/>
    <p:sldId id="298" r:id="rId15"/>
    <p:sldId id="289" r:id="rId16"/>
    <p:sldId id="290" r:id="rId17"/>
    <p:sldId id="291" r:id="rId18"/>
    <p:sldId id="292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8B5A77-F914-4A04-979E-CB589CB9052B}" v="34" dt="2020-09-02T17:45:41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1" autoAdjust="0"/>
    <p:restoredTop sz="94660"/>
  </p:normalViewPr>
  <p:slideViewPr>
    <p:cSldViewPr>
      <p:cViewPr varScale="1">
        <p:scale>
          <a:sx n="81" d="100"/>
          <a:sy n="81" d="100"/>
        </p:scale>
        <p:origin x="143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arestrom@outlook.com" userId="da299bbd4e5f8529" providerId="LiveId" clId="{578B5A77-F914-4A04-979E-CB589CB9052B}"/>
    <pc:docChg chg="undo custSel addSld delSld modSld sldOrd">
      <pc:chgData name="kaarestrom@outlook.com" userId="da299bbd4e5f8529" providerId="LiveId" clId="{578B5A77-F914-4A04-979E-CB589CB9052B}" dt="2020-09-02T17:46:42.082" v="1051" actId="14100"/>
      <pc:docMkLst>
        <pc:docMk/>
      </pc:docMkLst>
      <pc:sldChg chg="modSp ord">
        <pc:chgData name="kaarestrom@outlook.com" userId="da299bbd4e5f8529" providerId="LiveId" clId="{578B5A77-F914-4A04-979E-CB589CB9052B}" dt="2020-09-02T17:46:12.036" v="1049" actId="255"/>
        <pc:sldMkLst>
          <pc:docMk/>
          <pc:sldMk cId="0" sldId="288"/>
        </pc:sldMkLst>
        <pc:spChg chg="mod">
          <ac:chgData name="kaarestrom@outlook.com" userId="da299bbd4e5f8529" providerId="LiveId" clId="{578B5A77-F914-4A04-979E-CB589CB9052B}" dt="2020-09-02T17:32:53.105" v="891" actId="20577"/>
          <ac:spMkLst>
            <pc:docMk/>
            <pc:sldMk cId="0" sldId="288"/>
            <ac:spMk id="155650" creationId="{00000000-0000-0000-0000-000000000000}"/>
          </ac:spMkLst>
        </pc:spChg>
        <pc:spChg chg="mod">
          <ac:chgData name="kaarestrom@outlook.com" userId="da299bbd4e5f8529" providerId="LiveId" clId="{578B5A77-F914-4A04-979E-CB589CB9052B}" dt="2020-09-02T17:46:12.036" v="1049" actId="255"/>
          <ac:spMkLst>
            <pc:docMk/>
            <pc:sldMk cId="0" sldId="288"/>
            <ac:spMk id="155651" creationId="{00000000-0000-0000-0000-000000000000}"/>
          </ac:spMkLst>
        </pc:spChg>
      </pc:sldChg>
      <pc:sldChg chg="modSp">
        <pc:chgData name="kaarestrom@outlook.com" userId="da299bbd4e5f8529" providerId="LiveId" clId="{578B5A77-F914-4A04-979E-CB589CB9052B}" dt="2020-09-02T17:35:41.499" v="931" actId="20577"/>
        <pc:sldMkLst>
          <pc:docMk/>
          <pc:sldMk cId="0" sldId="289"/>
        </pc:sldMkLst>
        <pc:spChg chg="mod">
          <ac:chgData name="kaarestrom@outlook.com" userId="da299bbd4e5f8529" providerId="LiveId" clId="{578B5A77-F914-4A04-979E-CB589CB9052B}" dt="2020-09-02T17:35:41.499" v="931" actId="20577"/>
          <ac:spMkLst>
            <pc:docMk/>
            <pc:sldMk cId="0" sldId="289"/>
            <ac:spMk id="167938" creationId="{00000000-0000-0000-0000-000000000000}"/>
          </ac:spMkLst>
        </pc:spChg>
        <pc:spChg chg="mod">
          <ac:chgData name="kaarestrom@outlook.com" userId="da299bbd4e5f8529" providerId="LiveId" clId="{578B5A77-F914-4A04-979E-CB589CB9052B}" dt="2020-09-02T17:34:53.180" v="913" actId="20577"/>
          <ac:spMkLst>
            <pc:docMk/>
            <pc:sldMk cId="0" sldId="289"/>
            <ac:spMk id="167939" creationId="{00000000-0000-0000-0000-000000000000}"/>
          </ac:spMkLst>
        </pc:spChg>
      </pc:sldChg>
      <pc:sldChg chg="modSp">
        <pc:chgData name="kaarestrom@outlook.com" userId="da299bbd4e5f8529" providerId="LiveId" clId="{578B5A77-F914-4A04-979E-CB589CB9052B}" dt="2020-09-02T17:36:24.268" v="947" actId="255"/>
        <pc:sldMkLst>
          <pc:docMk/>
          <pc:sldMk cId="0" sldId="290"/>
        </pc:sldMkLst>
        <pc:spChg chg="mod">
          <ac:chgData name="kaarestrom@outlook.com" userId="da299bbd4e5f8529" providerId="LiveId" clId="{578B5A77-F914-4A04-979E-CB589CB9052B}" dt="2020-09-02T17:36:15.315" v="946" actId="255"/>
          <ac:spMkLst>
            <pc:docMk/>
            <pc:sldMk cId="0" sldId="290"/>
            <ac:spMk id="2" creationId="{00000000-0000-0000-0000-000000000000}"/>
          </ac:spMkLst>
        </pc:spChg>
        <pc:spChg chg="mod">
          <ac:chgData name="kaarestrom@outlook.com" userId="da299bbd4e5f8529" providerId="LiveId" clId="{578B5A77-F914-4A04-979E-CB589CB9052B}" dt="2020-09-02T17:36:24.268" v="947" actId="255"/>
          <ac:spMkLst>
            <pc:docMk/>
            <pc:sldMk cId="0" sldId="290"/>
            <ac:spMk id="3" creationId="{00000000-0000-0000-0000-000000000000}"/>
          </ac:spMkLst>
        </pc:spChg>
      </pc:sldChg>
      <pc:sldChg chg="modSp">
        <pc:chgData name="kaarestrom@outlook.com" userId="da299bbd4e5f8529" providerId="LiveId" clId="{578B5A77-F914-4A04-979E-CB589CB9052B}" dt="2020-09-02T17:37:14.850" v="954" actId="14100"/>
        <pc:sldMkLst>
          <pc:docMk/>
          <pc:sldMk cId="0" sldId="291"/>
        </pc:sldMkLst>
        <pc:spChg chg="mod">
          <ac:chgData name="kaarestrom@outlook.com" userId="da299bbd4e5f8529" providerId="LiveId" clId="{578B5A77-F914-4A04-979E-CB589CB9052B}" dt="2020-09-02T17:37:14.850" v="954" actId="14100"/>
          <ac:spMkLst>
            <pc:docMk/>
            <pc:sldMk cId="0" sldId="291"/>
            <ac:spMk id="2" creationId="{00000000-0000-0000-0000-000000000000}"/>
          </ac:spMkLst>
        </pc:spChg>
        <pc:picChg chg="mod">
          <ac:chgData name="kaarestrom@outlook.com" userId="da299bbd4e5f8529" providerId="LiveId" clId="{578B5A77-F914-4A04-979E-CB589CB9052B}" dt="2020-09-02T17:36:58.482" v="952" actId="14100"/>
          <ac:picMkLst>
            <pc:docMk/>
            <pc:sldMk cId="0" sldId="291"/>
            <ac:picMk id="169986" creationId="{00000000-0000-0000-0000-000000000000}"/>
          </ac:picMkLst>
        </pc:picChg>
      </pc:sldChg>
      <pc:sldChg chg="modSp">
        <pc:chgData name="kaarestrom@outlook.com" userId="da299bbd4e5f8529" providerId="LiveId" clId="{578B5A77-F914-4A04-979E-CB589CB9052B}" dt="2020-09-02T17:37:39.778" v="958" actId="14100"/>
        <pc:sldMkLst>
          <pc:docMk/>
          <pc:sldMk cId="0" sldId="292"/>
        </pc:sldMkLst>
        <pc:spChg chg="mod">
          <ac:chgData name="kaarestrom@outlook.com" userId="da299bbd4e5f8529" providerId="LiveId" clId="{578B5A77-F914-4A04-979E-CB589CB9052B}" dt="2020-09-02T17:37:39.778" v="958" actId="14100"/>
          <ac:spMkLst>
            <pc:docMk/>
            <pc:sldMk cId="0" sldId="292"/>
            <ac:spMk id="167939" creationId="{00000000-0000-0000-0000-000000000000}"/>
          </ac:spMkLst>
        </pc:spChg>
      </pc:sldChg>
      <pc:sldChg chg="modSp">
        <pc:chgData name="kaarestrom@outlook.com" userId="da299bbd4e5f8529" providerId="LiveId" clId="{578B5A77-F914-4A04-979E-CB589CB9052B}" dt="2020-09-02T17:39:41.527" v="996" actId="20577"/>
        <pc:sldMkLst>
          <pc:docMk/>
          <pc:sldMk cId="0" sldId="298"/>
        </pc:sldMkLst>
        <pc:spChg chg="mod">
          <ac:chgData name="kaarestrom@outlook.com" userId="da299bbd4e5f8529" providerId="LiveId" clId="{578B5A77-F914-4A04-979E-CB589CB9052B}" dt="2020-09-02T17:33:16.521" v="895" actId="255"/>
          <ac:spMkLst>
            <pc:docMk/>
            <pc:sldMk cId="0" sldId="298"/>
            <ac:spMk id="155650" creationId="{00000000-0000-0000-0000-000000000000}"/>
          </ac:spMkLst>
        </pc:spChg>
        <pc:spChg chg="mod">
          <ac:chgData name="kaarestrom@outlook.com" userId="da299bbd4e5f8529" providerId="LiveId" clId="{578B5A77-F914-4A04-979E-CB589CB9052B}" dt="2020-09-02T17:39:41.527" v="996" actId="20577"/>
          <ac:spMkLst>
            <pc:docMk/>
            <pc:sldMk cId="0" sldId="298"/>
            <ac:spMk id="155651" creationId="{00000000-0000-0000-0000-000000000000}"/>
          </ac:spMkLst>
        </pc:spChg>
      </pc:sldChg>
      <pc:sldChg chg="modSp ord">
        <pc:chgData name="kaarestrom@outlook.com" userId="da299bbd4e5f8529" providerId="LiveId" clId="{578B5A77-F914-4A04-979E-CB589CB9052B}" dt="2020-09-02T17:42:08.911" v="1020" actId="20577"/>
        <pc:sldMkLst>
          <pc:docMk/>
          <pc:sldMk cId="0" sldId="299"/>
        </pc:sldMkLst>
        <pc:spChg chg="mod">
          <ac:chgData name="kaarestrom@outlook.com" userId="da299bbd4e5f8529" providerId="LiveId" clId="{578B5A77-F914-4A04-979E-CB589CB9052B}" dt="2020-09-02T17:19:29.099" v="349" actId="14100"/>
          <ac:spMkLst>
            <pc:docMk/>
            <pc:sldMk cId="0" sldId="299"/>
            <ac:spMk id="2" creationId="{00000000-0000-0000-0000-000000000000}"/>
          </ac:spMkLst>
        </pc:spChg>
        <pc:spChg chg="mod">
          <ac:chgData name="kaarestrom@outlook.com" userId="da299bbd4e5f8529" providerId="LiveId" clId="{578B5A77-F914-4A04-979E-CB589CB9052B}" dt="2020-09-02T17:42:08.911" v="1020" actId="20577"/>
          <ac:spMkLst>
            <pc:docMk/>
            <pc:sldMk cId="0" sldId="299"/>
            <ac:spMk id="3" creationId="{00000000-0000-0000-0000-000000000000}"/>
          </ac:spMkLst>
        </pc:spChg>
      </pc:sldChg>
      <pc:sldChg chg="modSp">
        <pc:chgData name="kaarestrom@outlook.com" userId="da299bbd4e5f8529" providerId="LiveId" clId="{578B5A77-F914-4A04-979E-CB589CB9052B}" dt="2020-09-02T17:45:02.823" v="1046" actId="27636"/>
        <pc:sldMkLst>
          <pc:docMk/>
          <pc:sldMk cId="0" sldId="300"/>
        </pc:sldMkLst>
        <pc:spChg chg="mod">
          <ac:chgData name="kaarestrom@outlook.com" userId="da299bbd4e5f8529" providerId="LiveId" clId="{578B5A77-F914-4A04-979E-CB589CB9052B}" dt="2020-09-02T17:45:02.823" v="1046" actId="27636"/>
          <ac:spMkLst>
            <pc:docMk/>
            <pc:sldMk cId="0" sldId="300"/>
            <ac:spMk id="3" creationId="{00000000-0000-0000-0000-000000000000}"/>
          </ac:spMkLst>
        </pc:spChg>
      </pc:sldChg>
      <pc:sldChg chg="modSp">
        <pc:chgData name="kaarestrom@outlook.com" userId="da299bbd4e5f8529" providerId="LiveId" clId="{578B5A77-F914-4A04-979E-CB589CB9052B}" dt="2020-09-02T17:46:42.082" v="1051" actId="14100"/>
        <pc:sldMkLst>
          <pc:docMk/>
          <pc:sldMk cId="0" sldId="301"/>
        </pc:sldMkLst>
        <pc:graphicFrameChg chg="mod modGraphic">
          <ac:chgData name="kaarestrom@outlook.com" userId="da299bbd4e5f8529" providerId="LiveId" clId="{578B5A77-F914-4A04-979E-CB589CB9052B}" dt="2020-09-02T17:46:42.082" v="1051" actId="14100"/>
          <ac:graphicFrameMkLst>
            <pc:docMk/>
            <pc:sldMk cId="0" sldId="301"/>
            <ac:graphicFrameMk id="161925" creationId="{00000000-0000-0000-0000-000000000000}"/>
          </ac:graphicFrameMkLst>
        </pc:graphicFrameChg>
      </pc:sldChg>
      <pc:sldChg chg="modSp">
        <pc:chgData name="kaarestrom@outlook.com" userId="da299bbd4e5f8529" providerId="LiveId" clId="{578B5A77-F914-4A04-979E-CB589CB9052B}" dt="2020-09-02T17:40:09.740" v="999" actId="20577"/>
        <pc:sldMkLst>
          <pc:docMk/>
          <pc:sldMk cId="0" sldId="302"/>
        </pc:sldMkLst>
        <pc:spChg chg="mod">
          <ac:chgData name="kaarestrom@outlook.com" userId="da299bbd4e5f8529" providerId="LiveId" clId="{578B5A77-F914-4A04-979E-CB589CB9052B}" dt="2020-09-02T17:11:32.314" v="162" actId="255"/>
          <ac:spMkLst>
            <pc:docMk/>
            <pc:sldMk cId="0" sldId="302"/>
            <ac:spMk id="155650" creationId="{00000000-0000-0000-0000-000000000000}"/>
          </ac:spMkLst>
        </pc:spChg>
        <pc:spChg chg="mod">
          <ac:chgData name="kaarestrom@outlook.com" userId="da299bbd4e5f8529" providerId="LiveId" clId="{578B5A77-F914-4A04-979E-CB589CB9052B}" dt="2020-09-02T17:40:09.740" v="999" actId="20577"/>
          <ac:spMkLst>
            <pc:docMk/>
            <pc:sldMk cId="0" sldId="302"/>
            <ac:spMk id="155651" creationId="{00000000-0000-0000-0000-000000000000}"/>
          </ac:spMkLst>
        </pc:spChg>
      </pc:sldChg>
      <pc:sldChg chg="addSp delSp modSp del">
        <pc:chgData name="kaarestrom@outlook.com" userId="da299bbd4e5f8529" providerId="LiveId" clId="{578B5A77-F914-4A04-979E-CB589CB9052B}" dt="2020-09-02T03:31:44.986" v="160" actId="2696"/>
        <pc:sldMkLst>
          <pc:docMk/>
          <pc:sldMk cId="0" sldId="303"/>
        </pc:sldMkLst>
        <pc:spChg chg="mod">
          <ac:chgData name="kaarestrom@outlook.com" userId="da299bbd4e5f8529" providerId="LiveId" clId="{578B5A77-F914-4A04-979E-CB589CB9052B}" dt="2020-09-02T03:29:21.275" v="133" actId="27636"/>
          <ac:spMkLst>
            <pc:docMk/>
            <pc:sldMk cId="0" sldId="303"/>
            <ac:spMk id="3" creationId="{00000000-0000-0000-0000-000000000000}"/>
          </ac:spMkLst>
        </pc:spChg>
        <pc:graphicFrameChg chg="add del mod">
          <ac:chgData name="kaarestrom@outlook.com" userId="da299bbd4e5f8529" providerId="LiveId" clId="{578B5A77-F914-4A04-979E-CB589CB9052B}" dt="2020-09-02T03:29:34.161" v="138"/>
          <ac:graphicFrameMkLst>
            <pc:docMk/>
            <pc:sldMk cId="0" sldId="303"/>
            <ac:graphicFrameMk id="5" creationId="{4F9BEB50-39CC-47AD-A133-A5988CA806B7}"/>
          </ac:graphicFrameMkLst>
        </pc:graphicFrameChg>
        <pc:graphicFrameChg chg="add del mod">
          <ac:chgData name="kaarestrom@outlook.com" userId="da299bbd4e5f8529" providerId="LiveId" clId="{578B5A77-F914-4A04-979E-CB589CB9052B}" dt="2020-09-02T03:29:57.807" v="140"/>
          <ac:graphicFrameMkLst>
            <pc:docMk/>
            <pc:sldMk cId="0" sldId="303"/>
            <ac:graphicFrameMk id="6" creationId="{7F508758-20AC-4CB4-BAC8-67BEFA5B8AD3}"/>
          </ac:graphicFrameMkLst>
        </pc:graphicFrameChg>
        <pc:picChg chg="add">
          <ac:chgData name="kaarestrom@outlook.com" userId="da299bbd4e5f8529" providerId="LiveId" clId="{578B5A77-F914-4A04-979E-CB589CB9052B}" dt="2020-09-02T03:30:07.308" v="141"/>
          <ac:picMkLst>
            <pc:docMk/>
            <pc:sldMk cId="0" sldId="303"/>
            <ac:picMk id="7" creationId="{1707E676-EE1A-4737-903A-4139DF4C5FAB}"/>
          </ac:picMkLst>
        </pc:picChg>
      </pc:sldChg>
      <pc:sldChg chg="addSp modSp">
        <pc:chgData name="kaarestrom@outlook.com" userId="da299bbd4e5f8529" providerId="LiveId" clId="{578B5A77-F914-4A04-979E-CB589CB9052B}" dt="2020-09-02T17:11:17.435" v="161" actId="255"/>
        <pc:sldMkLst>
          <pc:docMk/>
          <pc:sldMk cId="0" sldId="304"/>
        </pc:sldMkLst>
        <pc:spChg chg="mod">
          <ac:chgData name="kaarestrom@outlook.com" userId="da299bbd4e5f8529" providerId="LiveId" clId="{578B5A77-F914-4A04-979E-CB589CB9052B}" dt="2020-09-02T17:11:17.435" v="161" actId="255"/>
          <ac:spMkLst>
            <pc:docMk/>
            <pc:sldMk cId="0" sldId="304"/>
            <ac:spMk id="2" creationId="{00000000-0000-0000-0000-000000000000}"/>
          </ac:spMkLst>
        </pc:spChg>
        <pc:spChg chg="mod">
          <ac:chgData name="kaarestrom@outlook.com" userId="da299bbd4e5f8529" providerId="LiveId" clId="{578B5A77-F914-4A04-979E-CB589CB9052B}" dt="2020-09-02T03:31:07.452" v="155" actId="27636"/>
          <ac:spMkLst>
            <pc:docMk/>
            <pc:sldMk cId="0" sldId="304"/>
            <ac:spMk id="3" creationId="{00000000-0000-0000-0000-000000000000}"/>
          </ac:spMkLst>
        </pc:spChg>
        <pc:picChg chg="add mod">
          <ac:chgData name="kaarestrom@outlook.com" userId="da299bbd4e5f8529" providerId="LiveId" clId="{578B5A77-F914-4A04-979E-CB589CB9052B}" dt="2020-09-02T03:31:27.836" v="159" actId="14100"/>
          <ac:picMkLst>
            <pc:docMk/>
            <pc:sldMk cId="0" sldId="304"/>
            <ac:picMk id="5" creationId="{507DD7C1-9EB0-4C85-9525-45D07D11F416}"/>
          </ac:picMkLst>
        </pc:picChg>
      </pc:sldChg>
      <pc:sldChg chg="modSp">
        <pc:chgData name="kaarestrom@outlook.com" userId="da299bbd4e5f8529" providerId="LiveId" clId="{578B5A77-F914-4A04-979E-CB589CB9052B}" dt="2020-09-02T17:15:09.883" v="171" actId="14100"/>
        <pc:sldMkLst>
          <pc:docMk/>
          <pc:sldMk cId="0" sldId="306"/>
        </pc:sldMkLst>
        <pc:spChg chg="mod">
          <ac:chgData name="kaarestrom@outlook.com" userId="da299bbd4e5f8529" providerId="LiveId" clId="{578B5A77-F914-4A04-979E-CB589CB9052B}" dt="2020-09-02T17:12:05.277" v="166" actId="255"/>
          <ac:spMkLst>
            <pc:docMk/>
            <pc:sldMk cId="0" sldId="306"/>
            <ac:spMk id="2" creationId="{00000000-0000-0000-0000-000000000000}"/>
          </ac:spMkLst>
        </pc:spChg>
        <pc:spChg chg="mod">
          <ac:chgData name="kaarestrom@outlook.com" userId="da299bbd4e5f8529" providerId="LiveId" clId="{578B5A77-F914-4A04-979E-CB589CB9052B}" dt="2020-09-02T17:15:09.883" v="171" actId="14100"/>
          <ac:spMkLst>
            <pc:docMk/>
            <pc:sldMk cId="0" sldId="306"/>
            <ac:spMk id="3" creationId="{00000000-0000-0000-0000-000000000000}"/>
          </ac:spMkLst>
        </pc:spChg>
      </pc:sldChg>
      <pc:sldChg chg="addSp delSp modSp add ord">
        <pc:chgData name="kaarestrom@outlook.com" userId="da299bbd4e5f8529" providerId="LiveId" clId="{578B5A77-F914-4A04-979E-CB589CB9052B}" dt="2020-09-02T17:31:28.059" v="869"/>
        <pc:sldMkLst>
          <pc:docMk/>
          <pc:sldMk cId="4089710343" sldId="307"/>
        </pc:sldMkLst>
        <pc:spChg chg="mod">
          <ac:chgData name="kaarestrom@outlook.com" userId="da299bbd4e5f8529" providerId="LiveId" clId="{578B5A77-F914-4A04-979E-CB589CB9052B}" dt="2020-09-02T03:26:24.187" v="131" actId="255"/>
          <ac:spMkLst>
            <pc:docMk/>
            <pc:sldMk cId="4089710343" sldId="307"/>
            <ac:spMk id="2" creationId="{54E03611-6D30-49AF-B303-B5858B537E86}"/>
          </ac:spMkLst>
        </pc:spChg>
        <pc:spChg chg="del mod">
          <ac:chgData name="kaarestrom@outlook.com" userId="da299bbd4e5f8529" providerId="LiveId" clId="{578B5A77-F914-4A04-979E-CB589CB9052B}" dt="2020-09-02T01:36:40.581" v="2"/>
          <ac:spMkLst>
            <pc:docMk/>
            <pc:sldMk cId="4089710343" sldId="307"/>
            <ac:spMk id="4" creationId="{654E8E99-DE0C-4121-B36D-5A9299FF8325}"/>
          </ac:spMkLst>
        </pc:spChg>
        <pc:picChg chg="add mod">
          <ac:chgData name="kaarestrom@outlook.com" userId="da299bbd4e5f8529" providerId="LiveId" clId="{578B5A77-F914-4A04-979E-CB589CB9052B}" dt="2020-09-02T03:24:32.228" v="90" actId="14100"/>
          <ac:picMkLst>
            <pc:docMk/>
            <pc:sldMk cId="4089710343" sldId="307"/>
            <ac:picMk id="6" creationId="{82ADDF3B-600C-4B0D-A431-A3AF4DEB900C}"/>
          </ac:picMkLst>
        </pc:picChg>
        <pc:picChg chg="add mod">
          <ac:chgData name="kaarestrom@outlook.com" userId="da299bbd4e5f8529" providerId="LiveId" clId="{578B5A77-F914-4A04-979E-CB589CB9052B}" dt="2020-09-02T03:24:51.788" v="93" actId="14100"/>
          <ac:picMkLst>
            <pc:docMk/>
            <pc:sldMk cId="4089710343" sldId="307"/>
            <ac:picMk id="8" creationId="{8274FCA1-DC7C-4C24-BF0F-8E894FDF9F52}"/>
          </ac:picMkLst>
        </pc:picChg>
      </pc:sldChg>
      <pc:sldChg chg="addSp delSp modSp add del">
        <pc:chgData name="kaarestrom@outlook.com" userId="da299bbd4e5f8529" providerId="LiveId" clId="{578B5A77-F914-4A04-979E-CB589CB9052B}" dt="2020-09-02T03:25:04.089" v="94" actId="2696"/>
        <pc:sldMkLst>
          <pc:docMk/>
          <pc:sldMk cId="1738941651" sldId="308"/>
        </pc:sldMkLst>
        <pc:spChg chg="add del mod">
          <ac:chgData name="kaarestrom@outlook.com" userId="da299bbd4e5f8529" providerId="LiveId" clId="{578B5A77-F914-4A04-979E-CB589CB9052B}" dt="2020-09-02T01:38:03.970" v="22"/>
          <ac:spMkLst>
            <pc:docMk/>
            <pc:sldMk cId="1738941651" sldId="308"/>
            <ac:spMk id="4" creationId="{373536E7-C03C-4491-9580-E5BE6A42AC3C}"/>
          </ac:spMkLst>
        </pc:spChg>
        <pc:picChg chg="add del mod">
          <ac:chgData name="kaarestrom@outlook.com" userId="da299bbd4e5f8529" providerId="LiveId" clId="{578B5A77-F914-4A04-979E-CB589CB9052B}" dt="2020-09-02T01:37:39.415" v="13"/>
          <ac:picMkLst>
            <pc:docMk/>
            <pc:sldMk cId="1738941651" sldId="308"/>
            <ac:picMk id="6" creationId="{AAA80FB1-6178-401C-9B87-94610D0864CE}"/>
          </ac:picMkLst>
        </pc:picChg>
        <pc:picChg chg="add del mod">
          <ac:chgData name="kaarestrom@outlook.com" userId="da299bbd4e5f8529" providerId="LiveId" clId="{578B5A77-F914-4A04-979E-CB589CB9052B}" dt="2020-09-02T01:38:03.970" v="22"/>
          <ac:picMkLst>
            <pc:docMk/>
            <pc:sldMk cId="1738941651" sldId="308"/>
            <ac:picMk id="8" creationId="{E6D44E59-A59D-4B2D-9559-56C9BA5E2C90}"/>
          </ac:picMkLst>
        </pc:picChg>
      </pc:sldChg>
      <pc:sldChg chg="add del">
        <pc:chgData name="kaarestrom@outlook.com" userId="da299bbd4e5f8529" providerId="LiveId" clId="{578B5A77-F914-4A04-979E-CB589CB9052B}" dt="2020-09-02T01:38:34.392" v="26" actId="2696"/>
        <pc:sldMkLst>
          <pc:docMk/>
          <pc:sldMk cId="2916514250" sldId="309"/>
        </pc:sldMkLst>
      </pc:sldChg>
      <pc:sldChg chg="add del">
        <pc:chgData name="kaarestrom@outlook.com" userId="da299bbd4e5f8529" providerId="LiveId" clId="{578B5A77-F914-4A04-979E-CB589CB9052B}" dt="2020-09-02T01:38:33.445" v="25" actId="2696"/>
        <pc:sldMkLst>
          <pc:docMk/>
          <pc:sldMk cId="844082669" sldId="310"/>
        </pc:sldMkLst>
      </pc:sldChg>
      <pc:sldChg chg="add ord">
        <pc:chgData name="kaarestrom@outlook.com" userId="da299bbd4e5f8529" providerId="LiveId" clId="{578B5A77-F914-4A04-979E-CB589CB9052B}" dt="2020-09-02T17:14:42.124" v="168"/>
        <pc:sldMkLst>
          <pc:docMk/>
          <pc:sldMk cId="3292862424" sldId="426"/>
        </pc:sldMkLst>
      </pc:sldChg>
      <pc:sldChg chg="modSp add ord">
        <pc:chgData name="kaarestrom@outlook.com" userId="da299bbd4e5f8529" providerId="LiveId" clId="{578B5A77-F914-4A04-979E-CB589CB9052B}" dt="2020-09-02T17:41:37.329" v="1019" actId="20577"/>
        <pc:sldMkLst>
          <pc:docMk/>
          <pc:sldMk cId="135641554" sldId="427"/>
        </pc:sldMkLst>
        <pc:spChg chg="mod">
          <ac:chgData name="kaarestrom@outlook.com" userId="da299bbd4e5f8529" providerId="LiveId" clId="{578B5A77-F914-4A04-979E-CB589CB9052B}" dt="2020-09-02T17:17:32.767" v="318" actId="20577"/>
          <ac:spMkLst>
            <pc:docMk/>
            <pc:sldMk cId="135641554" sldId="427"/>
            <ac:spMk id="2" creationId="{00000000-0000-0000-0000-000000000000}"/>
          </ac:spMkLst>
        </pc:spChg>
        <pc:spChg chg="mod">
          <ac:chgData name="kaarestrom@outlook.com" userId="da299bbd4e5f8529" providerId="LiveId" clId="{578B5A77-F914-4A04-979E-CB589CB9052B}" dt="2020-09-02T17:41:37.329" v="1019" actId="20577"/>
          <ac:spMkLst>
            <pc:docMk/>
            <pc:sldMk cId="135641554" sldId="427"/>
            <ac:spMk id="4" creationId="{00000000-0000-0000-0000-000000000000}"/>
          </ac:spMkLst>
        </pc:spChg>
      </pc:sldChg>
      <pc:sldChg chg="add ord">
        <pc:chgData name="kaarestrom@outlook.com" userId="da299bbd4e5f8529" providerId="LiveId" clId="{578B5A77-F914-4A04-979E-CB589CB9052B}" dt="2020-09-02T17:15:39.989" v="172"/>
        <pc:sldMkLst>
          <pc:docMk/>
          <pc:sldMk cId="2469640099" sldId="430"/>
        </pc:sldMkLst>
      </pc:sldChg>
      <pc:sldChg chg="add del">
        <pc:chgData name="kaarestrom@outlook.com" userId="da299bbd4e5f8529" providerId="LiveId" clId="{578B5A77-F914-4A04-979E-CB589CB9052B}" dt="2020-09-02T17:27:40.269" v="764" actId="2696"/>
        <pc:sldMkLst>
          <pc:docMk/>
          <pc:sldMk cId="3570034937" sldId="43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95069-191D-4675-A9B2-7F4AAFCE5602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60E6F-D865-4B84-A049-395F670BE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912B6224-7786-4BB3-989E-51640C93F1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97D09-B8F5-4B22-AEA3-93296598BF7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97D09-B8F5-4B22-AEA3-93296598BF7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0617B79-36C9-4C4B-BAF8-D4471DF6AA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023E-E503-4664-A45F-BF4E207BA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181D793-C54C-48AB-A96C-A775A3E08E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6178F31-B598-4354-9A86-88B0690B31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0B1EB71-2F21-4002-B353-B06AAD3FA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BC16D4D-48AC-4438-BE48-A2AED8962A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8D01-B293-4F7C-AC8E-6D7E7A1773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EA182B2-6152-45EA-A467-C5EAEA76EE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4E2B39D-47DE-4D79-A120-577791F17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B6A377-7EF8-4B85-8EB7-E7326ACA2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1BBEC4C-9D9C-4116-928B-EEB4358B7C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5492501-F828-4579-AFF7-2239EC0594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B873C48-1A4E-4E71-A1D9-E2B118246D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124200"/>
            <a:ext cx="8224838" cy="24384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endParaRPr lang="en-US" sz="3200" dirty="0"/>
          </a:p>
          <a:p>
            <a:pPr algn="ctr">
              <a:lnSpc>
                <a:spcPct val="90000"/>
              </a:lnSpc>
            </a:pPr>
            <a:r>
              <a:rPr lang="en-US" sz="3200" dirty="0"/>
              <a:t>The </a:t>
            </a:r>
            <a:r>
              <a:rPr lang="en-US" sz="3200"/>
              <a:t>Nordic Region, EUROPE, </a:t>
            </a:r>
            <a:endParaRPr lang="en-US" sz="3200" dirty="0"/>
          </a:p>
          <a:p>
            <a:pPr algn="ctr">
              <a:lnSpc>
                <a:spcPct val="90000"/>
              </a:lnSpc>
            </a:pPr>
            <a:r>
              <a:rPr lang="en-US" sz="3200" dirty="0"/>
              <a:t>AND THE WORLD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4582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POLI 120E</a:t>
            </a:r>
            <a:br>
              <a:rPr lang="en-US" dirty="0"/>
            </a:br>
            <a:r>
              <a:rPr lang="en-US" dirty="0"/>
              <a:t>Scandinavian Politics</a:t>
            </a:r>
            <a:br>
              <a:rPr lang="en-US" dirty="0"/>
            </a:br>
            <a:r>
              <a:rPr lang="en-US" sz="3100" dirty="0"/>
              <a:t>Prof. Kaare W. </a:t>
            </a:r>
            <a:r>
              <a:rPr lang="en-US" sz="3100" dirty="0" err="1"/>
              <a:t>Strøm</a:t>
            </a:r>
            <a:endParaRPr lang="en-US" sz="3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03611-6D30-49AF-B303-B5858B53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1"/>
            <a:ext cx="8839200" cy="1066799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EU Referendums 1994</a:t>
            </a:r>
            <a:br>
              <a:rPr lang="en-US" sz="4000" dirty="0"/>
            </a:br>
            <a:r>
              <a:rPr lang="en-US" sz="3100" dirty="0"/>
              <a:t>The Domino Effect that Failed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CE211E-DD66-41FC-961D-A745619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EB71-2F21-4002-B353-B06AAD3FA60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82ADDF3B-600C-4B0D-A431-A3AF4DEB900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661" y="1371600"/>
            <a:ext cx="4890939" cy="5333999"/>
          </a:xfr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8274FCA1-DC7C-4C24-BF0F-8E894FDF9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3985967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10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83058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Why the Nordics Are Reluctant Europeans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93E-8C80-441D-B89F-45ABF497C77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458200" cy="5029200"/>
          </a:xfrm>
        </p:spPr>
        <p:txBody>
          <a:bodyPr>
            <a:normAutofit fontScale="92500"/>
          </a:bodyPr>
          <a:lstStyle/>
          <a:p>
            <a:r>
              <a:rPr lang="en-US" sz="2000" dirty="0"/>
              <a:t>For S, FIN the EU meant a challenge to neutrality (“inner six” all in NATO)</a:t>
            </a:r>
          </a:p>
          <a:p>
            <a:r>
              <a:rPr lang="en-US" sz="2000" dirty="0"/>
              <a:t>The Four Freedoms of the EU were controversial</a:t>
            </a:r>
          </a:p>
          <a:p>
            <a:pPr lvl="1"/>
            <a:r>
              <a:rPr lang="en-US" sz="2000" dirty="0"/>
              <a:t>Free movement of labor, capital, goods, and services</a:t>
            </a:r>
          </a:p>
          <a:p>
            <a:pPr lvl="1"/>
            <a:r>
              <a:rPr lang="en-US" sz="2000" dirty="0"/>
              <a:t>Implications: </a:t>
            </a:r>
          </a:p>
          <a:p>
            <a:pPr lvl="2"/>
            <a:r>
              <a:rPr lang="en-US" sz="1700" dirty="0"/>
              <a:t>Foreign ownership</a:t>
            </a:r>
          </a:p>
          <a:p>
            <a:pPr lvl="2"/>
            <a:r>
              <a:rPr lang="en-US" sz="1700" dirty="0"/>
              <a:t>Outsourcing</a:t>
            </a:r>
          </a:p>
          <a:p>
            <a:pPr lvl="2"/>
            <a:r>
              <a:rPr lang="en-US" sz="1700" dirty="0"/>
              <a:t>Immigration</a:t>
            </a:r>
          </a:p>
          <a:p>
            <a:r>
              <a:rPr lang="en-US" sz="2000" dirty="0"/>
              <a:t>Conflict between export industries (pro-EU) and primary sectors, including agriculture (exc. DK) and especially fisheries</a:t>
            </a:r>
          </a:p>
          <a:p>
            <a:r>
              <a:rPr lang="en-US" sz="2000" dirty="0"/>
              <a:t>Environmental concerns</a:t>
            </a:r>
          </a:p>
          <a:p>
            <a:r>
              <a:rPr lang="en-US" sz="2000" dirty="0"/>
              <a:t>Welfare concerns; welfare policies in Scandinavia state-based, extensive, and universal (entitlement-based)</a:t>
            </a:r>
          </a:p>
          <a:p>
            <a:r>
              <a:rPr lang="en-US" sz="2000" dirty="0"/>
              <a:t>Cultural concerns (Catholicism, corruption)</a:t>
            </a:r>
          </a:p>
          <a:p>
            <a:r>
              <a:rPr lang="en-US" sz="2000" dirty="0"/>
              <a:t>Distance to Rome</a:t>
            </a:r>
          </a:p>
          <a:p>
            <a:r>
              <a:rPr lang="en-US" sz="2000" dirty="0"/>
              <a:t>Small size meant weak representation in Brussels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12" y="77900"/>
            <a:ext cx="8839200" cy="1141299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Scandinavians as Global Enthusiasts </a:t>
            </a:r>
            <a:br>
              <a:rPr lang="en-US" sz="3600" dirty="0"/>
            </a:br>
            <a:r>
              <a:rPr lang="en-US" sz="3600" dirty="0"/>
              <a:t>and Pioneers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A2C9-9DD5-4C6C-A3C3-15A88DADDB7C}" type="slidenum">
              <a:rPr lang="en-US"/>
              <a:pPr/>
              <a:t>12</a:t>
            </a:fld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6425" cy="4724400"/>
          </a:xfrm>
        </p:spPr>
        <p:txBody>
          <a:bodyPr>
            <a:normAutofit/>
          </a:bodyPr>
          <a:lstStyle/>
          <a:p>
            <a:r>
              <a:rPr lang="en-US" sz="2800" dirty="0"/>
              <a:t>Commitments to League of Nations, United Nations, other international organizations</a:t>
            </a:r>
          </a:p>
          <a:p>
            <a:pPr lvl="1"/>
            <a:r>
              <a:rPr lang="en-US" sz="2800" dirty="0"/>
              <a:t>1921: </a:t>
            </a:r>
            <a:r>
              <a:rPr lang="en-US" sz="2800" dirty="0" err="1"/>
              <a:t>Åland</a:t>
            </a:r>
            <a:r>
              <a:rPr lang="en-US" sz="2800" dirty="0"/>
              <a:t> islands resolutions first conflict solved by League of Nations</a:t>
            </a:r>
          </a:p>
          <a:p>
            <a:r>
              <a:rPr lang="en-US" sz="2800" dirty="0"/>
              <a:t>Strong supporters of UN peacekeeping, large financial contributors</a:t>
            </a:r>
          </a:p>
          <a:p>
            <a:r>
              <a:rPr lang="en-US" sz="2800" dirty="0"/>
              <a:t>Commitments to WTO, ICC, Climate regime</a:t>
            </a:r>
          </a:p>
          <a:p>
            <a:r>
              <a:rPr lang="en-US" sz="2800" dirty="0"/>
              <a:t>International agenda setters, especially in development assistance, gender, and environmental policy areas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80" name="Rectangle 88"/>
          <p:cNvSpPr>
            <a:spLocks noGrp="1" noChangeArrowheads="1"/>
          </p:cNvSpPr>
          <p:nvPr>
            <p:ph type="title"/>
          </p:nvPr>
        </p:nvSpPr>
        <p:spPr>
          <a:xfrm>
            <a:off x="381000" y="301625"/>
            <a:ext cx="8382000" cy="765175"/>
          </a:xfrm>
        </p:spPr>
        <p:txBody>
          <a:bodyPr/>
          <a:lstStyle/>
          <a:p>
            <a:pPr algn="ctr"/>
            <a:r>
              <a:rPr lang="en-US" sz="3200" dirty="0"/>
              <a:t>Scandinavia and International Organizations</a:t>
            </a:r>
          </a:p>
        </p:txBody>
      </p:sp>
      <p:graphicFrame>
        <p:nvGraphicFramePr>
          <p:cNvPr id="161925" name="Group 13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818742014"/>
              </p:ext>
            </p:extLst>
          </p:nvPr>
        </p:nvGraphicFramePr>
        <p:xfrm>
          <a:off x="228600" y="1295400"/>
          <a:ext cx="8686801" cy="5410198"/>
        </p:xfrm>
        <a:graphic>
          <a:graphicData uri="http://schemas.openxmlformats.org/drawingml/2006/table">
            <a:tbl>
              <a:tblPr/>
              <a:tblGrid>
                <a:gridCol w="1268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6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4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60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6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61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Political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Economic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Security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Country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United Nations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Nordic Council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European Union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EFTA (European Free Trade Association)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OECD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NATO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Denmark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1959-95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Finland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1961 (A)-95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Iceland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5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Norway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5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Sweden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1959-95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F7C6-A11E-44BE-940A-8A15192DFB6E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83820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Nordic International Pioneers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A2C9-9DD5-4C6C-A3C3-15A88DADDB7C}" type="slidenum">
              <a:rPr lang="en-US"/>
              <a:pPr/>
              <a:t>14</a:t>
            </a:fld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371600"/>
            <a:ext cx="8458200" cy="5105400"/>
          </a:xfrm>
        </p:spPr>
        <p:txBody>
          <a:bodyPr>
            <a:noAutofit/>
          </a:bodyPr>
          <a:lstStyle/>
          <a:p>
            <a:r>
              <a:rPr lang="en-US" sz="1800" dirty="0"/>
              <a:t>Philanthropy and Peace Activists</a:t>
            </a:r>
          </a:p>
          <a:p>
            <a:pPr lvl="1"/>
            <a:r>
              <a:rPr lang="en-US" sz="1800" dirty="0"/>
              <a:t>Alfred Nobel (S) – Nobel Prizes</a:t>
            </a:r>
          </a:p>
          <a:p>
            <a:r>
              <a:rPr lang="en-US" sz="1800" dirty="0"/>
              <a:t>League of Nations</a:t>
            </a:r>
          </a:p>
          <a:p>
            <a:pPr lvl="1"/>
            <a:r>
              <a:rPr lang="en-US" sz="1800" dirty="0"/>
              <a:t>1921: </a:t>
            </a:r>
            <a:r>
              <a:rPr lang="en-US" sz="1800" dirty="0" err="1"/>
              <a:t>Fridtjof</a:t>
            </a:r>
            <a:r>
              <a:rPr lang="en-US" sz="1800" dirty="0"/>
              <a:t> Nansen (N) founds Commission for Refugees</a:t>
            </a:r>
          </a:p>
          <a:p>
            <a:pPr lvl="1"/>
            <a:r>
              <a:rPr lang="en-US" sz="1800" dirty="0"/>
              <a:t>1939: Carl J. </a:t>
            </a:r>
            <a:r>
              <a:rPr lang="en-US" sz="1800" dirty="0" err="1"/>
              <a:t>Hambro</a:t>
            </a:r>
            <a:r>
              <a:rPr lang="en-US" sz="1800" dirty="0"/>
              <a:t> (N) President of </a:t>
            </a:r>
            <a:r>
              <a:rPr lang="en-US" sz="1800" dirty="0" err="1"/>
              <a:t>LoN</a:t>
            </a:r>
            <a:r>
              <a:rPr lang="en-US" sz="1800" dirty="0"/>
              <a:t> Assembly</a:t>
            </a:r>
          </a:p>
          <a:p>
            <a:r>
              <a:rPr lang="en-US" sz="1800" dirty="0"/>
              <a:t>World War II efforts to rescue European Jews</a:t>
            </a:r>
          </a:p>
          <a:p>
            <a:pPr lvl="1"/>
            <a:r>
              <a:rPr lang="en-US" sz="1800" dirty="0" err="1"/>
              <a:t>Raoul</a:t>
            </a:r>
            <a:r>
              <a:rPr lang="en-US" sz="1800" dirty="0"/>
              <a:t> Wallenberg (S)</a:t>
            </a:r>
          </a:p>
          <a:p>
            <a:pPr lvl="1"/>
            <a:r>
              <a:rPr lang="en-US" sz="1800" dirty="0"/>
              <a:t>King Christian X (DK)</a:t>
            </a:r>
          </a:p>
          <a:p>
            <a:r>
              <a:rPr lang="en-US" sz="1800" dirty="0"/>
              <a:t>First two UN General Secretaries</a:t>
            </a:r>
          </a:p>
          <a:p>
            <a:pPr lvl="1"/>
            <a:r>
              <a:rPr lang="en-US" sz="1800" dirty="0"/>
              <a:t>1945-51: </a:t>
            </a:r>
            <a:r>
              <a:rPr lang="en-US" sz="1800" dirty="0" err="1"/>
              <a:t>Trygve</a:t>
            </a:r>
            <a:r>
              <a:rPr lang="en-US" sz="1800" dirty="0"/>
              <a:t> Lie (N)</a:t>
            </a:r>
          </a:p>
          <a:p>
            <a:pPr lvl="1"/>
            <a:r>
              <a:rPr lang="en-US" sz="1800" dirty="0"/>
              <a:t>1951-61: Dag Hammarskjöld (S)</a:t>
            </a:r>
          </a:p>
          <a:p>
            <a:r>
              <a:rPr lang="en-US" sz="1800" dirty="0"/>
              <a:t>Pioneer Women in Politics</a:t>
            </a:r>
          </a:p>
          <a:p>
            <a:pPr lvl="1"/>
            <a:r>
              <a:rPr lang="en-US" sz="1800" dirty="0" err="1"/>
              <a:t>Vigdis</a:t>
            </a:r>
            <a:r>
              <a:rPr lang="en-US" sz="1800" dirty="0"/>
              <a:t> Finnbogadottir (ICE): President 1980</a:t>
            </a:r>
          </a:p>
          <a:p>
            <a:pPr lvl="1"/>
            <a:r>
              <a:rPr lang="en-US" sz="1800" dirty="0"/>
              <a:t>Gro Harlem Brundtland (N): Prime Minister 1981, later head of WHO</a:t>
            </a:r>
          </a:p>
          <a:p>
            <a:r>
              <a:rPr lang="en-US" sz="1800" dirty="0"/>
              <a:t>Peace Negotiators</a:t>
            </a:r>
          </a:p>
          <a:p>
            <a:pPr lvl="1"/>
            <a:r>
              <a:rPr lang="en-US" sz="1800" dirty="0" err="1"/>
              <a:t>Martti</a:t>
            </a:r>
            <a:r>
              <a:rPr lang="en-US" sz="1800" dirty="0"/>
              <a:t> </a:t>
            </a:r>
            <a:r>
              <a:rPr lang="en-US" sz="1800" dirty="0" err="1"/>
              <a:t>Ahtisaari</a:t>
            </a:r>
            <a:r>
              <a:rPr lang="en-US" sz="1800" dirty="0"/>
              <a:t> (FIN) – Former Yugoslavia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0667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Nordics Abroad: </a:t>
            </a:r>
            <a:br>
              <a:rPr lang="en-US" dirty="0"/>
            </a:br>
            <a:r>
              <a:rPr lang="en-US" sz="3600" dirty="0"/>
              <a:t>International Development Aid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B73D-6CDA-4387-BDE9-60C2CCAFDDCD}" type="slidenum">
              <a:rPr lang="en-US"/>
              <a:pPr/>
              <a:t>15</a:t>
            </a:fld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467697"/>
            <a:ext cx="8763000" cy="508550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Background factors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Limited colonialism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Christian Missionary traditions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Mutual assistance movements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Committed to Intl Organizations (League of Nations, UN)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First Efforts 1950s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Norwegian projects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Fisheries project in Kerala, India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Teaching hospital in South Korea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Expansion of efforts in the 1960s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Decolonization created many new states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Establishment of aid agencies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More specific aid commitments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Attempts to draw on specific expertise (e.g., fisheries)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88392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Objectives of Nordic Development Aid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EB71-2F21-4002-B353-B06AAD3FA60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6425" cy="4724400"/>
          </a:xfrm>
        </p:spPr>
        <p:txBody>
          <a:bodyPr>
            <a:normAutofit/>
          </a:bodyPr>
          <a:lstStyle/>
          <a:p>
            <a:r>
              <a:rPr lang="en-US" sz="3200" dirty="0"/>
              <a:t>Poverty reduction</a:t>
            </a:r>
          </a:p>
          <a:p>
            <a:r>
              <a:rPr lang="en-US" sz="3200" dirty="0"/>
              <a:t>Peace</a:t>
            </a:r>
          </a:p>
          <a:p>
            <a:r>
              <a:rPr lang="en-US" sz="3200" dirty="0"/>
              <a:t>Protection of weak states</a:t>
            </a:r>
          </a:p>
          <a:p>
            <a:r>
              <a:rPr lang="en-US" sz="3200" dirty="0"/>
              <a:t>Promotion of Nordic interests</a:t>
            </a:r>
          </a:p>
          <a:p>
            <a:r>
              <a:rPr lang="en-US" sz="3200" dirty="0"/>
              <a:t>Promotion of welfare states</a:t>
            </a:r>
          </a:p>
          <a:p>
            <a:r>
              <a:rPr lang="en-US" sz="3200" dirty="0"/>
              <a:t>Increasingly: Promotion of democracy and human rights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906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The Volume of Official (State) Nordic Aid, 2007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EB71-2F21-4002-B353-B06AAD3FA60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699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8839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1"/>
            <a:ext cx="83820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Development Assistance: Characteristics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B73D-6CDA-4387-BDE9-60C2CCAFDDCD}" type="slidenum">
              <a:rPr lang="en-US"/>
              <a:pPr/>
              <a:t>18</a:t>
            </a:fld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76400"/>
            <a:ext cx="8534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Extensive Multilateralism (esp. through UN)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Bilateral as well as multilateral efforts, and shift toward bilateralism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Political, more than commercial, aims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State aid dominates private aid, foundations, remittances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Growing inclusion of voluntary associations (e.g., Christian, Red Cross/Health Care, Relief)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Focus on especially poor countries in Africa, Asia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Norway: Mozambique, Kenya, Tanzania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Counterforce: High trade barriers on agricultural products</a:t>
            </a:r>
          </a:p>
          <a:p>
            <a:pPr>
              <a:lnSpc>
                <a:spcPct val="80000"/>
              </a:lnSpc>
            </a:pP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1625"/>
            <a:ext cx="8382000" cy="76517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Questions for Today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A61B-9077-42EB-8FEC-073CB8B8D39A}" type="slidenum">
              <a:rPr lang="en-US"/>
              <a:pPr/>
              <a:t>2</a:t>
            </a:fld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24000"/>
            <a:ext cx="8226425" cy="4876800"/>
          </a:xfrm>
        </p:spPr>
        <p:txBody>
          <a:bodyPr>
            <a:normAutofit/>
          </a:bodyPr>
          <a:lstStyle/>
          <a:p>
            <a:r>
              <a:rPr lang="en-US" sz="2400" dirty="0"/>
              <a:t>How did the legacies of World War II shape Nordic foreign policy?</a:t>
            </a:r>
          </a:p>
          <a:p>
            <a:r>
              <a:rPr lang="en-US" sz="2400" dirty="0"/>
              <a:t>How and in what policy areas has Nordic integration coincided with European integration? </a:t>
            </a:r>
          </a:p>
          <a:p>
            <a:r>
              <a:rPr lang="en-US" sz="2400" dirty="0"/>
              <a:t>Why have the Nordics been such reluctant Europeans?</a:t>
            </a:r>
          </a:p>
          <a:p>
            <a:pPr lvl="1"/>
            <a:r>
              <a:rPr lang="en-US" sz="1900" dirty="0"/>
              <a:t>Only 3 Western European countries are outside the EU; two of them are Nordics</a:t>
            </a:r>
          </a:p>
          <a:p>
            <a:pPr lvl="1"/>
            <a:r>
              <a:rPr lang="en-US" sz="1900" dirty="0"/>
              <a:t>The five Nordic countries (pop. 2/3 of CA) use five different currencies </a:t>
            </a:r>
          </a:p>
          <a:p>
            <a:r>
              <a:rPr lang="en-US" sz="2400" dirty="0"/>
              <a:t>How and why have the Nordic countries been global pioneers and enthusiasts?</a:t>
            </a:r>
          </a:p>
          <a:p>
            <a:r>
              <a:rPr lang="en-US" sz="2400" dirty="0"/>
              <a:t>What’s special about Nordic Development Assistance (Foreign Aid)?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1625"/>
            <a:ext cx="8534400" cy="688975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Political Lessons of World War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9170-2326-4825-8FC3-C31AA71C68E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14800" y="1371600"/>
            <a:ext cx="48768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Sweden: Neutrality remains feasible, requires strong national defense</a:t>
            </a:r>
          </a:p>
          <a:p>
            <a:r>
              <a:rPr lang="en-US" dirty="0"/>
              <a:t>Denmark, Norway: Neutrality failed, need for allies; positive experience with Western allies</a:t>
            </a:r>
          </a:p>
          <a:p>
            <a:r>
              <a:rPr lang="en-US" dirty="0"/>
              <a:t>Finland: Living with a powerful neighbor is dangerous; Neutrality imposed by friendship treaty with USSR, 1948</a:t>
            </a:r>
          </a:p>
          <a:p>
            <a:r>
              <a:rPr lang="en-US" dirty="0"/>
              <a:t>Iceland: Alliance with Western Allies, dissent about base policies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7DD7C1-9EB0-4C85-9525-45D07D11F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76" y="1394671"/>
            <a:ext cx="3849624" cy="50061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Landmarks of Nordic Cooperation, 1945-Present</a:t>
            </a:r>
            <a:br>
              <a:rPr lang="en-US" dirty="0"/>
            </a:br>
            <a:r>
              <a:rPr lang="en-US" sz="2700" dirty="0"/>
              <a:t>Source: </a:t>
            </a:r>
            <a:r>
              <a:rPr lang="en-US" sz="2700" dirty="0" err="1"/>
              <a:t>Arter</a:t>
            </a:r>
            <a:r>
              <a:rPr lang="en-US" sz="2700" dirty="0"/>
              <a:t> (2016)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EB71-2F21-4002-B353-B06AAD3FA60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527048"/>
            <a:ext cx="8196072" cy="47975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1952: Nordic Council founded, passport union</a:t>
            </a:r>
          </a:p>
          <a:p>
            <a:pPr>
              <a:buNone/>
            </a:pPr>
            <a:r>
              <a:rPr lang="en-US" dirty="0"/>
              <a:t>1954: Common labor market</a:t>
            </a:r>
          </a:p>
          <a:p>
            <a:pPr>
              <a:buNone/>
            </a:pPr>
            <a:r>
              <a:rPr lang="en-US" dirty="0"/>
              <a:t>1955: Nordic social security convention</a:t>
            </a:r>
          </a:p>
          <a:p>
            <a:pPr>
              <a:buNone/>
            </a:pPr>
            <a:r>
              <a:rPr lang="en-US" dirty="0"/>
              <a:t>1956: Finland joins Nordic Council</a:t>
            </a:r>
          </a:p>
          <a:p>
            <a:pPr>
              <a:buNone/>
            </a:pPr>
            <a:r>
              <a:rPr lang="en-US" dirty="0"/>
              <a:t>1970: NORDEK negotiations fail (common market)</a:t>
            </a:r>
          </a:p>
          <a:p>
            <a:pPr>
              <a:buNone/>
            </a:pPr>
            <a:r>
              <a:rPr lang="en-US" dirty="0"/>
              <a:t>1971: Nordic Council of Ministers founded</a:t>
            </a:r>
          </a:p>
          <a:p>
            <a:pPr>
              <a:buNone/>
            </a:pPr>
            <a:r>
              <a:rPr lang="en-US" dirty="0"/>
              <a:t>1971: Nordic cultural agreement</a:t>
            </a:r>
          </a:p>
          <a:p>
            <a:pPr>
              <a:buNone/>
            </a:pPr>
            <a:r>
              <a:rPr lang="en-US" dirty="0"/>
              <a:t>1972: Nordic transport agreement</a:t>
            </a:r>
          </a:p>
          <a:p>
            <a:pPr>
              <a:buNone/>
            </a:pPr>
            <a:r>
              <a:rPr lang="en-US" dirty="0"/>
              <a:t>1975: Nordic investment bank</a:t>
            </a:r>
          </a:p>
          <a:p>
            <a:pPr>
              <a:buNone/>
            </a:pPr>
            <a:r>
              <a:rPr lang="en-US" dirty="0"/>
              <a:t>1976: Nordic Cultural Fund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88392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Why European Integration?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93E-8C80-441D-B89F-45ABF497C77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67697"/>
            <a:ext cx="8458200" cy="5085503"/>
          </a:xfrm>
        </p:spPr>
        <p:txBody>
          <a:bodyPr>
            <a:noAutofit/>
          </a:bodyPr>
          <a:lstStyle/>
          <a:p>
            <a:r>
              <a:rPr lang="en-US" sz="2400" dirty="0"/>
              <a:t>European integration both economic, political, and security project</a:t>
            </a:r>
          </a:p>
          <a:p>
            <a:r>
              <a:rPr lang="en-US" sz="2400" dirty="0"/>
              <a:t>Economic integration</a:t>
            </a:r>
          </a:p>
          <a:p>
            <a:pPr lvl="1"/>
            <a:r>
              <a:rPr lang="en-US" sz="2400" dirty="0"/>
              <a:t>Larger markets</a:t>
            </a:r>
          </a:p>
          <a:p>
            <a:pPr lvl="1"/>
            <a:r>
              <a:rPr lang="en-US" sz="2400" dirty="0"/>
              <a:t>Economic standardization (product standards, currency)</a:t>
            </a:r>
          </a:p>
          <a:p>
            <a:r>
              <a:rPr lang="en-US" sz="2400" dirty="0"/>
              <a:t>Political integration</a:t>
            </a:r>
          </a:p>
          <a:p>
            <a:pPr lvl="1"/>
            <a:r>
              <a:rPr lang="en-US" sz="2400" dirty="0"/>
              <a:t>Global issues: Environment, migration</a:t>
            </a:r>
          </a:p>
          <a:p>
            <a:pPr lvl="1"/>
            <a:r>
              <a:rPr lang="en-US" sz="2400" dirty="0"/>
              <a:t>Relations with </a:t>
            </a:r>
            <a:r>
              <a:rPr lang="en-US" sz="2400" dirty="0" err="1"/>
              <a:t>Baltics</a:t>
            </a:r>
            <a:r>
              <a:rPr lang="en-US" sz="2400" dirty="0"/>
              <a:t>, Eastern Europe</a:t>
            </a:r>
          </a:p>
          <a:p>
            <a:pPr lvl="1"/>
            <a:r>
              <a:rPr lang="en-US" sz="2400" dirty="0"/>
              <a:t>Voice of Europe Globally</a:t>
            </a:r>
          </a:p>
          <a:p>
            <a:r>
              <a:rPr lang="en-US" sz="2400" dirty="0"/>
              <a:t>Security integration</a:t>
            </a:r>
          </a:p>
          <a:p>
            <a:pPr lvl="1"/>
            <a:r>
              <a:rPr lang="en-US" sz="2400" dirty="0"/>
              <a:t>Western Europe easier to integrate than Nordics</a:t>
            </a:r>
          </a:p>
          <a:p>
            <a:pPr lvl="1"/>
            <a:r>
              <a:rPr lang="en-US" sz="2400" dirty="0"/>
              <a:t>But: Concerns about the Cold War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58952"/>
          </a:xfrm>
        </p:spPr>
        <p:txBody>
          <a:bodyPr>
            <a:normAutofit/>
          </a:bodyPr>
          <a:lstStyle/>
          <a:p>
            <a:r>
              <a:rPr lang="en-US" sz="4000" b="1" dirty="0"/>
              <a:t>The European Union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316B-44C3-4D1D-B450-851EEC6389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105400" y="1295400"/>
            <a:ext cx="3886200" cy="5486400"/>
          </a:xfrm>
        </p:spPr>
        <p:txBody>
          <a:bodyPr>
            <a:noAutofit/>
          </a:bodyPr>
          <a:lstStyle/>
          <a:p>
            <a:r>
              <a:rPr lang="en-US" sz="1800" dirty="0"/>
              <a:t>Founded 1958; basis in European Coal and Steel Community (1952)</a:t>
            </a:r>
          </a:p>
          <a:p>
            <a:r>
              <a:rPr lang="en-US" sz="1800" dirty="0"/>
              <a:t>Political and economic union</a:t>
            </a:r>
          </a:p>
          <a:p>
            <a:r>
              <a:rPr lang="en-US" sz="1800" dirty="0"/>
              <a:t>Originally 6 member states, currently 27</a:t>
            </a:r>
          </a:p>
          <a:p>
            <a:r>
              <a:rPr lang="en-US" sz="1800" dirty="0"/>
              <a:t>Plus candidates: Iceland, Serbia, Montenegro, Macedonia, Turkey; Applicant: Albania</a:t>
            </a:r>
          </a:p>
          <a:p>
            <a:r>
              <a:rPr lang="en-US" sz="1800" dirty="0"/>
              <a:t>Population of 500M+ (50% greater than US)</a:t>
            </a:r>
          </a:p>
          <a:p>
            <a:r>
              <a:rPr lang="en-US" sz="1800" dirty="0"/>
              <a:t>Territory of 2.6M sq mi (70% of US) </a:t>
            </a:r>
          </a:p>
          <a:p>
            <a:r>
              <a:rPr lang="en-US" sz="1800" dirty="0"/>
              <a:t>19 member states also form </a:t>
            </a:r>
            <a:r>
              <a:rPr lang="en-US" sz="1800" dirty="0" err="1"/>
              <a:t>Eurozone</a:t>
            </a:r>
            <a:r>
              <a:rPr lang="en-US" sz="1800" dirty="0"/>
              <a:t> (monetary union)</a:t>
            </a:r>
          </a:p>
          <a:p>
            <a:r>
              <a:rPr lang="en-US" sz="1800" dirty="0"/>
              <a:t>Largest economic area in the world, though shrinking in relative terms</a:t>
            </a:r>
          </a:p>
        </p:txBody>
      </p:sp>
      <p:pic>
        <p:nvPicPr>
          <p:cNvPr id="43010" name="Picture 2" descr="http://upload.wikimedia.org/wikipedia/commons/7/75/European_union_emu_map_2013_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295400"/>
            <a:ext cx="5029199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2862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EU Policies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316B-44C3-4D1D-B450-851EEC6389A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13648" cy="510235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Economic Integration: A larger market for industrial goods</a:t>
            </a:r>
          </a:p>
          <a:p>
            <a:pPr lvl="1"/>
            <a:r>
              <a:rPr lang="en-US" dirty="0"/>
              <a:t>Common Market (free trade internally)</a:t>
            </a:r>
          </a:p>
          <a:p>
            <a:pPr lvl="1"/>
            <a:r>
              <a:rPr lang="en-US" dirty="0"/>
              <a:t>Customs Union (common trade agreements with other countries)</a:t>
            </a:r>
          </a:p>
          <a:p>
            <a:pPr lvl="1"/>
            <a:r>
              <a:rPr lang="en-US" dirty="0"/>
              <a:t>Single Market (harmonization of product and work standards within EU)</a:t>
            </a:r>
          </a:p>
          <a:p>
            <a:pPr lvl="1"/>
            <a:r>
              <a:rPr lang="en-US" dirty="0"/>
              <a:t>Free Movement of Goods, Services, Capital, and Labor (People)</a:t>
            </a:r>
          </a:p>
          <a:p>
            <a:r>
              <a:rPr lang="en-US" dirty="0"/>
              <a:t>Subsidies to agriculture, especially in France</a:t>
            </a:r>
          </a:p>
          <a:p>
            <a:r>
              <a:rPr lang="en-US" dirty="0"/>
              <a:t>Structural funds (infrastructure, such as roads)</a:t>
            </a:r>
          </a:p>
          <a:p>
            <a:r>
              <a:rPr lang="en-US" dirty="0"/>
              <a:t>Monetary Integration</a:t>
            </a:r>
          </a:p>
          <a:p>
            <a:pPr lvl="1"/>
            <a:r>
              <a:rPr lang="en-US" dirty="0"/>
              <a:t>Euro</a:t>
            </a:r>
          </a:p>
          <a:p>
            <a:r>
              <a:rPr lang="en-US" dirty="0"/>
              <a:t>Political Integration</a:t>
            </a:r>
          </a:p>
          <a:p>
            <a:pPr lvl="1"/>
            <a:r>
              <a:rPr lang="en-US" dirty="0"/>
              <a:t>Harmonization, common foreign policy?</a:t>
            </a:r>
          </a:p>
          <a:p>
            <a:r>
              <a:rPr lang="en-US" dirty="0"/>
              <a:t>Statehood?</a:t>
            </a:r>
          </a:p>
          <a:p>
            <a:pPr lvl="1"/>
            <a:r>
              <a:rPr lang="en-US" dirty="0"/>
              <a:t>Symbols: Flag, Anthem</a:t>
            </a:r>
          </a:p>
          <a:p>
            <a:r>
              <a:rPr lang="en-US" dirty="0"/>
              <a:t>Ever closer union vs. subsidiarity?</a:t>
            </a:r>
          </a:p>
        </p:txBody>
      </p:sp>
    </p:spTree>
    <p:extLst>
      <p:ext uri="{BB962C8B-B14F-4D97-AF65-F5344CB8AC3E}">
        <p14:creationId xmlns:p14="http://schemas.microsoft.com/office/powerpoint/2010/main" val="2469640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152400"/>
            <a:ext cx="5562600" cy="914400"/>
          </a:xfrm>
        </p:spPr>
        <p:txBody>
          <a:bodyPr>
            <a:normAutofit/>
          </a:bodyPr>
          <a:lstStyle/>
          <a:p>
            <a:r>
              <a:rPr lang="en-US" sz="3600" b="1" dirty="0"/>
              <a:t>The EU 1958-1970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316B-44C3-4D1D-B450-851EEC6389A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505200" y="1447800"/>
            <a:ext cx="54102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1952: European Coal and Steel Community Founded</a:t>
            </a:r>
          </a:p>
          <a:p>
            <a:pPr lvl="1"/>
            <a:r>
              <a:rPr lang="en-US" sz="2000" dirty="0"/>
              <a:t>France, Germany, Italy, the Netherlands, Belgium, Luxembourg (“inner six”)</a:t>
            </a:r>
          </a:p>
          <a:p>
            <a:pPr lvl="1"/>
            <a:r>
              <a:rPr lang="en-US" sz="2000" dirty="0"/>
              <a:t>UK stays on sidelines due to Commonwealth, special relationship with the US</a:t>
            </a:r>
          </a:p>
          <a:p>
            <a:pPr>
              <a:buNone/>
            </a:pPr>
            <a:r>
              <a:rPr lang="en-US" sz="2000" dirty="0"/>
              <a:t>1958: European Common Market founded (same 6 countries)</a:t>
            </a:r>
          </a:p>
          <a:p>
            <a:pPr>
              <a:buNone/>
            </a:pPr>
            <a:r>
              <a:rPr lang="en-US" sz="2000" dirty="0"/>
              <a:t>1960: The United Kingdom and six other countries (incl. 3 Nordics) form EFTA (“outer seven”)</a:t>
            </a:r>
          </a:p>
          <a:p>
            <a:pPr>
              <a:buNone/>
            </a:pPr>
            <a:r>
              <a:rPr lang="en-US" sz="2000" dirty="0"/>
              <a:t>1961-67: Two successive British membership applications rejected by France</a:t>
            </a:r>
          </a:p>
          <a:p>
            <a:pPr>
              <a:buNone/>
            </a:pPr>
            <a:r>
              <a:rPr lang="en-US" sz="2000" dirty="0"/>
              <a:t>1969: De Gaulle resigns as French president; opens the door for British and Nordic membership</a:t>
            </a:r>
            <a:endParaRPr lang="en-US" dirty="0"/>
          </a:p>
        </p:txBody>
      </p:sp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1"/>
            <a:ext cx="3276600" cy="3276599"/>
          </a:xfrm>
          <a:prstGeom prst="rect">
            <a:avLst/>
          </a:prstGeom>
          <a:noFill/>
        </p:spPr>
      </p:pic>
      <p:pic>
        <p:nvPicPr>
          <p:cNvPr id="1028" name="Picture 4" descr="Image result for charles de gaul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05200"/>
            <a:ext cx="32766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641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" y="152400"/>
            <a:ext cx="8840788" cy="914401"/>
          </a:xfrm>
        </p:spPr>
        <p:txBody>
          <a:bodyPr/>
          <a:lstStyle/>
          <a:p>
            <a:pPr algn="ctr"/>
            <a:r>
              <a:rPr lang="en-US" dirty="0"/>
              <a:t>The European Union and Scandinavia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93E-8C80-441D-B89F-45ABF497C77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686800" cy="518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/>
              <a:t>1959: EFTA formed (outer seven), incl. DK, N, S, and UK; Finland joins in 1961 as an associate member; Iceland joins in 1970</a:t>
            </a:r>
          </a:p>
          <a:p>
            <a:pPr>
              <a:buNone/>
            </a:pPr>
            <a:r>
              <a:rPr lang="en-US" sz="2000" dirty="0"/>
              <a:t>1961: DK, N apply for EU membership; France rejects applications</a:t>
            </a:r>
          </a:p>
          <a:p>
            <a:pPr>
              <a:buNone/>
            </a:pPr>
            <a:r>
              <a:rPr lang="en-US" sz="2000" dirty="0"/>
              <a:t>1970-72: DK and N negotiate EU membership terms, along with the UK</a:t>
            </a:r>
          </a:p>
          <a:p>
            <a:pPr>
              <a:buNone/>
            </a:pPr>
            <a:r>
              <a:rPr lang="en-US" sz="2000" dirty="0"/>
              <a:t>1972: EU membership referendums held in DK and N; Results: DK for (63%), N against (47%)</a:t>
            </a:r>
          </a:p>
          <a:p>
            <a:pPr>
              <a:buNone/>
            </a:pPr>
            <a:r>
              <a:rPr lang="en-US" sz="2000" dirty="0"/>
              <a:t>1985: Single European Act (promoted internal markets, removal of informal trade barriers)</a:t>
            </a:r>
          </a:p>
          <a:p>
            <a:pPr>
              <a:buNone/>
            </a:pPr>
            <a:r>
              <a:rPr lang="en-US" sz="2000" dirty="0"/>
              <a:t>1991: Maastricht treaty promotes political and monetary integration (Euro); in 1992 Danish voters reject Maastricht Treaty (49% in favor)</a:t>
            </a:r>
          </a:p>
          <a:p>
            <a:pPr>
              <a:buNone/>
            </a:pPr>
            <a:r>
              <a:rPr lang="en-US" sz="2000" dirty="0"/>
              <a:t>1994: EU membership referendums held in FIN, N, and S; Results: FIN (57%), and S (52%) for, N against (48%), </a:t>
            </a:r>
          </a:p>
          <a:p>
            <a:pPr>
              <a:buNone/>
            </a:pPr>
            <a:r>
              <a:rPr lang="en-US" sz="2000" dirty="0"/>
              <a:t>2000: Danish voters reject Euro in referendum (47% in favor)</a:t>
            </a:r>
          </a:p>
          <a:p>
            <a:pPr>
              <a:buNone/>
            </a:pPr>
            <a:r>
              <a:rPr lang="en-US" sz="2000" dirty="0"/>
              <a:t>2002: Euro introduced in Finland</a:t>
            </a:r>
          </a:p>
          <a:p>
            <a:pPr>
              <a:buNone/>
            </a:pPr>
            <a:r>
              <a:rPr lang="en-US" sz="2000" dirty="0"/>
              <a:t>2003: Swedish voters reject Euro in referendum (43% in favor)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2164</TotalTime>
  <Words>1356</Words>
  <Application>Microsoft Office PowerPoint</Application>
  <PresentationFormat>On-screen Show (4:3)</PresentationFormat>
  <Paragraphs>218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Georgia</vt:lpstr>
      <vt:lpstr>Verdana</vt:lpstr>
      <vt:lpstr>Wingdings</vt:lpstr>
      <vt:lpstr>Wingdings 2</vt:lpstr>
      <vt:lpstr>Civic</vt:lpstr>
      <vt:lpstr>POLI 120E Scandinavian Politics Prof. Kaare W. Strøm</vt:lpstr>
      <vt:lpstr>Questions for Today</vt:lpstr>
      <vt:lpstr>Political Lessons of World War II</vt:lpstr>
      <vt:lpstr>Landmarks of Nordic Cooperation, 1945-Present Source: Arter (2016)</vt:lpstr>
      <vt:lpstr>Why European Integration?</vt:lpstr>
      <vt:lpstr>The European Union</vt:lpstr>
      <vt:lpstr>EU Policies</vt:lpstr>
      <vt:lpstr>The EU 1958-1970</vt:lpstr>
      <vt:lpstr>The European Union and Scandinavia</vt:lpstr>
      <vt:lpstr>EU Referendums 1994 The Domino Effect that Failed</vt:lpstr>
      <vt:lpstr>Why the Nordics Are Reluctant Europeans</vt:lpstr>
      <vt:lpstr>Scandinavians as Global Enthusiasts  and Pioneers</vt:lpstr>
      <vt:lpstr>Scandinavia and International Organizations</vt:lpstr>
      <vt:lpstr>Nordic International Pioneers</vt:lpstr>
      <vt:lpstr>Nordics Abroad:  International Development Aid</vt:lpstr>
      <vt:lpstr>Objectives of Nordic Development Aid</vt:lpstr>
      <vt:lpstr>The Volume of Official (State) Nordic Aid, 2007</vt:lpstr>
      <vt:lpstr>Development Assistance: Characteristics</vt:lpstr>
    </vt:vector>
  </TitlesOfParts>
  <Company>Political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Comparative Politics</dc:title>
  <dc:creator>Carl LeVan</dc:creator>
  <cp:lastModifiedBy>kaarestrom@outlook.com</cp:lastModifiedBy>
  <cp:revision>248</cp:revision>
  <dcterms:created xsi:type="dcterms:W3CDTF">2005-08-04T22:42:47Z</dcterms:created>
  <dcterms:modified xsi:type="dcterms:W3CDTF">2020-09-02T17:46:47Z</dcterms:modified>
</cp:coreProperties>
</file>