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3" r:id="rId3"/>
    <p:sldId id="299" r:id="rId4"/>
    <p:sldId id="304" r:id="rId5"/>
    <p:sldId id="286" r:id="rId6"/>
    <p:sldId id="289" r:id="rId7"/>
    <p:sldId id="288" r:id="rId8"/>
    <p:sldId id="287" r:id="rId9"/>
    <p:sldId id="290" r:id="rId10"/>
    <p:sldId id="291" r:id="rId11"/>
    <p:sldId id="294" r:id="rId12"/>
    <p:sldId id="292" r:id="rId13"/>
    <p:sldId id="293" r:id="rId14"/>
    <p:sldId id="268" r:id="rId15"/>
    <p:sldId id="261" r:id="rId16"/>
    <p:sldId id="295" r:id="rId17"/>
    <p:sldId id="296" r:id="rId18"/>
    <p:sldId id="297" r:id="rId19"/>
    <p:sldId id="280" r:id="rId20"/>
    <p:sldId id="301" r:id="rId21"/>
    <p:sldId id="302" r:id="rId22"/>
    <p:sldId id="30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E1912-3218-4325-A83B-41DE4C551DF9}" v="109" dt="2020-08-31T02:44:04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1" autoAdjust="0"/>
    <p:restoredTop sz="94660"/>
  </p:normalViewPr>
  <p:slideViewPr>
    <p:cSldViewPr>
      <p:cViewPr varScale="1">
        <p:scale>
          <a:sx n="81" d="100"/>
          <a:sy n="81" d="100"/>
        </p:scale>
        <p:origin x="143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arestrom@outlook.com" userId="da299bbd4e5f8529" providerId="LiveId" clId="{428E1912-3218-4325-A83B-41DE4C551DF9}"/>
    <pc:docChg chg="custSel addSld delSld modSld sldOrd">
      <pc:chgData name="kaarestrom@outlook.com" userId="da299bbd4e5f8529" providerId="LiveId" clId="{428E1912-3218-4325-A83B-41DE4C551DF9}" dt="2020-08-31T02:46:15.290" v="5065" actId="2696"/>
      <pc:docMkLst>
        <pc:docMk/>
      </pc:docMkLst>
      <pc:sldChg chg="modSp add">
        <pc:chgData name="kaarestrom@outlook.com" userId="da299bbd4e5f8529" providerId="LiveId" clId="{428E1912-3218-4325-A83B-41DE4C551DF9}" dt="2020-08-29T00:09:08.577" v="99" actId="255"/>
        <pc:sldMkLst>
          <pc:docMk/>
          <pc:sldMk cId="0" sldId="261"/>
        </pc:sldMkLst>
        <pc:spChg chg="mod">
          <ac:chgData name="kaarestrom@outlook.com" userId="da299bbd4e5f8529" providerId="LiveId" clId="{428E1912-3218-4325-A83B-41DE4C551DF9}" dt="2020-08-29T00:09:08.577" v="99" actId="255"/>
          <ac:spMkLst>
            <pc:docMk/>
            <pc:sldMk cId="0" sldId="261"/>
            <ac:spMk id="90" creationId="{00000000-0000-0000-0000-000000000000}"/>
          </ac:spMkLst>
        </pc:spChg>
        <pc:spChg chg="mod">
          <ac:chgData name="kaarestrom@outlook.com" userId="da299bbd4e5f8529" providerId="LiveId" clId="{428E1912-3218-4325-A83B-41DE4C551DF9}" dt="2020-08-29T00:07:58.905" v="89" actId="14100"/>
          <ac:spMkLst>
            <pc:docMk/>
            <pc:sldMk cId="0" sldId="261"/>
            <ac:spMk id="91" creationId="{00000000-0000-0000-0000-000000000000}"/>
          </ac:spMkLst>
        </pc:spChg>
      </pc:sldChg>
      <pc:sldChg chg="addSp delSp modSp add ord">
        <pc:chgData name="kaarestrom@outlook.com" userId="da299bbd4e5f8529" providerId="LiveId" clId="{428E1912-3218-4325-A83B-41DE4C551DF9}" dt="2020-08-30T20:05:59.897" v="1955"/>
        <pc:sldMkLst>
          <pc:docMk/>
          <pc:sldMk cId="0" sldId="268"/>
        </pc:sldMkLst>
        <pc:spChg chg="add del">
          <ac:chgData name="kaarestrom@outlook.com" userId="da299bbd4e5f8529" providerId="LiveId" clId="{428E1912-3218-4325-A83B-41DE4C551DF9}" dt="2020-08-29T00:13:07.396" v="103"/>
          <ac:spMkLst>
            <pc:docMk/>
            <pc:sldMk cId="0" sldId="268"/>
            <ac:spMk id="2" creationId="{C4DCEBA4-395D-4D96-9A99-7F9DEA2246B4}"/>
          </ac:spMkLst>
        </pc:spChg>
        <pc:spChg chg="mod">
          <ac:chgData name="kaarestrom@outlook.com" userId="da299bbd4e5f8529" providerId="LiveId" clId="{428E1912-3218-4325-A83B-41DE4C551DF9}" dt="2020-08-29T00:16:10.713" v="223" actId="20577"/>
          <ac:spMkLst>
            <pc:docMk/>
            <pc:sldMk cId="0" sldId="268"/>
            <ac:spMk id="146" creationId="{00000000-0000-0000-0000-000000000000}"/>
          </ac:spMkLst>
        </pc:spChg>
        <pc:spChg chg="mod">
          <ac:chgData name="kaarestrom@outlook.com" userId="da299bbd4e5f8529" providerId="LiveId" clId="{428E1912-3218-4325-A83B-41DE4C551DF9}" dt="2020-08-29T00:13:55.433" v="110" actId="14100"/>
          <ac:spMkLst>
            <pc:docMk/>
            <pc:sldMk cId="0" sldId="268"/>
            <ac:spMk id="147" creationId="{00000000-0000-0000-0000-000000000000}"/>
          </ac:spMkLst>
        </pc:spChg>
        <pc:picChg chg="mod">
          <ac:chgData name="kaarestrom@outlook.com" userId="da299bbd4e5f8529" providerId="LiveId" clId="{428E1912-3218-4325-A83B-41DE4C551DF9}" dt="2020-08-29T00:14:28.329" v="117" actId="14100"/>
          <ac:picMkLst>
            <pc:docMk/>
            <pc:sldMk cId="0" sldId="268"/>
            <ac:picMk id="149" creationId="{00000000-0000-0000-0000-000000000000}"/>
          </ac:picMkLst>
        </pc:picChg>
      </pc:sldChg>
      <pc:sldChg chg="add del">
        <pc:chgData name="kaarestrom@outlook.com" userId="da299bbd4e5f8529" providerId="LiveId" clId="{428E1912-3218-4325-A83B-41DE4C551DF9}" dt="2020-08-29T00:16:35.777" v="224" actId="2696"/>
        <pc:sldMkLst>
          <pc:docMk/>
          <pc:sldMk cId="0" sldId="269"/>
        </pc:sldMkLst>
      </pc:sldChg>
      <pc:sldChg chg="modSp add del">
        <pc:chgData name="kaarestrom@outlook.com" userId="da299bbd4e5f8529" providerId="LiveId" clId="{428E1912-3218-4325-A83B-41DE4C551DF9}" dt="2020-08-29T00:20:02.308" v="329" actId="2696"/>
        <pc:sldMkLst>
          <pc:docMk/>
          <pc:sldMk cId="0" sldId="270"/>
        </pc:sldMkLst>
        <pc:spChg chg="mod">
          <ac:chgData name="kaarestrom@outlook.com" userId="da299bbd4e5f8529" providerId="LiveId" clId="{428E1912-3218-4325-A83B-41DE4C551DF9}" dt="2020-08-29T00:16:51.321" v="226"/>
          <ac:spMkLst>
            <pc:docMk/>
            <pc:sldMk cId="0" sldId="270"/>
            <ac:spMk id="162" creationId="{00000000-0000-0000-0000-000000000000}"/>
          </ac:spMkLst>
        </pc:spChg>
        <pc:spChg chg="mod">
          <ac:chgData name="kaarestrom@outlook.com" userId="da299bbd4e5f8529" providerId="LiveId" clId="{428E1912-3218-4325-A83B-41DE4C551DF9}" dt="2020-08-29T00:16:45.721" v="225" actId="14100"/>
          <ac:spMkLst>
            <pc:docMk/>
            <pc:sldMk cId="0" sldId="270"/>
            <ac:spMk id="163" creationId="{00000000-0000-0000-0000-000000000000}"/>
          </ac:spMkLst>
        </pc:spChg>
      </pc:sldChg>
      <pc:sldChg chg="modSp add">
        <pc:chgData name="kaarestrom@outlook.com" userId="da299bbd4e5f8529" providerId="LiveId" clId="{428E1912-3218-4325-A83B-41DE4C551DF9}" dt="2020-08-29T00:28:56.817" v="424" actId="14100"/>
        <pc:sldMkLst>
          <pc:docMk/>
          <pc:sldMk cId="0" sldId="280"/>
        </pc:sldMkLst>
        <pc:spChg chg="mod">
          <ac:chgData name="kaarestrom@outlook.com" userId="da299bbd4e5f8529" providerId="LiveId" clId="{428E1912-3218-4325-A83B-41DE4C551DF9}" dt="2020-08-29T00:28:56.817" v="424" actId="14100"/>
          <ac:spMkLst>
            <pc:docMk/>
            <pc:sldMk cId="0" sldId="280"/>
            <ac:spMk id="238" creationId="{00000000-0000-0000-0000-000000000000}"/>
          </ac:spMkLst>
        </pc:spChg>
        <pc:picChg chg="mod">
          <ac:chgData name="kaarestrom@outlook.com" userId="da299bbd4e5f8529" providerId="LiveId" clId="{428E1912-3218-4325-A83B-41DE4C551DF9}" dt="2020-08-29T00:28:27.326" v="407" actId="14100"/>
          <ac:picMkLst>
            <pc:docMk/>
            <pc:sldMk cId="0" sldId="280"/>
            <ac:picMk id="241" creationId="{00000000-0000-0000-0000-000000000000}"/>
          </ac:picMkLst>
        </pc:picChg>
        <pc:picChg chg="mod">
          <ac:chgData name="kaarestrom@outlook.com" userId="da299bbd4e5f8529" providerId="LiveId" clId="{428E1912-3218-4325-A83B-41DE4C551DF9}" dt="2020-08-29T00:28:24.555" v="406" actId="14100"/>
          <ac:picMkLst>
            <pc:docMk/>
            <pc:sldMk cId="0" sldId="280"/>
            <ac:picMk id="242" creationId="{00000000-0000-0000-0000-000000000000}"/>
          </ac:picMkLst>
        </pc:picChg>
      </pc:sldChg>
      <pc:sldChg chg="modSp">
        <pc:chgData name="kaarestrom@outlook.com" userId="da299bbd4e5f8529" providerId="LiveId" clId="{428E1912-3218-4325-A83B-41DE4C551DF9}" dt="2020-08-31T02:41:34.266" v="5008" actId="20577"/>
        <pc:sldMkLst>
          <pc:docMk/>
          <pc:sldMk cId="0" sldId="286"/>
        </pc:sldMkLst>
        <pc:spChg chg="mod">
          <ac:chgData name="kaarestrom@outlook.com" userId="da299bbd4e5f8529" providerId="LiveId" clId="{428E1912-3218-4325-A83B-41DE4C551DF9}" dt="2020-08-31T02:41:34.266" v="5008" actId="20577"/>
          <ac:spMkLst>
            <pc:docMk/>
            <pc:sldMk cId="0" sldId="286"/>
            <ac:spMk id="147458" creationId="{00000000-0000-0000-0000-000000000000}"/>
          </ac:spMkLst>
        </pc:spChg>
        <pc:spChg chg="mod">
          <ac:chgData name="kaarestrom@outlook.com" userId="da299bbd4e5f8529" providerId="LiveId" clId="{428E1912-3218-4325-A83B-41DE4C551DF9}" dt="2020-08-31T02:40:41.690" v="5001" actId="20577"/>
          <ac:spMkLst>
            <pc:docMk/>
            <pc:sldMk cId="0" sldId="286"/>
            <ac:spMk id="147459" creationId="{00000000-0000-0000-0000-000000000000}"/>
          </ac:spMkLst>
        </pc:spChg>
      </pc:sldChg>
      <pc:sldChg chg="modSp">
        <pc:chgData name="kaarestrom@outlook.com" userId="da299bbd4e5f8529" providerId="LiveId" clId="{428E1912-3218-4325-A83B-41DE4C551DF9}" dt="2020-08-31T02:43:08.959" v="5059" actId="14100"/>
        <pc:sldMkLst>
          <pc:docMk/>
          <pc:sldMk cId="0" sldId="287"/>
        </pc:sldMkLst>
        <pc:spChg chg="mod">
          <ac:chgData name="kaarestrom@outlook.com" userId="da299bbd4e5f8529" providerId="LiveId" clId="{428E1912-3218-4325-A83B-41DE4C551DF9}" dt="2020-08-31T02:42:30.312" v="5009" actId="255"/>
          <ac:spMkLst>
            <pc:docMk/>
            <pc:sldMk cId="0" sldId="287"/>
            <ac:spMk id="2" creationId="{00000000-0000-0000-0000-000000000000}"/>
          </ac:spMkLst>
        </pc:spChg>
        <pc:spChg chg="mod">
          <ac:chgData name="kaarestrom@outlook.com" userId="da299bbd4e5f8529" providerId="LiveId" clId="{428E1912-3218-4325-A83B-41DE4C551DF9}" dt="2020-08-31T02:43:08.959" v="5059" actId="14100"/>
          <ac:spMkLst>
            <pc:docMk/>
            <pc:sldMk cId="0" sldId="287"/>
            <ac:spMk id="3" creationId="{00000000-0000-0000-0000-000000000000}"/>
          </ac:spMkLst>
        </pc:spChg>
      </pc:sldChg>
      <pc:sldChg chg="modSp">
        <pc:chgData name="kaarestrom@outlook.com" userId="da299bbd4e5f8529" providerId="LiveId" clId="{428E1912-3218-4325-A83B-41DE4C551DF9}" dt="2020-08-30T21:12:06.707" v="4278" actId="14100"/>
        <pc:sldMkLst>
          <pc:docMk/>
          <pc:sldMk cId="0" sldId="288"/>
        </pc:sldMkLst>
        <pc:spChg chg="mod">
          <ac:chgData name="kaarestrom@outlook.com" userId="da299bbd4e5f8529" providerId="LiveId" clId="{428E1912-3218-4325-A83B-41DE4C551DF9}" dt="2020-08-30T21:12:06.707" v="4278" actId="14100"/>
          <ac:spMkLst>
            <pc:docMk/>
            <pc:sldMk cId="0" sldId="288"/>
            <ac:spMk id="2" creationId="{00000000-0000-0000-0000-000000000000}"/>
          </ac:spMkLst>
        </pc:spChg>
        <pc:spChg chg="mod">
          <ac:chgData name="kaarestrom@outlook.com" userId="da299bbd4e5f8529" providerId="LiveId" clId="{428E1912-3218-4325-A83B-41DE4C551DF9}" dt="2020-08-30T21:11:46.182" v="4274" actId="255"/>
          <ac:spMkLst>
            <pc:docMk/>
            <pc:sldMk cId="0" sldId="288"/>
            <ac:spMk id="3" creationId="{00000000-0000-0000-0000-000000000000}"/>
          </ac:spMkLst>
        </pc:spChg>
      </pc:sldChg>
      <pc:sldChg chg="modSp">
        <pc:chgData name="kaarestrom@outlook.com" userId="da299bbd4e5f8529" providerId="LiveId" clId="{428E1912-3218-4325-A83B-41DE4C551DF9}" dt="2020-08-30T21:12:20.334" v="4279" actId="255"/>
        <pc:sldMkLst>
          <pc:docMk/>
          <pc:sldMk cId="0" sldId="289"/>
        </pc:sldMkLst>
        <pc:spChg chg="mod">
          <ac:chgData name="kaarestrom@outlook.com" userId="da299bbd4e5f8529" providerId="LiveId" clId="{428E1912-3218-4325-A83B-41DE4C551DF9}" dt="2020-08-30T20:42:03.356" v="2695" actId="255"/>
          <ac:spMkLst>
            <pc:docMk/>
            <pc:sldMk cId="0" sldId="289"/>
            <ac:spMk id="2" creationId="{00000000-0000-0000-0000-000000000000}"/>
          </ac:spMkLst>
        </pc:spChg>
        <pc:spChg chg="mod">
          <ac:chgData name="kaarestrom@outlook.com" userId="da299bbd4e5f8529" providerId="LiveId" clId="{428E1912-3218-4325-A83B-41DE4C551DF9}" dt="2020-08-30T21:12:20.334" v="4279" actId="255"/>
          <ac:spMkLst>
            <pc:docMk/>
            <pc:sldMk cId="0" sldId="289"/>
            <ac:spMk id="3" creationId="{00000000-0000-0000-0000-000000000000}"/>
          </ac:spMkLst>
        </pc:spChg>
      </pc:sldChg>
      <pc:sldChg chg="modSp">
        <pc:chgData name="kaarestrom@outlook.com" userId="da299bbd4e5f8529" providerId="LiveId" clId="{428E1912-3218-4325-A83B-41DE4C551DF9}" dt="2020-08-31T02:43:19.238" v="5060" actId="14100"/>
        <pc:sldMkLst>
          <pc:docMk/>
          <pc:sldMk cId="0" sldId="290"/>
        </pc:sldMkLst>
        <pc:graphicFrameChg chg="mod modGraphic">
          <ac:chgData name="kaarestrom@outlook.com" userId="da299bbd4e5f8529" providerId="LiveId" clId="{428E1912-3218-4325-A83B-41DE4C551DF9}" dt="2020-08-31T02:43:19.238" v="5060" actId="14100"/>
          <ac:graphicFrameMkLst>
            <pc:docMk/>
            <pc:sldMk cId="0" sldId="290"/>
            <ac:graphicFrameMk id="5" creationId="{00000000-0000-0000-0000-000000000000}"/>
          </ac:graphicFrameMkLst>
        </pc:graphicFrameChg>
      </pc:sldChg>
      <pc:sldChg chg="modSp">
        <pc:chgData name="kaarestrom@outlook.com" userId="da299bbd4e5f8529" providerId="LiveId" clId="{428E1912-3218-4325-A83B-41DE4C551DF9}" dt="2020-08-31T02:44:29.232" v="5064" actId="122"/>
        <pc:sldMkLst>
          <pc:docMk/>
          <pc:sldMk cId="0" sldId="292"/>
        </pc:sldMkLst>
        <pc:graphicFrameChg chg="mod modGraphic">
          <ac:chgData name="kaarestrom@outlook.com" userId="da299bbd4e5f8529" providerId="LiveId" clId="{428E1912-3218-4325-A83B-41DE4C551DF9}" dt="2020-08-31T02:44:29.232" v="5064" actId="122"/>
          <ac:graphicFrameMkLst>
            <pc:docMk/>
            <pc:sldMk cId="0" sldId="292"/>
            <ac:graphicFrameMk id="5" creationId="{00000000-0000-0000-0000-000000000000}"/>
          </ac:graphicFrameMkLst>
        </pc:graphicFrameChg>
      </pc:sldChg>
      <pc:sldChg chg="modSp">
        <pc:chgData name="kaarestrom@outlook.com" userId="da299bbd4e5f8529" providerId="LiveId" clId="{428E1912-3218-4325-A83B-41DE4C551DF9}" dt="2020-08-30T21:13:58.925" v="4293" actId="20577"/>
        <pc:sldMkLst>
          <pc:docMk/>
          <pc:sldMk cId="0" sldId="293"/>
        </pc:sldMkLst>
        <pc:spChg chg="mod">
          <ac:chgData name="kaarestrom@outlook.com" userId="da299bbd4e5f8529" providerId="LiveId" clId="{428E1912-3218-4325-A83B-41DE4C551DF9}" dt="2020-08-30T21:13:58.925" v="4293" actId="20577"/>
          <ac:spMkLst>
            <pc:docMk/>
            <pc:sldMk cId="0" sldId="293"/>
            <ac:spMk id="3" creationId="{00000000-0000-0000-0000-000000000000}"/>
          </ac:spMkLst>
        </pc:spChg>
      </pc:sldChg>
      <pc:sldChg chg="modSp">
        <pc:chgData name="kaarestrom@outlook.com" userId="da299bbd4e5f8529" providerId="LiveId" clId="{428E1912-3218-4325-A83B-41DE4C551DF9}" dt="2020-08-31T02:44:04.107" v="5061" actId="14100"/>
        <pc:sldMkLst>
          <pc:docMk/>
          <pc:sldMk cId="0" sldId="294"/>
        </pc:sldMkLst>
        <pc:graphicFrameChg chg="mod">
          <ac:chgData name="kaarestrom@outlook.com" userId="da299bbd4e5f8529" providerId="LiveId" clId="{428E1912-3218-4325-A83B-41DE4C551DF9}" dt="2020-08-31T02:44:04.107" v="5061" actId="14100"/>
          <ac:graphicFrameMkLst>
            <pc:docMk/>
            <pc:sldMk cId="0" sldId="294"/>
            <ac:graphicFrameMk id="31748" creationId="{7AC62BA6-BEBF-4785-9D51-0AC2683F15F2}"/>
          </ac:graphicFrameMkLst>
        </pc:graphicFrameChg>
      </pc:sldChg>
      <pc:sldChg chg="modSp add">
        <pc:chgData name="kaarestrom@outlook.com" userId="da299bbd4e5f8529" providerId="LiveId" clId="{428E1912-3218-4325-A83B-41DE4C551DF9}" dt="2020-08-30T20:09:04.014" v="1991" actId="20577"/>
        <pc:sldMkLst>
          <pc:docMk/>
          <pc:sldMk cId="1364508141" sldId="295"/>
        </pc:sldMkLst>
        <pc:spChg chg="mod">
          <ac:chgData name="kaarestrom@outlook.com" userId="da299bbd4e5f8529" providerId="LiveId" clId="{428E1912-3218-4325-A83B-41DE4C551DF9}" dt="2020-08-29T00:17:32.652" v="236" actId="255"/>
          <ac:spMkLst>
            <pc:docMk/>
            <pc:sldMk cId="1364508141" sldId="295"/>
            <ac:spMk id="2" creationId="{FDAB5650-C459-4FC8-8DFF-46442464713E}"/>
          </ac:spMkLst>
        </pc:spChg>
        <pc:spChg chg="mod">
          <ac:chgData name="kaarestrom@outlook.com" userId="da299bbd4e5f8529" providerId="LiveId" clId="{428E1912-3218-4325-A83B-41DE4C551DF9}" dt="2020-08-30T20:09:04.014" v="1991" actId="20577"/>
          <ac:spMkLst>
            <pc:docMk/>
            <pc:sldMk cId="1364508141" sldId="295"/>
            <ac:spMk id="4" creationId="{EDBD064C-62B2-43DB-949A-9803D7E36017}"/>
          </ac:spMkLst>
        </pc:spChg>
      </pc:sldChg>
      <pc:sldChg chg="addSp delSp modSp add">
        <pc:chgData name="kaarestrom@outlook.com" userId="da299bbd4e5f8529" providerId="LiveId" clId="{428E1912-3218-4325-A83B-41DE4C551DF9}" dt="2020-08-29T00:22:45.318" v="367" actId="20577"/>
        <pc:sldMkLst>
          <pc:docMk/>
          <pc:sldMk cId="3861967762" sldId="296"/>
        </pc:sldMkLst>
        <pc:spChg chg="mod">
          <ac:chgData name="kaarestrom@outlook.com" userId="da299bbd4e5f8529" providerId="LiveId" clId="{428E1912-3218-4325-A83B-41DE4C551DF9}" dt="2020-08-29T00:22:45.318" v="367" actId="20577"/>
          <ac:spMkLst>
            <pc:docMk/>
            <pc:sldMk cId="3861967762" sldId="296"/>
            <ac:spMk id="2" creationId="{54BB9E5A-0C79-42F2-96C6-24604A14CA78}"/>
          </ac:spMkLst>
        </pc:spChg>
        <pc:spChg chg="del">
          <ac:chgData name="kaarestrom@outlook.com" userId="da299bbd4e5f8529" providerId="LiveId" clId="{428E1912-3218-4325-A83B-41DE4C551DF9}" dt="2020-08-29T00:21:13.231" v="331"/>
          <ac:spMkLst>
            <pc:docMk/>
            <pc:sldMk cId="3861967762" sldId="296"/>
            <ac:spMk id="4" creationId="{07754422-6EEF-4B08-BBB8-F2036030393A}"/>
          </ac:spMkLst>
        </pc:spChg>
        <pc:picChg chg="add mod">
          <ac:chgData name="kaarestrom@outlook.com" userId="da299bbd4e5f8529" providerId="LiveId" clId="{428E1912-3218-4325-A83B-41DE4C551DF9}" dt="2020-08-29T00:22:14.674" v="362" actId="14100"/>
          <ac:picMkLst>
            <pc:docMk/>
            <pc:sldMk cId="3861967762" sldId="296"/>
            <ac:picMk id="5" creationId="{3D10359C-D151-476E-85C8-953DD5638DC4}"/>
          </ac:picMkLst>
        </pc:picChg>
      </pc:sldChg>
      <pc:sldChg chg="add del">
        <pc:chgData name="kaarestrom@outlook.com" userId="da299bbd4e5f8529" providerId="LiveId" clId="{428E1912-3218-4325-A83B-41DE4C551DF9}" dt="2020-08-29T00:29:01.470" v="425" actId="2696"/>
        <pc:sldMkLst>
          <pc:docMk/>
          <pc:sldMk cId="1697384201" sldId="297"/>
        </pc:sldMkLst>
      </pc:sldChg>
      <pc:sldChg chg="addSp delSp modSp add">
        <pc:chgData name="kaarestrom@outlook.com" userId="da299bbd4e5f8529" providerId="LiveId" clId="{428E1912-3218-4325-A83B-41DE4C551DF9}" dt="2020-08-29T00:40:45.334" v="506" actId="14100"/>
        <pc:sldMkLst>
          <pc:docMk/>
          <pc:sldMk cId="3775580362" sldId="297"/>
        </pc:sldMkLst>
        <pc:spChg chg="mod">
          <ac:chgData name="kaarestrom@outlook.com" userId="da299bbd4e5f8529" providerId="LiveId" clId="{428E1912-3218-4325-A83B-41DE4C551DF9}" dt="2020-08-29T00:40:12.118" v="498" actId="20577"/>
          <ac:spMkLst>
            <pc:docMk/>
            <pc:sldMk cId="3775580362" sldId="297"/>
            <ac:spMk id="2" creationId="{8BD97AAE-3540-40E5-B644-770F54278969}"/>
          </ac:spMkLst>
        </pc:spChg>
        <pc:spChg chg="del">
          <ac:chgData name="kaarestrom@outlook.com" userId="da299bbd4e5f8529" providerId="LiveId" clId="{428E1912-3218-4325-A83B-41DE4C551DF9}" dt="2020-08-29T00:39:09.603" v="427"/>
          <ac:spMkLst>
            <pc:docMk/>
            <pc:sldMk cId="3775580362" sldId="297"/>
            <ac:spMk id="4" creationId="{B4586892-E358-4764-AC96-C6E1DA10ADE4}"/>
          </ac:spMkLst>
        </pc:spChg>
        <pc:picChg chg="add mod">
          <ac:chgData name="kaarestrom@outlook.com" userId="da299bbd4e5f8529" providerId="LiveId" clId="{428E1912-3218-4325-A83B-41DE4C551DF9}" dt="2020-08-29T00:40:45.334" v="506" actId="14100"/>
          <ac:picMkLst>
            <pc:docMk/>
            <pc:sldMk cId="3775580362" sldId="297"/>
            <ac:picMk id="5" creationId="{3434FDA3-CC56-4916-ABB9-1E89BC800DB1}"/>
          </ac:picMkLst>
        </pc:picChg>
      </pc:sldChg>
      <pc:sldChg chg="modSp add del">
        <pc:chgData name="kaarestrom@outlook.com" userId="da299bbd4e5f8529" providerId="LiveId" clId="{428E1912-3218-4325-A83B-41DE4C551DF9}" dt="2020-08-31T02:46:15.290" v="5065" actId="2696"/>
        <pc:sldMkLst>
          <pc:docMk/>
          <pc:sldMk cId="2421717630" sldId="298"/>
        </pc:sldMkLst>
        <pc:spChg chg="mod">
          <ac:chgData name="kaarestrom@outlook.com" userId="da299bbd4e5f8529" providerId="LiveId" clId="{428E1912-3218-4325-A83B-41DE4C551DF9}" dt="2020-08-30T19:27:21.283" v="635" actId="20577"/>
          <ac:spMkLst>
            <pc:docMk/>
            <pc:sldMk cId="2421717630" sldId="298"/>
            <ac:spMk id="2" creationId="{8DF97A38-DB29-4EFA-98F1-7BFB784CBA61}"/>
          </ac:spMkLst>
        </pc:spChg>
        <pc:spChg chg="mod">
          <ac:chgData name="kaarestrom@outlook.com" userId="da299bbd4e5f8529" providerId="LiveId" clId="{428E1912-3218-4325-A83B-41DE4C551DF9}" dt="2020-08-30T19:26:45.595" v="629" actId="20577"/>
          <ac:spMkLst>
            <pc:docMk/>
            <pc:sldMk cId="2421717630" sldId="298"/>
            <ac:spMk id="4" creationId="{D04694F5-F319-4302-93D3-DFBDFCE5240F}"/>
          </ac:spMkLst>
        </pc:spChg>
      </pc:sldChg>
      <pc:sldChg chg="addSp delSp modSp add">
        <pc:chgData name="kaarestrom@outlook.com" userId="da299bbd4e5f8529" providerId="LiveId" clId="{428E1912-3218-4325-A83B-41DE4C551DF9}" dt="2020-08-30T02:05:15.590" v="628" actId="255"/>
        <pc:sldMkLst>
          <pc:docMk/>
          <pc:sldMk cId="4243858546" sldId="299"/>
        </pc:sldMkLst>
        <pc:spChg chg="mod">
          <ac:chgData name="kaarestrom@outlook.com" userId="da299bbd4e5f8529" providerId="LiveId" clId="{428E1912-3218-4325-A83B-41DE4C551DF9}" dt="2020-08-30T02:05:15.590" v="628" actId="255"/>
          <ac:spMkLst>
            <pc:docMk/>
            <pc:sldMk cId="4243858546" sldId="299"/>
            <ac:spMk id="2" creationId="{893ED110-FFE5-4DDC-A450-F5F57FADE0DE}"/>
          </ac:spMkLst>
        </pc:spChg>
        <pc:spChg chg="del mod">
          <ac:chgData name="kaarestrom@outlook.com" userId="da299bbd4e5f8529" providerId="LiveId" clId="{428E1912-3218-4325-A83B-41DE4C551DF9}" dt="2020-08-30T02:04:00.741" v="594"/>
          <ac:spMkLst>
            <pc:docMk/>
            <pc:sldMk cId="4243858546" sldId="299"/>
            <ac:spMk id="4" creationId="{9F5F6E78-5FB9-43ED-BAE7-196FCD0EFC48}"/>
          </ac:spMkLst>
        </pc:spChg>
        <pc:picChg chg="add mod">
          <ac:chgData name="kaarestrom@outlook.com" userId="da299bbd4e5f8529" providerId="LiveId" clId="{428E1912-3218-4325-A83B-41DE4C551DF9}" dt="2020-08-30T02:04:37.674" v="602" actId="14100"/>
          <ac:picMkLst>
            <pc:docMk/>
            <pc:sldMk cId="4243858546" sldId="299"/>
            <ac:picMk id="6" creationId="{A2C31C37-115F-4F29-A014-51ABC8C09858}"/>
          </ac:picMkLst>
        </pc:picChg>
      </pc:sldChg>
      <pc:sldChg chg="addSp delSp modSp add mod">
        <pc:chgData name="kaarestrom@outlook.com" userId="da299bbd4e5f8529" providerId="LiveId" clId="{428E1912-3218-4325-A83B-41DE4C551DF9}" dt="2020-08-30T19:42:23.866" v="755" actId="20577"/>
        <pc:sldMkLst>
          <pc:docMk/>
          <pc:sldMk cId="2598341494" sldId="300"/>
        </pc:sldMkLst>
        <pc:spChg chg="mod">
          <ac:chgData name="kaarestrom@outlook.com" userId="da299bbd4e5f8529" providerId="LiveId" clId="{428E1912-3218-4325-A83B-41DE4C551DF9}" dt="2020-08-30T19:42:23.866" v="755" actId="20577"/>
          <ac:spMkLst>
            <pc:docMk/>
            <pc:sldMk cId="2598341494" sldId="300"/>
            <ac:spMk id="2" creationId="{1AC91594-19DB-49F9-8D8F-426417846604}"/>
          </ac:spMkLst>
        </pc:spChg>
        <pc:spChg chg="del mod">
          <ac:chgData name="kaarestrom@outlook.com" userId="da299bbd4e5f8529" providerId="LiveId" clId="{428E1912-3218-4325-A83B-41DE4C551DF9}" dt="2020-08-30T19:30:55.381" v="656" actId="1957"/>
          <ac:spMkLst>
            <pc:docMk/>
            <pc:sldMk cId="2598341494" sldId="300"/>
            <ac:spMk id="4" creationId="{AEEBC3D1-F506-4002-A2AC-C3FD65D66F08}"/>
          </ac:spMkLst>
        </pc:spChg>
        <pc:graphicFrameChg chg="add mod">
          <ac:chgData name="kaarestrom@outlook.com" userId="da299bbd4e5f8529" providerId="LiveId" clId="{428E1912-3218-4325-A83B-41DE4C551DF9}" dt="2020-08-30T19:30:55.381" v="656" actId="1957"/>
          <ac:graphicFrameMkLst>
            <pc:docMk/>
            <pc:sldMk cId="2598341494" sldId="300"/>
            <ac:graphicFrameMk id="7" creationId="{0FB1A1FF-B64D-4FA6-B327-FC8BC355F93E}"/>
          </ac:graphicFrameMkLst>
        </pc:graphicFrameChg>
      </pc:sldChg>
      <pc:sldChg chg="modSp add">
        <pc:chgData name="kaarestrom@outlook.com" userId="da299bbd4e5f8529" providerId="LiveId" clId="{428E1912-3218-4325-A83B-41DE4C551DF9}" dt="2020-08-30T21:30:18.964" v="4581" actId="20577"/>
        <pc:sldMkLst>
          <pc:docMk/>
          <pc:sldMk cId="1035381371" sldId="301"/>
        </pc:sldMkLst>
        <pc:spChg chg="mod">
          <ac:chgData name="kaarestrom@outlook.com" userId="da299bbd4e5f8529" providerId="LiveId" clId="{428E1912-3218-4325-A83B-41DE4C551DF9}" dt="2020-08-30T19:59:33.294" v="1747" actId="14100"/>
          <ac:spMkLst>
            <pc:docMk/>
            <pc:sldMk cId="1035381371" sldId="301"/>
            <ac:spMk id="2" creationId="{AE98C96E-132F-4A88-B1ED-BC3E714E13A4}"/>
          </ac:spMkLst>
        </pc:spChg>
        <pc:spChg chg="mod">
          <ac:chgData name="kaarestrom@outlook.com" userId="da299bbd4e5f8529" providerId="LiveId" clId="{428E1912-3218-4325-A83B-41DE4C551DF9}" dt="2020-08-30T21:30:18.964" v="4581" actId="20577"/>
          <ac:spMkLst>
            <pc:docMk/>
            <pc:sldMk cId="1035381371" sldId="301"/>
            <ac:spMk id="4" creationId="{EC715354-11B2-4FFA-86A4-D1F7E68B8F41}"/>
          </ac:spMkLst>
        </pc:spChg>
      </pc:sldChg>
      <pc:sldChg chg="modSp add">
        <pc:chgData name="kaarestrom@outlook.com" userId="da299bbd4e5f8529" providerId="LiveId" clId="{428E1912-3218-4325-A83B-41DE4C551DF9}" dt="2020-08-30T21:14:54.541" v="4296" actId="20577"/>
        <pc:sldMkLst>
          <pc:docMk/>
          <pc:sldMk cId="3114745697" sldId="302"/>
        </pc:sldMkLst>
        <pc:spChg chg="mod">
          <ac:chgData name="kaarestrom@outlook.com" userId="da299bbd4e5f8529" providerId="LiveId" clId="{428E1912-3218-4325-A83B-41DE4C551DF9}" dt="2020-08-30T20:04:24.118" v="1950" actId="255"/>
          <ac:spMkLst>
            <pc:docMk/>
            <pc:sldMk cId="3114745697" sldId="302"/>
            <ac:spMk id="2" creationId="{DECCD38F-5286-40FF-9BE8-C822D23236EC}"/>
          </ac:spMkLst>
        </pc:spChg>
        <pc:spChg chg="mod">
          <ac:chgData name="kaarestrom@outlook.com" userId="da299bbd4e5f8529" providerId="LiveId" clId="{428E1912-3218-4325-A83B-41DE4C551DF9}" dt="2020-08-30T21:14:54.541" v="4296" actId="20577"/>
          <ac:spMkLst>
            <pc:docMk/>
            <pc:sldMk cId="3114745697" sldId="302"/>
            <ac:spMk id="4" creationId="{3A8F2F54-C50C-4995-AD19-2C86CF7B89C0}"/>
          </ac:spMkLst>
        </pc:spChg>
      </pc:sldChg>
      <pc:sldChg chg="modSp add">
        <pc:chgData name="kaarestrom@outlook.com" userId="da299bbd4e5f8529" providerId="LiveId" clId="{428E1912-3218-4325-A83B-41DE4C551DF9}" dt="2020-08-30T21:09:32.719" v="4261" actId="27636"/>
        <pc:sldMkLst>
          <pc:docMk/>
          <pc:sldMk cId="2302149353" sldId="303"/>
        </pc:sldMkLst>
        <pc:spChg chg="mod">
          <ac:chgData name="kaarestrom@outlook.com" userId="da299bbd4e5f8529" providerId="LiveId" clId="{428E1912-3218-4325-A83B-41DE4C551DF9}" dt="2020-08-30T20:43:02.181" v="2735" actId="20577"/>
          <ac:spMkLst>
            <pc:docMk/>
            <pc:sldMk cId="2302149353" sldId="303"/>
            <ac:spMk id="2" creationId="{8A57F5D3-5DDB-448D-9DA9-D891D84F4EAB}"/>
          </ac:spMkLst>
        </pc:spChg>
        <pc:spChg chg="mod">
          <ac:chgData name="kaarestrom@outlook.com" userId="da299bbd4e5f8529" providerId="LiveId" clId="{428E1912-3218-4325-A83B-41DE4C551DF9}" dt="2020-08-30T21:09:32.719" v="4261" actId="27636"/>
          <ac:spMkLst>
            <pc:docMk/>
            <pc:sldMk cId="2302149353" sldId="303"/>
            <ac:spMk id="4" creationId="{01832E4F-528C-4873-93E7-8ABB71E0385A}"/>
          </ac:spMkLst>
        </pc:spChg>
      </pc:sldChg>
      <pc:sldChg chg="addSp delSp modSp add mod">
        <pc:chgData name="kaarestrom@outlook.com" userId="da299bbd4e5f8529" providerId="LiveId" clId="{428E1912-3218-4325-A83B-41DE4C551DF9}" dt="2020-08-31T02:28:46.270" v="4835" actId="255"/>
        <pc:sldMkLst>
          <pc:docMk/>
          <pc:sldMk cId="3602642434" sldId="304"/>
        </pc:sldMkLst>
        <pc:spChg chg="mod">
          <ac:chgData name="kaarestrom@outlook.com" userId="da299bbd4e5f8529" providerId="LiveId" clId="{428E1912-3218-4325-A83B-41DE4C551DF9}" dt="2020-08-31T02:28:46.270" v="4835" actId="255"/>
          <ac:spMkLst>
            <pc:docMk/>
            <pc:sldMk cId="3602642434" sldId="304"/>
            <ac:spMk id="2" creationId="{01F61D26-8BD0-4AB1-BE07-7C6C39D2485E}"/>
          </ac:spMkLst>
        </pc:spChg>
        <pc:spChg chg="del mod">
          <ac:chgData name="kaarestrom@outlook.com" userId="da299bbd4e5f8529" providerId="LiveId" clId="{428E1912-3218-4325-A83B-41DE4C551DF9}" dt="2020-08-30T22:17:49.697" v="4584" actId="1957"/>
          <ac:spMkLst>
            <pc:docMk/>
            <pc:sldMk cId="3602642434" sldId="304"/>
            <ac:spMk id="4" creationId="{23038B1B-A84F-41CC-A108-61353358DE0D}"/>
          </ac:spMkLst>
        </pc:spChg>
        <pc:graphicFrameChg chg="add mod">
          <ac:chgData name="kaarestrom@outlook.com" userId="da299bbd4e5f8529" providerId="LiveId" clId="{428E1912-3218-4325-A83B-41DE4C551DF9}" dt="2020-08-30T22:28:27.992" v="4676" actId="14100"/>
          <ac:graphicFrameMkLst>
            <pc:docMk/>
            <pc:sldMk cId="3602642434" sldId="304"/>
            <ac:graphicFrameMk id="7" creationId="{F0ECAD7C-A832-4D60-BE48-D315BB4FCBD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Taxes</a:t>
            </a:r>
            <a:r>
              <a:rPr lang="en-US" baseline="0" dirty="0"/>
              <a:t> in Scandinavia and the USA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Top Inc Tax</c:v>
                </c:pt>
                <c:pt idx="1">
                  <c:v>$50k Tax</c:v>
                </c:pt>
                <c:pt idx="2">
                  <c:v>Sales/VAT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55.9</c:v>
                </c:pt>
                <c:pt idx="1">
                  <c:v>45.1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0-4ED8-A616-BFA06BB5C7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Top Inc Tax</c:v>
                </c:pt>
                <c:pt idx="1">
                  <c:v>$50k Tax</c:v>
                </c:pt>
                <c:pt idx="2">
                  <c:v>Sales/VAT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67</c:v>
                </c:pt>
                <c:pt idx="1">
                  <c:v>57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0-4ED8-A616-BFA06BB5C7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Iceland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Top Inc Tax</c:v>
                </c:pt>
                <c:pt idx="1">
                  <c:v>$50k Tax</c:v>
                </c:pt>
                <c:pt idx="2">
                  <c:v>Sales/VAT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46.2</c:v>
                </c:pt>
                <c:pt idx="1">
                  <c:v>36.9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60-4ED8-A616-BFA06BB5C75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Norway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Top Inc Tax</c:v>
                </c:pt>
                <c:pt idx="1">
                  <c:v>$50k Tax</c:v>
                </c:pt>
                <c:pt idx="2">
                  <c:v>Sales/VAT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46.2</c:v>
                </c:pt>
                <c:pt idx="1">
                  <c:v>34.4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60-4ED8-A616-BFA06BB5C75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Top Inc Tax</c:v>
                </c:pt>
                <c:pt idx="1">
                  <c:v>$50k Tax</c:v>
                </c:pt>
                <c:pt idx="2">
                  <c:v>Sales/VAT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52.65</c:v>
                </c:pt>
                <c:pt idx="1">
                  <c:v>23.2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60-4ED8-A616-BFA06BB5C75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Top Inc Tax</c:v>
                </c:pt>
                <c:pt idx="1">
                  <c:v>$50k Tax</c:v>
                </c:pt>
                <c:pt idx="2">
                  <c:v>Sales/VAT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39.4</c:v>
                </c:pt>
                <c:pt idx="1">
                  <c:v>19.7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60-4ED8-A616-BFA06BB5C7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8555903"/>
        <c:axId val="609471119"/>
        <c:axId val="0"/>
      </c:bar3DChart>
      <c:catAx>
        <c:axId val="27855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471119"/>
        <c:crosses val="autoZero"/>
        <c:auto val="1"/>
        <c:lblAlgn val="ctr"/>
        <c:lblOffset val="100"/>
        <c:noMultiLvlLbl val="0"/>
      </c:catAx>
      <c:valAx>
        <c:axId val="609471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855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Denmark</c:v>
                </c:pt>
                <c:pt idx="1">
                  <c:v>Finland</c:v>
                </c:pt>
                <c:pt idx="2">
                  <c:v>Iceland</c:v>
                </c:pt>
                <c:pt idx="3">
                  <c:v>Norway</c:v>
                </c:pt>
                <c:pt idx="4">
                  <c:v>Sweden</c:v>
                </c:pt>
                <c:pt idx="5">
                  <c:v>OECD</c:v>
                </c:pt>
                <c:pt idx="6">
                  <c:v>USA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</c:v>
                </c:pt>
                <c:pt idx="1">
                  <c:v>33</c:v>
                </c:pt>
                <c:pt idx="2">
                  <c:v>41</c:v>
                </c:pt>
                <c:pt idx="3">
                  <c:v>36</c:v>
                </c:pt>
                <c:pt idx="4">
                  <c:v>40</c:v>
                </c:pt>
                <c:pt idx="5">
                  <c:v>37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A-4F09-9FC5-79B4624E56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Tax Wdg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Denmark</c:v>
                </c:pt>
                <c:pt idx="1">
                  <c:v>Finland</c:v>
                </c:pt>
                <c:pt idx="2">
                  <c:v>Iceland</c:v>
                </c:pt>
                <c:pt idx="3">
                  <c:v>Norway</c:v>
                </c:pt>
                <c:pt idx="4">
                  <c:v>Sweden</c:v>
                </c:pt>
                <c:pt idx="5">
                  <c:v>OECD</c:v>
                </c:pt>
                <c:pt idx="6">
                  <c:v>USA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</c:v>
                </c:pt>
                <c:pt idx="1">
                  <c:v>44</c:v>
                </c:pt>
                <c:pt idx="2">
                  <c:v>34</c:v>
                </c:pt>
                <c:pt idx="3">
                  <c:v>36</c:v>
                </c:pt>
                <c:pt idx="4">
                  <c:v>43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A-4F09-9FC5-79B4624E56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Wage Cost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Denmark</c:v>
                </c:pt>
                <c:pt idx="1">
                  <c:v>Finland</c:v>
                </c:pt>
                <c:pt idx="2">
                  <c:v>Iceland</c:v>
                </c:pt>
                <c:pt idx="3">
                  <c:v>Norway</c:v>
                </c:pt>
                <c:pt idx="4">
                  <c:v>Sweden</c:v>
                </c:pt>
                <c:pt idx="5">
                  <c:v>OECD</c:v>
                </c:pt>
                <c:pt idx="6">
                  <c:v>USA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70</c:v>
                </c:pt>
                <c:pt idx="1">
                  <c:v>76</c:v>
                </c:pt>
                <c:pt idx="2">
                  <c:v>67</c:v>
                </c:pt>
                <c:pt idx="3">
                  <c:v>70</c:v>
                </c:pt>
                <c:pt idx="4">
                  <c:v>76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A-4F09-9FC5-79B4624E5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7028111"/>
        <c:axId val="293217967"/>
        <c:axId val="0"/>
      </c:bar3DChart>
      <c:catAx>
        <c:axId val="48702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217967"/>
        <c:crosses val="autoZero"/>
        <c:auto val="1"/>
        <c:lblAlgn val="ctr"/>
        <c:lblOffset val="100"/>
        <c:noMultiLvlLbl val="0"/>
      </c:catAx>
      <c:valAx>
        <c:axId val="29321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02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4B49C-8706-424E-A684-9BB404CFB921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C703-0951-4B93-BDF6-3CF213131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CEDACA8-1F60-4392-9D05-D5F1E8DFD5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11b7e7de7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11b7e7de7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1b7e7de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1b7e7de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11b7e7de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11b7e7de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382CC0-6840-4564-8C90-B412B0C2DB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2BD15-D550-452F-A799-6CD49C0D2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7811A5-7738-4DD3-B1BF-E182A7E70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32F2-571E-4F42-AB7A-8739FB05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2AEC-0BE6-4C4E-B1D9-9573725C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CE14-8E61-4EB7-B6C8-CF11B6D2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B469B2-EB76-4C7C-ACB4-5062670FC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63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64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80CC59A-ECF7-44BB-AA13-F99898E19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FD0AD-1D16-423E-97D0-2F4212B295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010F-19C7-45F7-9C9D-CCE8048993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F15BB9-CD69-4752-8B37-E8BDBFA1A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0E2597-CA5E-428B-89B9-DB253587C1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15D40-21FF-4735-8B61-A77A3B3D9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811E94-878F-4964-9BC7-51EF6F23E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C3540B-CDB6-4E8C-9D64-4163FEC654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0471D-1E1B-4539-BFC0-57F1D2C592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971800"/>
            <a:ext cx="8382000" cy="2438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en-US" sz="32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Social and Gender Equality IN NORDIC POLITICS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2483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POLI 120E</a:t>
            </a:r>
            <a:br>
              <a:rPr lang="en-US" dirty="0"/>
            </a:br>
            <a:r>
              <a:rPr lang="en-US" dirty="0"/>
              <a:t>Scandinavian Politics</a:t>
            </a:r>
            <a:br>
              <a:rPr lang="en-US" dirty="0"/>
            </a:br>
            <a:r>
              <a:rPr lang="en-US" sz="3100" dirty="0"/>
              <a:t>Prof. Kaare W. </a:t>
            </a:r>
            <a:r>
              <a:rPr lang="en-US" sz="3100" dirty="0" err="1"/>
              <a:t>Strøm</a:t>
            </a:r>
            <a:endParaRPr lang="en-US"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Representation: </a:t>
            </a:r>
            <a:br>
              <a:rPr lang="en-US" sz="3200" dirty="0"/>
            </a:br>
            <a:r>
              <a:rPr lang="en-US" sz="3200" dirty="0"/>
              <a:t>Women’s Share of Parliamentarians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7842063"/>
              </p:ext>
            </p:extLst>
          </p:nvPr>
        </p:nvGraphicFramePr>
        <p:xfrm>
          <a:off x="152400" y="1371600"/>
          <a:ext cx="8839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1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536">
                <a:tc>
                  <a:txBody>
                    <a:bodyPr/>
                    <a:lstStyle/>
                    <a:p>
                      <a:r>
                        <a:rPr lang="en-US" sz="2400" dirty="0"/>
                        <a:t>First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36">
                <a:tc>
                  <a:txBody>
                    <a:bodyPr/>
                    <a:lstStyle/>
                    <a:p>
                      <a:r>
                        <a:rPr lang="en-US" sz="2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536">
                <a:tc>
                  <a:txBody>
                    <a:bodyPr/>
                    <a:lstStyle/>
                    <a:p>
                      <a:r>
                        <a:rPr lang="en-US" sz="2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7856">
                <a:tc>
                  <a:txBody>
                    <a:bodyPr/>
                    <a:lstStyle/>
                    <a:p>
                      <a:r>
                        <a:rPr lang="en-US" sz="2400" dirty="0"/>
                        <a:t>As of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76C50BA9-5EBD-4E77-87AD-9BD11AA0C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9CEBDE5-F88B-4A3F-8B2A-2C255D959255}" type="slidenum">
              <a:rPr lang="en-US" altLang="en-US">
                <a:solidFill>
                  <a:srgbClr val="7B9899"/>
                </a:solidFill>
              </a:rPr>
              <a:pPr/>
              <a:t>11</a:t>
            </a:fld>
            <a:endParaRPr lang="en-US" altLang="en-US">
              <a:solidFill>
                <a:srgbClr val="7B9899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B150720-BCCA-4EEA-AAD8-FDE103F0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Women’s Parliamentary Representation</a:t>
            </a:r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7AC62BA6-BEBF-4785-9D51-0AC2683F15F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418848"/>
              </p:ext>
            </p:extLst>
          </p:nvPr>
        </p:nvGraphicFramePr>
        <p:xfrm>
          <a:off x="152400" y="1524000"/>
          <a:ext cx="88392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7619823" imgH="5084111" progId="MSGraph.Chart.8">
                  <p:embed followColorScheme="full"/>
                </p:oleObj>
              </mc:Choice>
              <mc:Fallback>
                <p:oleObj name="Chart" r:id="rId3" imgW="7619823" imgH="5084111" progId="MSGraph.Chart.8">
                  <p:embed followColorScheme="full"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7AC62BA6-BEBF-4785-9D51-0AC2683F1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88392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739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Executive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6394092"/>
              </p:ext>
            </p:extLst>
          </p:nvPr>
        </p:nvGraphicFramePr>
        <p:xfrm>
          <a:off x="152400" y="1371600"/>
          <a:ext cx="8839200" cy="536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867">
                <a:tc>
                  <a:txBody>
                    <a:bodyPr/>
                    <a:lstStyle/>
                    <a:p>
                      <a:r>
                        <a:rPr lang="en-US" sz="2400" dirty="0"/>
                        <a:t>First Cabinet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811">
                <a:tc>
                  <a:txBody>
                    <a:bodyPr/>
                    <a:lstStyle/>
                    <a:p>
                      <a:r>
                        <a:rPr lang="en-US" sz="2400" dirty="0"/>
                        <a:t>First Prime Minister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811">
                <a:tc>
                  <a:txBody>
                    <a:bodyPr/>
                    <a:lstStyle/>
                    <a:p>
                      <a:r>
                        <a:rPr lang="en-US" sz="2400" dirty="0"/>
                        <a:t>10% of Cabinet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811">
                <a:tc>
                  <a:txBody>
                    <a:bodyPr/>
                    <a:lstStyle/>
                    <a:p>
                      <a:r>
                        <a:rPr lang="en-US" sz="2400" dirty="0"/>
                        <a:t>30% of</a:t>
                      </a:r>
                      <a:r>
                        <a:rPr lang="en-US" sz="2400" baseline="0" dirty="0"/>
                        <a:t> Cabinet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974">
                <a:tc>
                  <a:txBody>
                    <a:bodyPr/>
                    <a:lstStyle/>
                    <a:p>
                      <a:r>
                        <a:rPr lang="en-US" sz="2400" dirty="0"/>
                        <a:t>% in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4811">
                <a:tc>
                  <a:txBody>
                    <a:bodyPr/>
                    <a:lstStyle/>
                    <a:p>
                      <a:r>
                        <a:rPr lang="en-US" sz="2400" dirty="0"/>
                        <a:t>First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977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Gender and the Welfare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5105400"/>
          </a:xfrm>
        </p:spPr>
        <p:txBody>
          <a:bodyPr>
            <a:noAutofit/>
          </a:bodyPr>
          <a:lstStyle/>
          <a:p>
            <a:r>
              <a:rPr lang="en-US" sz="2000" dirty="0"/>
              <a:t>The “gendered” welfare state after World War II</a:t>
            </a:r>
          </a:p>
          <a:p>
            <a:pPr lvl="1"/>
            <a:r>
              <a:rPr lang="en-US" sz="2000" dirty="0"/>
              <a:t>Transition from focus on industrial workers to families</a:t>
            </a:r>
          </a:p>
          <a:p>
            <a:r>
              <a:rPr lang="en-US" sz="2000" dirty="0"/>
              <a:t>Key provisions</a:t>
            </a:r>
          </a:p>
          <a:p>
            <a:pPr lvl="1"/>
            <a:r>
              <a:rPr lang="en-US" sz="2000" dirty="0"/>
              <a:t>Educational expansion</a:t>
            </a:r>
          </a:p>
          <a:p>
            <a:pPr lvl="1"/>
            <a:r>
              <a:rPr lang="en-US" sz="2000" dirty="0"/>
              <a:t>Child benefits</a:t>
            </a:r>
          </a:p>
          <a:p>
            <a:pPr lvl="1"/>
            <a:r>
              <a:rPr lang="en-US" sz="2000" dirty="0"/>
              <a:t>Family leave policies, facilitation of part-time work</a:t>
            </a:r>
          </a:p>
          <a:p>
            <a:r>
              <a:rPr lang="en-US" sz="2000" dirty="0"/>
              <a:t>Occupational expansion favoring women</a:t>
            </a:r>
          </a:p>
          <a:p>
            <a:pPr lvl="1"/>
            <a:r>
              <a:rPr lang="en-US" sz="2000" dirty="0"/>
              <a:t>Expansion of education, public health, social services</a:t>
            </a:r>
          </a:p>
          <a:p>
            <a:pPr lvl="1"/>
            <a:r>
              <a:rPr lang="en-US" sz="2000" dirty="0"/>
              <a:t>Introduction of generous leave policies, affirmative action, gender quotas, particularly in the public sector</a:t>
            </a:r>
          </a:p>
          <a:p>
            <a:r>
              <a:rPr lang="en-US" sz="2000" dirty="0"/>
              <a:t>Unintended consequence: A segregated labor market</a:t>
            </a:r>
          </a:p>
          <a:p>
            <a:pPr lvl="1"/>
            <a:r>
              <a:rPr lang="en-US" sz="2000" dirty="0"/>
              <a:t>Women’s participation much higher in public than in private sector</a:t>
            </a:r>
          </a:p>
          <a:p>
            <a:pPr lvl="1"/>
            <a:r>
              <a:rPr lang="en-US" sz="2000" dirty="0"/>
              <a:t>Iceland: A segregated economy of its own (fisheries)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157665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r>
              <a:rPr lang="en" sz="4000" dirty="0"/>
              <a:t>Job-</a:t>
            </a:r>
            <a:r>
              <a:rPr lang="en-US" sz="4000" dirty="0"/>
              <a:t>P</a:t>
            </a:r>
            <a:r>
              <a:rPr lang="en" sz="4000" dirty="0"/>
              <a:t>rotected Ma</a:t>
            </a:r>
            <a:r>
              <a:rPr lang="en-US" sz="4000" dirty="0" err="1"/>
              <a:t>ternity</a:t>
            </a:r>
            <a:r>
              <a:rPr lang="en-US" sz="4000" dirty="0"/>
              <a:t> L</a:t>
            </a:r>
            <a:r>
              <a:rPr lang="en" sz="4000" dirty="0"/>
              <a:t>eave</a:t>
            </a:r>
            <a:br>
              <a:rPr lang="en" sz="4000" dirty="0"/>
            </a:br>
            <a:r>
              <a:rPr lang="en" sz="2400" dirty="0"/>
              <a:t>EU Requi</a:t>
            </a:r>
            <a:r>
              <a:rPr lang="en-US" sz="2400" dirty="0" err="1"/>
              <a:t>rement</a:t>
            </a:r>
            <a:r>
              <a:rPr lang="en-US" sz="2400" dirty="0"/>
              <a:t>: Minimum 14 weeks</a:t>
            </a:r>
            <a:endParaRPr sz="2400"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52400" y="1310065"/>
            <a:ext cx="8839200" cy="5257735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 algn="r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0"/>
            <a:ext cx="8839200" cy="50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" sz="4000" dirty="0"/>
              <a:t>Gender Gap: </a:t>
            </a:r>
            <a:br>
              <a:rPr lang="en" sz="4000" dirty="0"/>
            </a:br>
            <a:r>
              <a:rPr lang="en-US" sz="2400" dirty="0"/>
              <a:t>Work, Money, Knowledge, Time, and Power</a:t>
            </a:r>
            <a:br>
              <a:rPr lang="en-US" sz="2400" dirty="0"/>
            </a:br>
            <a:r>
              <a:rPr lang="en-US" sz="2000" dirty="0"/>
              <a:t>Source: World Economic Forum</a:t>
            </a:r>
            <a:endParaRPr sz="2000" dirty="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839200" cy="53340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 algn="r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l="21962" t="17329" r="48680" b="7651"/>
          <a:stretch/>
        </p:blipFill>
        <p:spPr>
          <a:xfrm>
            <a:off x="354351" y="1555526"/>
            <a:ext cx="3092549" cy="44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7150" y="1512275"/>
            <a:ext cx="4649624" cy="46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5650-C459-4FC8-8DFF-46442464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/>
          </a:bodyPr>
          <a:lstStyle/>
          <a:p>
            <a:r>
              <a:rPr lang="en" sz="4000" dirty="0"/>
              <a:t>Purposes </a:t>
            </a:r>
            <a:r>
              <a:rPr lang="en-US" sz="4000" dirty="0"/>
              <a:t>of </a:t>
            </a:r>
            <a:r>
              <a:rPr lang="en" sz="4000" dirty="0"/>
              <a:t>Work-Family Policies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D329D-BCA1-4797-9B43-FAA9ECAC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D064C-62B2-43DB-949A-9803D7E360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marL="0" indent="0">
              <a:buSzPts val="2400"/>
              <a:buNone/>
            </a:pPr>
            <a:r>
              <a:rPr lang="en-US" sz="2800" dirty="0"/>
              <a:t>Not necessarily just social equality, but also</a:t>
            </a:r>
          </a:p>
          <a:p>
            <a:pPr marL="350520" indent="-457200">
              <a:buSzPts val="2400"/>
              <a:buFont typeface="Courier New" panose="02070309020205020404" pitchFamily="49" charset="0"/>
              <a:buChar char="o"/>
            </a:pPr>
            <a:r>
              <a:rPr lang="en-US" sz="2800" dirty="0"/>
              <a:t>Alleviate labor shortages</a:t>
            </a:r>
          </a:p>
          <a:p>
            <a:pPr marL="350520" indent="-457200">
              <a:buSzPts val="2400"/>
              <a:buFont typeface="Courier New" panose="02070309020205020404" pitchFamily="49" charset="0"/>
              <a:buChar char="o"/>
            </a:pPr>
            <a:r>
              <a:rPr lang="en-US" sz="2800" dirty="0"/>
              <a:t>Sustain social insurance revenues</a:t>
            </a:r>
          </a:p>
          <a:p>
            <a:pPr marL="350520" indent="-457200">
              <a:buSzPts val="2400"/>
              <a:buFont typeface="Courier New" panose="02070309020205020404" pitchFamily="49" charset="0"/>
              <a:buChar char="o"/>
            </a:pPr>
            <a:r>
              <a:rPr lang="en-US" sz="2800" dirty="0"/>
              <a:t>Promote work-life balance</a:t>
            </a:r>
          </a:p>
          <a:p>
            <a:pPr marL="350520" indent="-457200">
              <a:buSzPts val="2400"/>
              <a:buFont typeface="Courier New" panose="02070309020205020404" pitchFamily="49" charset="0"/>
              <a:buChar char="o"/>
            </a:pPr>
            <a:r>
              <a:rPr lang="en-US" sz="2800" dirty="0"/>
              <a:t>Reduce poverty</a:t>
            </a:r>
          </a:p>
          <a:p>
            <a:pPr marL="350520" indent="-457200">
              <a:buSzPts val="2400"/>
              <a:buFont typeface="Courier New" panose="02070309020205020404" pitchFamily="49" charset="0"/>
              <a:buChar char="o"/>
            </a:pPr>
            <a:r>
              <a:rPr lang="en-US" sz="2800" u="sng" dirty="0">
                <a:solidFill>
                  <a:schemeClr val="hlink"/>
                </a:solidFill>
              </a:rPr>
              <a:t>Increase birth rate</a:t>
            </a:r>
          </a:p>
          <a:p>
            <a:pPr marL="350520" indent="-457200">
              <a:buSzPts val="2400"/>
              <a:buFont typeface="Courier New" panose="02070309020205020404" pitchFamily="49" charset="0"/>
              <a:buChar char="o"/>
            </a:pPr>
            <a:r>
              <a:rPr lang="en-US" sz="2800" dirty="0"/>
              <a:t>Conform to international directives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0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9E5A-0C79-42F2-96C6-24604A14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Employment Rates by Gender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23D87-52AA-4207-A15E-CA1BFA06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Google Shape;193;p28">
            <a:extLst>
              <a:ext uri="{FF2B5EF4-FFF2-40B4-BE49-F238E27FC236}">
                <a16:creationId xmlns:a16="http://schemas.microsoft.com/office/drawing/2014/main" id="{3D10359C-D151-476E-85C8-953DD5638DC4}"/>
              </a:ext>
            </a:extLst>
          </p:cNvPr>
          <p:cNvPicPr preferRelativeResize="0">
            <a:picLocks noGrp="1"/>
          </p:cNvPicPr>
          <p:nvPr>
            <p:ph sz="quarter" idx="1"/>
          </p:nvPr>
        </p:nvPicPr>
        <p:blipFill rotWithShape="1">
          <a:blip r:embed="rId2">
            <a:alphaModFix/>
          </a:blip>
          <a:srcRect l="23454" t="24692" r="34767" b="31595"/>
          <a:stretch/>
        </p:blipFill>
        <p:spPr>
          <a:xfrm>
            <a:off x="152400" y="1371600"/>
            <a:ext cx="8839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96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7AAE-3540-40E5-B644-770F5427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Female Employment and the Public Sector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D3CEE-D118-4E15-91B9-772C970F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Google Shape;271;p38">
            <a:extLst>
              <a:ext uri="{FF2B5EF4-FFF2-40B4-BE49-F238E27FC236}">
                <a16:creationId xmlns:a16="http://schemas.microsoft.com/office/drawing/2014/main" id="{3434FDA3-CC56-4916-ABB9-1E89BC800DB1}"/>
              </a:ext>
            </a:extLst>
          </p:cNvPr>
          <p:cNvPicPr preferRelativeResize="0">
            <a:picLocks noGrp="1"/>
          </p:cNvPicPr>
          <p:nvPr>
            <p:ph sz="quarter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692" y="1371601"/>
            <a:ext cx="8876907" cy="541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58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152399" y="152400"/>
            <a:ext cx="8860409" cy="9906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r>
              <a:rPr lang="en-US" sz="3200" dirty="0"/>
              <a:t>Female Representation</a:t>
            </a:r>
            <a:r>
              <a:rPr lang="en" sz="3200" dirty="0"/>
              <a:t> o</a:t>
            </a:r>
            <a:r>
              <a:rPr lang="en-US" sz="3200" dirty="0"/>
              <a:t>n</a:t>
            </a:r>
            <a:r>
              <a:rPr lang="en" sz="3200" dirty="0"/>
              <a:t> Corporate Boards and Central </a:t>
            </a:r>
            <a:r>
              <a:rPr lang="en-US" sz="3200" dirty="0"/>
              <a:t>B</a:t>
            </a:r>
            <a:r>
              <a:rPr lang="en" sz="3200" dirty="0"/>
              <a:t>anks</a:t>
            </a:r>
            <a:endParaRPr sz="3200"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2600" dirty="0"/>
          </a:p>
        </p:txBody>
      </p:sp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 algn="r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/>
          </a:p>
        </p:txBody>
      </p:sp>
      <p:pic>
        <p:nvPicPr>
          <p:cNvPr id="241" name="Google Shape;2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90" y="3962400"/>
            <a:ext cx="8860410" cy="26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1143000"/>
            <a:ext cx="886041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F5D3-5DDB-448D-9DA9-D891D84F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152"/>
          </a:xfrm>
        </p:spPr>
        <p:txBody>
          <a:bodyPr/>
          <a:lstStyle/>
          <a:p>
            <a:r>
              <a:rPr lang="en-US" dirty="0"/>
              <a:t>Where is the Welfare State Going?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336ED-19CF-4641-B494-33F230FC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32E4F-528C-4873-93E7-8ABB71E038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371601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err="1"/>
              <a:t>Stateness</a:t>
            </a:r>
            <a:endParaRPr lang="en-US" sz="2300" dirty="0"/>
          </a:p>
          <a:p>
            <a:pPr lvl="1"/>
            <a:r>
              <a:rPr lang="en-US" sz="1800" dirty="0"/>
              <a:t>The public sector still accounts for 75-85% of all health care expenditures</a:t>
            </a:r>
          </a:p>
          <a:p>
            <a:pPr lvl="1"/>
            <a:r>
              <a:rPr lang="en-US" sz="1800" dirty="0"/>
              <a:t>But privatization has happened since 1990s, especially in Sweden and in education and health care (e.g., clinics specializing in elective surgery)</a:t>
            </a:r>
          </a:p>
          <a:p>
            <a:pPr lvl="1"/>
            <a:r>
              <a:rPr lang="en-US" sz="1800" dirty="0"/>
              <a:t>The causes have been concerns about cost, efficiency, and business opportunities</a:t>
            </a:r>
          </a:p>
          <a:p>
            <a:r>
              <a:rPr lang="en-US" sz="2300" dirty="0"/>
              <a:t>Universalism</a:t>
            </a:r>
          </a:p>
          <a:p>
            <a:pPr lvl="1"/>
            <a:r>
              <a:rPr lang="en-US" sz="1800" dirty="0"/>
              <a:t>The basic idea has strong support, but societies are growing more complex due to immigration and more flexible work lives, and more people prefer choice over universalism</a:t>
            </a:r>
          </a:p>
          <a:p>
            <a:pPr lvl="1"/>
            <a:r>
              <a:rPr lang="en-US" sz="1800" dirty="0"/>
              <a:t>Abuse or redundancy of some benefits (e.g., disability pensions, child benefits)</a:t>
            </a:r>
          </a:p>
          <a:p>
            <a:pPr lvl="1"/>
            <a:r>
              <a:rPr lang="en-US" sz="1800" dirty="0"/>
              <a:t>Universalism exaggerated: Many WS services always based on contribution or seniority (e.g., UK pensions more universal than Swedish/Norwegian ones)</a:t>
            </a:r>
          </a:p>
          <a:p>
            <a:r>
              <a:rPr lang="en-US" sz="2300" dirty="0"/>
              <a:t>Social Goal of Equality</a:t>
            </a:r>
          </a:p>
          <a:p>
            <a:pPr lvl="1"/>
            <a:r>
              <a:rPr lang="en-US" sz="1800" dirty="0"/>
              <a:t>Scandinavia has prioritized poverty prevention (esp. for children) and gender equality, but overall inequality has increased, in some part due to immigration</a:t>
            </a:r>
          </a:p>
          <a:p>
            <a:r>
              <a:rPr lang="en-US" sz="2300" dirty="0"/>
              <a:t>Comprehensiveness (“cradle to grave”)</a:t>
            </a:r>
          </a:p>
          <a:p>
            <a:pPr lvl="1"/>
            <a:r>
              <a:rPr lang="en-US" sz="1800" dirty="0"/>
              <a:t>The increased supply of medical and educational services has forced difficult decisions about what the welfare state should or should not cover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4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C96E-132F-4A88-B1ED-BC3E714E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Autofit/>
          </a:bodyPr>
          <a:lstStyle/>
          <a:p>
            <a:r>
              <a:rPr lang="en-US" sz="3200" dirty="0"/>
              <a:t>Effects of Gender Quotas on Corporate Boards </a:t>
            </a:r>
            <a:br>
              <a:rPr lang="en-US" sz="3600" dirty="0"/>
            </a:br>
            <a:r>
              <a:rPr lang="en-US" sz="2400" dirty="0"/>
              <a:t>(Source: </a:t>
            </a:r>
            <a:r>
              <a:rPr lang="en-US" sz="2400" dirty="0" err="1"/>
              <a:t>Sanandaji</a:t>
            </a:r>
            <a:r>
              <a:rPr lang="en-US" sz="2400" dirty="0"/>
              <a:t> 2018)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3A1FB-5966-4F30-99FE-3210B34F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15354-11B2-4FFA-86A4-D1F7E68B8F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67697"/>
            <a:ext cx="8613648" cy="5085503"/>
          </a:xfrm>
        </p:spPr>
        <p:txBody>
          <a:bodyPr>
            <a:noAutofit/>
          </a:bodyPr>
          <a:lstStyle/>
          <a:p>
            <a:r>
              <a:rPr lang="en-US" sz="2000" dirty="0"/>
              <a:t>Higher female representation than in most advanced economies</a:t>
            </a:r>
          </a:p>
          <a:p>
            <a:r>
              <a:rPr lang="en-US" sz="2000" dirty="0"/>
              <a:t>Board diversity generally improves performance due to broader experiences</a:t>
            </a:r>
          </a:p>
          <a:p>
            <a:r>
              <a:rPr lang="en-US" sz="2000" dirty="0"/>
              <a:t>But for many boards in Norway quotas meant a smaller candidate pool; women members were 8 years younger on average, with less experience</a:t>
            </a:r>
          </a:p>
          <a:p>
            <a:r>
              <a:rPr lang="en-US" sz="2000" dirty="0"/>
              <a:t>Could be a function of different gender balances across industries (e.g., offshore engineering and shipbuilding vs. design and food)</a:t>
            </a:r>
          </a:p>
          <a:p>
            <a:r>
              <a:rPr lang="en-US" sz="2000" dirty="0"/>
              <a:t>20% of corporations changed ownership structure to circumvent quotas</a:t>
            </a:r>
          </a:p>
          <a:p>
            <a:r>
              <a:rPr lang="en-US" sz="2000" dirty="0"/>
              <a:t>Ahern and Dittmar (2012): Market value of corporations declined with the share of female board members, more due to experience than gender</a:t>
            </a:r>
          </a:p>
          <a:p>
            <a:r>
              <a:rPr lang="en-US" sz="2000" dirty="0"/>
              <a:t>No effect on women’s earnings or gender distribution of managers</a:t>
            </a:r>
          </a:p>
          <a:p>
            <a:r>
              <a:rPr lang="en-US" sz="2000" dirty="0"/>
              <a:t>Overall positive effects limited to “small elite of women directors” (</a:t>
            </a:r>
            <a:r>
              <a:rPr lang="en-US" sz="2000" dirty="0" err="1"/>
              <a:t>Seierstad</a:t>
            </a:r>
            <a:r>
              <a:rPr lang="en-US" sz="2000" dirty="0"/>
              <a:t> and </a:t>
            </a:r>
            <a:r>
              <a:rPr lang="en-US" sz="2000" dirty="0" err="1"/>
              <a:t>Opsahl</a:t>
            </a:r>
            <a:r>
              <a:rPr lang="en-US" sz="2000" dirty="0"/>
              <a:t> 2011).</a:t>
            </a:r>
          </a:p>
          <a:p>
            <a:pPr lvl="1"/>
            <a:r>
              <a:rPr lang="en-US" sz="2000" dirty="0"/>
              <a:t>Quotas benefit the most resourceful within a favored category and disadvantage the least resourceful outside that favored category</a:t>
            </a:r>
          </a:p>
        </p:txBody>
      </p:sp>
    </p:spTree>
    <p:extLst>
      <p:ext uri="{BB962C8B-B14F-4D97-AF65-F5344CB8AC3E}">
        <p14:creationId xmlns:p14="http://schemas.microsoft.com/office/powerpoint/2010/main" val="103538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D38F-5286-40FF-9BE8-C822D232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73972"/>
          </a:xfrm>
        </p:spPr>
        <p:txBody>
          <a:bodyPr>
            <a:noAutofit/>
          </a:bodyPr>
          <a:lstStyle/>
          <a:p>
            <a:r>
              <a:rPr lang="en-US" sz="3600" dirty="0"/>
              <a:t>Women as Managers: The Glass Ceiling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82872-6A56-42F8-8F2F-20F50AC7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F2F54-C50C-4995-AD19-2C86CF7B89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Welfare states with large public sectors have prevented small business opportunities in sectors traditionally friendly to women (health, child care, education)</a:t>
            </a:r>
          </a:p>
          <a:p>
            <a:r>
              <a:rPr lang="en-US" dirty="0"/>
              <a:t>Privatizations (most notably in Sweden) since the 1990s have now opened up such business opportunities</a:t>
            </a:r>
          </a:p>
          <a:p>
            <a:r>
              <a:rPr lang="en-US" dirty="0"/>
              <a:t>Tax rates disincentivize paid work more for women than for men</a:t>
            </a:r>
          </a:p>
          <a:p>
            <a:pPr lvl="1"/>
            <a:r>
              <a:rPr lang="en-US" dirty="0"/>
              <a:t>Women more readily substitute domestic/family work for paid work when taxes go up</a:t>
            </a:r>
          </a:p>
          <a:p>
            <a:r>
              <a:rPr lang="en-US" dirty="0"/>
              <a:t>High tax rates and extensive public services reduce the ability of women to hire domestic help</a:t>
            </a:r>
          </a:p>
          <a:p>
            <a:pPr lvl="1"/>
            <a:r>
              <a:rPr lang="en-US" dirty="0"/>
              <a:t>Also motivate “professors to paint their houses rather than teach during the summer”</a:t>
            </a:r>
          </a:p>
        </p:txBody>
      </p:sp>
    </p:spTree>
    <p:extLst>
      <p:ext uri="{BB962C8B-B14F-4D97-AF65-F5344CB8AC3E}">
        <p14:creationId xmlns:p14="http://schemas.microsoft.com/office/powerpoint/2010/main" val="311474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1594-19DB-49F9-8D8F-42641784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Women as Managers:</a:t>
            </a:r>
            <a:br>
              <a:rPr lang="en-US" sz="4400" dirty="0"/>
            </a:br>
            <a:r>
              <a:rPr lang="en-US" dirty="0"/>
              <a:t>Costs of Buying Services (Source: </a:t>
            </a:r>
            <a:r>
              <a:rPr lang="en-US" dirty="0" err="1"/>
              <a:t>Sanandaji</a:t>
            </a:r>
            <a:r>
              <a:rPr lang="en-US" dirty="0"/>
              <a:t> 2018)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20BB3-DC80-41A8-B2B6-FC8D0DE3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FB1A1FF-B64D-4FA6-B327-FC8BC355F93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95379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34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D110-FFE5-4DDC-A450-F5F57FAD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683752" cy="758952"/>
          </a:xfrm>
        </p:spPr>
        <p:txBody>
          <a:bodyPr>
            <a:normAutofit/>
          </a:bodyPr>
          <a:lstStyle/>
          <a:p>
            <a:r>
              <a:rPr lang="en-US" sz="4000" dirty="0"/>
              <a:t>Scandinavia: Tax Burdens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AC851-9FD1-4A15-8599-7B6B4296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2C31C37-115F-4F29-A014-51ABC8C0985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5410200"/>
          </a:xfrm>
        </p:spPr>
      </p:pic>
    </p:spTree>
    <p:extLst>
      <p:ext uri="{BB962C8B-B14F-4D97-AF65-F5344CB8AC3E}">
        <p14:creationId xmlns:p14="http://schemas.microsoft.com/office/powerpoint/2010/main" val="424385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1D26-8BD0-4AB1-BE07-7C6C39D2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79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Taxes in Scandinavia and the USA</a:t>
            </a:r>
            <a:br>
              <a:rPr lang="en-US" dirty="0"/>
            </a:br>
            <a:r>
              <a:rPr lang="en-US" sz="2000" dirty="0"/>
              <a:t>(Marginal income taxes, top rate and single person at $50k, and Sales Tax/VAT)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6B97D6-03AC-4ACA-9CC3-C60893BC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ECAD7C-A832-4D60-BE48-D315BB4FCBD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1518055"/>
              </p:ext>
            </p:extLst>
          </p:nvPr>
        </p:nvGraphicFramePr>
        <p:xfrm>
          <a:off x="301752" y="1527174"/>
          <a:ext cx="8613648" cy="517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64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The Egalitarian Nordic Tradition:</a:t>
            </a:r>
            <a:br>
              <a:rPr lang="en-US" sz="3200" dirty="0"/>
            </a:br>
            <a:r>
              <a:rPr lang="en-US" sz="3200" dirty="0"/>
              <a:t>Conditions Favoring Gender Equality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9E6E-F378-43C7-90BC-D2731B5974F0}" type="slidenum">
              <a:rPr lang="en-US"/>
              <a:pPr/>
              <a:t>5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51816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Viking traditions of free farmer societies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Few ethnic/religious divisions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Lack of feudalism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Legal tradition that protected ownership rights, also for women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Protestant reformation promoted universal literacy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Small-scale societies facilitated social interdependence, lack of strict hierarchy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Maritime tradition facilitated women’s independence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Closed-list Proportional Representation elections with sizable districts allowed parties to impose social quotas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Welfare state reflects and promotes social equality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7397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is Representation?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2625" cy="4876800"/>
          </a:xfrm>
        </p:spPr>
        <p:txBody>
          <a:bodyPr>
            <a:normAutofit/>
          </a:bodyPr>
          <a:lstStyle/>
          <a:p>
            <a:r>
              <a:rPr lang="en-US" sz="2800" dirty="0"/>
              <a:t>Descriptive Representation</a:t>
            </a:r>
          </a:p>
          <a:p>
            <a:pPr lvl="1"/>
            <a:r>
              <a:rPr lang="en-US" sz="2800" dirty="0"/>
              <a:t>Do your representatives look like you, have similar background characteristics?</a:t>
            </a:r>
          </a:p>
          <a:p>
            <a:pPr lvl="1"/>
            <a:r>
              <a:rPr lang="en-US" sz="2800" dirty="0"/>
              <a:t>What proportions of politicians are farmers, workers, women?</a:t>
            </a:r>
          </a:p>
          <a:p>
            <a:r>
              <a:rPr lang="en-US" sz="2800" dirty="0"/>
              <a:t>Substantive Representation</a:t>
            </a:r>
          </a:p>
          <a:p>
            <a:pPr lvl="1"/>
            <a:r>
              <a:rPr lang="en-US" sz="2800" dirty="0"/>
              <a:t>Do your representatives make policy in accordance with your preferences?</a:t>
            </a:r>
          </a:p>
          <a:p>
            <a:pPr lvl="1"/>
            <a:r>
              <a:rPr lang="en-US" sz="2800" dirty="0"/>
              <a:t>How do major policy initiatives reflect the interests of farmers, workers, women?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Descriptive Representation:</a:t>
            </a:r>
            <a:br>
              <a:rPr lang="en-US" sz="4400" dirty="0"/>
            </a:br>
            <a:r>
              <a:rPr lang="en-US" sz="2800" dirty="0"/>
              <a:t>Four Thresholds of Representation (</a:t>
            </a:r>
            <a:r>
              <a:rPr lang="en-US" sz="2800" dirty="0" err="1"/>
              <a:t>Rokkan</a:t>
            </a:r>
            <a:r>
              <a:rPr lang="en-US" sz="2800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4212" cy="47244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/>
              <a:t>Legitimization</a:t>
            </a:r>
          </a:p>
          <a:p>
            <a:pPr marL="914400" lvl="1" indent="-514350"/>
            <a:r>
              <a:rPr lang="en-US" sz="2800" dirty="0"/>
              <a:t>Legal rights and recognition</a:t>
            </a:r>
          </a:p>
          <a:p>
            <a:pPr marL="514350" indent="-514350"/>
            <a:r>
              <a:rPr lang="en-US" sz="2800" dirty="0"/>
              <a:t>Incorporation</a:t>
            </a:r>
          </a:p>
          <a:p>
            <a:pPr marL="914400" lvl="1" indent="-514350"/>
            <a:r>
              <a:rPr lang="en-US" sz="2800" dirty="0"/>
              <a:t>Voting rights and eligibility for office</a:t>
            </a:r>
          </a:p>
          <a:p>
            <a:pPr marL="514350" indent="-514350"/>
            <a:r>
              <a:rPr lang="en-US" sz="2800" dirty="0"/>
              <a:t>Representation in Parliament</a:t>
            </a:r>
          </a:p>
          <a:p>
            <a:pPr marL="914400" lvl="1" indent="-514350"/>
            <a:r>
              <a:rPr lang="en-US" sz="2800" dirty="0"/>
              <a:t>Nomination and election by competitive political</a:t>
            </a:r>
          </a:p>
          <a:p>
            <a:pPr marL="514350" indent="-514350"/>
            <a:r>
              <a:rPr lang="en-US" sz="2800" dirty="0"/>
              <a:t>Executive Power</a:t>
            </a:r>
          </a:p>
          <a:p>
            <a:pPr marL="914400" lvl="1" indent="-514350"/>
            <a:r>
              <a:rPr lang="en-US" sz="2800" dirty="0"/>
              <a:t>Members of the national cabinet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Gender 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106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Legitimization</a:t>
            </a:r>
          </a:p>
          <a:p>
            <a:pPr lvl="1"/>
            <a:r>
              <a:rPr lang="en-US" sz="2400" dirty="0"/>
              <a:t>Early 1800s: women had fewer legal rights than men (property, inheritance, education, political eligibility, etc.)</a:t>
            </a:r>
          </a:p>
          <a:p>
            <a:pPr lvl="1"/>
            <a:r>
              <a:rPr lang="en-US" sz="2400" dirty="0"/>
              <a:t>This began to change in the late 1800s, earlier than in many other European countries</a:t>
            </a:r>
          </a:p>
          <a:p>
            <a:pPr lvl="1"/>
            <a:r>
              <a:rPr lang="en-US" sz="2400" dirty="0"/>
              <a:t>Women’s organizations (health, prohibition, suffrage) formed from the 1870s on</a:t>
            </a:r>
          </a:p>
          <a:p>
            <a:pPr lvl="2"/>
            <a:r>
              <a:rPr lang="en-US" sz="2400" dirty="0"/>
              <a:t>Suffrage societies</a:t>
            </a:r>
          </a:p>
          <a:p>
            <a:pPr lvl="2"/>
            <a:r>
              <a:rPr lang="en-US" sz="2400" dirty="0"/>
              <a:t>Health and community associations</a:t>
            </a:r>
          </a:p>
          <a:p>
            <a:pPr lvl="2"/>
            <a:r>
              <a:rPr lang="en-US" sz="2400" dirty="0"/>
              <a:t>Prohibition movement</a:t>
            </a:r>
          </a:p>
          <a:p>
            <a:pPr lvl="2"/>
            <a:r>
              <a:rPr lang="en-US" sz="2400" dirty="0"/>
              <a:t>Missionary movements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Incorporation:</a:t>
            </a:r>
            <a:br>
              <a:rPr lang="en-US" sz="3200" dirty="0"/>
            </a:br>
            <a:r>
              <a:rPr lang="en-US" sz="3100" dirty="0"/>
              <a:t>Year of Introduction of Universal Adult Suffrage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C59A-ECF7-44BB-AA13-F99898E1958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2404792"/>
              </p:ext>
            </p:extLst>
          </p:nvPr>
        </p:nvGraphicFramePr>
        <p:xfrm>
          <a:off x="152400" y="1371600"/>
          <a:ext cx="88392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r>
                        <a:rPr lang="en-US" sz="28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r>
                        <a:rPr lang="en-US" sz="28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1732</TotalTime>
  <Words>1105</Words>
  <Application>Microsoft Office PowerPoint</Application>
  <PresentationFormat>On-screen Show (4:3)</PresentationFormat>
  <Paragraphs>211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Courier New</vt:lpstr>
      <vt:lpstr>Georgia</vt:lpstr>
      <vt:lpstr>Verdana</vt:lpstr>
      <vt:lpstr>Wingdings</vt:lpstr>
      <vt:lpstr>Wingdings 2</vt:lpstr>
      <vt:lpstr>Civic</vt:lpstr>
      <vt:lpstr>Chart</vt:lpstr>
      <vt:lpstr>POLI 120E Scandinavian Politics Prof. Kaare W. Strøm</vt:lpstr>
      <vt:lpstr>Where is the Welfare State Going?</vt:lpstr>
      <vt:lpstr>Scandinavia: Tax Burdens</vt:lpstr>
      <vt:lpstr>Taxes in Scandinavia and the USA (Marginal income taxes, top rate and single person at $50k, and Sales Tax/VAT)</vt:lpstr>
      <vt:lpstr>The Egalitarian Nordic Tradition: Conditions Favoring Gender Equality</vt:lpstr>
      <vt:lpstr>What is Representation?</vt:lpstr>
      <vt:lpstr>Descriptive Representation: Four Thresholds of Representation (Rokkan) </vt:lpstr>
      <vt:lpstr>Gender Equality</vt:lpstr>
      <vt:lpstr>Incorporation: Year of Introduction of Universal Adult Suffrage</vt:lpstr>
      <vt:lpstr>Representation:  Women’s Share of Parliamentarians</vt:lpstr>
      <vt:lpstr>Women’s Parliamentary Representation</vt:lpstr>
      <vt:lpstr>Executive Power</vt:lpstr>
      <vt:lpstr>Gender and the Welfare State</vt:lpstr>
      <vt:lpstr>Job-Protected Maternity Leave EU Requirement: Minimum 14 weeks</vt:lpstr>
      <vt:lpstr>Gender Gap:  Work, Money, Knowledge, Time, and Power Source: World Economic Forum</vt:lpstr>
      <vt:lpstr>Purposes of Work-Family Policies</vt:lpstr>
      <vt:lpstr>Employment Rates by Gender</vt:lpstr>
      <vt:lpstr>Female Employment and the Public Sector</vt:lpstr>
      <vt:lpstr>Female Representation on Corporate Boards and Central Banks</vt:lpstr>
      <vt:lpstr>Effects of Gender Quotas on Corporate Boards  (Source: Sanandaji 2018)</vt:lpstr>
      <vt:lpstr>Women as Managers: The Glass Ceiling</vt:lpstr>
      <vt:lpstr>Women as Managers: Costs of Buying Services (Source: Sanandaji 2018)</vt:lpstr>
    </vt:vector>
  </TitlesOfParts>
  <Company>Political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Comparative Politics</dc:title>
  <dc:creator>Carl LeVan</dc:creator>
  <cp:lastModifiedBy>kaarestrom@outlook.com</cp:lastModifiedBy>
  <cp:revision>228</cp:revision>
  <dcterms:created xsi:type="dcterms:W3CDTF">2005-08-04T22:42:47Z</dcterms:created>
  <dcterms:modified xsi:type="dcterms:W3CDTF">2020-08-31T02:46:25Z</dcterms:modified>
</cp:coreProperties>
</file>