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1"/>
  </p:notesMasterIdLst>
  <p:sldIdLst>
    <p:sldId id="256" r:id="rId2"/>
    <p:sldId id="282" r:id="rId3"/>
    <p:sldId id="283" r:id="rId4"/>
    <p:sldId id="296" r:id="rId5"/>
    <p:sldId id="292" r:id="rId6"/>
    <p:sldId id="284" r:id="rId7"/>
    <p:sldId id="297" r:id="rId8"/>
    <p:sldId id="286" r:id="rId9"/>
    <p:sldId id="285" r:id="rId10"/>
    <p:sldId id="288" r:id="rId11"/>
    <p:sldId id="289" r:id="rId12"/>
    <p:sldId id="290" r:id="rId13"/>
    <p:sldId id="291" r:id="rId14"/>
    <p:sldId id="293" r:id="rId15"/>
    <p:sldId id="294" r:id="rId16"/>
    <p:sldId id="281" r:id="rId17"/>
    <p:sldId id="262" r:id="rId18"/>
    <p:sldId id="259" r:id="rId19"/>
    <p:sldId id="260" r:id="rId20"/>
    <p:sldId id="278" r:id="rId21"/>
    <p:sldId id="279" r:id="rId22"/>
    <p:sldId id="280" r:id="rId23"/>
    <p:sldId id="261" r:id="rId24"/>
    <p:sldId id="271" r:id="rId25"/>
    <p:sldId id="298" r:id="rId26"/>
    <p:sldId id="270" r:id="rId27"/>
    <p:sldId id="274" r:id="rId28"/>
    <p:sldId id="263" r:id="rId29"/>
    <p:sldId id="27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6DFF93-BEEE-4DBD-B2E5-6807DF00F276}" v="15" dt="2020-08-26T17:16:50.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1" autoAdjust="0"/>
    <p:restoredTop sz="94660"/>
  </p:normalViewPr>
  <p:slideViewPr>
    <p:cSldViewPr>
      <p:cViewPr varScale="1">
        <p:scale>
          <a:sx n="81" d="100"/>
          <a:sy n="81" d="100"/>
        </p:scale>
        <p:origin x="1435"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arestrom@outlook.com" userId="da299bbd4e5f8529" providerId="LiveId" clId="{8226B7B6-F592-4881-8B59-C996A30508B5}"/>
    <pc:docChg chg="custSel addSld delSld modSld sldOrd">
      <pc:chgData name="kaarestrom@outlook.com" userId="da299bbd4e5f8529" providerId="LiveId" clId="{8226B7B6-F592-4881-8B59-C996A30508B5}" dt="2020-08-26T17:30:13.606" v="1294" actId="255"/>
      <pc:docMkLst>
        <pc:docMk/>
      </pc:docMkLst>
      <pc:sldChg chg="modSp">
        <pc:chgData name="kaarestrom@outlook.com" userId="da299bbd4e5f8529" providerId="LiveId" clId="{8226B7B6-F592-4881-8B59-C996A30508B5}" dt="2020-08-26T16:15:58.573" v="300" actId="20577"/>
        <pc:sldMkLst>
          <pc:docMk/>
          <pc:sldMk cId="0" sldId="259"/>
        </pc:sldMkLst>
        <pc:spChg chg="mod">
          <ac:chgData name="kaarestrom@outlook.com" userId="da299bbd4e5f8529" providerId="LiveId" clId="{8226B7B6-F592-4881-8B59-C996A30508B5}" dt="2020-08-26T16:14:29.573" v="161" actId="14100"/>
          <ac:spMkLst>
            <pc:docMk/>
            <pc:sldMk cId="0" sldId="259"/>
            <ac:spMk id="2" creationId="{00000000-0000-0000-0000-000000000000}"/>
          </ac:spMkLst>
        </pc:spChg>
        <pc:spChg chg="mod">
          <ac:chgData name="kaarestrom@outlook.com" userId="da299bbd4e5f8529" providerId="LiveId" clId="{8226B7B6-F592-4881-8B59-C996A30508B5}" dt="2020-08-26T16:15:58.573" v="300" actId="20577"/>
          <ac:spMkLst>
            <pc:docMk/>
            <pc:sldMk cId="0" sldId="259"/>
            <ac:spMk id="3" creationId="{00000000-0000-0000-0000-000000000000}"/>
          </ac:spMkLst>
        </pc:spChg>
      </pc:sldChg>
      <pc:sldChg chg="addSp modSp">
        <pc:chgData name="kaarestrom@outlook.com" userId="da299bbd4e5f8529" providerId="LiveId" clId="{8226B7B6-F592-4881-8B59-C996A30508B5}" dt="2020-08-26T17:17:42.318" v="1125" actId="27636"/>
        <pc:sldMkLst>
          <pc:docMk/>
          <pc:sldMk cId="0" sldId="260"/>
        </pc:sldMkLst>
        <pc:spChg chg="mod">
          <ac:chgData name="kaarestrom@outlook.com" userId="da299bbd4e5f8529" providerId="LiveId" clId="{8226B7B6-F592-4881-8B59-C996A30508B5}" dt="2020-08-26T16:16:33.593" v="304" actId="255"/>
          <ac:spMkLst>
            <pc:docMk/>
            <pc:sldMk cId="0" sldId="260"/>
            <ac:spMk id="2" creationId="{00000000-0000-0000-0000-000000000000}"/>
          </ac:spMkLst>
        </pc:spChg>
        <pc:spChg chg="mod">
          <ac:chgData name="kaarestrom@outlook.com" userId="da299bbd4e5f8529" providerId="LiveId" clId="{8226B7B6-F592-4881-8B59-C996A30508B5}" dt="2020-08-26T17:17:42.318" v="1125" actId="27636"/>
          <ac:spMkLst>
            <pc:docMk/>
            <pc:sldMk cId="0" sldId="260"/>
            <ac:spMk id="3" creationId="{00000000-0000-0000-0000-000000000000}"/>
          </ac:spMkLst>
        </pc:spChg>
        <pc:picChg chg="add mod">
          <ac:chgData name="kaarestrom@outlook.com" userId="da299bbd4e5f8529" providerId="LiveId" clId="{8226B7B6-F592-4881-8B59-C996A30508B5}" dt="2020-08-26T17:17:27.561" v="1120" actId="14100"/>
          <ac:picMkLst>
            <pc:docMk/>
            <pc:sldMk cId="0" sldId="260"/>
            <ac:picMk id="6" creationId="{900323C5-29A9-4680-9B41-1CAF631C9689}"/>
          </ac:picMkLst>
        </pc:picChg>
      </pc:sldChg>
      <pc:sldChg chg="modSp">
        <pc:chgData name="kaarestrom@outlook.com" userId="da299bbd4e5f8529" providerId="LiveId" clId="{8226B7B6-F592-4881-8B59-C996A30508B5}" dt="2020-08-26T16:13:50.009" v="144" actId="255"/>
        <pc:sldMkLst>
          <pc:docMk/>
          <pc:sldMk cId="0" sldId="262"/>
        </pc:sldMkLst>
        <pc:spChg chg="mod">
          <ac:chgData name="kaarestrom@outlook.com" userId="da299bbd4e5f8529" providerId="LiveId" clId="{8226B7B6-F592-4881-8B59-C996A30508B5}" dt="2020-08-26T16:13:50.009" v="144" actId="255"/>
          <ac:spMkLst>
            <pc:docMk/>
            <pc:sldMk cId="0" sldId="262"/>
            <ac:spMk id="2" creationId="{00000000-0000-0000-0000-000000000000}"/>
          </ac:spMkLst>
        </pc:spChg>
      </pc:sldChg>
      <pc:sldChg chg="modSp">
        <pc:chgData name="kaarestrom@outlook.com" userId="da299bbd4e5f8529" providerId="LiveId" clId="{8226B7B6-F592-4881-8B59-C996A30508B5}" dt="2020-08-26T16:22:51.202" v="479" actId="255"/>
        <pc:sldMkLst>
          <pc:docMk/>
          <pc:sldMk cId="0" sldId="263"/>
        </pc:sldMkLst>
        <pc:spChg chg="mod">
          <ac:chgData name="kaarestrom@outlook.com" userId="da299bbd4e5f8529" providerId="LiveId" clId="{8226B7B6-F592-4881-8B59-C996A30508B5}" dt="2020-08-26T16:22:51.202" v="479" actId="255"/>
          <ac:spMkLst>
            <pc:docMk/>
            <pc:sldMk cId="0" sldId="263"/>
            <ac:spMk id="2" creationId="{00000000-0000-0000-0000-000000000000}"/>
          </ac:spMkLst>
        </pc:spChg>
        <pc:spChg chg="mod">
          <ac:chgData name="kaarestrom@outlook.com" userId="da299bbd4e5f8529" providerId="LiveId" clId="{8226B7B6-F592-4881-8B59-C996A30508B5}" dt="2020-08-26T16:22:31.738" v="478" actId="20577"/>
          <ac:spMkLst>
            <pc:docMk/>
            <pc:sldMk cId="0" sldId="263"/>
            <ac:spMk id="3" creationId="{00000000-0000-0000-0000-000000000000}"/>
          </ac:spMkLst>
        </pc:spChg>
      </pc:sldChg>
      <pc:sldChg chg="addSp modSp">
        <pc:chgData name="kaarestrom@outlook.com" userId="da299bbd4e5f8529" providerId="LiveId" clId="{8226B7B6-F592-4881-8B59-C996A30508B5}" dt="2020-08-26T16:49:01.867" v="874" actId="20577"/>
        <pc:sldMkLst>
          <pc:docMk/>
          <pc:sldMk cId="0" sldId="272"/>
        </pc:sldMkLst>
        <pc:spChg chg="mod">
          <ac:chgData name="kaarestrom@outlook.com" userId="da299bbd4e5f8529" providerId="LiveId" clId="{8226B7B6-F592-4881-8B59-C996A30508B5}" dt="2020-08-26T16:46:45.048" v="835" actId="14100"/>
          <ac:spMkLst>
            <pc:docMk/>
            <pc:sldMk cId="0" sldId="272"/>
            <ac:spMk id="2" creationId="{00000000-0000-0000-0000-000000000000}"/>
          </ac:spMkLst>
        </pc:spChg>
        <pc:spChg chg="mod">
          <ac:chgData name="kaarestrom@outlook.com" userId="da299bbd4e5f8529" providerId="LiveId" clId="{8226B7B6-F592-4881-8B59-C996A30508B5}" dt="2020-08-26T16:49:01.867" v="874" actId="20577"/>
          <ac:spMkLst>
            <pc:docMk/>
            <pc:sldMk cId="0" sldId="272"/>
            <ac:spMk id="3" creationId="{00000000-0000-0000-0000-000000000000}"/>
          </ac:spMkLst>
        </pc:spChg>
        <pc:picChg chg="add mod">
          <ac:chgData name="kaarestrom@outlook.com" userId="da299bbd4e5f8529" providerId="LiveId" clId="{8226B7B6-F592-4881-8B59-C996A30508B5}" dt="2020-08-26T16:48:10.713" v="855" actId="14100"/>
          <ac:picMkLst>
            <pc:docMk/>
            <pc:sldMk cId="0" sldId="272"/>
            <ac:picMk id="6" creationId="{B6FDC37D-15BD-475C-9067-D1313AF42686}"/>
          </ac:picMkLst>
        </pc:picChg>
        <pc:picChg chg="add mod">
          <ac:chgData name="kaarestrom@outlook.com" userId="da299bbd4e5f8529" providerId="LiveId" clId="{8226B7B6-F592-4881-8B59-C996A30508B5}" dt="2020-08-26T16:47:32.961" v="848" actId="14100"/>
          <ac:picMkLst>
            <pc:docMk/>
            <pc:sldMk cId="0" sldId="272"/>
            <ac:picMk id="8" creationId="{55F858E6-1CCA-4681-838C-6691E261F08E}"/>
          </ac:picMkLst>
        </pc:picChg>
      </pc:sldChg>
      <pc:sldChg chg="modSp">
        <pc:chgData name="kaarestrom@outlook.com" userId="da299bbd4e5f8529" providerId="LiveId" clId="{8226B7B6-F592-4881-8B59-C996A30508B5}" dt="2020-08-26T16:13:19.181" v="142" actId="114"/>
        <pc:sldMkLst>
          <pc:docMk/>
          <pc:sldMk cId="0" sldId="281"/>
        </pc:sldMkLst>
        <pc:spChg chg="mod">
          <ac:chgData name="kaarestrom@outlook.com" userId="da299bbd4e5f8529" providerId="LiveId" clId="{8226B7B6-F592-4881-8B59-C996A30508B5}" dt="2020-08-26T16:03:30.559" v="135" actId="14100"/>
          <ac:spMkLst>
            <pc:docMk/>
            <pc:sldMk cId="0" sldId="281"/>
            <ac:spMk id="2" creationId="{00000000-0000-0000-0000-000000000000}"/>
          </ac:spMkLst>
        </pc:spChg>
        <pc:spChg chg="mod">
          <ac:chgData name="kaarestrom@outlook.com" userId="da299bbd4e5f8529" providerId="LiveId" clId="{8226B7B6-F592-4881-8B59-C996A30508B5}" dt="2020-08-26T16:13:19.181" v="142" actId="114"/>
          <ac:spMkLst>
            <pc:docMk/>
            <pc:sldMk cId="0" sldId="281"/>
            <ac:spMk id="4" creationId="{00000000-0000-0000-0000-000000000000}"/>
          </ac:spMkLst>
        </pc:spChg>
      </pc:sldChg>
      <pc:sldChg chg="modSp">
        <pc:chgData name="kaarestrom@outlook.com" userId="da299bbd4e5f8529" providerId="LiveId" clId="{8226B7B6-F592-4881-8B59-C996A30508B5}" dt="2020-08-26T15:55:40.887" v="2" actId="113"/>
        <pc:sldMkLst>
          <pc:docMk/>
          <pc:sldMk cId="0" sldId="282"/>
        </pc:sldMkLst>
        <pc:spChg chg="mod">
          <ac:chgData name="kaarestrom@outlook.com" userId="da299bbd4e5f8529" providerId="LiveId" clId="{8226B7B6-F592-4881-8B59-C996A30508B5}" dt="2020-08-26T15:55:40.887" v="2" actId="113"/>
          <ac:spMkLst>
            <pc:docMk/>
            <pc:sldMk cId="0" sldId="282"/>
            <ac:spMk id="168962" creationId="{00000000-0000-0000-0000-000000000000}"/>
          </ac:spMkLst>
        </pc:spChg>
      </pc:sldChg>
      <pc:sldChg chg="modSp ord">
        <pc:chgData name="kaarestrom@outlook.com" userId="da299bbd4e5f8529" providerId="LiveId" clId="{8226B7B6-F592-4881-8B59-C996A30508B5}" dt="2020-08-26T15:56:06.446" v="6" actId="20577"/>
        <pc:sldMkLst>
          <pc:docMk/>
          <pc:sldMk cId="0" sldId="283"/>
        </pc:sldMkLst>
        <pc:spChg chg="mod">
          <ac:chgData name="kaarestrom@outlook.com" userId="da299bbd4e5f8529" providerId="LiveId" clId="{8226B7B6-F592-4881-8B59-C996A30508B5}" dt="2020-08-26T15:56:06.446" v="6" actId="20577"/>
          <ac:spMkLst>
            <pc:docMk/>
            <pc:sldMk cId="0" sldId="283"/>
            <ac:spMk id="2" creationId="{00000000-0000-0000-0000-000000000000}"/>
          </ac:spMkLst>
        </pc:spChg>
      </pc:sldChg>
      <pc:sldChg chg="modSp">
        <pc:chgData name="kaarestrom@outlook.com" userId="da299bbd4e5f8529" providerId="LiveId" clId="{8226B7B6-F592-4881-8B59-C996A30508B5}" dt="2020-08-26T17:30:13.606" v="1294" actId="255"/>
        <pc:sldMkLst>
          <pc:docMk/>
          <pc:sldMk cId="0" sldId="284"/>
        </pc:sldMkLst>
        <pc:spChg chg="mod">
          <ac:chgData name="kaarestrom@outlook.com" userId="da299bbd4e5f8529" providerId="LiveId" clId="{8226B7B6-F592-4881-8B59-C996A30508B5}" dt="2020-08-26T17:07:51.356" v="1053" actId="255"/>
          <ac:spMkLst>
            <pc:docMk/>
            <pc:sldMk cId="0" sldId="284"/>
            <ac:spMk id="2" creationId="{00000000-0000-0000-0000-000000000000}"/>
          </ac:spMkLst>
        </pc:spChg>
        <pc:spChg chg="mod">
          <ac:chgData name="kaarestrom@outlook.com" userId="da299bbd4e5f8529" providerId="LiveId" clId="{8226B7B6-F592-4881-8B59-C996A30508B5}" dt="2020-08-26T17:30:13.606" v="1294" actId="255"/>
          <ac:spMkLst>
            <pc:docMk/>
            <pc:sldMk cId="0" sldId="284"/>
            <ac:spMk id="3" creationId="{00000000-0000-0000-0000-000000000000}"/>
          </ac:spMkLst>
        </pc:spChg>
      </pc:sldChg>
      <pc:sldChg chg="modSp">
        <pc:chgData name="kaarestrom@outlook.com" userId="da299bbd4e5f8529" providerId="LiveId" clId="{8226B7B6-F592-4881-8B59-C996A30508B5}" dt="2020-08-26T15:58:37.592" v="60" actId="255"/>
        <pc:sldMkLst>
          <pc:docMk/>
          <pc:sldMk cId="0" sldId="285"/>
        </pc:sldMkLst>
        <pc:spChg chg="mod">
          <ac:chgData name="kaarestrom@outlook.com" userId="da299bbd4e5f8529" providerId="LiveId" clId="{8226B7B6-F592-4881-8B59-C996A30508B5}" dt="2020-08-26T15:58:37.592" v="60" actId="255"/>
          <ac:spMkLst>
            <pc:docMk/>
            <pc:sldMk cId="0" sldId="285"/>
            <ac:spMk id="2" creationId="{00000000-0000-0000-0000-000000000000}"/>
          </ac:spMkLst>
        </pc:spChg>
      </pc:sldChg>
      <pc:sldChg chg="modSp ord">
        <pc:chgData name="kaarestrom@outlook.com" userId="da299bbd4e5f8529" providerId="LiveId" clId="{8226B7B6-F592-4881-8B59-C996A30508B5}" dt="2020-08-26T15:58:19.085" v="59" actId="113"/>
        <pc:sldMkLst>
          <pc:docMk/>
          <pc:sldMk cId="0" sldId="286"/>
        </pc:sldMkLst>
        <pc:spChg chg="mod">
          <ac:chgData name="kaarestrom@outlook.com" userId="da299bbd4e5f8529" providerId="LiveId" clId="{8226B7B6-F592-4881-8B59-C996A30508B5}" dt="2020-08-26T15:58:19.085" v="59" actId="113"/>
          <ac:spMkLst>
            <pc:docMk/>
            <pc:sldMk cId="0" sldId="286"/>
            <ac:spMk id="2" creationId="{00000000-0000-0000-0000-000000000000}"/>
          </ac:spMkLst>
        </pc:spChg>
      </pc:sldChg>
      <pc:sldChg chg="addSp modSp">
        <pc:chgData name="kaarestrom@outlook.com" userId="da299bbd4e5f8529" providerId="LiveId" clId="{8226B7B6-F592-4881-8B59-C996A30508B5}" dt="2020-08-26T17:20:47.601" v="1132" actId="14100"/>
        <pc:sldMkLst>
          <pc:docMk/>
          <pc:sldMk cId="0" sldId="290"/>
        </pc:sldMkLst>
        <pc:spChg chg="mod">
          <ac:chgData name="kaarestrom@outlook.com" userId="da299bbd4e5f8529" providerId="LiveId" clId="{8226B7B6-F592-4881-8B59-C996A30508B5}" dt="2020-08-26T16:01:06.225" v="73" actId="255"/>
          <ac:spMkLst>
            <pc:docMk/>
            <pc:sldMk cId="0" sldId="290"/>
            <ac:spMk id="32770" creationId="{00000000-0000-0000-0000-000000000000}"/>
          </ac:spMkLst>
        </pc:spChg>
        <pc:picChg chg="add mod">
          <ac:chgData name="kaarestrom@outlook.com" userId="da299bbd4e5f8529" providerId="LiveId" clId="{8226B7B6-F592-4881-8B59-C996A30508B5}" dt="2020-08-26T17:20:47.601" v="1132" actId="14100"/>
          <ac:picMkLst>
            <pc:docMk/>
            <pc:sldMk cId="0" sldId="290"/>
            <ac:picMk id="3" creationId="{61D97B8E-DFD1-478D-8D25-158D336B560F}"/>
          </ac:picMkLst>
        </pc:picChg>
        <pc:picChg chg="mod">
          <ac:chgData name="kaarestrom@outlook.com" userId="da299bbd4e5f8529" providerId="LiveId" clId="{8226B7B6-F592-4881-8B59-C996A30508B5}" dt="2020-08-26T17:10:02.648" v="1064" actId="14100"/>
          <ac:picMkLst>
            <pc:docMk/>
            <pc:sldMk cId="0" sldId="290"/>
            <ac:picMk id="32772" creationId="{00000000-0000-0000-0000-000000000000}"/>
          </ac:picMkLst>
        </pc:picChg>
      </pc:sldChg>
      <pc:sldChg chg="modSp">
        <pc:chgData name="kaarestrom@outlook.com" userId="da299bbd4e5f8529" providerId="LiveId" clId="{8226B7B6-F592-4881-8B59-C996A30508B5}" dt="2020-08-26T16:01:20.851" v="74" actId="255"/>
        <pc:sldMkLst>
          <pc:docMk/>
          <pc:sldMk cId="0" sldId="291"/>
        </pc:sldMkLst>
        <pc:spChg chg="mod">
          <ac:chgData name="kaarestrom@outlook.com" userId="da299bbd4e5f8529" providerId="LiveId" clId="{8226B7B6-F592-4881-8B59-C996A30508B5}" dt="2020-08-26T16:01:20.851" v="74" actId="255"/>
          <ac:spMkLst>
            <pc:docMk/>
            <pc:sldMk cId="0" sldId="291"/>
            <ac:spMk id="28674" creationId="{00000000-0000-0000-0000-000000000000}"/>
          </ac:spMkLst>
        </pc:spChg>
      </pc:sldChg>
      <pc:sldChg chg="modSp">
        <pc:chgData name="kaarestrom@outlook.com" userId="da299bbd4e5f8529" providerId="LiveId" clId="{8226B7B6-F592-4881-8B59-C996A30508B5}" dt="2020-08-26T15:57:02.367" v="56" actId="20577"/>
        <pc:sldMkLst>
          <pc:docMk/>
          <pc:sldMk cId="0" sldId="292"/>
        </pc:sldMkLst>
        <pc:spChg chg="mod">
          <ac:chgData name="kaarestrom@outlook.com" userId="da299bbd4e5f8529" providerId="LiveId" clId="{8226B7B6-F592-4881-8B59-C996A30508B5}" dt="2020-08-26T15:56:34.658" v="10" actId="113"/>
          <ac:spMkLst>
            <pc:docMk/>
            <pc:sldMk cId="0" sldId="292"/>
            <ac:spMk id="2" creationId="{00000000-0000-0000-0000-000000000000}"/>
          </ac:spMkLst>
        </pc:spChg>
        <pc:spChg chg="mod">
          <ac:chgData name="kaarestrom@outlook.com" userId="da299bbd4e5f8529" providerId="LiveId" clId="{8226B7B6-F592-4881-8B59-C996A30508B5}" dt="2020-08-26T15:57:02.367" v="56" actId="20577"/>
          <ac:spMkLst>
            <pc:docMk/>
            <pc:sldMk cId="0" sldId="292"/>
            <ac:spMk id="3" creationId="{00000000-0000-0000-0000-000000000000}"/>
          </ac:spMkLst>
        </pc:spChg>
      </pc:sldChg>
      <pc:sldChg chg="modSp">
        <pc:chgData name="kaarestrom@outlook.com" userId="da299bbd4e5f8529" providerId="LiveId" clId="{8226B7B6-F592-4881-8B59-C996A30508B5}" dt="2020-08-26T16:01:59.950" v="75" actId="14100"/>
        <pc:sldMkLst>
          <pc:docMk/>
          <pc:sldMk cId="0" sldId="293"/>
        </pc:sldMkLst>
        <pc:spChg chg="mod">
          <ac:chgData name="kaarestrom@outlook.com" userId="da299bbd4e5f8529" providerId="LiveId" clId="{8226B7B6-F592-4881-8B59-C996A30508B5}" dt="2020-08-26T16:01:59.950" v="75" actId="14100"/>
          <ac:spMkLst>
            <pc:docMk/>
            <pc:sldMk cId="0" sldId="293"/>
            <ac:spMk id="7" creationId="{00000000-0000-0000-0000-000000000000}"/>
          </ac:spMkLst>
        </pc:spChg>
      </pc:sldChg>
      <pc:sldChg chg="modSp">
        <pc:chgData name="kaarestrom@outlook.com" userId="da299bbd4e5f8529" providerId="LiveId" clId="{8226B7B6-F592-4881-8B59-C996A30508B5}" dt="2020-08-26T17:23:54.242" v="1153" actId="20577"/>
        <pc:sldMkLst>
          <pc:docMk/>
          <pc:sldMk cId="0" sldId="294"/>
        </pc:sldMkLst>
        <pc:spChg chg="mod">
          <ac:chgData name="kaarestrom@outlook.com" userId="da299bbd4e5f8529" providerId="LiveId" clId="{8226B7B6-F592-4881-8B59-C996A30508B5}" dt="2020-08-26T17:23:54.242" v="1153" actId="20577"/>
          <ac:spMkLst>
            <pc:docMk/>
            <pc:sldMk cId="0" sldId="294"/>
            <ac:spMk id="6" creationId="{00000000-0000-0000-0000-000000000000}"/>
          </ac:spMkLst>
        </pc:spChg>
      </pc:sldChg>
      <pc:sldChg chg="add del">
        <pc:chgData name="kaarestrom@outlook.com" userId="da299bbd4e5f8529" providerId="LiveId" clId="{8226B7B6-F592-4881-8B59-C996A30508B5}" dt="2020-08-26T17:12:06.493" v="1105" actId="2696"/>
        <pc:sldMkLst>
          <pc:docMk/>
          <pc:sldMk cId="3011640984" sldId="295"/>
        </pc:sldMkLst>
      </pc:sldChg>
      <pc:sldChg chg="addSp delSp modSp add ord">
        <pc:chgData name="kaarestrom@outlook.com" userId="da299bbd4e5f8529" providerId="LiveId" clId="{8226B7B6-F592-4881-8B59-C996A30508B5}" dt="2020-08-26T17:12:17.239" v="1110" actId="20577"/>
        <pc:sldMkLst>
          <pc:docMk/>
          <pc:sldMk cId="3212195480" sldId="296"/>
        </pc:sldMkLst>
        <pc:spChg chg="mod">
          <ac:chgData name="kaarestrom@outlook.com" userId="da299bbd4e5f8529" providerId="LiveId" clId="{8226B7B6-F592-4881-8B59-C996A30508B5}" dt="2020-08-26T17:12:17.239" v="1110" actId="20577"/>
          <ac:spMkLst>
            <pc:docMk/>
            <pc:sldMk cId="3212195480" sldId="296"/>
            <ac:spMk id="2" creationId="{57699109-C0DB-41CD-A3A8-C0535B3FCA31}"/>
          </ac:spMkLst>
        </pc:spChg>
        <pc:spChg chg="del mod">
          <ac:chgData name="kaarestrom@outlook.com" userId="da299bbd4e5f8529" providerId="LiveId" clId="{8226B7B6-F592-4881-8B59-C996A30508B5}" dt="2020-08-26T16:55:40.465" v="878"/>
          <ac:spMkLst>
            <pc:docMk/>
            <pc:sldMk cId="3212195480" sldId="296"/>
            <ac:spMk id="4" creationId="{1C4D0422-3069-4C25-AF0B-137E0549B924}"/>
          </ac:spMkLst>
        </pc:spChg>
        <pc:picChg chg="add mod">
          <ac:chgData name="kaarestrom@outlook.com" userId="da299bbd4e5f8529" providerId="LiveId" clId="{8226B7B6-F592-4881-8B59-C996A30508B5}" dt="2020-08-26T17:11:59.913" v="1104" actId="14100"/>
          <ac:picMkLst>
            <pc:docMk/>
            <pc:sldMk cId="3212195480" sldId="296"/>
            <ac:picMk id="6" creationId="{05300C0A-ED54-47CF-B20A-8D13BFEC86A7}"/>
          </ac:picMkLst>
        </pc:picChg>
      </pc:sldChg>
      <pc:sldChg chg="addSp delSp modSp add">
        <pc:chgData name="kaarestrom@outlook.com" userId="da299bbd4e5f8529" providerId="LiveId" clId="{8226B7B6-F592-4881-8B59-C996A30508B5}" dt="2020-08-26T16:59:06.985" v="949" actId="14100"/>
        <pc:sldMkLst>
          <pc:docMk/>
          <pc:sldMk cId="916737694" sldId="297"/>
        </pc:sldMkLst>
        <pc:spChg chg="mod">
          <ac:chgData name="kaarestrom@outlook.com" userId="da299bbd4e5f8529" providerId="LiveId" clId="{8226B7B6-F592-4881-8B59-C996A30508B5}" dt="2020-08-26T16:58:45.372" v="943" actId="14100"/>
          <ac:spMkLst>
            <pc:docMk/>
            <pc:sldMk cId="916737694" sldId="297"/>
            <ac:spMk id="2" creationId="{0920DB49-3638-4D77-BD7B-BA69B8F00FBD}"/>
          </ac:spMkLst>
        </pc:spChg>
        <pc:spChg chg="del">
          <ac:chgData name="kaarestrom@outlook.com" userId="da299bbd4e5f8529" providerId="LiveId" clId="{8226B7B6-F592-4881-8B59-C996A30508B5}" dt="2020-08-26T16:57:31.772" v="884"/>
          <ac:spMkLst>
            <pc:docMk/>
            <pc:sldMk cId="916737694" sldId="297"/>
            <ac:spMk id="4" creationId="{250C697D-A604-4DB6-A0E5-D75793917B54}"/>
          </ac:spMkLst>
        </pc:spChg>
        <pc:picChg chg="add mod">
          <ac:chgData name="kaarestrom@outlook.com" userId="da299bbd4e5f8529" providerId="LiveId" clId="{8226B7B6-F592-4881-8B59-C996A30508B5}" dt="2020-08-26T16:59:06.985" v="949" actId="14100"/>
          <ac:picMkLst>
            <pc:docMk/>
            <pc:sldMk cId="916737694" sldId="297"/>
            <ac:picMk id="6" creationId="{9E84EBA2-1E64-409A-9B19-766A2880B22E}"/>
          </ac:picMkLst>
        </pc:picChg>
      </pc:sldChg>
      <pc:sldChg chg="addSp delSp modSp add">
        <pc:chgData name="kaarestrom@outlook.com" userId="da299bbd4e5f8529" providerId="LiveId" clId="{8226B7B6-F592-4881-8B59-C996A30508B5}" dt="2020-08-26T17:19:31.724" v="1129" actId="20577"/>
        <pc:sldMkLst>
          <pc:docMk/>
          <pc:sldMk cId="376528784" sldId="298"/>
        </pc:sldMkLst>
        <pc:spChg chg="mod">
          <ac:chgData name="kaarestrom@outlook.com" userId="da299bbd4e5f8529" providerId="LiveId" clId="{8226B7B6-F592-4881-8B59-C996A30508B5}" dt="2020-08-26T17:19:31.724" v="1129" actId="20577"/>
          <ac:spMkLst>
            <pc:docMk/>
            <pc:sldMk cId="376528784" sldId="298"/>
            <ac:spMk id="2" creationId="{0D6E6824-5929-4CCB-97F9-25683BD19E4C}"/>
          </ac:spMkLst>
        </pc:spChg>
        <pc:spChg chg="del mod">
          <ac:chgData name="kaarestrom@outlook.com" userId="da299bbd4e5f8529" providerId="LiveId" clId="{8226B7B6-F592-4881-8B59-C996A30508B5}" dt="2020-08-26T17:03:32.882" v="996"/>
          <ac:spMkLst>
            <pc:docMk/>
            <pc:sldMk cId="376528784" sldId="298"/>
            <ac:spMk id="4" creationId="{51E9900F-BFD3-468F-9B31-5E76ED446A27}"/>
          </ac:spMkLst>
        </pc:spChg>
        <pc:picChg chg="add mod">
          <ac:chgData name="kaarestrom@outlook.com" userId="da299bbd4e5f8529" providerId="LiveId" clId="{8226B7B6-F592-4881-8B59-C996A30508B5}" dt="2020-08-26T17:04:28.249" v="1052" actId="14100"/>
          <ac:picMkLst>
            <pc:docMk/>
            <pc:sldMk cId="376528784" sldId="298"/>
            <ac:picMk id="6" creationId="{D3F97BC6-145F-4AA1-AC82-0760DBA20980}"/>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0.10450545655477275"/>
          <c:y val="2.5836918837451081E-2"/>
          <c:w val="0.72862296818160888"/>
          <c:h val="0.87722464571903269"/>
        </c:manualLayout>
      </c:layout>
      <c:bar3DChart>
        <c:barDir val="col"/>
        <c:grouping val="standard"/>
        <c:varyColors val="0"/>
        <c:ser>
          <c:idx val="0"/>
          <c:order val="0"/>
          <c:tx>
            <c:strRef>
              <c:f>Sheet1!$B$1</c:f>
              <c:strCache>
                <c:ptCount val="1"/>
                <c:pt idx="0">
                  <c:v>Series 1</c:v>
                </c:pt>
              </c:strCache>
            </c:strRef>
          </c:tx>
          <c:invertIfNegative val="0"/>
          <c:cat>
            <c:strRef>
              <c:f>Sheet1!$A$2:$A$6</c:f>
              <c:strCache>
                <c:ptCount val="5"/>
                <c:pt idx="0">
                  <c:v>Denmark</c:v>
                </c:pt>
                <c:pt idx="1">
                  <c:v>Finland</c:v>
                </c:pt>
                <c:pt idx="2">
                  <c:v>Iceland</c:v>
                </c:pt>
                <c:pt idx="3">
                  <c:v>Norway</c:v>
                </c:pt>
                <c:pt idx="4">
                  <c:v>Sweden</c:v>
                </c:pt>
              </c:strCache>
            </c:strRef>
          </c:cat>
          <c:val>
            <c:numRef>
              <c:f>Sheet1!$B$2:$B$6</c:f>
              <c:numCache>
                <c:formatCode>General</c:formatCode>
                <c:ptCount val="5"/>
                <c:pt idx="0">
                  <c:v>3767</c:v>
                </c:pt>
                <c:pt idx="1">
                  <c:v>1827</c:v>
                </c:pt>
                <c:pt idx="2">
                  <c:v>16</c:v>
                </c:pt>
                <c:pt idx="3">
                  <c:v>5818</c:v>
                </c:pt>
                <c:pt idx="4">
                  <c:v>24498</c:v>
                </c:pt>
              </c:numCache>
            </c:numRef>
          </c:val>
          <c:extLst>
            <c:ext xmlns:c16="http://schemas.microsoft.com/office/drawing/2014/chart" uri="{C3380CC4-5D6E-409C-BE32-E72D297353CC}">
              <c16:uniqueId val="{00000000-392B-43B4-9095-C2211D647455}"/>
            </c:ext>
          </c:extLst>
        </c:ser>
        <c:ser>
          <c:idx val="1"/>
          <c:order val="1"/>
          <c:tx>
            <c:strRef>
              <c:f>Sheet1!$C$1</c:f>
              <c:strCache>
                <c:ptCount val="1"/>
                <c:pt idx="0">
                  <c:v>Series 2</c:v>
                </c:pt>
              </c:strCache>
            </c:strRef>
          </c:tx>
          <c:invertIfNegative val="0"/>
          <c:cat>
            <c:strRef>
              <c:f>Sheet1!$A$2:$A$6</c:f>
              <c:strCache>
                <c:ptCount val="5"/>
                <c:pt idx="0">
                  <c:v>Denmark</c:v>
                </c:pt>
                <c:pt idx="1">
                  <c:v>Finland</c:v>
                </c:pt>
                <c:pt idx="2">
                  <c:v>Iceland</c:v>
                </c:pt>
                <c:pt idx="3">
                  <c:v>Norway</c:v>
                </c:pt>
                <c:pt idx="4">
                  <c:v>Sweden</c:v>
                </c:pt>
              </c:strCache>
            </c:strRef>
          </c:cat>
          <c:val>
            <c:numRef>
              <c:f>Sheet1!$C$2:$C$6</c:f>
            </c:numRef>
          </c:val>
          <c:extLst>
            <c:ext xmlns:c16="http://schemas.microsoft.com/office/drawing/2014/chart" uri="{C3380CC4-5D6E-409C-BE32-E72D297353CC}">
              <c16:uniqueId val="{00000001-392B-43B4-9095-C2211D647455}"/>
            </c:ext>
          </c:extLst>
        </c:ser>
        <c:ser>
          <c:idx val="2"/>
          <c:order val="2"/>
          <c:tx>
            <c:strRef>
              <c:f>Sheet1!$D$1</c:f>
              <c:strCache>
                <c:ptCount val="1"/>
                <c:pt idx="0">
                  <c:v>Series 3</c:v>
                </c:pt>
              </c:strCache>
            </c:strRef>
          </c:tx>
          <c:invertIfNegative val="0"/>
          <c:cat>
            <c:strRef>
              <c:f>Sheet1!$A$2:$A$6</c:f>
              <c:strCache>
                <c:ptCount val="5"/>
                <c:pt idx="0">
                  <c:v>Denmark</c:v>
                </c:pt>
                <c:pt idx="1">
                  <c:v>Finland</c:v>
                </c:pt>
                <c:pt idx="2">
                  <c:v>Iceland</c:v>
                </c:pt>
                <c:pt idx="3">
                  <c:v>Norway</c:v>
                </c:pt>
                <c:pt idx="4">
                  <c:v>Sweden</c:v>
                </c:pt>
              </c:strCache>
            </c:strRef>
          </c:cat>
          <c:val>
            <c:numRef>
              <c:f>Sheet1!$D$2:$D$6</c:f>
            </c:numRef>
          </c:val>
          <c:extLst>
            <c:ext xmlns:c16="http://schemas.microsoft.com/office/drawing/2014/chart" uri="{C3380CC4-5D6E-409C-BE32-E72D297353CC}">
              <c16:uniqueId val="{00000002-392B-43B4-9095-C2211D647455}"/>
            </c:ext>
          </c:extLst>
        </c:ser>
        <c:dLbls>
          <c:showLegendKey val="0"/>
          <c:showVal val="0"/>
          <c:showCatName val="0"/>
          <c:showSerName val="0"/>
          <c:showPercent val="0"/>
          <c:showBubbleSize val="0"/>
        </c:dLbls>
        <c:gapWidth val="150"/>
        <c:shape val="box"/>
        <c:axId val="153356544"/>
        <c:axId val="153362432"/>
        <c:axId val="155859584"/>
      </c:bar3DChart>
      <c:catAx>
        <c:axId val="153356544"/>
        <c:scaling>
          <c:orientation val="minMax"/>
        </c:scaling>
        <c:delete val="0"/>
        <c:axPos val="b"/>
        <c:numFmt formatCode="General" sourceLinked="0"/>
        <c:majorTickMark val="out"/>
        <c:minorTickMark val="none"/>
        <c:tickLblPos val="nextTo"/>
        <c:crossAx val="153362432"/>
        <c:crosses val="autoZero"/>
        <c:auto val="1"/>
        <c:lblAlgn val="ctr"/>
        <c:lblOffset val="100"/>
        <c:noMultiLvlLbl val="0"/>
      </c:catAx>
      <c:valAx>
        <c:axId val="153362432"/>
        <c:scaling>
          <c:orientation val="minMax"/>
        </c:scaling>
        <c:delete val="0"/>
        <c:axPos val="l"/>
        <c:majorGridlines/>
        <c:numFmt formatCode="General" sourceLinked="1"/>
        <c:majorTickMark val="out"/>
        <c:minorTickMark val="none"/>
        <c:tickLblPos val="nextTo"/>
        <c:crossAx val="153356544"/>
        <c:crosses val="autoZero"/>
        <c:crossBetween val="between"/>
      </c:valAx>
      <c:serAx>
        <c:axId val="155859584"/>
        <c:scaling>
          <c:orientation val="minMax"/>
        </c:scaling>
        <c:delete val="0"/>
        <c:axPos val="b"/>
        <c:majorTickMark val="out"/>
        <c:minorTickMark val="none"/>
        <c:tickLblPos val="nextTo"/>
        <c:crossAx val="15336243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Labor</c:v>
                </c:pt>
              </c:strCache>
            </c:strRef>
          </c:tx>
          <c:invertIfNegative val="0"/>
          <c:cat>
            <c:strRef>
              <c:f>Sheet1!$A$2:$A$5</c:f>
              <c:strCache>
                <c:ptCount val="2"/>
                <c:pt idx="0">
                  <c:v>Denmark</c:v>
                </c:pt>
                <c:pt idx="1">
                  <c:v>Sweden</c:v>
                </c:pt>
              </c:strCache>
            </c:strRef>
          </c:cat>
          <c:val>
            <c:numRef>
              <c:f>Sheet1!$B$2:$B$5</c:f>
              <c:numCache>
                <c:formatCode>General</c:formatCode>
                <c:ptCount val="4"/>
                <c:pt idx="0">
                  <c:v>8</c:v>
                </c:pt>
                <c:pt idx="1">
                  <c:v>21</c:v>
                </c:pt>
              </c:numCache>
            </c:numRef>
          </c:val>
          <c:extLst>
            <c:ext xmlns:c16="http://schemas.microsoft.com/office/drawing/2014/chart" uri="{C3380CC4-5D6E-409C-BE32-E72D297353CC}">
              <c16:uniqueId val="{00000000-3997-4ED0-96D8-E1D93ADB49DF}"/>
            </c:ext>
          </c:extLst>
        </c:ser>
        <c:ser>
          <c:idx val="1"/>
          <c:order val="1"/>
          <c:tx>
            <c:strRef>
              <c:f>Sheet1!$C$1</c:f>
              <c:strCache>
                <c:ptCount val="1"/>
                <c:pt idx="0">
                  <c:v>Family</c:v>
                </c:pt>
              </c:strCache>
            </c:strRef>
          </c:tx>
          <c:invertIfNegative val="0"/>
          <c:cat>
            <c:strRef>
              <c:f>Sheet1!$A$2:$A$5</c:f>
              <c:strCache>
                <c:ptCount val="2"/>
                <c:pt idx="0">
                  <c:v>Denmark</c:v>
                </c:pt>
                <c:pt idx="1">
                  <c:v>Sweden</c:v>
                </c:pt>
              </c:strCache>
            </c:strRef>
          </c:cat>
          <c:val>
            <c:numRef>
              <c:f>Sheet1!$C$2:$C$5</c:f>
              <c:numCache>
                <c:formatCode>General</c:formatCode>
                <c:ptCount val="4"/>
                <c:pt idx="0">
                  <c:v>6</c:v>
                </c:pt>
                <c:pt idx="1">
                  <c:v>20</c:v>
                </c:pt>
              </c:numCache>
            </c:numRef>
          </c:val>
          <c:extLst>
            <c:ext xmlns:c16="http://schemas.microsoft.com/office/drawing/2014/chart" uri="{C3380CC4-5D6E-409C-BE32-E72D297353CC}">
              <c16:uniqueId val="{00000001-3997-4ED0-96D8-E1D93ADB49DF}"/>
            </c:ext>
          </c:extLst>
        </c:ser>
        <c:ser>
          <c:idx val="2"/>
          <c:order val="2"/>
          <c:tx>
            <c:strRef>
              <c:f>Sheet1!$D$1</c:f>
              <c:strCache>
                <c:ptCount val="1"/>
                <c:pt idx="0">
                  <c:v>EU</c:v>
                </c:pt>
              </c:strCache>
            </c:strRef>
          </c:tx>
          <c:invertIfNegative val="0"/>
          <c:cat>
            <c:strRef>
              <c:f>Sheet1!$A$2:$A$5</c:f>
              <c:strCache>
                <c:ptCount val="2"/>
                <c:pt idx="0">
                  <c:v>Denmark</c:v>
                </c:pt>
                <c:pt idx="1">
                  <c:v>Sweden</c:v>
                </c:pt>
              </c:strCache>
            </c:strRef>
          </c:cat>
          <c:val>
            <c:numRef>
              <c:f>Sheet1!$D$2:$D$5</c:f>
              <c:numCache>
                <c:formatCode>General</c:formatCode>
                <c:ptCount val="4"/>
                <c:pt idx="0">
                  <c:v>54</c:v>
                </c:pt>
                <c:pt idx="1">
                  <c:v>18</c:v>
                </c:pt>
              </c:numCache>
            </c:numRef>
          </c:val>
          <c:extLst>
            <c:ext xmlns:c16="http://schemas.microsoft.com/office/drawing/2014/chart" uri="{C3380CC4-5D6E-409C-BE32-E72D297353CC}">
              <c16:uniqueId val="{00000002-3997-4ED0-96D8-E1D93ADB49DF}"/>
            </c:ext>
          </c:extLst>
        </c:ser>
        <c:ser>
          <c:idx val="3"/>
          <c:order val="3"/>
          <c:tx>
            <c:strRef>
              <c:f>Sheet1!$E$1</c:f>
              <c:strCache>
                <c:ptCount val="1"/>
                <c:pt idx="0">
                  <c:v>Ref/Asl</c:v>
                </c:pt>
              </c:strCache>
            </c:strRef>
          </c:tx>
          <c:invertIfNegative val="0"/>
          <c:cat>
            <c:strRef>
              <c:f>Sheet1!$A$2:$A$5</c:f>
              <c:strCache>
                <c:ptCount val="2"/>
                <c:pt idx="0">
                  <c:v>Denmark</c:v>
                </c:pt>
                <c:pt idx="1">
                  <c:v>Sweden</c:v>
                </c:pt>
              </c:strCache>
            </c:strRef>
          </c:cat>
          <c:val>
            <c:numRef>
              <c:f>Sheet1!$E$2:$E$5</c:f>
              <c:numCache>
                <c:formatCode>General</c:formatCode>
                <c:ptCount val="4"/>
                <c:pt idx="0">
                  <c:v>5</c:v>
                </c:pt>
                <c:pt idx="1">
                  <c:v>12</c:v>
                </c:pt>
              </c:numCache>
            </c:numRef>
          </c:val>
          <c:extLst>
            <c:ext xmlns:c16="http://schemas.microsoft.com/office/drawing/2014/chart" uri="{C3380CC4-5D6E-409C-BE32-E72D297353CC}">
              <c16:uniqueId val="{00000003-3997-4ED0-96D8-E1D93ADB49DF}"/>
            </c:ext>
          </c:extLst>
        </c:ser>
        <c:ser>
          <c:idx val="4"/>
          <c:order val="4"/>
          <c:tx>
            <c:strRef>
              <c:f>Sheet1!$F$1</c:f>
              <c:strCache>
                <c:ptCount val="1"/>
                <c:pt idx="0">
                  <c:v>Student</c:v>
                </c:pt>
              </c:strCache>
            </c:strRef>
          </c:tx>
          <c:invertIfNegative val="0"/>
          <c:cat>
            <c:strRef>
              <c:f>Sheet1!$A$2:$A$5</c:f>
              <c:strCache>
                <c:ptCount val="2"/>
                <c:pt idx="0">
                  <c:v>Denmark</c:v>
                </c:pt>
                <c:pt idx="1">
                  <c:v>Sweden</c:v>
                </c:pt>
              </c:strCache>
            </c:strRef>
          </c:cat>
          <c:val>
            <c:numRef>
              <c:f>Sheet1!$F$2:$F$5</c:f>
              <c:numCache>
                <c:formatCode>General</c:formatCode>
                <c:ptCount val="4"/>
                <c:pt idx="0">
                  <c:v>19</c:v>
                </c:pt>
                <c:pt idx="1">
                  <c:v>14</c:v>
                </c:pt>
              </c:numCache>
            </c:numRef>
          </c:val>
          <c:extLst>
            <c:ext xmlns:c16="http://schemas.microsoft.com/office/drawing/2014/chart" uri="{C3380CC4-5D6E-409C-BE32-E72D297353CC}">
              <c16:uniqueId val="{00000004-3997-4ED0-96D8-E1D93ADB49DF}"/>
            </c:ext>
          </c:extLst>
        </c:ser>
        <c:dLbls>
          <c:showLegendKey val="0"/>
          <c:showVal val="0"/>
          <c:showCatName val="0"/>
          <c:showSerName val="0"/>
          <c:showPercent val="0"/>
          <c:showBubbleSize val="0"/>
        </c:dLbls>
        <c:gapWidth val="150"/>
        <c:shape val="cylinder"/>
        <c:axId val="157062272"/>
        <c:axId val="157063808"/>
        <c:axId val="0"/>
      </c:bar3DChart>
      <c:catAx>
        <c:axId val="157062272"/>
        <c:scaling>
          <c:orientation val="minMax"/>
        </c:scaling>
        <c:delete val="0"/>
        <c:axPos val="b"/>
        <c:numFmt formatCode="General" sourceLinked="0"/>
        <c:majorTickMark val="out"/>
        <c:minorTickMark val="none"/>
        <c:tickLblPos val="nextTo"/>
        <c:crossAx val="157063808"/>
        <c:crosses val="autoZero"/>
        <c:auto val="1"/>
        <c:lblAlgn val="ctr"/>
        <c:lblOffset val="100"/>
        <c:noMultiLvlLbl val="0"/>
      </c:catAx>
      <c:valAx>
        <c:axId val="157063808"/>
        <c:scaling>
          <c:orientation val="minMax"/>
        </c:scaling>
        <c:delete val="0"/>
        <c:axPos val="l"/>
        <c:majorGridlines/>
        <c:numFmt formatCode="General" sourceLinked="1"/>
        <c:majorTickMark val="out"/>
        <c:minorTickMark val="none"/>
        <c:tickLblPos val="nextTo"/>
        <c:crossAx val="1570622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6CA0C23-224E-4B15-9CCF-4A8F0D5E196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A0C23-224E-4B15-9CCF-4A8F0D5E196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D0B4153-5009-485F-AC47-46214DA7D47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AA358-CA25-4DC8-9DFB-8295185358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4CB6B16-2924-4A19-950F-0C6B9D0FCA6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8FF9170-2326-4825-8FC3-C31AA71C68E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11F50C9-A036-4C1C-B4D3-C4D739FF153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122E5-E04E-4DEA-B28E-20F5A5DBA8A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68CDA2C-B19A-4357-A177-2847D7A9987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BD6F9C9-5FC3-409C-BAAA-8033C6357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E055604-D8E2-4B88-8523-5D7A7EA337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3C20430-B787-4271-BB36-5B325212CF2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81880C5-D529-4A43-B86E-F188B607813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7AF6C57-FDA7-4FE2-934F-8D1FCF9CA0A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hyperlink" Target="https://en.wikipedia.org/wiki/Denmark" TargetMode="Externa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hyperlink" Target="https://en.wikipedia.org/wiki/Syria" TargetMode="External"/><Relationship Id="rId21" Type="http://schemas.openxmlformats.org/officeDocument/2006/relationships/image" Target="../media/image10.png"/><Relationship Id="rId7" Type="http://schemas.openxmlformats.org/officeDocument/2006/relationships/hyperlink" Target="https://en.wikipedia.org/wiki/Yugoslavia" TargetMode="External"/><Relationship Id="rId12" Type="http://schemas.openxmlformats.org/officeDocument/2006/relationships/hyperlink" Target="https://en.wikipedia.org/wiki/Norway" TargetMode="External"/><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2" Type="http://schemas.openxmlformats.org/officeDocument/2006/relationships/hyperlink" Target="https://en.wikipedia.org/wiki/Finland" TargetMode="External"/><Relationship Id="rId16" Type="http://schemas.openxmlformats.org/officeDocument/2006/relationships/hyperlink" Target="https://en.wikipedia.org/wiki/Afghanistan" TargetMode="External"/><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en.wikipedia.org/wiki/Iran" TargetMode="External"/><Relationship Id="rId11" Type="http://schemas.openxmlformats.org/officeDocument/2006/relationships/hyperlink" Target="https://en.wikipedia.org/wiki/Turkey" TargetMode="External"/><Relationship Id="rId24" Type="http://schemas.openxmlformats.org/officeDocument/2006/relationships/image" Target="../media/image13.png"/><Relationship Id="rId32" Type="http://schemas.openxmlformats.org/officeDocument/2006/relationships/image" Target="../media/image21.png"/><Relationship Id="rId5" Type="http://schemas.openxmlformats.org/officeDocument/2006/relationships/hyperlink" Target="https://en.wikipedia.org/wiki/Poland" TargetMode="External"/><Relationship Id="rId15" Type="http://schemas.openxmlformats.org/officeDocument/2006/relationships/hyperlink" Target="https://en.wikipedia.org/wiki/Eritrea" TargetMode="External"/><Relationship Id="rId23" Type="http://schemas.openxmlformats.org/officeDocument/2006/relationships/image" Target="../media/image12.png"/><Relationship Id="rId28" Type="http://schemas.openxmlformats.org/officeDocument/2006/relationships/image" Target="../media/image17.png"/><Relationship Id="rId10" Type="http://schemas.openxmlformats.org/officeDocument/2006/relationships/hyperlink" Target="https://en.wikipedia.org/wiki/Germany" TargetMode="Externa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hyperlink" Target="https://en.wikipedia.org/wiki/Iraq" TargetMode="External"/><Relationship Id="rId9" Type="http://schemas.openxmlformats.org/officeDocument/2006/relationships/hyperlink" Target="https://en.wikipedia.org/wiki/Bosnia_and_Herzegovina" TargetMode="External"/><Relationship Id="rId14" Type="http://schemas.openxmlformats.org/officeDocument/2006/relationships/hyperlink" Target="https://en.wikipedia.org/wiki/Thailand" TargetMode="External"/><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8" Type="http://schemas.openxmlformats.org/officeDocument/2006/relationships/hyperlink" Target="https://en.wikipedia.org/wiki/Somalia"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Germany" TargetMode="External"/><Relationship Id="rId13" Type="http://schemas.openxmlformats.org/officeDocument/2006/relationships/hyperlink" Target="https://en.wikipedia.org/wiki/Russia" TargetMode="External"/><Relationship Id="rId18" Type="http://schemas.openxmlformats.org/officeDocument/2006/relationships/image" Target="../media/image23.png"/><Relationship Id="rId26" Type="http://schemas.openxmlformats.org/officeDocument/2006/relationships/image" Target="../media/image27.png"/><Relationship Id="rId3" Type="http://schemas.openxmlformats.org/officeDocument/2006/relationships/hyperlink" Target="https://en.wikipedia.org/wiki/Sweden" TargetMode="External"/><Relationship Id="rId21" Type="http://schemas.openxmlformats.org/officeDocument/2006/relationships/image" Target="../media/image25.png"/><Relationship Id="rId7" Type="http://schemas.openxmlformats.org/officeDocument/2006/relationships/hyperlink" Target="https://en.wikipedia.org/wiki/Iraq" TargetMode="External"/><Relationship Id="rId12" Type="http://schemas.openxmlformats.org/officeDocument/2006/relationships/hyperlink" Target="https://en.wikipedia.org/wiki/Iran" TargetMode="External"/><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hyperlink" Target="https://en.wikipedia.org/wiki/Poland" TargetMode="External"/><Relationship Id="rId16" Type="http://schemas.openxmlformats.org/officeDocument/2006/relationships/hyperlink" Target="https://en.wikipedia.org/wiki/Thailand" TargetMode="External"/><Relationship Id="rId20" Type="http://schemas.openxmlformats.org/officeDocument/2006/relationships/image" Target="../media/image24.png"/><Relationship Id="rId29"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en.wikipedia.org/wiki/Pakistan" TargetMode="External"/><Relationship Id="rId11" Type="http://schemas.openxmlformats.org/officeDocument/2006/relationships/hyperlink" Target="https://en.wikipedia.org/wiki/Philippines" TargetMode="External"/><Relationship Id="rId24" Type="http://schemas.openxmlformats.org/officeDocument/2006/relationships/image" Target="../media/image26.png"/><Relationship Id="rId5" Type="http://schemas.openxmlformats.org/officeDocument/2006/relationships/hyperlink" Target="https://en.wikipedia.org/wiki/Lithuania" TargetMode="External"/><Relationship Id="rId15" Type="http://schemas.openxmlformats.org/officeDocument/2006/relationships/hyperlink" Target="https://en.wikipedia.org/wiki/Bosnia_and_Herzegovina" TargetMode="External"/><Relationship Id="rId23" Type="http://schemas.openxmlformats.org/officeDocument/2006/relationships/image" Target="../media/image16.png"/><Relationship Id="rId28" Type="http://schemas.openxmlformats.org/officeDocument/2006/relationships/image" Target="../media/image28.png"/><Relationship Id="rId10" Type="http://schemas.openxmlformats.org/officeDocument/2006/relationships/hyperlink" Target="https://en.wikipedia.org/wiki/Denmark" TargetMode="Externa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hyperlink" Target="https://en.wikipedia.org/wiki/Somalia" TargetMode="External"/><Relationship Id="rId9" Type="http://schemas.openxmlformats.org/officeDocument/2006/relationships/hyperlink" Target="https://en.wikipedia.org/wiki/Vietnam" TargetMode="External"/><Relationship Id="rId14" Type="http://schemas.openxmlformats.org/officeDocument/2006/relationships/hyperlink" Target="https://en.wikipedia.org/wiki/Turkey" TargetMode="External"/><Relationship Id="rId22" Type="http://schemas.openxmlformats.org/officeDocument/2006/relationships/image" Target="../media/image10.png"/><Relationship Id="rId27" Type="http://schemas.openxmlformats.org/officeDocument/2006/relationships/image" Target="../media/image12.png"/><Relationship Id="rId30"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57200" y="3581400"/>
            <a:ext cx="8382000" cy="1752600"/>
          </a:xfrm>
        </p:spPr>
        <p:txBody>
          <a:bodyPr>
            <a:normAutofit/>
          </a:bodyPr>
          <a:lstStyle/>
          <a:p>
            <a:pPr algn="ctr">
              <a:lnSpc>
                <a:spcPct val="90000"/>
              </a:lnSpc>
            </a:pPr>
            <a:r>
              <a:rPr lang="en-US" sz="3200" dirty="0"/>
              <a:t>SCANDINAVIA AND INTERNATIONAL Migration</a:t>
            </a:r>
          </a:p>
        </p:txBody>
      </p:sp>
      <p:sp>
        <p:nvSpPr>
          <p:cNvPr id="2050" name="Rectangle 2"/>
          <p:cNvSpPr>
            <a:spLocks noGrp="1" noChangeArrowheads="1"/>
          </p:cNvSpPr>
          <p:nvPr>
            <p:ph type="ctrTitle"/>
          </p:nvPr>
        </p:nvSpPr>
        <p:spPr>
          <a:xfrm>
            <a:off x="381000" y="381000"/>
            <a:ext cx="8458200" cy="1600200"/>
          </a:xfrm>
        </p:spPr>
        <p:txBody>
          <a:bodyPr>
            <a:normAutofit fontScale="90000"/>
          </a:bodyPr>
          <a:lstStyle/>
          <a:p>
            <a:r>
              <a:rPr lang="en-US" dirty="0"/>
              <a:t>POLI 120E</a:t>
            </a:r>
            <a:br>
              <a:rPr lang="en-US" dirty="0"/>
            </a:br>
            <a:r>
              <a:rPr lang="en-US" dirty="0"/>
              <a:t>Scandinavian Politics</a:t>
            </a:r>
            <a:br>
              <a:rPr lang="en-US" dirty="0"/>
            </a:br>
            <a:r>
              <a:rPr lang="en-US" sz="3100" dirty="0"/>
              <a:t>Prof. Kaare W. </a:t>
            </a:r>
            <a:r>
              <a:rPr lang="en-US" sz="3100" dirty="0" err="1"/>
              <a:t>Strøm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Sweden: Immigrants by Country of Origin, 2016</a:t>
            </a:r>
          </a:p>
        </p:txBody>
      </p:sp>
      <p:sp>
        <p:nvSpPr>
          <p:cNvPr id="3" name="Slide Number Placeholder 2"/>
          <p:cNvSpPr>
            <a:spLocks noGrp="1"/>
          </p:cNvSpPr>
          <p:nvPr>
            <p:ph type="sldNum" sz="quarter" idx="12"/>
          </p:nvPr>
        </p:nvSpPr>
        <p:spPr/>
        <p:txBody>
          <a:bodyPr/>
          <a:lstStyle/>
          <a:p>
            <a:fld id="{F8FF9170-2326-4825-8FC3-C31AA71C68EF}" type="slidenum">
              <a:rPr lang="en-US" smtClean="0"/>
              <a:pPr/>
              <a:t>10</a:t>
            </a:fld>
            <a:endParaRPr lang="en-US"/>
          </a:p>
        </p:txBody>
      </p:sp>
      <p:graphicFrame>
        <p:nvGraphicFramePr>
          <p:cNvPr id="5" name="Content Placeholder 4"/>
          <p:cNvGraphicFramePr>
            <a:graphicFrameLocks noGrp="1"/>
          </p:cNvGraphicFramePr>
          <p:nvPr>
            <p:ph sz="quarter" idx="1"/>
          </p:nvPr>
        </p:nvGraphicFramePr>
        <p:xfrm>
          <a:off x="304799" y="1371601"/>
          <a:ext cx="8610600" cy="5029204"/>
        </p:xfrm>
        <a:graphic>
          <a:graphicData uri="http://schemas.openxmlformats.org/drawingml/2006/table">
            <a:tbl>
              <a:tblPr/>
              <a:tblGrid>
                <a:gridCol w="2514601">
                  <a:extLst>
                    <a:ext uri="{9D8B030D-6E8A-4147-A177-3AD203B41FA5}">
                      <a16:colId xmlns:a16="http://schemas.microsoft.com/office/drawing/2014/main" val="20000"/>
                    </a:ext>
                  </a:extLst>
                </a:gridCol>
                <a:gridCol w="1790699">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202202">
                <a:tc gridSpan="4">
                  <a:txBody>
                    <a:bodyPr/>
                    <a:lstStyle/>
                    <a:p>
                      <a:endParaRPr lang="en-US" sz="1000" dirty="0"/>
                    </a:p>
                  </a:txBody>
                  <a:tcPr marL="49696" marR="49696" marT="24848" marB="2484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691">
                <a:tc>
                  <a:txBody>
                    <a:bodyPr/>
                    <a:lstStyle/>
                    <a:p>
                      <a:r>
                        <a:rPr lang="en-US" sz="1600" dirty="0"/>
                        <a:t>Country</a:t>
                      </a:r>
                    </a:p>
                  </a:txBody>
                  <a:tcPr marL="49696" marR="49696" marT="24848" marB="24848" anchor="ctr">
                    <a:lnL>
                      <a:noFill/>
                    </a:lnL>
                    <a:lnR>
                      <a:noFill/>
                    </a:lnR>
                    <a:lnB>
                      <a:noFill/>
                    </a:lnB>
                  </a:tcPr>
                </a:tc>
                <a:tc>
                  <a:txBody>
                    <a:bodyPr/>
                    <a:lstStyle/>
                    <a:p>
                      <a:pPr algn="ctr"/>
                      <a:r>
                        <a:rPr lang="en-US" sz="1600" dirty="0"/>
                        <a:t>Men</a:t>
                      </a:r>
                    </a:p>
                  </a:txBody>
                  <a:tcPr marL="49696" marR="49696" marT="24848" marB="24848" anchor="ctr">
                    <a:lnL>
                      <a:noFill/>
                    </a:lnL>
                    <a:lnR>
                      <a:noFill/>
                    </a:lnR>
                    <a:lnT>
                      <a:noFill/>
                    </a:lnT>
                    <a:lnB>
                      <a:noFill/>
                    </a:lnB>
                  </a:tcPr>
                </a:tc>
                <a:tc>
                  <a:txBody>
                    <a:bodyPr/>
                    <a:lstStyle/>
                    <a:p>
                      <a:pPr algn="ctr"/>
                      <a:r>
                        <a:rPr lang="en-US" sz="1600" dirty="0"/>
                        <a:t>Women</a:t>
                      </a:r>
                    </a:p>
                  </a:txBody>
                  <a:tcPr marL="49696" marR="49696" marT="24848" marB="24848" anchor="ctr">
                    <a:lnL>
                      <a:noFill/>
                    </a:lnL>
                    <a:lnR>
                      <a:noFill/>
                    </a:lnR>
                    <a:lnT>
                      <a:noFill/>
                    </a:lnT>
                    <a:lnB>
                      <a:noFill/>
                    </a:lnB>
                  </a:tcPr>
                </a:tc>
                <a:tc>
                  <a:txBody>
                    <a:bodyPr/>
                    <a:lstStyle/>
                    <a:p>
                      <a:pPr algn="ctr"/>
                      <a:r>
                        <a:rPr lang="en-US" sz="1600"/>
                        <a:t>Population</a:t>
                      </a:r>
                    </a:p>
                  </a:txBody>
                  <a:tcPr marL="49696" marR="49696" marT="24848" marB="24848" anchor="ctr">
                    <a:lnL>
                      <a:noFill/>
                    </a:lnL>
                    <a:lnR>
                      <a:noFill/>
                    </a:lnR>
                    <a:lnT>
                      <a:noFill/>
                    </a:lnT>
                    <a:lnB>
                      <a:noFill/>
                    </a:lnB>
                  </a:tcPr>
                </a:tc>
                <a:extLst>
                  <a:ext uri="{0D108BD9-81ED-4DB2-BD59-A6C34878D82A}">
                    <a16:rowId xmlns:a16="http://schemas.microsoft.com/office/drawing/2014/main" val="10001"/>
                  </a:ext>
                </a:extLst>
              </a:tr>
              <a:tr h="293691">
                <a:tc>
                  <a:txBody>
                    <a:bodyPr/>
                    <a:lstStyle/>
                    <a:p>
                      <a:r>
                        <a:rPr lang="en-US" sz="1600" dirty="0">
                          <a:hlinkClick r:id="rId2" tooltip="Finland"/>
                        </a:rPr>
                        <a:t>Finland</a:t>
                      </a:r>
                      <a:endParaRPr lang="en-US" sz="1600" dirty="0"/>
                    </a:p>
                  </a:txBody>
                  <a:tcPr marL="49696" marR="49696" marT="24848" marB="24848" anchor="ctr">
                    <a:lnL>
                      <a:noFill/>
                    </a:lnL>
                    <a:lnR>
                      <a:noFill/>
                    </a:lnR>
                    <a:lnT>
                      <a:noFill/>
                    </a:lnT>
                    <a:lnB>
                      <a:noFill/>
                    </a:lnB>
                  </a:tcPr>
                </a:tc>
                <a:tc>
                  <a:txBody>
                    <a:bodyPr/>
                    <a:lstStyle/>
                    <a:p>
                      <a:pPr algn="ctr"/>
                      <a:r>
                        <a:rPr lang="en-US" sz="1600" dirty="0"/>
                        <a:t>60,806</a:t>
                      </a:r>
                    </a:p>
                  </a:txBody>
                  <a:tcPr marL="49696" marR="49696" marT="24848" marB="24848" anchor="ctr">
                    <a:lnL>
                      <a:noFill/>
                    </a:lnL>
                    <a:lnR>
                      <a:noFill/>
                    </a:lnR>
                    <a:lnT>
                      <a:noFill/>
                    </a:lnT>
                    <a:lnB>
                      <a:noFill/>
                    </a:lnB>
                  </a:tcPr>
                </a:tc>
                <a:tc>
                  <a:txBody>
                    <a:bodyPr/>
                    <a:lstStyle/>
                    <a:p>
                      <a:pPr algn="ctr"/>
                      <a:r>
                        <a:rPr lang="en-US" sz="1600" dirty="0"/>
                        <a:t>92,814</a:t>
                      </a:r>
                    </a:p>
                  </a:txBody>
                  <a:tcPr marL="49696" marR="49696" marT="24848" marB="24848" anchor="ctr">
                    <a:lnL>
                      <a:noFill/>
                    </a:lnL>
                    <a:lnR>
                      <a:noFill/>
                    </a:lnR>
                    <a:lnT>
                      <a:noFill/>
                    </a:lnT>
                    <a:lnB>
                      <a:noFill/>
                    </a:lnB>
                  </a:tcPr>
                </a:tc>
                <a:tc>
                  <a:txBody>
                    <a:bodyPr/>
                    <a:lstStyle/>
                    <a:p>
                      <a:pPr algn="ctr"/>
                      <a:r>
                        <a:rPr lang="en-US" sz="1600" dirty="0"/>
                        <a:t>153,620</a:t>
                      </a:r>
                    </a:p>
                  </a:txBody>
                  <a:tcPr marL="49696" marR="49696" marT="24848" marB="24848" anchor="ctr">
                    <a:lnL>
                      <a:noFill/>
                    </a:lnL>
                    <a:lnR>
                      <a:noFill/>
                    </a:lnR>
                    <a:lnT>
                      <a:noFill/>
                    </a:lnT>
                    <a:lnB>
                      <a:noFill/>
                    </a:lnB>
                  </a:tcPr>
                </a:tc>
                <a:extLst>
                  <a:ext uri="{0D108BD9-81ED-4DB2-BD59-A6C34878D82A}">
                    <a16:rowId xmlns:a16="http://schemas.microsoft.com/office/drawing/2014/main" val="10002"/>
                  </a:ext>
                </a:extLst>
              </a:tr>
              <a:tr h="293691">
                <a:tc>
                  <a:txBody>
                    <a:bodyPr/>
                    <a:lstStyle/>
                    <a:p>
                      <a:r>
                        <a:rPr lang="en-US" sz="1600" dirty="0">
                          <a:hlinkClick r:id="rId3" tooltip="Syria"/>
                        </a:rPr>
                        <a:t>Syria</a:t>
                      </a:r>
                      <a:endParaRPr lang="en-US" sz="1600" dirty="0"/>
                    </a:p>
                  </a:txBody>
                  <a:tcPr marL="49696" marR="49696" marT="24848" marB="24848" anchor="ctr">
                    <a:lnL>
                      <a:noFill/>
                    </a:lnL>
                    <a:lnR>
                      <a:noFill/>
                    </a:lnR>
                    <a:lnT>
                      <a:noFill/>
                    </a:lnT>
                    <a:lnB>
                      <a:noFill/>
                    </a:lnB>
                  </a:tcPr>
                </a:tc>
                <a:tc>
                  <a:txBody>
                    <a:bodyPr/>
                    <a:lstStyle/>
                    <a:p>
                      <a:pPr algn="ctr"/>
                      <a:r>
                        <a:rPr lang="en-US" sz="1600"/>
                        <a:t>87,485</a:t>
                      </a:r>
                    </a:p>
                  </a:txBody>
                  <a:tcPr marL="49696" marR="49696" marT="24848" marB="24848" anchor="ctr">
                    <a:lnL>
                      <a:noFill/>
                    </a:lnL>
                    <a:lnR>
                      <a:noFill/>
                    </a:lnR>
                    <a:lnT>
                      <a:noFill/>
                    </a:lnT>
                    <a:lnB>
                      <a:noFill/>
                    </a:lnB>
                  </a:tcPr>
                </a:tc>
                <a:tc>
                  <a:txBody>
                    <a:bodyPr/>
                    <a:lstStyle/>
                    <a:p>
                      <a:pPr algn="ctr"/>
                      <a:r>
                        <a:rPr lang="en-US" sz="1600"/>
                        <a:t>61,933</a:t>
                      </a:r>
                    </a:p>
                  </a:txBody>
                  <a:tcPr marL="49696" marR="49696" marT="24848" marB="24848" anchor="ctr">
                    <a:lnL>
                      <a:noFill/>
                    </a:lnL>
                    <a:lnR>
                      <a:noFill/>
                    </a:lnR>
                    <a:lnT>
                      <a:noFill/>
                    </a:lnT>
                    <a:lnB>
                      <a:noFill/>
                    </a:lnB>
                  </a:tcPr>
                </a:tc>
                <a:tc>
                  <a:txBody>
                    <a:bodyPr/>
                    <a:lstStyle/>
                    <a:p>
                      <a:pPr algn="ctr"/>
                      <a:r>
                        <a:rPr lang="en-US" sz="1600" dirty="0"/>
                        <a:t>149,418</a:t>
                      </a:r>
                    </a:p>
                  </a:txBody>
                  <a:tcPr marL="49696" marR="49696" marT="24848" marB="24848" anchor="ctr">
                    <a:lnL>
                      <a:noFill/>
                    </a:lnL>
                    <a:lnR>
                      <a:noFill/>
                    </a:lnR>
                    <a:lnT>
                      <a:noFill/>
                    </a:lnT>
                    <a:lnB>
                      <a:noFill/>
                    </a:lnB>
                  </a:tcPr>
                </a:tc>
                <a:extLst>
                  <a:ext uri="{0D108BD9-81ED-4DB2-BD59-A6C34878D82A}">
                    <a16:rowId xmlns:a16="http://schemas.microsoft.com/office/drawing/2014/main" val="10003"/>
                  </a:ext>
                </a:extLst>
              </a:tr>
              <a:tr h="293691">
                <a:tc>
                  <a:txBody>
                    <a:bodyPr/>
                    <a:lstStyle/>
                    <a:p>
                      <a:r>
                        <a:rPr lang="en-US" sz="1600" dirty="0">
                          <a:hlinkClick r:id="rId4" tooltip="Iraq"/>
                        </a:rPr>
                        <a:t>Iraq</a:t>
                      </a:r>
                      <a:endParaRPr lang="en-US" sz="1600" dirty="0"/>
                    </a:p>
                  </a:txBody>
                  <a:tcPr marL="49696" marR="49696" marT="24848" marB="24848" anchor="ctr">
                    <a:lnL>
                      <a:noFill/>
                    </a:lnL>
                    <a:lnR>
                      <a:noFill/>
                    </a:lnR>
                    <a:lnT>
                      <a:noFill/>
                    </a:lnT>
                    <a:lnB>
                      <a:noFill/>
                    </a:lnB>
                  </a:tcPr>
                </a:tc>
                <a:tc>
                  <a:txBody>
                    <a:bodyPr/>
                    <a:lstStyle/>
                    <a:p>
                      <a:pPr algn="ctr"/>
                      <a:r>
                        <a:rPr lang="en-US" sz="1600" dirty="0"/>
                        <a:t>72,538</a:t>
                      </a:r>
                    </a:p>
                  </a:txBody>
                  <a:tcPr marL="49696" marR="49696" marT="24848" marB="24848" anchor="ctr">
                    <a:lnL>
                      <a:noFill/>
                    </a:lnL>
                    <a:lnR>
                      <a:noFill/>
                    </a:lnR>
                    <a:lnT>
                      <a:noFill/>
                    </a:lnT>
                    <a:lnB>
                      <a:noFill/>
                    </a:lnB>
                  </a:tcPr>
                </a:tc>
                <a:tc>
                  <a:txBody>
                    <a:bodyPr/>
                    <a:lstStyle/>
                    <a:p>
                      <a:pPr algn="ctr"/>
                      <a:r>
                        <a:rPr lang="en-US" sz="1600"/>
                        <a:t>62,591</a:t>
                      </a:r>
                    </a:p>
                  </a:txBody>
                  <a:tcPr marL="49696" marR="49696" marT="24848" marB="24848" anchor="ctr">
                    <a:lnL>
                      <a:noFill/>
                    </a:lnL>
                    <a:lnR>
                      <a:noFill/>
                    </a:lnR>
                    <a:lnT>
                      <a:noFill/>
                    </a:lnT>
                    <a:lnB>
                      <a:noFill/>
                    </a:lnB>
                  </a:tcPr>
                </a:tc>
                <a:tc>
                  <a:txBody>
                    <a:bodyPr/>
                    <a:lstStyle/>
                    <a:p>
                      <a:pPr algn="ctr"/>
                      <a:r>
                        <a:rPr lang="en-US" sz="1600" dirty="0"/>
                        <a:t>135,129</a:t>
                      </a:r>
                    </a:p>
                  </a:txBody>
                  <a:tcPr marL="49696" marR="49696" marT="24848" marB="24848" anchor="ctr">
                    <a:lnL>
                      <a:noFill/>
                    </a:lnL>
                    <a:lnR>
                      <a:noFill/>
                    </a:lnR>
                    <a:lnT>
                      <a:noFill/>
                    </a:lnT>
                    <a:lnB>
                      <a:noFill/>
                    </a:lnB>
                  </a:tcPr>
                </a:tc>
                <a:extLst>
                  <a:ext uri="{0D108BD9-81ED-4DB2-BD59-A6C34878D82A}">
                    <a16:rowId xmlns:a16="http://schemas.microsoft.com/office/drawing/2014/main" val="10004"/>
                  </a:ext>
                </a:extLst>
              </a:tr>
              <a:tr h="293691">
                <a:tc>
                  <a:txBody>
                    <a:bodyPr/>
                    <a:lstStyle/>
                    <a:p>
                      <a:r>
                        <a:rPr lang="en-US" sz="1600" dirty="0">
                          <a:hlinkClick r:id="rId5" tooltip="Poland"/>
                        </a:rPr>
                        <a:t>Poland</a:t>
                      </a:r>
                      <a:endParaRPr lang="en-US" sz="1600" dirty="0"/>
                    </a:p>
                  </a:txBody>
                  <a:tcPr marL="49696" marR="49696" marT="24848" marB="24848" anchor="ctr">
                    <a:lnL>
                      <a:noFill/>
                    </a:lnL>
                    <a:lnR>
                      <a:noFill/>
                    </a:lnR>
                    <a:lnT>
                      <a:noFill/>
                    </a:lnT>
                    <a:lnB>
                      <a:noFill/>
                    </a:lnB>
                  </a:tcPr>
                </a:tc>
                <a:tc>
                  <a:txBody>
                    <a:bodyPr/>
                    <a:lstStyle/>
                    <a:p>
                      <a:pPr algn="ctr"/>
                      <a:r>
                        <a:rPr lang="en-US" sz="1600"/>
                        <a:t>40,700</a:t>
                      </a:r>
                    </a:p>
                  </a:txBody>
                  <a:tcPr marL="49696" marR="49696" marT="24848" marB="24848" anchor="ctr">
                    <a:lnL>
                      <a:noFill/>
                    </a:lnL>
                    <a:lnR>
                      <a:noFill/>
                    </a:lnR>
                    <a:lnT>
                      <a:noFill/>
                    </a:lnT>
                    <a:lnB>
                      <a:noFill/>
                    </a:lnB>
                  </a:tcPr>
                </a:tc>
                <a:tc>
                  <a:txBody>
                    <a:bodyPr/>
                    <a:lstStyle/>
                    <a:p>
                      <a:pPr algn="ctr"/>
                      <a:r>
                        <a:rPr lang="en-US" sz="1600"/>
                        <a:t>48,004</a:t>
                      </a:r>
                    </a:p>
                  </a:txBody>
                  <a:tcPr marL="49696" marR="49696" marT="24848" marB="24848" anchor="ctr">
                    <a:lnL>
                      <a:noFill/>
                    </a:lnL>
                    <a:lnR>
                      <a:noFill/>
                    </a:lnR>
                    <a:lnT>
                      <a:noFill/>
                    </a:lnT>
                    <a:lnB>
                      <a:noFill/>
                    </a:lnB>
                  </a:tcPr>
                </a:tc>
                <a:tc>
                  <a:txBody>
                    <a:bodyPr/>
                    <a:lstStyle/>
                    <a:p>
                      <a:pPr algn="ctr"/>
                      <a:r>
                        <a:rPr lang="en-US" sz="1600" dirty="0"/>
                        <a:t>88,704</a:t>
                      </a:r>
                    </a:p>
                  </a:txBody>
                  <a:tcPr marL="49696" marR="49696" marT="24848" marB="24848" anchor="ctr">
                    <a:lnL>
                      <a:noFill/>
                    </a:lnL>
                    <a:lnR>
                      <a:noFill/>
                    </a:lnR>
                    <a:lnT>
                      <a:noFill/>
                    </a:lnT>
                    <a:lnB>
                      <a:noFill/>
                    </a:lnB>
                  </a:tcPr>
                </a:tc>
                <a:extLst>
                  <a:ext uri="{0D108BD9-81ED-4DB2-BD59-A6C34878D82A}">
                    <a16:rowId xmlns:a16="http://schemas.microsoft.com/office/drawing/2014/main" val="10005"/>
                  </a:ext>
                </a:extLst>
              </a:tr>
              <a:tr h="293691">
                <a:tc>
                  <a:txBody>
                    <a:bodyPr/>
                    <a:lstStyle/>
                    <a:p>
                      <a:r>
                        <a:rPr lang="en-US" sz="1600" dirty="0">
                          <a:hlinkClick r:id="rId6" tooltip="Iran"/>
                        </a:rPr>
                        <a:t>Iran</a:t>
                      </a:r>
                      <a:endParaRPr lang="en-US" sz="1600" dirty="0"/>
                    </a:p>
                  </a:txBody>
                  <a:tcPr marL="49696" marR="49696" marT="24848" marB="24848" anchor="ctr">
                    <a:lnL>
                      <a:noFill/>
                    </a:lnL>
                    <a:lnR>
                      <a:noFill/>
                    </a:lnR>
                    <a:lnT>
                      <a:noFill/>
                    </a:lnT>
                    <a:lnB>
                      <a:noFill/>
                    </a:lnB>
                  </a:tcPr>
                </a:tc>
                <a:tc>
                  <a:txBody>
                    <a:bodyPr/>
                    <a:lstStyle/>
                    <a:p>
                      <a:pPr algn="ctr"/>
                      <a:r>
                        <a:rPr lang="en-US" sz="1600"/>
                        <a:t>36,765</a:t>
                      </a:r>
                    </a:p>
                  </a:txBody>
                  <a:tcPr marL="49696" marR="49696" marT="24848" marB="24848" anchor="ctr">
                    <a:lnL>
                      <a:noFill/>
                    </a:lnL>
                    <a:lnR>
                      <a:noFill/>
                    </a:lnR>
                    <a:lnT>
                      <a:noFill/>
                    </a:lnT>
                    <a:lnB>
                      <a:noFill/>
                    </a:lnB>
                  </a:tcPr>
                </a:tc>
                <a:tc>
                  <a:txBody>
                    <a:bodyPr/>
                    <a:lstStyle/>
                    <a:p>
                      <a:pPr algn="ctr"/>
                      <a:r>
                        <a:rPr lang="en-US" sz="1600"/>
                        <a:t>33,872</a:t>
                      </a:r>
                    </a:p>
                  </a:txBody>
                  <a:tcPr marL="49696" marR="49696" marT="24848" marB="24848" anchor="ctr">
                    <a:lnL>
                      <a:noFill/>
                    </a:lnL>
                    <a:lnR>
                      <a:noFill/>
                    </a:lnR>
                    <a:lnT>
                      <a:noFill/>
                    </a:lnT>
                    <a:lnB>
                      <a:noFill/>
                    </a:lnB>
                  </a:tcPr>
                </a:tc>
                <a:tc>
                  <a:txBody>
                    <a:bodyPr/>
                    <a:lstStyle/>
                    <a:p>
                      <a:pPr algn="ctr"/>
                      <a:r>
                        <a:rPr lang="en-US" sz="1600" dirty="0"/>
                        <a:t>70,637</a:t>
                      </a:r>
                    </a:p>
                  </a:txBody>
                  <a:tcPr marL="49696" marR="49696" marT="24848" marB="24848" anchor="ctr">
                    <a:lnL>
                      <a:noFill/>
                    </a:lnL>
                    <a:lnR>
                      <a:noFill/>
                    </a:lnR>
                    <a:lnT>
                      <a:noFill/>
                    </a:lnT>
                    <a:lnB>
                      <a:noFill/>
                    </a:lnB>
                  </a:tcPr>
                </a:tc>
                <a:extLst>
                  <a:ext uri="{0D108BD9-81ED-4DB2-BD59-A6C34878D82A}">
                    <a16:rowId xmlns:a16="http://schemas.microsoft.com/office/drawing/2014/main" val="10006"/>
                  </a:ext>
                </a:extLst>
              </a:tr>
              <a:tr h="322857">
                <a:tc>
                  <a:txBody>
                    <a:bodyPr/>
                    <a:lstStyle/>
                    <a:p>
                      <a:r>
                        <a:rPr lang="en-US" sz="1600" dirty="0"/>
                        <a:t>former </a:t>
                      </a:r>
                      <a:r>
                        <a:rPr lang="en-US" sz="1600" dirty="0">
                          <a:hlinkClick r:id="rId7" tooltip="Yugoslavia"/>
                        </a:rPr>
                        <a:t>Yugoslavia</a:t>
                      </a:r>
                      <a:endParaRPr lang="en-US" sz="1600" dirty="0"/>
                    </a:p>
                  </a:txBody>
                  <a:tcPr marL="49696" marR="49696" marT="24848" marB="24848" anchor="ctr">
                    <a:lnL>
                      <a:noFill/>
                    </a:lnL>
                    <a:lnR>
                      <a:noFill/>
                    </a:lnR>
                    <a:lnT>
                      <a:noFill/>
                    </a:lnT>
                    <a:lnB>
                      <a:noFill/>
                    </a:lnB>
                  </a:tcPr>
                </a:tc>
                <a:tc>
                  <a:txBody>
                    <a:bodyPr/>
                    <a:lstStyle/>
                    <a:p>
                      <a:pPr algn="ctr"/>
                      <a:r>
                        <a:rPr lang="en-US" sz="1600" dirty="0"/>
                        <a:t>33,440</a:t>
                      </a:r>
                    </a:p>
                  </a:txBody>
                  <a:tcPr marL="49696" marR="49696" marT="24848" marB="24848" anchor="ctr">
                    <a:lnL>
                      <a:noFill/>
                    </a:lnL>
                    <a:lnR>
                      <a:noFill/>
                    </a:lnR>
                    <a:lnT>
                      <a:noFill/>
                    </a:lnT>
                    <a:lnB>
                      <a:noFill/>
                    </a:lnB>
                  </a:tcPr>
                </a:tc>
                <a:tc>
                  <a:txBody>
                    <a:bodyPr/>
                    <a:lstStyle/>
                    <a:p>
                      <a:pPr algn="ctr"/>
                      <a:r>
                        <a:rPr lang="en-US" sz="1600"/>
                        <a:t>33,099</a:t>
                      </a:r>
                    </a:p>
                  </a:txBody>
                  <a:tcPr marL="49696" marR="49696" marT="24848" marB="24848" anchor="ctr">
                    <a:lnL>
                      <a:noFill/>
                    </a:lnL>
                    <a:lnR>
                      <a:noFill/>
                    </a:lnR>
                    <a:lnT>
                      <a:noFill/>
                    </a:lnT>
                    <a:lnB>
                      <a:noFill/>
                    </a:lnB>
                  </a:tcPr>
                </a:tc>
                <a:tc>
                  <a:txBody>
                    <a:bodyPr/>
                    <a:lstStyle/>
                    <a:p>
                      <a:pPr algn="ctr"/>
                      <a:r>
                        <a:rPr lang="en-US" sz="1600" dirty="0"/>
                        <a:t>66,539</a:t>
                      </a:r>
                    </a:p>
                  </a:txBody>
                  <a:tcPr marL="49696" marR="49696" marT="24848" marB="24848" anchor="ctr">
                    <a:lnL>
                      <a:noFill/>
                    </a:lnL>
                    <a:lnR>
                      <a:noFill/>
                    </a:lnR>
                    <a:lnT>
                      <a:noFill/>
                    </a:lnT>
                    <a:lnB>
                      <a:noFill/>
                    </a:lnB>
                  </a:tcPr>
                </a:tc>
                <a:extLst>
                  <a:ext uri="{0D108BD9-81ED-4DB2-BD59-A6C34878D82A}">
                    <a16:rowId xmlns:a16="http://schemas.microsoft.com/office/drawing/2014/main" val="10007"/>
                  </a:ext>
                </a:extLst>
              </a:tr>
              <a:tr h="293691">
                <a:tc>
                  <a:txBody>
                    <a:bodyPr/>
                    <a:lstStyle/>
                    <a:p>
                      <a:r>
                        <a:rPr lang="en-US" sz="1600" dirty="0">
                          <a:hlinkClick r:id="rId8" tooltip="Somalia"/>
                        </a:rPr>
                        <a:t>Somalia</a:t>
                      </a:r>
                      <a:endParaRPr lang="en-US" sz="1600" dirty="0"/>
                    </a:p>
                  </a:txBody>
                  <a:tcPr marL="49696" marR="49696" marT="24848" marB="24848" anchor="ctr">
                    <a:lnL>
                      <a:noFill/>
                    </a:lnL>
                    <a:lnR>
                      <a:noFill/>
                    </a:lnR>
                    <a:lnT>
                      <a:noFill/>
                    </a:lnT>
                    <a:lnB>
                      <a:noFill/>
                    </a:lnB>
                  </a:tcPr>
                </a:tc>
                <a:tc>
                  <a:txBody>
                    <a:bodyPr/>
                    <a:lstStyle/>
                    <a:p>
                      <a:pPr algn="ctr"/>
                      <a:r>
                        <a:rPr lang="en-US" sz="1600"/>
                        <a:t>31,746</a:t>
                      </a:r>
                    </a:p>
                  </a:txBody>
                  <a:tcPr marL="49696" marR="49696" marT="24848" marB="24848" anchor="ctr">
                    <a:lnL>
                      <a:noFill/>
                    </a:lnL>
                    <a:lnR>
                      <a:noFill/>
                    </a:lnR>
                    <a:lnT>
                      <a:noFill/>
                    </a:lnT>
                    <a:lnB>
                      <a:noFill/>
                    </a:lnB>
                  </a:tcPr>
                </a:tc>
                <a:tc>
                  <a:txBody>
                    <a:bodyPr/>
                    <a:lstStyle/>
                    <a:p>
                      <a:pPr algn="ctr"/>
                      <a:r>
                        <a:rPr lang="en-US" sz="1600"/>
                        <a:t>32,107</a:t>
                      </a:r>
                    </a:p>
                  </a:txBody>
                  <a:tcPr marL="49696" marR="49696" marT="24848" marB="24848" anchor="ctr">
                    <a:lnL>
                      <a:noFill/>
                    </a:lnL>
                    <a:lnR>
                      <a:noFill/>
                    </a:lnR>
                    <a:lnT>
                      <a:noFill/>
                    </a:lnT>
                    <a:lnB>
                      <a:noFill/>
                    </a:lnB>
                  </a:tcPr>
                </a:tc>
                <a:tc>
                  <a:txBody>
                    <a:bodyPr/>
                    <a:lstStyle/>
                    <a:p>
                      <a:pPr algn="ctr"/>
                      <a:r>
                        <a:rPr lang="en-US" sz="1600"/>
                        <a:t>63,853</a:t>
                      </a:r>
                    </a:p>
                  </a:txBody>
                  <a:tcPr marL="49696" marR="49696" marT="24848" marB="24848" anchor="ctr">
                    <a:lnL>
                      <a:noFill/>
                    </a:lnL>
                    <a:lnR>
                      <a:noFill/>
                    </a:lnR>
                    <a:lnT>
                      <a:noFill/>
                    </a:lnT>
                    <a:lnB>
                      <a:noFill/>
                    </a:lnB>
                  </a:tcPr>
                </a:tc>
                <a:extLst>
                  <a:ext uri="{0D108BD9-81ED-4DB2-BD59-A6C34878D82A}">
                    <a16:rowId xmlns:a16="http://schemas.microsoft.com/office/drawing/2014/main" val="10008"/>
                  </a:ext>
                </a:extLst>
              </a:tr>
              <a:tr h="392471">
                <a:tc>
                  <a:txBody>
                    <a:bodyPr/>
                    <a:lstStyle/>
                    <a:p>
                      <a:r>
                        <a:rPr lang="en-US" sz="1600" dirty="0">
                          <a:hlinkClick r:id="rId9" tooltip="Bosnia and Herzegovina"/>
                        </a:rPr>
                        <a:t>Bosnia and Herzegovina</a:t>
                      </a:r>
                      <a:endParaRPr lang="en-US" sz="1600" dirty="0"/>
                    </a:p>
                  </a:txBody>
                  <a:tcPr marL="49696" marR="49696" marT="24848" marB="24848" anchor="ctr">
                    <a:lnL>
                      <a:noFill/>
                    </a:lnL>
                    <a:lnR>
                      <a:noFill/>
                    </a:lnR>
                    <a:lnT>
                      <a:noFill/>
                    </a:lnT>
                    <a:lnB>
                      <a:noFill/>
                    </a:lnB>
                  </a:tcPr>
                </a:tc>
                <a:tc>
                  <a:txBody>
                    <a:bodyPr/>
                    <a:lstStyle/>
                    <a:p>
                      <a:pPr algn="ctr"/>
                      <a:r>
                        <a:rPr lang="en-US" sz="1600"/>
                        <a:t>28,832</a:t>
                      </a:r>
                    </a:p>
                  </a:txBody>
                  <a:tcPr marL="49696" marR="49696" marT="24848" marB="24848" anchor="ctr">
                    <a:lnL>
                      <a:noFill/>
                    </a:lnL>
                    <a:lnR>
                      <a:noFill/>
                    </a:lnR>
                    <a:lnT>
                      <a:noFill/>
                    </a:lnT>
                    <a:lnB>
                      <a:noFill/>
                    </a:lnB>
                  </a:tcPr>
                </a:tc>
                <a:tc>
                  <a:txBody>
                    <a:bodyPr/>
                    <a:lstStyle/>
                    <a:p>
                      <a:pPr algn="ctr"/>
                      <a:r>
                        <a:rPr lang="en-US" sz="1600"/>
                        <a:t>29,349</a:t>
                      </a:r>
                    </a:p>
                  </a:txBody>
                  <a:tcPr marL="49696" marR="49696" marT="24848" marB="24848" anchor="ctr">
                    <a:lnL>
                      <a:noFill/>
                    </a:lnL>
                    <a:lnR>
                      <a:noFill/>
                    </a:lnR>
                    <a:lnT>
                      <a:noFill/>
                    </a:lnT>
                    <a:lnB>
                      <a:noFill/>
                    </a:lnB>
                  </a:tcPr>
                </a:tc>
                <a:tc>
                  <a:txBody>
                    <a:bodyPr/>
                    <a:lstStyle/>
                    <a:p>
                      <a:pPr algn="ctr"/>
                      <a:r>
                        <a:rPr lang="en-US" sz="1600" dirty="0"/>
                        <a:t>58,181</a:t>
                      </a:r>
                    </a:p>
                  </a:txBody>
                  <a:tcPr marL="49696" marR="49696" marT="24848" marB="24848" anchor="ctr">
                    <a:lnL>
                      <a:noFill/>
                    </a:lnL>
                    <a:lnR>
                      <a:noFill/>
                    </a:lnR>
                    <a:lnT>
                      <a:noFill/>
                    </a:lnT>
                    <a:lnB>
                      <a:noFill/>
                    </a:lnB>
                  </a:tcPr>
                </a:tc>
                <a:extLst>
                  <a:ext uri="{0D108BD9-81ED-4DB2-BD59-A6C34878D82A}">
                    <a16:rowId xmlns:a16="http://schemas.microsoft.com/office/drawing/2014/main" val="10009"/>
                  </a:ext>
                </a:extLst>
              </a:tr>
              <a:tr h="293691">
                <a:tc>
                  <a:txBody>
                    <a:bodyPr/>
                    <a:lstStyle/>
                    <a:p>
                      <a:r>
                        <a:rPr lang="en-US" sz="1600" dirty="0">
                          <a:hlinkClick r:id="rId10" tooltip="Germany"/>
                        </a:rPr>
                        <a:t>Germany</a:t>
                      </a:r>
                      <a:endParaRPr lang="en-US" sz="1600" dirty="0"/>
                    </a:p>
                  </a:txBody>
                  <a:tcPr marL="49696" marR="49696" marT="24848" marB="24848" anchor="ctr">
                    <a:lnL>
                      <a:noFill/>
                    </a:lnL>
                    <a:lnR>
                      <a:noFill/>
                    </a:lnR>
                    <a:lnT>
                      <a:noFill/>
                    </a:lnT>
                    <a:lnB>
                      <a:noFill/>
                    </a:lnB>
                  </a:tcPr>
                </a:tc>
                <a:tc>
                  <a:txBody>
                    <a:bodyPr/>
                    <a:lstStyle/>
                    <a:p>
                      <a:pPr algn="ctr"/>
                      <a:r>
                        <a:rPr lang="en-US" sz="1600"/>
                        <a:t>23,708</a:t>
                      </a:r>
                    </a:p>
                  </a:txBody>
                  <a:tcPr marL="49696" marR="49696" marT="24848" marB="24848" anchor="ctr">
                    <a:lnL>
                      <a:noFill/>
                    </a:lnL>
                    <a:lnR>
                      <a:noFill/>
                    </a:lnR>
                    <a:lnT>
                      <a:noFill/>
                    </a:lnT>
                    <a:lnB>
                      <a:noFill/>
                    </a:lnB>
                  </a:tcPr>
                </a:tc>
                <a:tc>
                  <a:txBody>
                    <a:bodyPr/>
                    <a:lstStyle/>
                    <a:p>
                      <a:pPr algn="ctr"/>
                      <a:r>
                        <a:rPr lang="en-US" sz="1600"/>
                        <a:t>26,481</a:t>
                      </a:r>
                    </a:p>
                  </a:txBody>
                  <a:tcPr marL="49696" marR="49696" marT="24848" marB="24848" anchor="ctr">
                    <a:lnL>
                      <a:noFill/>
                    </a:lnL>
                    <a:lnR>
                      <a:noFill/>
                    </a:lnR>
                    <a:lnT>
                      <a:noFill/>
                    </a:lnT>
                    <a:lnB>
                      <a:noFill/>
                    </a:lnB>
                  </a:tcPr>
                </a:tc>
                <a:tc>
                  <a:txBody>
                    <a:bodyPr/>
                    <a:lstStyle/>
                    <a:p>
                      <a:pPr algn="ctr"/>
                      <a:r>
                        <a:rPr lang="en-US" sz="1600" dirty="0"/>
                        <a:t>50,189</a:t>
                      </a:r>
                    </a:p>
                  </a:txBody>
                  <a:tcPr marL="49696" marR="49696" marT="24848" marB="24848" anchor="ctr">
                    <a:lnL>
                      <a:noFill/>
                    </a:lnL>
                    <a:lnR>
                      <a:noFill/>
                    </a:lnR>
                    <a:lnT>
                      <a:noFill/>
                    </a:lnT>
                    <a:lnB>
                      <a:noFill/>
                    </a:lnB>
                  </a:tcPr>
                </a:tc>
                <a:extLst>
                  <a:ext uri="{0D108BD9-81ED-4DB2-BD59-A6C34878D82A}">
                    <a16:rowId xmlns:a16="http://schemas.microsoft.com/office/drawing/2014/main" val="10010"/>
                  </a:ext>
                </a:extLst>
              </a:tr>
              <a:tr h="293691">
                <a:tc>
                  <a:txBody>
                    <a:bodyPr/>
                    <a:lstStyle/>
                    <a:p>
                      <a:r>
                        <a:rPr lang="en-US" sz="1600" dirty="0">
                          <a:hlinkClick r:id="rId11" tooltip="Turkey"/>
                        </a:rPr>
                        <a:t>Turkey</a:t>
                      </a:r>
                      <a:endParaRPr lang="en-US" sz="1600" dirty="0"/>
                    </a:p>
                  </a:txBody>
                  <a:tcPr marL="49696" marR="49696" marT="24848" marB="24848" anchor="ctr">
                    <a:lnL>
                      <a:noFill/>
                    </a:lnL>
                    <a:lnR>
                      <a:noFill/>
                    </a:lnR>
                    <a:lnT>
                      <a:noFill/>
                    </a:lnT>
                    <a:lnB>
                      <a:noFill/>
                    </a:lnB>
                  </a:tcPr>
                </a:tc>
                <a:tc>
                  <a:txBody>
                    <a:bodyPr/>
                    <a:lstStyle/>
                    <a:p>
                      <a:pPr algn="ctr"/>
                      <a:r>
                        <a:rPr lang="en-US" sz="1600"/>
                        <a:t>25,858</a:t>
                      </a:r>
                    </a:p>
                  </a:txBody>
                  <a:tcPr marL="49696" marR="49696" marT="24848" marB="24848" anchor="ctr">
                    <a:lnL>
                      <a:noFill/>
                    </a:lnL>
                    <a:lnR>
                      <a:noFill/>
                    </a:lnR>
                    <a:lnT>
                      <a:noFill/>
                    </a:lnT>
                    <a:lnB>
                      <a:noFill/>
                    </a:lnB>
                  </a:tcPr>
                </a:tc>
                <a:tc>
                  <a:txBody>
                    <a:bodyPr/>
                    <a:lstStyle/>
                    <a:p>
                      <a:pPr algn="ctr"/>
                      <a:r>
                        <a:rPr lang="en-US" sz="1600"/>
                        <a:t>21,202</a:t>
                      </a:r>
                    </a:p>
                  </a:txBody>
                  <a:tcPr marL="49696" marR="49696" marT="24848" marB="24848" anchor="ctr">
                    <a:lnL>
                      <a:noFill/>
                    </a:lnL>
                    <a:lnR>
                      <a:noFill/>
                    </a:lnR>
                    <a:lnT>
                      <a:noFill/>
                    </a:lnT>
                    <a:lnB>
                      <a:noFill/>
                    </a:lnB>
                  </a:tcPr>
                </a:tc>
                <a:tc>
                  <a:txBody>
                    <a:bodyPr/>
                    <a:lstStyle/>
                    <a:p>
                      <a:pPr algn="ctr"/>
                      <a:r>
                        <a:rPr lang="en-US" sz="1600" dirty="0"/>
                        <a:t>47,060</a:t>
                      </a:r>
                    </a:p>
                  </a:txBody>
                  <a:tcPr marL="49696" marR="49696" marT="24848" marB="24848" anchor="ctr">
                    <a:lnL>
                      <a:noFill/>
                    </a:lnL>
                    <a:lnR>
                      <a:noFill/>
                    </a:lnR>
                    <a:lnT>
                      <a:noFill/>
                    </a:lnT>
                    <a:lnB>
                      <a:noFill/>
                    </a:lnB>
                  </a:tcPr>
                </a:tc>
                <a:extLst>
                  <a:ext uri="{0D108BD9-81ED-4DB2-BD59-A6C34878D82A}">
                    <a16:rowId xmlns:a16="http://schemas.microsoft.com/office/drawing/2014/main" val="10011"/>
                  </a:ext>
                </a:extLst>
              </a:tr>
              <a:tr h="293691">
                <a:tc>
                  <a:txBody>
                    <a:bodyPr/>
                    <a:lstStyle/>
                    <a:p>
                      <a:r>
                        <a:rPr lang="en-US" sz="1600" dirty="0">
                          <a:hlinkClick r:id="rId12" tooltip="Norway"/>
                        </a:rPr>
                        <a:t>Norway</a:t>
                      </a:r>
                      <a:endParaRPr lang="en-US" sz="1600" dirty="0"/>
                    </a:p>
                  </a:txBody>
                  <a:tcPr marL="49696" marR="49696" marT="24848" marB="24848" anchor="ctr">
                    <a:lnL>
                      <a:noFill/>
                    </a:lnL>
                    <a:lnR>
                      <a:noFill/>
                    </a:lnR>
                    <a:lnT>
                      <a:noFill/>
                    </a:lnT>
                    <a:lnB>
                      <a:noFill/>
                    </a:lnB>
                  </a:tcPr>
                </a:tc>
                <a:tc>
                  <a:txBody>
                    <a:bodyPr/>
                    <a:lstStyle/>
                    <a:p>
                      <a:pPr algn="ctr"/>
                      <a:r>
                        <a:rPr lang="en-US" sz="1600"/>
                        <a:t>18,817</a:t>
                      </a:r>
                    </a:p>
                  </a:txBody>
                  <a:tcPr marL="49696" marR="49696" marT="24848" marB="24848" anchor="ctr">
                    <a:lnL>
                      <a:noFill/>
                    </a:lnL>
                    <a:lnR>
                      <a:noFill/>
                    </a:lnR>
                    <a:lnT>
                      <a:noFill/>
                    </a:lnT>
                    <a:lnB>
                      <a:noFill/>
                    </a:lnB>
                  </a:tcPr>
                </a:tc>
                <a:tc>
                  <a:txBody>
                    <a:bodyPr/>
                    <a:lstStyle/>
                    <a:p>
                      <a:pPr algn="ctr"/>
                      <a:r>
                        <a:rPr lang="en-US" sz="1600"/>
                        <a:t>23,249</a:t>
                      </a:r>
                    </a:p>
                  </a:txBody>
                  <a:tcPr marL="49696" marR="49696" marT="24848" marB="24848" anchor="ctr">
                    <a:lnL>
                      <a:noFill/>
                    </a:lnL>
                    <a:lnR>
                      <a:noFill/>
                    </a:lnR>
                    <a:lnT>
                      <a:noFill/>
                    </a:lnT>
                    <a:lnB>
                      <a:noFill/>
                    </a:lnB>
                  </a:tcPr>
                </a:tc>
                <a:tc>
                  <a:txBody>
                    <a:bodyPr/>
                    <a:lstStyle/>
                    <a:p>
                      <a:pPr algn="ctr"/>
                      <a:r>
                        <a:rPr lang="en-US" sz="1600" dirty="0"/>
                        <a:t>42,066</a:t>
                      </a:r>
                    </a:p>
                  </a:txBody>
                  <a:tcPr marL="49696" marR="49696" marT="24848" marB="24848" anchor="ctr">
                    <a:lnL>
                      <a:noFill/>
                    </a:lnL>
                    <a:lnR>
                      <a:noFill/>
                    </a:lnR>
                    <a:lnT>
                      <a:noFill/>
                    </a:lnT>
                    <a:lnB>
                      <a:noFill/>
                    </a:lnB>
                  </a:tcPr>
                </a:tc>
                <a:extLst>
                  <a:ext uri="{0D108BD9-81ED-4DB2-BD59-A6C34878D82A}">
                    <a16:rowId xmlns:a16="http://schemas.microsoft.com/office/drawing/2014/main" val="10012"/>
                  </a:ext>
                </a:extLst>
              </a:tr>
              <a:tr h="293691">
                <a:tc>
                  <a:txBody>
                    <a:bodyPr/>
                    <a:lstStyle/>
                    <a:p>
                      <a:r>
                        <a:rPr lang="en-US" sz="1600" dirty="0">
                          <a:hlinkClick r:id="rId13" tooltip="Denmark"/>
                        </a:rPr>
                        <a:t>Denmark</a:t>
                      </a:r>
                      <a:endParaRPr lang="en-US" sz="1600" dirty="0"/>
                    </a:p>
                  </a:txBody>
                  <a:tcPr marL="49696" marR="49696" marT="24848" marB="24848" anchor="ctr">
                    <a:lnL>
                      <a:noFill/>
                    </a:lnL>
                    <a:lnR>
                      <a:noFill/>
                    </a:lnR>
                    <a:lnT>
                      <a:noFill/>
                    </a:lnT>
                    <a:lnB>
                      <a:noFill/>
                    </a:lnB>
                  </a:tcPr>
                </a:tc>
                <a:tc>
                  <a:txBody>
                    <a:bodyPr/>
                    <a:lstStyle/>
                    <a:p>
                      <a:pPr algn="ctr"/>
                      <a:r>
                        <a:rPr lang="en-US" sz="1600"/>
                        <a:t>21,831</a:t>
                      </a:r>
                    </a:p>
                  </a:txBody>
                  <a:tcPr marL="49696" marR="49696" marT="24848" marB="24848" anchor="ctr">
                    <a:lnL>
                      <a:noFill/>
                    </a:lnL>
                    <a:lnR>
                      <a:noFill/>
                    </a:lnR>
                    <a:lnT>
                      <a:noFill/>
                    </a:lnT>
                    <a:lnB>
                      <a:noFill/>
                    </a:lnB>
                  </a:tcPr>
                </a:tc>
                <a:tc>
                  <a:txBody>
                    <a:bodyPr/>
                    <a:lstStyle/>
                    <a:p>
                      <a:pPr algn="ctr"/>
                      <a:r>
                        <a:rPr lang="en-US" sz="1600"/>
                        <a:t>19,381</a:t>
                      </a:r>
                    </a:p>
                  </a:txBody>
                  <a:tcPr marL="49696" marR="49696" marT="24848" marB="24848" anchor="ctr">
                    <a:lnL>
                      <a:noFill/>
                    </a:lnL>
                    <a:lnR>
                      <a:noFill/>
                    </a:lnR>
                    <a:lnT>
                      <a:noFill/>
                    </a:lnT>
                    <a:lnB>
                      <a:noFill/>
                    </a:lnB>
                  </a:tcPr>
                </a:tc>
                <a:tc>
                  <a:txBody>
                    <a:bodyPr/>
                    <a:lstStyle/>
                    <a:p>
                      <a:pPr algn="ctr"/>
                      <a:r>
                        <a:rPr lang="en-US" sz="1600" dirty="0"/>
                        <a:t>41,212</a:t>
                      </a:r>
                    </a:p>
                  </a:txBody>
                  <a:tcPr marL="49696" marR="49696" marT="24848" marB="24848" anchor="ctr">
                    <a:lnL>
                      <a:noFill/>
                    </a:lnL>
                    <a:lnR>
                      <a:noFill/>
                    </a:lnR>
                    <a:lnT>
                      <a:noFill/>
                    </a:lnT>
                    <a:lnB>
                      <a:noFill/>
                    </a:lnB>
                  </a:tcPr>
                </a:tc>
                <a:extLst>
                  <a:ext uri="{0D108BD9-81ED-4DB2-BD59-A6C34878D82A}">
                    <a16:rowId xmlns:a16="http://schemas.microsoft.com/office/drawing/2014/main" val="10013"/>
                  </a:ext>
                </a:extLst>
              </a:tr>
              <a:tr h="293691">
                <a:tc>
                  <a:txBody>
                    <a:bodyPr/>
                    <a:lstStyle/>
                    <a:p>
                      <a:r>
                        <a:rPr lang="en-US" sz="1600" dirty="0">
                          <a:hlinkClick r:id="rId14" tooltip="Thailand"/>
                        </a:rPr>
                        <a:t>Thailand</a:t>
                      </a:r>
                      <a:endParaRPr lang="en-US" sz="1600" dirty="0"/>
                    </a:p>
                  </a:txBody>
                  <a:tcPr marL="49696" marR="49696" marT="24848" marB="24848" anchor="ctr">
                    <a:lnL>
                      <a:noFill/>
                    </a:lnL>
                    <a:lnR>
                      <a:noFill/>
                    </a:lnR>
                    <a:lnT>
                      <a:noFill/>
                    </a:lnT>
                    <a:lnB>
                      <a:noFill/>
                    </a:lnB>
                  </a:tcPr>
                </a:tc>
                <a:tc>
                  <a:txBody>
                    <a:bodyPr/>
                    <a:lstStyle/>
                    <a:p>
                      <a:pPr algn="ctr"/>
                      <a:r>
                        <a:rPr lang="en-US" sz="1600"/>
                        <a:t>8,671</a:t>
                      </a:r>
                    </a:p>
                  </a:txBody>
                  <a:tcPr marL="49696" marR="49696" marT="24848" marB="24848" anchor="ctr">
                    <a:lnL>
                      <a:noFill/>
                    </a:lnL>
                    <a:lnR>
                      <a:noFill/>
                    </a:lnR>
                    <a:lnT>
                      <a:noFill/>
                    </a:lnT>
                    <a:lnB>
                      <a:noFill/>
                    </a:lnB>
                  </a:tcPr>
                </a:tc>
                <a:tc>
                  <a:txBody>
                    <a:bodyPr/>
                    <a:lstStyle/>
                    <a:p>
                      <a:pPr algn="ctr"/>
                      <a:r>
                        <a:rPr lang="en-US" sz="1600"/>
                        <a:t>31,206</a:t>
                      </a:r>
                    </a:p>
                  </a:txBody>
                  <a:tcPr marL="49696" marR="49696" marT="24848" marB="24848" anchor="ctr">
                    <a:lnL>
                      <a:noFill/>
                    </a:lnL>
                    <a:lnR>
                      <a:noFill/>
                    </a:lnR>
                    <a:lnT>
                      <a:noFill/>
                    </a:lnT>
                    <a:lnB>
                      <a:noFill/>
                    </a:lnB>
                  </a:tcPr>
                </a:tc>
                <a:tc>
                  <a:txBody>
                    <a:bodyPr/>
                    <a:lstStyle/>
                    <a:p>
                      <a:pPr algn="ctr"/>
                      <a:r>
                        <a:rPr lang="en-US" sz="1600" dirty="0"/>
                        <a:t>39,877</a:t>
                      </a:r>
                    </a:p>
                  </a:txBody>
                  <a:tcPr marL="49696" marR="49696" marT="24848" marB="24848" anchor="ctr">
                    <a:lnL>
                      <a:noFill/>
                    </a:lnL>
                    <a:lnR>
                      <a:noFill/>
                    </a:lnR>
                    <a:lnT>
                      <a:noFill/>
                    </a:lnT>
                    <a:lnB>
                      <a:noFill/>
                    </a:lnB>
                  </a:tcPr>
                </a:tc>
                <a:extLst>
                  <a:ext uri="{0D108BD9-81ED-4DB2-BD59-A6C34878D82A}">
                    <a16:rowId xmlns:a16="http://schemas.microsoft.com/office/drawing/2014/main" val="10014"/>
                  </a:ext>
                </a:extLst>
              </a:tr>
              <a:tr h="293691">
                <a:tc>
                  <a:txBody>
                    <a:bodyPr/>
                    <a:lstStyle/>
                    <a:p>
                      <a:r>
                        <a:rPr lang="en-US" sz="1600" dirty="0">
                          <a:hlinkClick r:id="rId15" tooltip="Eritrea"/>
                        </a:rPr>
                        <a:t>Eritrea</a:t>
                      </a:r>
                      <a:endParaRPr lang="en-US" sz="1600" dirty="0"/>
                    </a:p>
                  </a:txBody>
                  <a:tcPr marL="49696" marR="49696" marT="24848" marB="24848" anchor="ctr">
                    <a:lnL>
                      <a:noFill/>
                    </a:lnL>
                    <a:lnR>
                      <a:noFill/>
                    </a:lnR>
                    <a:lnT>
                      <a:noFill/>
                    </a:lnT>
                    <a:lnB>
                      <a:noFill/>
                    </a:lnB>
                  </a:tcPr>
                </a:tc>
                <a:tc>
                  <a:txBody>
                    <a:bodyPr/>
                    <a:lstStyle/>
                    <a:p>
                      <a:pPr algn="ctr"/>
                      <a:r>
                        <a:rPr lang="en-US" sz="1600" dirty="0"/>
                        <a:t>19,765</a:t>
                      </a:r>
                    </a:p>
                  </a:txBody>
                  <a:tcPr marL="49696" marR="49696" marT="24848" marB="24848" anchor="ctr">
                    <a:lnL>
                      <a:noFill/>
                    </a:lnL>
                    <a:lnR>
                      <a:noFill/>
                    </a:lnR>
                    <a:lnT>
                      <a:noFill/>
                    </a:lnT>
                    <a:lnB>
                      <a:noFill/>
                    </a:lnB>
                  </a:tcPr>
                </a:tc>
                <a:tc>
                  <a:txBody>
                    <a:bodyPr/>
                    <a:lstStyle/>
                    <a:p>
                      <a:pPr algn="ctr"/>
                      <a:r>
                        <a:rPr lang="en-US" sz="1600"/>
                        <a:t>15,377</a:t>
                      </a:r>
                    </a:p>
                  </a:txBody>
                  <a:tcPr marL="49696" marR="49696" marT="24848" marB="24848" anchor="ctr">
                    <a:lnL>
                      <a:noFill/>
                    </a:lnL>
                    <a:lnR>
                      <a:noFill/>
                    </a:lnR>
                    <a:lnT>
                      <a:noFill/>
                    </a:lnT>
                    <a:lnB>
                      <a:noFill/>
                    </a:lnB>
                  </a:tcPr>
                </a:tc>
                <a:tc>
                  <a:txBody>
                    <a:bodyPr/>
                    <a:lstStyle/>
                    <a:p>
                      <a:pPr algn="ctr"/>
                      <a:r>
                        <a:rPr lang="en-US" sz="1600" dirty="0"/>
                        <a:t>35,142</a:t>
                      </a:r>
                    </a:p>
                  </a:txBody>
                  <a:tcPr marL="49696" marR="49696" marT="24848" marB="24848" anchor="ctr">
                    <a:lnL>
                      <a:noFill/>
                    </a:lnL>
                    <a:lnR>
                      <a:noFill/>
                    </a:lnR>
                    <a:lnT>
                      <a:noFill/>
                    </a:lnT>
                    <a:lnB>
                      <a:noFill/>
                    </a:lnB>
                  </a:tcPr>
                </a:tc>
                <a:extLst>
                  <a:ext uri="{0D108BD9-81ED-4DB2-BD59-A6C34878D82A}">
                    <a16:rowId xmlns:a16="http://schemas.microsoft.com/office/drawing/2014/main" val="10015"/>
                  </a:ext>
                </a:extLst>
              </a:tr>
              <a:tr h="293691">
                <a:tc>
                  <a:txBody>
                    <a:bodyPr/>
                    <a:lstStyle/>
                    <a:p>
                      <a:r>
                        <a:rPr lang="en-US" sz="1600">
                          <a:hlinkClick r:id="rId16" tooltip="Afghanistan"/>
                        </a:rPr>
                        <a:t>Afghanistan</a:t>
                      </a:r>
                      <a:endParaRPr lang="en-US" sz="1600"/>
                    </a:p>
                  </a:txBody>
                  <a:tcPr marL="49696" marR="49696" marT="24848" marB="24848" anchor="ctr">
                    <a:lnL>
                      <a:noFill/>
                    </a:lnL>
                    <a:lnR>
                      <a:noFill/>
                    </a:lnR>
                    <a:lnT>
                      <a:noFill/>
                    </a:lnT>
                    <a:lnB>
                      <a:noFill/>
                    </a:lnB>
                  </a:tcPr>
                </a:tc>
                <a:tc>
                  <a:txBody>
                    <a:bodyPr/>
                    <a:lstStyle/>
                    <a:p>
                      <a:pPr algn="ctr"/>
                      <a:r>
                        <a:rPr lang="en-US" sz="1600" dirty="0"/>
                        <a:t>21,093</a:t>
                      </a:r>
                    </a:p>
                  </a:txBody>
                  <a:tcPr marL="49696" marR="49696" marT="24848" marB="24848" anchor="ctr">
                    <a:lnL>
                      <a:noFill/>
                    </a:lnL>
                    <a:lnR>
                      <a:noFill/>
                    </a:lnR>
                    <a:lnT>
                      <a:noFill/>
                    </a:lnT>
                    <a:lnB>
                      <a:noFill/>
                    </a:lnB>
                  </a:tcPr>
                </a:tc>
                <a:tc>
                  <a:txBody>
                    <a:bodyPr/>
                    <a:lstStyle/>
                    <a:p>
                      <a:pPr algn="ctr"/>
                      <a:r>
                        <a:rPr lang="en-US" sz="1600" dirty="0"/>
                        <a:t>13,661</a:t>
                      </a:r>
                    </a:p>
                  </a:txBody>
                  <a:tcPr marL="49696" marR="49696" marT="24848" marB="24848" anchor="ctr">
                    <a:lnL>
                      <a:noFill/>
                    </a:lnL>
                    <a:lnR>
                      <a:noFill/>
                    </a:lnR>
                    <a:lnT>
                      <a:noFill/>
                    </a:lnT>
                    <a:lnB>
                      <a:noFill/>
                    </a:lnB>
                  </a:tcPr>
                </a:tc>
                <a:tc>
                  <a:txBody>
                    <a:bodyPr/>
                    <a:lstStyle/>
                    <a:p>
                      <a:pPr algn="ctr"/>
                      <a:r>
                        <a:rPr lang="en-US" sz="1600" dirty="0"/>
                        <a:t>34,754</a:t>
                      </a:r>
                    </a:p>
                  </a:txBody>
                  <a:tcPr marL="49696" marR="49696" marT="24848" marB="24848" anchor="ctr">
                    <a:lnL>
                      <a:noFill/>
                    </a:lnL>
                    <a:lnR>
                      <a:noFill/>
                    </a:lnR>
                    <a:lnT>
                      <a:noFill/>
                    </a:lnT>
                    <a:lnB>
                      <a:noFill/>
                    </a:lnB>
                  </a:tcPr>
                </a:tc>
                <a:extLst>
                  <a:ext uri="{0D108BD9-81ED-4DB2-BD59-A6C34878D82A}">
                    <a16:rowId xmlns:a16="http://schemas.microsoft.com/office/drawing/2014/main" val="10016"/>
                  </a:ext>
                </a:extLst>
              </a:tr>
            </a:tbl>
          </a:graphicData>
        </a:graphic>
      </p:graphicFrame>
      <p:pic>
        <p:nvPicPr>
          <p:cNvPr id="36865" name="Picture 1" descr="Finland"/>
          <p:cNvPicPr>
            <a:picLocks noChangeAspect="1" noChangeArrowheads="1"/>
          </p:cNvPicPr>
          <p:nvPr/>
        </p:nvPicPr>
        <p:blipFill>
          <a:blip r:embed="rId17" cstate="print"/>
          <a:srcRect/>
          <a:stretch>
            <a:fillRect/>
          </a:stretch>
        </p:blipFill>
        <p:spPr bwMode="auto">
          <a:xfrm>
            <a:off x="0" y="0"/>
            <a:ext cx="219075" cy="133350"/>
          </a:xfrm>
          <a:prstGeom prst="rect">
            <a:avLst/>
          </a:prstGeom>
          <a:noFill/>
        </p:spPr>
      </p:pic>
      <p:pic>
        <p:nvPicPr>
          <p:cNvPr id="36866" name="Picture 2" descr="Decrease"/>
          <p:cNvPicPr>
            <a:picLocks noChangeAspect="1" noChangeArrowheads="1"/>
          </p:cNvPicPr>
          <p:nvPr/>
        </p:nvPicPr>
        <p:blipFill>
          <a:blip r:embed="rId18" cstate="print"/>
          <a:srcRect/>
          <a:stretch>
            <a:fillRect/>
          </a:stretch>
        </p:blipFill>
        <p:spPr bwMode="auto">
          <a:xfrm>
            <a:off x="0" y="0"/>
            <a:ext cx="104775" cy="104775"/>
          </a:xfrm>
          <a:prstGeom prst="rect">
            <a:avLst/>
          </a:prstGeom>
          <a:noFill/>
        </p:spPr>
      </p:pic>
      <p:pic>
        <p:nvPicPr>
          <p:cNvPr id="36867" name="Picture 3" descr="Syria"/>
          <p:cNvPicPr>
            <a:picLocks noChangeAspect="1" noChangeArrowheads="1"/>
          </p:cNvPicPr>
          <p:nvPr/>
        </p:nvPicPr>
        <p:blipFill>
          <a:blip r:embed="rId19" cstate="print"/>
          <a:srcRect/>
          <a:stretch>
            <a:fillRect/>
          </a:stretch>
        </p:blipFill>
        <p:spPr bwMode="auto">
          <a:xfrm>
            <a:off x="0" y="0"/>
            <a:ext cx="219075" cy="142875"/>
          </a:xfrm>
          <a:prstGeom prst="rect">
            <a:avLst/>
          </a:prstGeom>
          <a:noFill/>
        </p:spPr>
      </p:pic>
      <p:pic>
        <p:nvPicPr>
          <p:cNvPr id="36868" name="Picture 4"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69" name="Picture 5" descr="Iraq"/>
          <p:cNvPicPr>
            <a:picLocks noChangeAspect="1" noChangeArrowheads="1"/>
          </p:cNvPicPr>
          <p:nvPr/>
        </p:nvPicPr>
        <p:blipFill>
          <a:blip r:embed="rId21" cstate="print"/>
          <a:srcRect/>
          <a:stretch>
            <a:fillRect/>
          </a:stretch>
        </p:blipFill>
        <p:spPr bwMode="auto">
          <a:xfrm>
            <a:off x="0" y="0"/>
            <a:ext cx="219075" cy="142875"/>
          </a:xfrm>
          <a:prstGeom prst="rect">
            <a:avLst/>
          </a:prstGeom>
          <a:noFill/>
        </p:spPr>
      </p:pic>
      <p:pic>
        <p:nvPicPr>
          <p:cNvPr id="36870" name="Picture 6"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71" name="Picture 7" descr="Poland"/>
          <p:cNvPicPr>
            <a:picLocks noChangeAspect="1" noChangeArrowheads="1"/>
          </p:cNvPicPr>
          <p:nvPr/>
        </p:nvPicPr>
        <p:blipFill>
          <a:blip r:embed="rId22" cstate="print"/>
          <a:srcRect/>
          <a:stretch>
            <a:fillRect/>
          </a:stretch>
        </p:blipFill>
        <p:spPr bwMode="auto">
          <a:xfrm>
            <a:off x="0" y="0"/>
            <a:ext cx="219075" cy="133350"/>
          </a:xfrm>
          <a:prstGeom prst="rect">
            <a:avLst/>
          </a:prstGeom>
          <a:noFill/>
        </p:spPr>
      </p:pic>
      <p:pic>
        <p:nvPicPr>
          <p:cNvPr id="36872" name="Picture 8"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73" name="Picture 9" descr="Iran"/>
          <p:cNvPicPr>
            <a:picLocks noChangeAspect="1" noChangeArrowheads="1"/>
          </p:cNvPicPr>
          <p:nvPr/>
        </p:nvPicPr>
        <p:blipFill>
          <a:blip r:embed="rId23" cstate="print"/>
          <a:srcRect/>
          <a:stretch>
            <a:fillRect/>
          </a:stretch>
        </p:blipFill>
        <p:spPr bwMode="auto">
          <a:xfrm>
            <a:off x="0" y="0"/>
            <a:ext cx="219075" cy="123825"/>
          </a:xfrm>
          <a:prstGeom prst="rect">
            <a:avLst/>
          </a:prstGeom>
          <a:noFill/>
        </p:spPr>
      </p:pic>
      <p:pic>
        <p:nvPicPr>
          <p:cNvPr id="36874" name="Picture 10"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75" name="Picture 11" descr="Socialist Federal Republic of Yugoslavia"/>
          <p:cNvPicPr>
            <a:picLocks noChangeAspect="1" noChangeArrowheads="1"/>
          </p:cNvPicPr>
          <p:nvPr/>
        </p:nvPicPr>
        <p:blipFill>
          <a:blip r:embed="rId24" cstate="print"/>
          <a:srcRect/>
          <a:stretch>
            <a:fillRect/>
          </a:stretch>
        </p:blipFill>
        <p:spPr bwMode="auto">
          <a:xfrm>
            <a:off x="0" y="0"/>
            <a:ext cx="219075" cy="114300"/>
          </a:xfrm>
          <a:prstGeom prst="rect">
            <a:avLst/>
          </a:prstGeom>
          <a:noFill/>
        </p:spPr>
      </p:pic>
      <p:pic>
        <p:nvPicPr>
          <p:cNvPr id="36876" name="Picture 12" descr="Decrease"/>
          <p:cNvPicPr>
            <a:picLocks noChangeAspect="1" noChangeArrowheads="1"/>
          </p:cNvPicPr>
          <p:nvPr/>
        </p:nvPicPr>
        <p:blipFill>
          <a:blip r:embed="rId18" cstate="print"/>
          <a:srcRect/>
          <a:stretch>
            <a:fillRect/>
          </a:stretch>
        </p:blipFill>
        <p:spPr bwMode="auto">
          <a:xfrm>
            <a:off x="0" y="0"/>
            <a:ext cx="104775" cy="104775"/>
          </a:xfrm>
          <a:prstGeom prst="rect">
            <a:avLst/>
          </a:prstGeom>
          <a:noFill/>
        </p:spPr>
      </p:pic>
      <p:pic>
        <p:nvPicPr>
          <p:cNvPr id="36877" name="Picture 13" descr="Somalia"/>
          <p:cNvPicPr>
            <a:picLocks noChangeAspect="1" noChangeArrowheads="1"/>
          </p:cNvPicPr>
          <p:nvPr/>
        </p:nvPicPr>
        <p:blipFill>
          <a:blip r:embed="rId25" cstate="print"/>
          <a:srcRect/>
          <a:stretch>
            <a:fillRect/>
          </a:stretch>
        </p:blipFill>
        <p:spPr bwMode="auto">
          <a:xfrm>
            <a:off x="0" y="0"/>
            <a:ext cx="219075" cy="142875"/>
          </a:xfrm>
          <a:prstGeom prst="rect">
            <a:avLst/>
          </a:prstGeom>
          <a:noFill/>
        </p:spPr>
      </p:pic>
      <p:pic>
        <p:nvPicPr>
          <p:cNvPr id="36878" name="Picture 14"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79" name="Picture 15" descr="Bosnia and Herzegovina"/>
          <p:cNvPicPr>
            <a:picLocks noChangeAspect="1" noChangeArrowheads="1"/>
          </p:cNvPicPr>
          <p:nvPr/>
        </p:nvPicPr>
        <p:blipFill>
          <a:blip r:embed="rId26" cstate="print"/>
          <a:srcRect/>
          <a:stretch>
            <a:fillRect/>
          </a:stretch>
        </p:blipFill>
        <p:spPr bwMode="auto">
          <a:xfrm>
            <a:off x="0" y="0"/>
            <a:ext cx="219075" cy="114300"/>
          </a:xfrm>
          <a:prstGeom prst="rect">
            <a:avLst/>
          </a:prstGeom>
          <a:noFill/>
        </p:spPr>
      </p:pic>
      <p:pic>
        <p:nvPicPr>
          <p:cNvPr id="36880" name="Picture 16"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81" name="Picture 17" descr="Germany"/>
          <p:cNvPicPr>
            <a:picLocks noChangeAspect="1" noChangeArrowheads="1"/>
          </p:cNvPicPr>
          <p:nvPr/>
        </p:nvPicPr>
        <p:blipFill>
          <a:blip r:embed="rId27" cstate="print"/>
          <a:srcRect/>
          <a:stretch>
            <a:fillRect/>
          </a:stretch>
        </p:blipFill>
        <p:spPr bwMode="auto">
          <a:xfrm>
            <a:off x="0" y="0"/>
            <a:ext cx="219075" cy="133350"/>
          </a:xfrm>
          <a:prstGeom prst="rect">
            <a:avLst/>
          </a:prstGeom>
          <a:noFill/>
        </p:spPr>
      </p:pic>
      <p:pic>
        <p:nvPicPr>
          <p:cNvPr id="36882" name="Picture 18"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83" name="Picture 19" descr="Turkey"/>
          <p:cNvPicPr>
            <a:picLocks noChangeAspect="1" noChangeArrowheads="1"/>
          </p:cNvPicPr>
          <p:nvPr/>
        </p:nvPicPr>
        <p:blipFill>
          <a:blip r:embed="rId28" cstate="print"/>
          <a:srcRect/>
          <a:stretch>
            <a:fillRect/>
          </a:stretch>
        </p:blipFill>
        <p:spPr bwMode="auto">
          <a:xfrm>
            <a:off x="0" y="0"/>
            <a:ext cx="219075" cy="142875"/>
          </a:xfrm>
          <a:prstGeom prst="rect">
            <a:avLst/>
          </a:prstGeom>
          <a:noFill/>
        </p:spPr>
      </p:pic>
      <p:pic>
        <p:nvPicPr>
          <p:cNvPr id="36884" name="Picture 20"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85" name="Picture 21" descr="Norway"/>
          <p:cNvPicPr>
            <a:picLocks noChangeAspect="1" noChangeArrowheads="1"/>
          </p:cNvPicPr>
          <p:nvPr/>
        </p:nvPicPr>
        <p:blipFill>
          <a:blip r:embed="rId29" cstate="print"/>
          <a:srcRect/>
          <a:stretch>
            <a:fillRect/>
          </a:stretch>
        </p:blipFill>
        <p:spPr bwMode="auto">
          <a:xfrm>
            <a:off x="0" y="0"/>
            <a:ext cx="200025" cy="142875"/>
          </a:xfrm>
          <a:prstGeom prst="rect">
            <a:avLst/>
          </a:prstGeom>
          <a:noFill/>
        </p:spPr>
      </p:pic>
      <p:pic>
        <p:nvPicPr>
          <p:cNvPr id="36886" name="Picture 22" descr="Decrease"/>
          <p:cNvPicPr>
            <a:picLocks noChangeAspect="1" noChangeArrowheads="1"/>
          </p:cNvPicPr>
          <p:nvPr/>
        </p:nvPicPr>
        <p:blipFill>
          <a:blip r:embed="rId18" cstate="print"/>
          <a:srcRect/>
          <a:stretch>
            <a:fillRect/>
          </a:stretch>
        </p:blipFill>
        <p:spPr bwMode="auto">
          <a:xfrm>
            <a:off x="0" y="0"/>
            <a:ext cx="104775" cy="104775"/>
          </a:xfrm>
          <a:prstGeom prst="rect">
            <a:avLst/>
          </a:prstGeom>
          <a:noFill/>
        </p:spPr>
      </p:pic>
      <p:pic>
        <p:nvPicPr>
          <p:cNvPr id="36887" name="Picture 23" descr="Denmark"/>
          <p:cNvPicPr>
            <a:picLocks noChangeAspect="1" noChangeArrowheads="1"/>
          </p:cNvPicPr>
          <p:nvPr/>
        </p:nvPicPr>
        <p:blipFill>
          <a:blip r:embed="rId30" cstate="print"/>
          <a:srcRect/>
          <a:stretch>
            <a:fillRect/>
          </a:stretch>
        </p:blipFill>
        <p:spPr bwMode="auto">
          <a:xfrm>
            <a:off x="0" y="0"/>
            <a:ext cx="190500" cy="142875"/>
          </a:xfrm>
          <a:prstGeom prst="rect">
            <a:avLst/>
          </a:prstGeom>
          <a:noFill/>
        </p:spPr>
      </p:pic>
      <p:pic>
        <p:nvPicPr>
          <p:cNvPr id="36888" name="Picture 24" descr="Decrease"/>
          <p:cNvPicPr>
            <a:picLocks noChangeAspect="1" noChangeArrowheads="1"/>
          </p:cNvPicPr>
          <p:nvPr/>
        </p:nvPicPr>
        <p:blipFill>
          <a:blip r:embed="rId18" cstate="print"/>
          <a:srcRect/>
          <a:stretch>
            <a:fillRect/>
          </a:stretch>
        </p:blipFill>
        <p:spPr bwMode="auto">
          <a:xfrm>
            <a:off x="0" y="0"/>
            <a:ext cx="104775" cy="104775"/>
          </a:xfrm>
          <a:prstGeom prst="rect">
            <a:avLst/>
          </a:prstGeom>
          <a:noFill/>
        </p:spPr>
      </p:pic>
      <p:pic>
        <p:nvPicPr>
          <p:cNvPr id="36889" name="Picture 25" descr="Thailand"/>
          <p:cNvPicPr>
            <a:picLocks noChangeAspect="1" noChangeArrowheads="1"/>
          </p:cNvPicPr>
          <p:nvPr/>
        </p:nvPicPr>
        <p:blipFill>
          <a:blip r:embed="rId31" cstate="print"/>
          <a:srcRect/>
          <a:stretch>
            <a:fillRect/>
          </a:stretch>
        </p:blipFill>
        <p:spPr bwMode="auto">
          <a:xfrm>
            <a:off x="0" y="0"/>
            <a:ext cx="219075" cy="142875"/>
          </a:xfrm>
          <a:prstGeom prst="rect">
            <a:avLst/>
          </a:prstGeom>
          <a:noFill/>
        </p:spPr>
      </p:pic>
      <p:pic>
        <p:nvPicPr>
          <p:cNvPr id="36890" name="Picture 26"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91" name="Picture 27" descr="Eritrea"/>
          <p:cNvPicPr>
            <a:picLocks noChangeAspect="1" noChangeArrowheads="1"/>
          </p:cNvPicPr>
          <p:nvPr/>
        </p:nvPicPr>
        <p:blipFill>
          <a:blip r:embed="rId32" cstate="print"/>
          <a:srcRect/>
          <a:stretch>
            <a:fillRect/>
          </a:stretch>
        </p:blipFill>
        <p:spPr bwMode="auto">
          <a:xfrm>
            <a:off x="0" y="0"/>
            <a:ext cx="219075" cy="114300"/>
          </a:xfrm>
          <a:prstGeom prst="rect">
            <a:avLst/>
          </a:prstGeom>
          <a:noFill/>
        </p:spPr>
      </p:pic>
      <p:pic>
        <p:nvPicPr>
          <p:cNvPr id="36892" name="Picture 28" descr="Increase"/>
          <p:cNvPicPr>
            <a:picLocks noChangeAspect="1" noChangeArrowheads="1"/>
          </p:cNvPicPr>
          <p:nvPr/>
        </p:nvPicPr>
        <p:blipFill>
          <a:blip r:embed="rId20" cstate="print"/>
          <a:srcRect/>
          <a:stretch>
            <a:fillRect/>
          </a:stretch>
        </p:blipFill>
        <p:spPr bwMode="auto">
          <a:xfrm>
            <a:off x="0" y="0"/>
            <a:ext cx="104775" cy="104775"/>
          </a:xfrm>
          <a:prstGeom prst="rect">
            <a:avLst/>
          </a:prstGeom>
          <a:noFill/>
        </p:spPr>
      </p:pic>
      <p:pic>
        <p:nvPicPr>
          <p:cNvPr id="36893" name="Picture 29" descr="Afghanistan"/>
          <p:cNvPicPr>
            <a:picLocks noChangeAspect="1" noChangeArrowheads="1"/>
          </p:cNvPicPr>
          <p:nvPr/>
        </p:nvPicPr>
        <p:blipFill>
          <a:blip r:embed="rId33" cstate="print"/>
          <a:srcRect/>
          <a:stretch>
            <a:fillRect/>
          </a:stretch>
        </p:blipFill>
        <p:spPr bwMode="auto">
          <a:xfrm>
            <a:off x="0" y="0"/>
            <a:ext cx="219075" cy="1428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1"/>
            <a:ext cx="8458200" cy="838200"/>
          </a:xfrm>
        </p:spPr>
        <p:txBody>
          <a:bodyPr>
            <a:normAutofit fontScale="90000"/>
          </a:bodyPr>
          <a:lstStyle/>
          <a:p>
            <a:pPr algn="ctr"/>
            <a:r>
              <a:rPr lang="en-US" dirty="0"/>
              <a:t>Norway: Immigrants by Origin, 1990s and 2017</a:t>
            </a:r>
          </a:p>
        </p:txBody>
      </p:sp>
      <p:sp>
        <p:nvSpPr>
          <p:cNvPr id="5" name="Slide Number Placeholder 5"/>
          <p:cNvSpPr>
            <a:spLocks noGrp="1"/>
          </p:cNvSpPr>
          <p:nvPr>
            <p:ph type="sldNum" sz="quarter" idx="12"/>
          </p:nvPr>
        </p:nvSpPr>
        <p:spPr/>
        <p:txBody>
          <a:bodyPr/>
          <a:lstStyle/>
          <a:p>
            <a:fld id="{A578D9FB-B591-4B62-A487-B994099DBEA6}" type="slidenum">
              <a:rPr lang="en-US"/>
              <a:pPr/>
              <a:t>11</a:t>
            </a:fld>
            <a:endParaRPr lang="en-US"/>
          </a:p>
        </p:txBody>
      </p:sp>
      <p:sp>
        <p:nvSpPr>
          <p:cNvPr id="31747" name="Rectangle 3"/>
          <p:cNvSpPr>
            <a:spLocks noGrp="1" noChangeArrowheads="1"/>
          </p:cNvSpPr>
          <p:nvPr>
            <p:ph sz="quarter" idx="1"/>
          </p:nvPr>
        </p:nvSpPr>
        <p:spPr>
          <a:xfrm>
            <a:off x="152400" y="1371600"/>
            <a:ext cx="2743200" cy="5181600"/>
          </a:xfrm>
        </p:spPr>
        <p:txBody>
          <a:bodyPr/>
          <a:lstStyle/>
          <a:p>
            <a:pPr>
              <a:buNone/>
            </a:pPr>
            <a:r>
              <a:rPr lang="en-US" dirty="0"/>
              <a:t>	Immigrants are divided into two distinct groups:</a:t>
            </a:r>
          </a:p>
          <a:p>
            <a:pPr lvl="1"/>
            <a:r>
              <a:rPr lang="en-US" dirty="0"/>
              <a:t>Those from neighboring countries</a:t>
            </a:r>
          </a:p>
          <a:p>
            <a:pPr lvl="1"/>
            <a:r>
              <a:rPr lang="en-US" dirty="0"/>
              <a:t>Those from distant cultures, often Asia and Africa</a:t>
            </a:r>
          </a:p>
        </p:txBody>
      </p:sp>
      <p:graphicFrame>
        <p:nvGraphicFramePr>
          <p:cNvPr id="6" name="Table 5"/>
          <p:cNvGraphicFramePr>
            <a:graphicFrameLocks noGrp="1"/>
          </p:cNvGraphicFramePr>
          <p:nvPr/>
        </p:nvGraphicFramePr>
        <p:xfrm>
          <a:off x="3124200" y="1447798"/>
          <a:ext cx="5791200" cy="4952996"/>
        </p:xfrm>
        <a:graphic>
          <a:graphicData uri="http://schemas.openxmlformats.org/drawingml/2006/table">
            <a:tbl>
              <a:tblPr/>
              <a:tblGrid>
                <a:gridCol w="457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329148">
                <a:tc>
                  <a:txBody>
                    <a:bodyPr/>
                    <a:lstStyle/>
                    <a:p>
                      <a:r>
                        <a:rPr lang="en-US" sz="1300" dirty="0"/>
                        <a:t>1.</a:t>
                      </a:r>
                    </a:p>
                  </a:txBody>
                  <a:tcPr marL="64508" marR="64508" marT="32254" marB="32254" anchor="ctr">
                    <a:lnL>
                      <a:noFill/>
                    </a:lnL>
                    <a:lnR>
                      <a:noFill/>
                    </a:lnR>
                    <a:lnT>
                      <a:noFill/>
                    </a:lnT>
                    <a:lnB>
                      <a:noFill/>
                    </a:lnB>
                  </a:tcPr>
                </a:tc>
                <a:tc>
                  <a:txBody>
                    <a:bodyPr/>
                    <a:lstStyle/>
                    <a:p>
                      <a:r>
                        <a:rPr lang="en-US" sz="1600" dirty="0"/>
                        <a:t> </a:t>
                      </a:r>
                      <a:r>
                        <a:rPr lang="en-US" sz="1600" dirty="0">
                          <a:hlinkClick r:id="rId2" tooltip="Poland"/>
                        </a:rPr>
                        <a:t>Poland</a:t>
                      </a:r>
                      <a:endParaRPr lang="en-US" sz="1600" dirty="0"/>
                    </a:p>
                  </a:txBody>
                  <a:tcPr marL="64508" marR="64508" marT="32254" marB="32254" anchor="ctr">
                    <a:lnL>
                      <a:noFill/>
                    </a:lnL>
                    <a:lnR>
                      <a:noFill/>
                    </a:lnR>
                    <a:lnT>
                      <a:noFill/>
                    </a:lnT>
                    <a:lnB>
                      <a:noFill/>
                    </a:lnB>
                  </a:tcPr>
                </a:tc>
                <a:tc>
                  <a:txBody>
                    <a:bodyPr/>
                    <a:lstStyle/>
                    <a:p>
                      <a:r>
                        <a:rPr lang="en-US" sz="1600" dirty="0"/>
                        <a:t>6,432</a:t>
                      </a:r>
                    </a:p>
                  </a:txBody>
                  <a:tcPr marL="64508" marR="64508" marT="32254" marB="32254" anchor="ctr">
                    <a:lnL>
                      <a:noFill/>
                    </a:lnL>
                    <a:lnR>
                      <a:noFill/>
                    </a:lnR>
                    <a:lnT>
                      <a:noFill/>
                    </a:lnT>
                    <a:lnB>
                      <a:noFill/>
                    </a:lnB>
                  </a:tcPr>
                </a:tc>
                <a:tc>
                  <a:txBody>
                    <a:bodyPr/>
                    <a:lstStyle/>
                    <a:p>
                      <a:r>
                        <a:rPr lang="en-US" sz="1600" dirty="0"/>
                        <a:t>91,179</a:t>
                      </a:r>
                    </a:p>
                  </a:txBody>
                  <a:tcPr marL="64508" marR="64508" marT="32254" marB="32254" anchor="ctr">
                    <a:lnL>
                      <a:noFill/>
                    </a:lnL>
                    <a:lnR>
                      <a:noFill/>
                    </a:lnR>
                    <a:lnT>
                      <a:noFill/>
                    </a:lnT>
                    <a:lnB>
                      <a:noFill/>
                    </a:lnB>
                  </a:tcPr>
                </a:tc>
                <a:extLst>
                  <a:ext uri="{0D108BD9-81ED-4DB2-BD59-A6C34878D82A}">
                    <a16:rowId xmlns:a16="http://schemas.microsoft.com/office/drawing/2014/main" val="10000"/>
                  </a:ext>
                </a:extLst>
              </a:tr>
              <a:tr h="329148">
                <a:tc>
                  <a:txBody>
                    <a:bodyPr/>
                    <a:lstStyle/>
                    <a:p>
                      <a:r>
                        <a:rPr lang="en-US" sz="1300"/>
                        <a:t>2.</a:t>
                      </a:r>
                    </a:p>
                  </a:txBody>
                  <a:tcPr marL="64508" marR="64508" marT="32254" marB="32254" anchor="ctr">
                    <a:lnL>
                      <a:noFill/>
                    </a:lnL>
                    <a:lnR>
                      <a:noFill/>
                    </a:lnR>
                    <a:lnT>
                      <a:noFill/>
                    </a:lnT>
                    <a:lnB>
                      <a:noFill/>
                    </a:lnB>
                  </a:tcPr>
                </a:tc>
                <a:tc>
                  <a:txBody>
                    <a:bodyPr/>
                    <a:lstStyle/>
                    <a:p>
                      <a:r>
                        <a:rPr lang="en-US" sz="1600" dirty="0"/>
                        <a:t> </a:t>
                      </a:r>
                      <a:r>
                        <a:rPr lang="en-US" sz="1600" dirty="0">
                          <a:hlinkClick r:id="rId3" tooltip="Sweden"/>
                        </a:rPr>
                        <a:t>Sweden</a:t>
                      </a:r>
                      <a:endParaRPr lang="en-US" sz="1600" dirty="0"/>
                    </a:p>
                  </a:txBody>
                  <a:tcPr marL="64508" marR="64508" marT="32254" marB="32254" anchor="ctr">
                    <a:lnL>
                      <a:noFill/>
                    </a:lnL>
                    <a:lnR>
                      <a:noFill/>
                    </a:lnR>
                    <a:lnT>
                      <a:noFill/>
                    </a:lnT>
                    <a:lnB>
                      <a:noFill/>
                    </a:lnB>
                  </a:tcPr>
                </a:tc>
                <a:tc>
                  <a:txBody>
                    <a:bodyPr/>
                    <a:lstStyle/>
                    <a:p>
                      <a:r>
                        <a:rPr lang="en-US" sz="1600" dirty="0"/>
                        <a:t>23,010</a:t>
                      </a:r>
                    </a:p>
                  </a:txBody>
                  <a:tcPr marL="64508" marR="64508" marT="32254" marB="32254" anchor="ctr">
                    <a:lnL>
                      <a:noFill/>
                    </a:lnL>
                    <a:lnR>
                      <a:noFill/>
                    </a:lnR>
                    <a:lnT>
                      <a:noFill/>
                    </a:lnT>
                    <a:lnB>
                      <a:noFill/>
                    </a:lnB>
                  </a:tcPr>
                </a:tc>
                <a:tc>
                  <a:txBody>
                    <a:bodyPr/>
                    <a:lstStyle/>
                    <a:p>
                      <a:r>
                        <a:rPr lang="en-US" sz="1600" dirty="0"/>
                        <a:t>38,414</a:t>
                      </a:r>
                    </a:p>
                  </a:txBody>
                  <a:tcPr marL="64508" marR="64508" marT="32254" marB="32254" anchor="ctr">
                    <a:lnL>
                      <a:noFill/>
                    </a:lnL>
                    <a:lnR>
                      <a:noFill/>
                    </a:lnR>
                    <a:lnT>
                      <a:noFill/>
                    </a:lnT>
                    <a:lnB>
                      <a:noFill/>
                    </a:lnB>
                  </a:tcPr>
                </a:tc>
                <a:extLst>
                  <a:ext uri="{0D108BD9-81ED-4DB2-BD59-A6C34878D82A}">
                    <a16:rowId xmlns:a16="http://schemas.microsoft.com/office/drawing/2014/main" val="10001"/>
                  </a:ext>
                </a:extLst>
              </a:tr>
              <a:tr h="329148">
                <a:tc>
                  <a:txBody>
                    <a:bodyPr/>
                    <a:lstStyle/>
                    <a:p>
                      <a:r>
                        <a:rPr lang="en-US" sz="1300"/>
                        <a:t>3.</a:t>
                      </a:r>
                    </a:p>
                  </a:txBody>
                  <a:tcPr marL="64508" marR="64508" marT="32254" marB="32254" anchor="ctr">
                    <a:lnL>
                      <a:noFill/>
                    </a:lnL>
                    <a:lnR>
                      <a:noFill/>
                    </a:lnR>
                    <a:lnT>
                      <a:noFill/>
                    </a:lnT>
                    <a:lnB>
                      <a:noFill/>
                    </a:lnB>
                  </a:tcPr>
                </a:tc>
                <a:tc>
                  <a:txBody>
                    <a:bodyPr/>
                    <a:lstStyle/>
                    <a:p>
                      <a:r>
                        <a:rPr lang="en-US" sz="1600" dirty="0"/>
                        <a:t> </a:t>
                      </a:r>
                      <a:r>
                        <a:rPr lang="en-US" sz="1600" dirty="0">
                          <a:hlinkClick r:id="rId4" tooltip="Somalia"/>
                        </a:rPr>
                        <a:t>Somalia</a:t>
                      </a:r>
                      <a:endParaRPr lang="en-US" sz="1600" dirty="0"/>
                    </a:p>
                  </a:txBody>
                  <a:tcPr marL="64508" marR="64508" marT="32254" marB="32254" anchor="ctr">
                    <a:lnL>
                      <a:noFill/>
                    </a:lnL>
                    <a:lnR>
                      <a:noFill/>
                    </a:lnR>
                    <a:lnT>
                      <a:noFill/>
                    </a:lnT>
                    <a:lnB>
                      <a:noFill/>
                    </a:lnB>
                  </a:tcPr>
                </a:tc>
                <a:tc>
                  <a:txBody>
                    <a:bodyPr/>
                    <a:lstStyle/>
                    <a:p>
                      <a:r>
                        <a:rPr lang="en-US" sz="1600" dirty="0"/>
                        <a:t>10,107</a:t>
                      </a:r>
                    </a:p>
                  </a:txBody>
                  <a:tcPr marL="64508" marR="64508" marT="32254" marB="32254" anchor="ctr">
                    <a:lnL>
                      <a:noFill/>
                    </a:lnL>
                    <a:lnR>
                      <a:noFill/>
                    </a:lnR>
                    <a:lnT>
                      <a:noFill/>
                    </a:lnT>
                    <a:lnB>
                      <a:noFill/>
                    </a:lnB>
                  </a:tcPr>
                </a:tc>
                <a:tc>
                  <a:txBody>
                    <a:bodyPr/>
                    <a:lstStyle/>
                    <a:p>
                      <a:r>
                        <a:rPr lang="en-US" sz="1600" dirty="0"/>
                        <a:t>35,912</a:t>
                      </a:r>
                    </a:p>
                  </a:txBody>
                  <a:tcPr marL="64508" marR="64508" marT="32254" marB="32254" anchor="ctr">
                    <a:lnL>
                      <a:noFill/>
                    </a:lnL>
                    <a:lnR>
                      <a:noFill/>
                    </a:lnR>
                    <a:lnT>
                      <a:noFill/>
                    </a:lnT>
                    <a:lnB>
                      <a:noFill/>
                    </a:lnB>
                  </a:tcPr>
                </a:tc>
                <a:extLst>
                  <a:ext uri="{0D108BD9-81ED-4DB2-BD59-A6C34878D82A}">
                    <a16:rowId xmlns:a16="http://schemas.microsoft.com/office/drawing/2014/main" val="10002"/>
                  </a:ext>
                </a:extLst>
              </a:tr>
              <a:tr h="329148">
                <a:tc>
                  <a:txBody>
                    <a:bodyPr/>
                    <a:lstStyle/>
                    <a:p>
                      <a:r>
                        <a:rPr lang="en-US" sz="1300"/>
                        <a:t>4.</a:t>
                      </a:r>
                    </a:p>
                  </a:txBody>
                  <a:tcPr marL="64508" marR="64508" marT="32254" marB="32254" anchor="ctr">
                    <a:lnL>
                      <a:noFill/>
                    </a:lnL>
                    <a:lnR>
                      <a:noFill/>
                    </a:lnR>
                    <a:lnT>
                      <a:noFill/>
                    </a:lnT>
                    <a:lnB>
                      <a:noFill/>
                    </a:lnB>
                  </a:tcPr>
                </a:tc>
                <a:tc>
                  <a:txBody>
                    <a:bodyPr/>
                    <a:lstStyle/>
                    <a:p>
                      <a:r>
                        <a:rPr lang="en-US" sz="1600" dirty="0"/>
                        <a:t> </a:t>
                      </a:r>
                      <a:r>
                        <a:rPr lang="en-US" sz="1600" dirty="0">
                          <a:hlinkClick r:id="rId5" tooltip="Lithuania"/>
                        </a:rPr>
                        <a:t>Lithuania</a:t>
                      </a:r>
                      <a:endParaRPr lang="en-US" sz="1600" dirty="0"/>
                    </a:p>
                  </a:txBody>
                  <a:tcPr marL="64508" marR="64508" marT="32254" marB="32254" anchor="ctr">
                    <a:lnL>
                      <a:noFill/>
                    </a:lnL>
                    <a:lnR>
                      <a:noFill/>
                    </a:lnR>
                    <a:lnT>
                      <a:noFill/>
                    </a:lnT>
                    <a:lnB>
                      <a:noFill/>
                    </a:lnB>
                  </a:tcPr>
                </a:tc>
                <a:tc>
                  <a:txBody>
                    <a:bodyPr/>
                    <a:lstStyle/>
                    <a:p>
                      <a:r>
                        <a:rPr lang="en-US" sz="1600" dirty="0"/>
                        <a:t>378</a:t>
                      </a:r>
                    </a:p>
                  </a:txBody>
                  <a:tcPr marL="64508" marR="64508" marT="32254" marB="32254" anchor="ctr">
                    <a:lnL>
                      <a:noFill/>
                    </a:lnL>
                    <a:lnR>
                      <a:noFill/>
                    </a:lnR>
                    <a:lnT>
                      <a:noFill/>
                    </a:lnT>
                    <a:lnB>
                      <a:noFill/>
                    </a:lnB>
                  </a:tcPr>
                </a:tc>
                <a:tc>
                  <a:txBody>
                    <a:bodyPr/>
                    <a:lstStyle/>
                    <a:p>
                      <a:r>
                        <a:rPr lang="en-US" sz="1600" dirty="0"/>
                        <a:t>35,546</a:t>
                      </a:r>
                    </a:p>
                  </a:txBody>
                  <a:tcPr marL="64508" marR="64508" marT="32254" marB="32254" anchor="ctr">
                    <a:lnL>
                      <a:noFill/>
                    </a:lnL>
                    <a:lnR>
                      <a:noFill/>
                    </a:lnR>
                    <a:lnT>
                      <a:noFill/>
                    </a:lnT>
                    <a:lnB>
                      <a:noFill/>
                    </a:lnB>
                  </a:tcPr>
                </a:tc>
                <a:extLst>
                  <a:ext uri="{0D108BD9-81ED-4DB2-BD59-A6C34878D82A}">
                    <a16:rowId xmlns:a16="http://schemas.microsoft.com/office/drawing/2014/main" val="10003"/>
                  </a:ext>
                </a:extLst>
              </a:tr>
              <a:tr h="329148">
                <a:tc>
                  <a:txBody>
                    <a:bodyPr/>
                    <a:lstStyle/>
                    <a:p>
                      <a:r>
                        <a:rPr lang="en-US" sz="1300"/>
                        <a:t>5.</a:t>
                      </a:r>
                    </a:p>
                  </a:txBody>
                  <a:tcPr marL="64508" marR="64508" marT="32254" marB="32254" anchor="ctr">
                    <a:lnL>
                      <a:noFill/>
                    </a:lnL>
                    <a:lnR>
                      <a:noFill/>
                    </a:lnR>
                    <a:lnT>
                      <a:noFill/>
                    </a:lnT>
                    <a:lnB>
                      <a:noFill/>
                    </a:lnB>
                  </a:tcPr>
                </a:tc>
                <a:tc>
                  <a:txBody>
                    <a:bodyPr/>
                    <a:lstStyle/>
                    <a:p>
                      <a:r>
                        <a:rPr lang="en-US" sz="1600" dirty="0"/>
                        <a:t> </a:t>
                      </a:r>
                      <a:r>
                        <a:rPr lang="en-US" sz="1600" dirty="0">
                          <a:hlinkClick r:id="rId6" tooltip="Pakistan"/>
                        </a:rPr>
                        <a:t>Pakistan</a:t>
                      </a:r>
                      <a:endParaRPr lang="en-US" sz="1600" dirty="0"/>
                    </a:p>
                  </a:txBody>
                  <a:tcPr marL="64508" marR="64508" marT="32254" marB="32254" anchor="ctr">
                    <a:lnL>
                      <a:noFill/>
                    </a:lnL>
                    <a:lnR>
                      <a:noFill/>
                    </a:lnR>
                    <a:lnT>
                      <a:noFill/>
                    </a:lnT>
                    <a:lnB>
                      <a:noFill/>
                    </a:lnB>
                  </a:tcPr>
                </a:tc>
                <a:tc>
                  <a:txBody>
                    <a:bodyPr/>
                    <a:lstStyle/>
                    <a:p>
                      <a:r>
                        <a:rPr lang="en-US" sz="1600"/>
                        <a:t>23,581</a:t>
                      </a:r>
                    </a:p>
                  </a:txBody>
                  <a:tcPr marL="64508" marR="64508" marT="32254" marB="32254" anchor="ctr">
                    <a:lnL>
                      <a:noFill/>
                    </a:lnL>
                    <a:lnR>
                      <a:noFill/>
                    </a:lnR>
                    <a:lnT>
                      <a:noFill/>
                    </a:lnT>
                    <a:lnB>
                      <a:noFill/>
                    </a:lnB>
                  </a:tcPr>
                </a:tc>
                <a:tc>
                  <a:txBody>
                    <a:bodyPr/>
                    <a:lstStyle/>
                    <a:p>
                      <a:r>
                        <a:rPr lang="en-US" sz="1600" dirty="0"/>
                        <a:t>34,447</a:t>
                      </a:r>
                    </a:p>
                  </a:txBody>
                  <a:tcPr marL="64508" marR="64508" marT="32254" marB="32254" anchor="ctr">
                    <a:lnL>
                      <a:noFill/>
                    </a:lnL>
                    <a:lnR>
                      <a:noFill/>
                    </a:lnR>
                    <a:lnT>
                      <a:noFill/>
                    </a:lnT>
                    <a:lnB>
                      <a:noFill/>
                    </a:lnB>
                  </a:tcPr>
                </a:tc>
                <a:extLst>
                  <a:ext uri="{0D108BD9-81ED-4DB2-BD59-A6C34878D82A}">
                    <a16:rowId xmlns:a16="http://schemas.microsoft.com/office/drawing/2014/main" val="10004"/>
                  </a:ext>
                </a:extLst>
              </a:tr>
              <a:tr h="329148">
                <a:tc>
                  <a:txBody>
                    <a:bodyPr/>
                    <a:lstStyle/>
                    <a:p>
                      <a:r>
                        <a:rPr lang="en-US" sz="1300"/>
                        <a:t>6.</a:t>
                      </a:r>
                    </a:p>
                  </a:txBody>
                  <a:tcPr marL="64508" marR="64508" marT="32254" marB="32254" anchor="ctr">
                    <a:lnL>
                      <a:noFill/>
                    </a:lnL>
                    <a:lnR>
                      <a:noFill/>
                    </a:lnR>
                    <a:lnT>
                      <a:noFill/>
                    </a:lnT>
                    <a:lnB>
                      <a:noFill/>
                    </a:lnB>
                  </a:tcPr>
                </a:tc>
                <a:tc>
                  <a:txBody>
                    <a:bodyPr/>
                    <a:lstStyle/>
                    <a:p>
                      <a:r>
                        <a:rPr lang="en-US" sz="1600"/>
                        <a:t> </a:t>
                      </a:r>
                      <a:r>
                        <a:rPr lang="en-US" sz="1600">
                          <a:hlinkClick r:id="rId7" tooltip="Iraq"/>
                        </a:rPr>
                        <a:t>Iraq</a:t>
                      </a:r>
                      <a:endParaRPr lang="en-US" sz="1600"/>
                    </a:p>
                  </a:txBody>
                  <a:tcPr marL="64508" marR="64508" marT="32254" marB="32254" anchor="ctr">
                    <a:lnL>
                      <a:noFill/>
                    </a:lnL>
                    <a:lnR>
                      <a:noFill/>
                    </a:lnR>
                    <a:lnT>
                      <a:noFill/>
                    </a:lnT>
                    <a:lnB>
                      <a:noFill/>
                    </a:lnB>
                  </a:tcPr>
                </a:tc>
                <a:tc>
                  <a:txBody>
                    <a:bodyPr/>
                    <a:lstStyle/>
                    <a:p>
                      <a:r>
                        <a:rPr lang="en-US" sz="1600"/>
                        <a:t>12,357</a:t>
                      </a:r>
                    </a:p>
                  </a:txBody>
                  <a:tcPr marL="64508" marR="64508" marT="32254" marB="32254" anchor="ctr">
                    <a:lnL>
                      <a:noFill/>
                    </a:lnL>
                    <a:lnR>
                      <a:noFill/>
                    </a:lnR>
                    <a:lnT>
                      <a:noFill/>
                    </a:lnT>
                    <a:lnB>
                      <a:noFill/>
                    </a:lnB>
                  </a:tcPr>
                </a:tc>
                <a:tc>
                  <a:txBody>
                    <a:bodyPr/>
                    <a:lstStyle/>
                    <a:p>
                      <a:r>
                        <a:rPr lang="en-US" sz="1600" dirty="0"/>
                        <a:t>30,144</a:t>
                      </a:r>
                    </a:p>
                  </a:txBody>
                  <a:tcPr marL="64508" marR="64508" marT="32254" marB="32254" anchor="ctr">
                    <a:lnL>
                      <a:noFill/>
                    </a:lnL>
                    <a:lnR>
                      <a:noFill/>
                    </a:lnR>
                    <a:lnT>
                      <a:noFill/>
                    </a:lnT>
                    <a:lnB>
                      <a:noFill/>
                    </a:lnB>
                  </a:tcPr>
                </a:tc>
                <a:extLst>
                  <a:ext uri="{0D108BD9-81ED-4DB2-BD59-A6C34878D82A}">
                    <a16:rowId xmlns:a16="http://schemas.microsoft.com/office/drawing/2014/main" val="10005"/>
                  </a:ext>
                </a:extLst>
              </a:tr>
              <a:tr h="337037">
                <a:tc>
                  <a:txBody>
                    <a:bodyPr/>
                    <a:lstStyle/>
                    <a:p>
                      <a:r>
                        <a:rPr lang="en-US" sz="1300" dirty="0"/>
                        <a:t>7.</a:t>
                      </a:r>
                    </a:p>
                  </a:txBody>
                  <a:tcPr marL="64508" marR="64508" marT="32254" marB="32254" anchor="ctr">
                    <a:lnL>
                      <a:noFill/>
                    </a:lnL>
                    <a:lnR>
                      <a:noFill/>
                    </a:lnR>
                    <a:lnT>
                      <a:noFill/>
                    </a:lnT>
                    <a:lnB>
                      <a:noFill/>
                    </a:lnB>
                  </a:tcPr>
                </a:tc>
                <a:tc>
                  <a:txBody>
                    <a:bodyPr/>
                    <a:lstStyle/>
                    <a:p>
                      <a:r>
                        <a:rPr lang="en-US" sz="1600" dirty="0"/>
                        <a:t> </a:t>
                      </a:r>
                      <a:r>
                        <a:rPr lang="en-US" sz="1600" dirty="0">
                          <a:hlinkClick r:id="rId8" tooltip="Germany"/>
                        </a:rPr>
                        <a:t>Germany</a:t>
                      </a:r>
                      <a:endParaRPr lang="en-US" sz="1600" dirty="0"/>
                    </a:p>
                  </a:txBody>
                  <a:tcPr marL="64508" marR="64508" marT="32254" marB="32254" anchor="ctr">
                    <a:lnL>
                      <a:noFill/>
                    </a:lnL>
                    <a:lnR>
                      <a:noFill/>
                    </a:lnR>
                    <a:lnT>
                      <a:noFill/>
                    </a:lnT>
                    <a:lnB>
                      <a:noFill/>
                    </a:lnB>
                  </a:tcPr>
                </a:tc>
                <a:tc>
                  <a:txBody>
                    <a:bodyPr/>
                    <a:lstStyle/>
                    <a:p>
                      <a:r>
                        <a:rPr lang="en-US" sz="1600"/>
                        <a:t>9,448</a:t>
                      </a:r>
                    </a:p>
                  </a:txBody>
                  <a:tcPr marL="64508" marR="64508" marT="32254" marB="32254" anchor="ctr">
                    <a:lnL>
                      <a:noFill/>
                    </a:lnL>
                    <a:lnR>
                      <a:noFill/>
                    </a:lnR>
                    <a:lnT>
                      <a:noFill/>
                    </a:lnT>
                    <a:lnB>
                      <a:noFill/>
                    </a:lnB>
                  </a:tcPr>
                </a:tc>
                <a:tc>
                  <a:txBody>
                    <a:bodyPr/>
                    <a:lstStyle/>
                    <a:p>
                      <a:r>
                        <a:rPr lang="en-US" sz="1600" dirty="0"/>
                        <a:t>26,683</a:t>
                      </a:r>
                    </a:p>
                  </a:txBody>
                  <a:tcPr marL="64508" marR="64508" marT="32254" marB="32254" anchor="ctr">
                    <a:lnL>
                      <a:noFill/>
                    </a:lnL>
                    <a:lnR>
                      <a:noFill/>
                    </a:lnR>
                    <a:lnT>
                      <a:noFill/>
                    </a:lnT>
                    <a:lnB>
                      <a:noFill/>
                    </a:lnB>
                  </a:tcPr>
                </a:tc>
                <a:extLst>
                  <a:ext uri="{0D108BD9-81ED-4DB2-BD59-A6C34878D82A}">
                    <a16:rowId xmlns:a16="http://schemas.microsoft.com/office/drawing/2014/main" val="10006"/>
                  </a:ext>
                </a:extLst>
              </a:tr>
              <a:tr h="329148">
                <a:tc>
                  <a:txBody>
                    <a:bodyPr/>
                    <a:lstStyle/>
                    <a:p>
                      <a:r>
                        <a:rPr lang="en-US" sz="1300"/>
                        <a:t>8.</a:t>
                      </a:r>
                    </a:p>
                  </a:txBody>
                  <a:tcPr marL="64508" marR="64508" marT="32254" marB="32254" anchor="ctr">
                    <a:lnL>
                      <a:noFill/>
                    </a:lnL>
                    <a:lnR>
                      <a:noFill/>
                    </a:lnR>
                    <a:lnT>
                      <a:noFill/>
                    </a:lnT>
                    <a:lnB>
                      <a:noFill/>
                    </a:lnB>
                  </a:tcPr>
                </a:tc>
                <a:tc>
                  <a:txBody>
                    <a:bodyPr/>
                    <a:lstStyle/>
                    <a:p>
                      <a:r>
                        <a:rPr lang="en-US" sz="1600"/>
                        <a:t> </a:t>
                      </a:r>
                      <a:r>
                        <a:rPr lang="en-US" sz="1600">
                          <a:hlinkClick r:id="rId9" tooltip="Vietnam"/>
                        </a:rPr>
                        <a:t>Vietnam</a:t>
                      </a:r>
                      <a:endParaRPr lang="en-US" sz="1600"/>
                    </a:p>
                  </a:txBody>
                  <a:tcPr marL="64508" marR="64508" marT="32254" marB="32254" anchor="ctr">
                    <a:lnL>
                      <a:noFill/>
                    </a:lnL>
                    <a:lnR>
                      <a:noFill/>
                    </a:lnR>
                    <a:lnT>
                      <a:noFill/>
                    </a:lnT>
                    <a:lnB>
                      <a:noFill/>
                    </a:lnB>
                  </a:tcPr>
                </a:tc>
                <a:tc>
                  <a:txBody>
                    <a:bodyPr/>
                    <a:lstStyle/>
                    <a:p>
                      <a:r>
                        <a:rPr lang="en-US" sz="1600"/>
                        <a:t>15,880</a:t>
                      </a:r>
                    </a:p>
                  </a:txBody>
                  <a:tcPr marL="64508" marR="64508" marT="32254" marB="32254" anchor="ctr">
                    <a:lnL>
                      <a:noFill/>
                    </a:lnL>
                    <a:lnR>
                      <a:noFill/>
                    </a:lnR>
                    <a:lnT>
                      <a:noFill/>
                    </a:lnT>
                    <a:lnB>
                      <a:noFill/>
                    </a:lnB>
                  </a:tcPr>
                </a:tc>
                <a:tc>
                  <a:txBody>
                    <a:bodyPr/>
                    <a:lstStyle/>
                    <a:p>
                      <a:r>
                        <a:rPr lang="en-US" sz="1600" dirty="0"/>
                        <a:t>21,721</a:t>
                      </a:r>
                    </a:p>
                  </a:txBody>
                  <a:tcPr marL="64508" marR="64508" marT="32254" marB="32254" anchor="ctr">
                    <a:lnL>
                      <a:noFill/>
                    </a:lnL>
                    <a:lnR>
                      <a:noFill/>
                    </a:lnR>
                    <a:lnT>
                      <a:noFill/>
                    </a:lnT>
                    <a:lnB>
                      <a:noFill/>
                    </a:lnB>
                  </a:tcPr>
                </a:tc>
                <a:extLst>
                  <a:ext uri="{0D108BD9-81ED-4DB2-BD59-A6C34878D82A}">
                    <a16:rowId xmlns:a16="http://schemas.microsoft.com/office/drawing/2014/main" val="10007"/>
                  </a:ext>
                </a:extLst>
              </a:tr>
              <a:tr h="329148">
                <a:tc>
                  <a:txBody>
                    <a:bodyPr/>
                    <a:lstStyle/>
                    <a:p>
                      <a:r>
                        <a:rPr lang="en-US" sz="1300"/>
                        <a:t>9.</a:t>
                      </a:r>
                    </a:p>
                  </a:txBody>
                  <a:tcPr marL="64508" marR="64508" marT="32254" marB="32254" anchor="ctr">
                    <a:lnL>
                      <a:noFill/>
                    </a:lnL>
                    <a:lnR>
                      <a:noFill/>
                    </a:lnR>
                    <a:lnT>
                      <a:noFill/>
                    </a:lnT>
                    <a:lnB>
                      <a:noFill/>
                    </a:lnB>
                  </a:tcPr>
                </a:tc>
                <a:tc>
                  <a:txBody>
                    <a:bodyPr/>
                    <a:lstStyle/>
                    <a:p>
                      <a:r>
                        <a:rPr lang="en-US" sz="1600"/>
                        <a:t> </a:t>
                      </a:r>
                      <a:r>
                        <a:rPr lang="en-US" sz="1600">
                          <a:hlinkClick r:id="rId10" tooltip="Denmark"/>
                        </a:rPr>
                        <a:t>Denmark</a:t>
                      </a:r>
                      <a:endParaRPr lang="en-US" sz="1600"/>
                    </a:p>
                  </a:txBody>
                  <a:tcPr marL="64508" marR="64508" marT="32254" marB="32254" anchor="ctr">
                    <a:lnL>
                      <a:noFill/>
                    </a:lnL>
                    <a:lnR>
                      <a:noFill/>
                    </a:lnR>
                    <a:lnT>
                      <a:noFill/>
                    </a:lnT>
                    <a:lnB>
                      <a:noFill/>
                    </a:lnB>
                  </a:tcPr>
                </a:tc>
                <a:tc>
                  <a:txBody>
                    <a:bodyPr/>
                    <a:lstStyle/>
                    <a:p>
                      <a:r>
                        <a:rPr lang="en-US" sz="1600"/>
                        <a:t>19,049</a:t>
                      </a:r>
                    </a:p>
                  </a:txBody>
                  <a:tcPr marL="64508" marR="64508" marT="32254" marB="32254" anchor="ctr">
                    <a:lnL>
                      <a:noFill/>
                    </a:lnL>
                    <a:lnR>
                      <a:noFill/>
                    </a:lnR>
                    <a:lnT>
                      <a:noFill/>
                    </a:lnT>
                    <a:lnB>
                      <a:noFill/>
                    </a:lnB>
                  </a:tcPr>
                </a:tc>
                <a:tc>
                  <a:txBody>
                    <a:bodyPr/>
                    <a:lstStyle/>
                    <a:p>
                      <a:r>
                        <a:rPr lang="en-US" sz="1600" dirty="0"/>
                        <a:t>20,897</a:t>
                      </a:r>
                    </a:p>
                  </a:txBody>
                  <a:tcPr marL="64508" marR="64508" marT="32254" marB="32254" anchor="ctr">
                    <a:lnL>
                      <a:noFill/>
                    </a:lnL>
                    <a:lnR>
                      <a:noFill/>
                    </a:lnR>
                    <a:lnT>
                      <a:noFill/>
                    </a:lnT>
                    <a:lnB>
                      <a:noFill/>
                    </a:lnB>
                  </a:tcPr>
                </a:tc>
                <a:extLst>
                  <a:ext uri="{0D108BD9-81ED-4DB2-BD59-A6C34878D82A}">
                    <a16:rowId xmlns:a16="http://schemas.microsoft.com/office/drawing/2014/main" val="10008"/>
                  </a:ext>
                </a:extLst>
              </a:tr>
              <a:tr h="329148">
                <a:tc>
                  <a:txBody>
                    <a:bodyPr/>
                    <a:lstStyle/>
                    <a:p>
                      <a:r>
                        <a:rPr lang="en-US" sz="1300"/>
                        <a:t>10.</a:t>
                      </a:r>
                    </a:p>
                  </a:txBody>
                  <a:tcPr marL="64508" marR="64508" marT="32254" marB="32254" anchor="ctr">
                    <a:lnL>
                      <a:noFill/>
                    </a:lnL>
                    <a:lnR>
                      <a:noFill/>
                    </a:lnR>
                    <a:lnT>
                      <a:noFill/>
                    </a:lnT>
                    <a:lnB>
                      <a:noFill/>
                    </a:lnB>
                  </a:tcPr>
                </a:tc>
                <a:tc>
                  <a:txBody>
                    <a:bodyPr/>
                    <a:lstStyle/>
                    <a:p>
                      <a:r>
                        <a:rPr lang="en-US" sz="1600"/>
                        <a:t> </a:t>
                      </a:r>
                      <a:r>
                        <a:rPr lang="en-US" sz="1600">
                          <a:hlinkClick r:id="rId11" tooltip="Philippines"/>
                        </a:rPr>
                        <a:t>Philippines</a:t>
                      </a:r>
                      <a:endParaRPr lang="en-US" sz="1600"/>
                    </a:p>
                  </a:txBody>
                  <a:tcPr marL="64508" marR="64508" marT="32254" marB="32254" anchor="ctr">
                    <a:lnL>
                      <a:noFill/>
                    </a:lnL>
                    <a:lnR>
                      <a:noFill/>
                    </a:lnR>
                    <a:lnT>
                      <a:noFill/>
                    </a:lnT>
                    <a:lnB>
                      <a:noFill/>
                    </a:lnB>
                  </a:tcPr>
                </a:tc>
                <a:tc>
                  <a:txBody>
                    <a:bodyPr/>
                    <a:lstStyle/>
                    <a:p>
                      <a:r>
                        <a:rPr lang="en-US" sz="1600"/>
                        <a:t>5,885</a:t>
                      </a:r>
                    </a:p>
                  </a:txBody>
                  <a:tcPr marL="64508" marR="64508" marT="32254" marB="32254" anchor="ctr">
                    <a:lnL>
                      <a:noFill/>
                    </a:lnL>
                    <a:lnR>
                      <a:noFill/>
                    </a:lnR>
                    <a:lnT>
                      <a:noFill/>
                    </a:lnT>
                    <a:lnB>
                      <a:noFill/>
                    </a:lnB>
                  </a:tcPr>
                </a:tc>
                <a:tc>
                  <a:txBody>
                    <a:bodyPr/>
                    <a:lstStyle/>
                    <a:p>
                      <a:r>
                        <a:rPr lang="en-US" sz="1600" dirty="0"/>
                        <a:t>19,886</a:t>
                      </a:r>
                    </a:p>
                  </a:txBody>
                  <a:tcPr marL="64508" marR="64508" marT="32254" marB="32254" anchor="ctr">
                    <a:lnL>
                      <a:noFill/>
                    </a:lnL>
                    <a:lnR>
                      <a:noFill/>
                    </a:lnR>
                    <a:lnT>
                      <a:noFill/>
                    </a:lnT>
                    <a:lnB>
                      <a:noFill/>
                    </a:lnB>
                  </a:tcPr>
                </a:tc>
                <a:extLst>
                  <a:ext uri="{0D108BD9-81ED-4DB2-BD59-A6C34878D82A}">
                    <a16:rowId xmlns:a16="http://schemas.microsoft.com/office/drawing/2014/main" val="10009"/>
                  </a:ext>
                </a:extLst>
              </a:tr>
              <a:tr h="329148">
                <a:tc>
                  <a:txBody>
                    <a:bodyPr/>
                    <a:lstStyle/>
                    <a:p>
                      <a:r>
                        <a:rPr lang="en-US" sz="1300"/>
                        <a:t>11.</a:t>
                      </a:r>
                    </a:p>
                  </a:txBody>
                  <a:tcPr marL="64508" marR="64508" marT="32254" marB="32254" anchor="ctr">
                    <a:lnL>
                      <a:noFill/>
                    </a:lnL>
                    <a:lnR>
                      <a:noFill/>
                    </a:lnR>
                    <a:lnT>
                      <a:noFill/>
                    </a:lnT>
                    <a:lnB>
                      <a:noFill/>
                    </a:lnB>
                  </a:tcPr>
                </a:tc>
                <a:tc>
                  <a:txBody>
                    <a:bodyPr/>
                    <a:lstStyle/>
                    <a:p>
                      <a:r>
                        <a:rPr lang="en-US" sz="1600"/>
                        <a:t> </a:t>
                      </a:r>
                      <a:r>
                        <a:rPr lang="en-US" sz="1600">
                          <a:hlinkClick r:id="rId12" tooltip="Iran"/>
                        </a:rPr>
                        <a:t>Iran</a:t>
                      </a:r>
                      <a:endParaRPr lang="en-US" sz="1600"/>
                    </a:p>
                  </a:txBody>
                  <a:tcPr marL="64508" marR="64508" marT="32254" marB="32254" anchor="ctr">
                    <a:lnL>
                      <a:noFill/>
                    </a:lnL>
                    <a:lnR>
                      <a:noFill/>
                    </a:lnR>
                    <a:lnT>
                      <a:noFill/>
                    </a:lnT>
                    <a:lnB>
                      <a:noFill/>
                    </a:lnB>
                  </a:tcPr>
                </a:tc>
                <a:tc>
                  <a:txBody>
                    <a:bodyPr/>
                    <a:lstStyle/>
                    <a:p>
                      <a:r>
                        <a:rPr lang="en-US" sz="1600"/>
                        <a:t>11,016</a:t>
                      </a:r>
                    </a:p>
                  </a:txBody>
                  <a:tcPr marL="64508" marR="64508" marT="32254" marB="32254" anchor="ctr">
                    <a:lnL>
                      <a:noFill/>
                    </a:lnL>
                    <a:lnR>
                      <a:noFill/>
                    </a:lnR>
                    <a:lnT>
                      <a:noFill/>
                    </a:lnT>
                    <a:lnB>
                      <a:noFill/>
                    </a:lnB>
                  </a:tcPr>
                </a:tc>
                <a:tc>
                  <a:txBody>
                    <a:bodyPr/>
                    <a:lstStyle/>
                    <a:p>
                      <a:r>
                        <a:rPr lang="en-US" sz="1600" dirty="0"/>
                        <a:t>19,793</a:t>
                      </a:r>
                    </a:p>
                  </a:txBody>
                  <a:tcPr marL="64508" marR="64508" marT="32254" marB="32254" anchor="ctr">
                    <a:lnL>
                      <a:noFill/>
                    </a:lnL>
                    <a:lnR>
                      <a:noFill/>
                    </a:lnR>
                    <a:lnT>
                      <a:noFill/>
                    </a:lnT>
                    <a:lnB>
                      <a:noFill/>
                    </a:lnB>
                  </a:tcPr>
                </a:tc>
                <a:extLst>
                  <a:ext uri="{0D108BD9-81ED-4DB2-BD59-A6C34878D82A}">
                    <a16:rowId xmlns:a16="http://schemas.microsoft.com/office/drawing/2014/main" val="10010"/>
                  </a:ext>
                </a:extLst>
              </a:tr>
              <a:tr h="329148">
                <a:tc>
                  <a:txBody>
                    <a:bodyPr/>
                    <a:lstStyle/>
                    <a:p>
                      <a:r>
                        <a:rPr lang="en-US" sz="1300"/>
                        <a:t>12.</a:t>
                      </a:r>
                    </a:p>
                  </a:txBody>
                  <a:tcPr marL="64508" marR="64508" marT="32254" marB="32254" anchor="ctr">
                    <a:lnL>
                      <a:noFill/>
                    </a:lnL>
                    <a:lnR>
                      <a:noFill/>
                    </a:lnR>
                    <a:lnT>
                      <a:noFill/>
                    </a:lnT>
                    <a:lnB>
                      <a:noFill/>
                    </a:lnB>
                  </a:tcPr>
                </a:tc>
                <a:tc>
                  <a:txBody>
                    <a:bodyPr/>
                    <a:lstStyle/>
                    <a:p>
                      <a:r>
                        <a:rPr lang="en-US" sz="1600"/>
                        <a:t> </a:t>
                      </a:r>
                      <a:r>
                        <a:rPr lang="en-US" sz="1600">
                          <a:hlinkClick r:id="rId13" tooltip="Russia"/>
                        </a:rPr>
                        <a:t>Russia</a:t>
                      </a:r>
                      <a:endParaRPr lang="en-US" sz="1600"/>
                    </a:p>
                  </a:txBody>
                  <a:tcPr marL="64508" marR="64508" marT="32254" marB="32254" anchor="ctr">
                    <a:lnL>
                      <a:noFill/>
                    </a:lnL>
                    <a:lnR>
                      <a:noFill/>
                    </a:lnR>
                    <a:lnT>
                      <a:noFill/>
                    </a:lnT>
                    <a:lnB>
                      <a:noFill/>
                    </a:lnB>
                  </a:tcPr>
                </a:tc>
                <a:tc>
                  <a:txBody>
                    <a:bodyPr/>
                    <a:lstStyle/>
                    <a:p>
                      <a:r>
                        <a:rPr lang="en-US" sz="1600"/>
                        <a:t>3,749</a:t>
                      </a:r>
                    </a:p>
                  </a:txBody>
                  <a:tcPr marL="64508" marR="64508" marT="32254" marB="32254" anchor="ctr">
                    <a:lnL>
                      <a:noFill/>
                    </a:lnL>
                    <a:lnR>
                      <a:noFill/>
                    </a:lnR>
                    <a:lnT>
                      <a:noFill/>
                    </a:lnT>
                    <a:lnB>
                      <a:noFill/>
                    </a:lnB>
                  </a:tcPr>
                </a:tc>
                <a:tc>
                  <a:txBody>
                    <a:bodyPr/>
                    <a:lstStyle/>
                    <a:p>
                      <a:r>
                        <a:rPr lang="en-US" sz="1600" dirty="0"/>
                        <a:t>18,770</a:t>
                      </a:r>
                    </a:p>
                  </a:txBody>
                  <a:tcPr marL="64508" marR="64508" marT="32254" marB="32254" anchor="ctr">
                    <a:lnL>
                      <a:noFill/>
                    </a:lnL>
                    <a:lnR>
                      <a:noFill/>
                    </a:lnR>
                    <a:lnT>
                      <a:noFill/>
                    </a:lnT>
                    <a:lnB>
                      <a:noFill/>
                    </a:lnB>
                  </a:tcPr>
                </a:tc>
                <a:extLst>
                  <a:ext uri="{0D108BD9-81ED-4DB2-BD59-A6C34878D82A}">
                    <a16:rowId xmlns:a16="http://schemas.microsoft.com/office/drawing/2014/main" val="10011"/>
                  </a:ext>
                </a:extLst>
              </a:tr>
              <a:tr h="329148">
                <a:tc>
                  <a:txBody>
                    <a:bodyPr/>
                    <a:lstStyle/>
                    <a:p>
                      <a:r>
                        <a:rPr lang="en-US" sz="1300"/>
                        <a:t>13.</a:t>
                      </a:r>
                    </a:p>
                  </a:txBody>
                  <a:tcPr marL="64508" marR="64508" marT="32254" marB="32254" anchor="ctr">
                    <a:lnL>
                      <a:noFill/>
                    </a:lnL>
                    <a:lnR>
                      <a:noFill/>
                    </a:lnR>
                    <a:lnT>
                      <a:noFill/>
                    </a:lnT>
                    <a:lnB>
                      <a:noFill/>
                    </a:lnB>
                  </a:tcPr>
                </a:tc>
                <a:tc>
                  <a:txBody>
                    <a:bodyPr/>
                    <a:lstStyle/>
                    <a:p>
                      <a:r>
                        <a:rPr lang="en-US" sz="1600"/>
                        <a:t> </a:t>
                      </a:r>
                      <a:r>
                        <a:rPr lang="en-US" sz="1600">
                          <a:hlinkClick r:id="rId14" tooltip="Turkey"/>
                        </a:rPr>
                        <a:t>Turkey</a:t>
                      </a:r>
                      <a:endParaRPr lang="en-US" sz="1600"/>
                    </a:p>
                  </a:txBody>
                  <a:tcPr marL="64508" marR="64508" marT="32254" marB="32254" anchor="ctr">
                    <a:lnL>
                      <a:noFill/>
                    </a:lnL>
                    <a:lnR>
                      <a:noFill/>
                    </a:lnR>
                    <a:lnT>
                      <a:noFill/>
                    </a:lnT>
                    <a:lnB>
                      <a:noFill/>
                    </a:lnB>
                  </a:tcPr>
                </a:tc>
                <a:tc>
                  <a:txBody>
                    <a:bodyPr/>
                    <a:lstStyle/>
                    <a:p>
                      <a:r>
                        <a:rPr lang="en-US" sz="1600"/>
                        <a:t>10,990</a:t>
                      </a:r>
                    </a:p>
                  </a:txBody>
                  <a:tcPr marL="64508" marR="64508" marT="32254" marB="32254" anchor="ctr">
                    <a:lnL>
                      <a:noFill/>
                    </a:lnL>
                    <a:lnR>
                      <a:noFill/>
                    </a:lnR>
                    <a:lnT>
                      <a:noFill/>
                    </a:lnT>
                    <a:lnB>
                      <a:noFill/>
                    </a:lnB>
                  </a:tcPr>
                </a:tc>
                <a:tc>
                  <a:txBody>
                    <a:bodyPr/>
                    <a:lstStyle/>
                    <a:p>
                      <a:r>
                        <a:rPr lang="en-US" sz="1600" dirty="0"/>
                        <a:t>17,345</a:t>
                      </a:r>
                    </a:p>
                  </a:txBody>
                  <a:tcPr marL="64508" marR="64508" marT="32254" marB="32254" anchor="ctr">
                    <a:lnL>
                      <a:noFill/>
                    </a:lnL>
                    <a:lnR>
                      <a:noFill/>
                    </a:lnR>
                    <a:lnT>
                      <a:noFill/>
                    </a:lnT>
                    <a:lnB>
                      <a:noFill/>
                    </a:lnB>
                  </a:tcPr>
                </a:tc>
                <a:extLst>
                  <a:ext uri="{0D108BD9-81ED-4DB2-BD59-A6C34878D82A}">
                    <a16:rowId xmlns:a16="http://schemas.microsoft.com/office/drawing/2014/main" val="10012"/>
                  </a:ext>
                </a:extLst>
              </a:tr>
              <a:tr h="337035">
                <a:tc>
                  <a:txBody>
                    <a:bodyPr/>
                    <a:lstStyle/>
                    <a:p>
                      <a:r>
                        <a:rPr lang="en-US" sz="1300"/>
                        <a:t>14.</a:t>
                      </a:r>
                    </a:p>
                  </a:txBody>
                  <a:tcPr marL="64508" marR="64508" marT="32254" marB="32254" anchor="ctr">
                    <a:lnL>
                      <a:noFill/>
                    </a:lnL>
                    <a:lnR>
                      <a:noFill/>
                    </a:lnR>
                    <a:lnT>
                      <a:noFill/>
                    </a:lnT>
                    <a:lnB>
                      <a:noFill/>
                    </a:lnB>
                  </a:tcPr>
                </a:tc>
                <a:tc>
                  <a:txBody>
                    <a:bodyPr/>
                    <a:lstStyle/>
                    <a:p>
                      <a:r>
                        <a:rPr lang="en-US" sz="1600" dirty="0"/>
                        <a:t> </a:t>
                      </a:r>
                      <a:r>
                        <a:rPr lang="en-US" sz="1600" dirty="0">
                          <a:hlinkClick r:id="rId15" tooltip="Bosnia and Herzegovina"/>
                        </a:rPr>
                        <a:t>Bosnia-Herzegovina</a:t>
                      </a:r>
                      <a:endParaRPr lang="en-US" sz="1600" dirty="0"/>
                    </a:p>
                  </a:txBody>
                  <a:tcPr marL="64508" marR="64508" marT="32254" marB="32254" anchor="ctr">
                    <a:lnL>
                      <a:noFill/>
                    </a:lnL>
                    <a:lnR>
                      <a:noFill/>
                    </a:lnR>
                    <a:lnT>
                      <a:noFill/>
                    </a:lnT>
                    <a:lnB>
                      <a:noFill/>
                    </a:lnB>
                  </a:tcPr>
                </a:tc>
                <a:tc>
                  <a:txBody>
                    <a:bodyPr/>
                    <a:lstStyle/>
                    <a:p>
                      <a:r>
                        <a:rPr lang="en-US" sz="1600"/>
                        <a:t>12,944</a:t>
                      </a:r>
                    </a:p>
                  </a:txBody>
                  <a:tcPr marL="64508" marR="64508" marT="32254" marB="32254" anchor="ctr">
                    <a:lnL>
                      <a:noFill/>
                    </a:lnL>
                    <a:lnR>
                      <a:noFill/>
                    </a:lnR>
                    <a:lnT>
                      <a:noFill/>
                    </a:lnT>
                    <a:lnB>
                      <a:noFill/>
                    </a:lnB>
                  </a:tcPr>
                </a:tc>
                <a:tc>
                  <a:txBody>
                    <a:bodyPr/>
                    <a:lstStyle/>
                    <a:p>
                      <a:r>
                        <a:rPr lang="en-US" sz="1600" dirty="0"/>
                        <a:t>16,845</a:t>
                      </a:r>
                    </a:p>
                  </a:txBody>
                  <a:tcPr marL="64508" marR="64508" marT="32254" marB="32254" anchor="ctr">
                    <a:lnL>
                      <a:noFill/>
                    </a:lnL>
                    <a:lnR>
                      <a:noFill/>
                    </a:lnR>
                    <a:lnT>
                      <a:noFill/>
                    </a:lnT>
                    <a:lnB>
                      <a:noFill/>
                    </a:lnB>
                  </a:tcPr>
                </a:tc>
                <a:extLst>
                  <a:ext uri="{0D108BD9-81ED-4DB2-BD59-A6C34878D82A}">
                    <a16:rowId xmlns:a16="http://schemas.microsoft.com/office/drawing/2014/main" val="10013"/>
                  </a:ext>
                </a:extLst>
              </a:tr>
              <a:tr h="329148">
                <a:tc>
                  <a:txBody>
                    <a:bodyPr/>
                    <a:lstStyle/>
                    <a:p>
                      <a:r>
                        <a:rPr lang="en-US" sz="1300" dirty="0"/>
                        <a:t>15.</a:t>
                      </a:r>
                    </a:p>
                  </a:txBody>
                  <a:tcPr marL="64508" marR="64508" marT="32254" marB="32254" anchor="ctr">
                    <a:lnL>
                      <a:noFill/>
                    </a:lnL>
                    <a:lnR>
                      <a:noFill/>
                    </a:lnR>
                    <a:lnT>
                      <a:noFill/>
                    </a:lnT>
                    <a:lnB>
                      <a:noFill/>
                    </a:lnB>
                  </a:tcPr>
                </a:tc>
                <a:tc>
                  <a:txBody>
                    <a:bodyPr/>
                    <a:lstStyle/>
                    <a:p>
                      <a:r>
                        <a:rPr lang="en-US" sz="1600" dirty="0"/>
                        <a:t> </a:t>
                      </a:r>
                      <a:r>
                        <a:rPr lang="en-US" sz="1600" dirty="0">
                          <a:hlinkClick r:id="rId16" tooltip="Thailand"/>
                        </a:rPr>
                        <a:t>Thailand</a:t>
                      </a:r>
                      <a:endParaRPr lang="en-US" sz="1600" dirty="0"/>
                    </a:p>
                  </a:txBody>
                  <a:tcPr marL="64508" marR="64508" marT="32254" marB="32254" anchor="ctr">
                    <a:lnL>
                      <a:noFill/>
                    </a:lnL>
                    <a:lnR>
                      <a:noFill/>
                    </a:lnR>
                    <a:lnT>
                      <a:noFill/>
                    </a:lnT>
                    <a:lnB>
                      <a:noFill/>
                    </a:lnB>
                  </a:tcPr>
                </a:tc>
                <a:tc>
                  <a:txBody>
                    <a:bodyPr/>
                    <a:lstStyle/>
                    <a:p>
                      <a:r>
                        <a:rPr lang="en-US" sz="1600"/>
                        <a:t>3,738</a:t>
                      </a:r>
                    </a:p>
                  </a:txBody>
                  <a:tcPr marL="64508" marR="64508" marT="32254" marB="32254" anchor="ctr">
                    <a:lnL>
                      <a:noFill/>
                    </a:lnL>
                    <a:lnR>
                      <a:noFill/>
                    </a:lnR>
                    <a:lnT>
                      <a:noFill/>
                    </a:lnT>
                    <a:lnB>
                      <a:noFill/>
                    </a:lnB>
                  </a:tcPr>
                </a:tc>
                <a:tc>
                  <a:txBody>
                    <a:bodyPr/>
                    <a:lstStyle/>
                    <a:p>
                      <a:r>
                        <a:rPr lang="en-US" sz="1600" dirty="0"/>
                        <a:t>16,559</a:t>
                      </a:r>
                    </a:p>
                  </a:txBody>
                  <a:tcPr marL="64508" marR="64508" marT="32254" marB="32254" anchor="ctr">
                    <a:lnL>
                      <a:noFill/>
                    </a:lnL>
                    <a:lnR>
                      <a:noFill/>
                    </a:lnR>
                    <a:lnT>
                      <a:noFill/>
                    </a:lnT>
                    <a:lnB>
                      <a:noFill/>
                    </a:lnB>
                  </a:tcPr>
                </a:tc>
                <a:extLst>
                  <a:ext uri="{0D108BD9-81ED-4DB2-BD59-A6C34878D82A}">
                    <a16:rowId xmlns:a16="http://schemas.microsoft.com/office/drawing/2014/main" val="10014"/>
                  </a:ext>
                </a:extLst>
              </a:tr>
            </a:tbl>
          </a:graphicData>
        </a:graphic>
      </p:graphicFrame>
      <p:pic>
        <p:nvPicPr>
          <p:cNvPr id="29697" name="Picture 1" descr="https://upload.wikimedia.org/wikipedia/en/thumb/1/12/Flag_of_Poland.svg/23px-Flag_of_Poland.svg.png"/>
          <p:cNvPicPr>
            <a:picLocks noChangeAspect="1" noChangeArrowheads="1"/>
          </p:cNvPicPr>
          <p:nvPr/>
        </p:nvPicPr>
        <p:blipFill>
          <a:blip r:embed="rId17" cstate="print"/>
          <a:srcRect/>
          <a:stretch>
            <a:fillRect/>
          </a:stretch>
        </p:blipFill>
        <p:spPr bwMode="auto">
          <a:xfrm>
            <a:off x="0" y="0"/>
            <a:ext cx="219075" cy="133350"/>
          </a:xfrm>
          <a:prstGeom prst="rect">
            <a:avLst/>
          </a:prstGeom>
          <a:noFill/>
        </p:spPr>
      </p:pic>
      <p:pic>
        <p:nvPicPr>
          <p:cNvPr id="29698" name="Picture 2" descr="https://upload.wikimedia.org/wikipedia/en/thumb/4/4c/Flag_of_Sweden.svg/23px-Flag_of_Sweden.svg.png"/>
          <p:cNvPicPr>
            <a:picLocks noChangeAspect="1" noChangeArrowheads="1"/>
          </p:cNvPicPr>
          <p:nvPr/>
        </p:nvPicPr>
        <p:blipFill>
          <a:blip r:embed="rId18" cstate="print"/>
          <a:srcRect/>
          <a:stretch>
            <a:fillRect/>
          </a:stretch>
        </p:blipFill>
        <p:spPr bwMode="auto">
          <a:xfrm>
            <a:off x="0" y="0"/>
            <a:ext cx="219075" cy="133350"/>
          </a:xfrm>
          <a:prstGeom prst="rect">
            <a:avLst/>
          </a:prstGeom>
          <a:noFill/>
        </p:spPr>
      </p:pic>
      <p:pic>
        <p:nvPicPr>
          <p:cNvPr id="29699" name="Picture 3" descr="https://upload.wikimedia.org/wikipedia/commons/thumb/a/a0/Flag_of_Somalia.svg/23px-Flag_of_Somalia.svg.png"/>
          <p:cNvPicPr>
            <a:picLocks noChangeAspect="1" noChangeArrowheads="1"/>
          </p:cNvPicPr>
          <p:nvPr/>
        </p:nvPicPr>
        <p:blipFill>
          <a:blip r:embed="rId19" cstate="print"/>
          <a:srcRect/>
          <a:stretch>
            <a:fillRect/>
          </a:stretch>
        </p:blipFill>
        <p:spPr bwMode="auto">
          <a:xfrm>
            <a:off x="0" y="0"/>
            <a:ext cx="219075" cy="142875"/>
          </a:xfrm>
          <a:prstGeom prst="rect">
            <a:avLst/>
          </a:prstGeom>
          <a:noFill/>
        </p:spPr>
      </p:pic>
      <p:pic>
        <p:nvPicPr>
          <p:cNvPr id="29700" name="Picture 4" descr="https://upload.wikimedia.org/wikipedia/commons/thumb/1/11/Flag_of_Lithuania.svg/23px-Flag_of_Lithuania.svg.png"/>
          <p:cNvPicPr>
            <a:picLocks noChangeAspect="1" noChangeArrowheads="1"/>
          </p:cNvPicPr>
          <p:nvPr/>
        </p:nvPicPr>
        <p:blipFill>
          <a:blip r:embed="rId20" cstate="print"/>
          <a:srcRect/>
          <a:stretch>
            <a:fillRect/>
          </a:stretch>
        </p:blipFill>
        <p:spPr bwMode="auto">
          <a:xfrm>
            <a:off x="0" y="0"/>
            <a:ext cx="219075" cy="133350"/>
          </a:xfrm>
          <a:prstGeom prst="rect">
            <a:avLst/>
          </a:prstGeom>
          <a:noFill/>
        </p:spPr>
      </p:pic>
      <p:pic>
        <p:nvPicPr>
          <p:cNvPr id="29701" name="Picture 5" descr="https://upload.wikimedia.org/wikipedia/commons/thumb/3/32/Flag_of_Pakistan.svg/23px-Flag_of_Pakistan.svg.png"/>
          <p:cNvPicPr>
            <a:picLocks noChangeAspect="1" noChangeArrowheads="1"/>
          </p:cNvPicPr>
          <p:nvPr/>
        </p:nvPicPr>
        <p:blipFill>
          <a:blip r:embed="rId21" cstate="print"/>
          <a:srcRect/>
          <a:stretch>
            <a:fillRect/>
          </a:stretch>
        </p:blipFill>
        <p:spPr bwMode="auto">
          <a:xfrm>
            <a:off x="0" y="0"/>
            <a:ext cx="219075" cy="142875"/>
          </a:xfrm>
          <a:prstGeom prst="rect">
            <a:avLst/>
          </a:prstGeom>
          <a:noFill/>
        </p:spPr>
      </p:pic>
      <p:pic>
        <p:nvPicPr>
          <p:cNvPr id="29702" name="Picture 6" descr="https://upload.wikimedia.org/wikipedia/commons/thumb/f/f6/Flag_of_Iraq.svg/23px-Flag_of_Iraq.svg.png"/>
          <p:cNvPicPr>
            <a:picLocks noChangeAspect="1" noChangeArrowheads="1"/>
          </p:cNvPicPr>
          <p:nvPr/>
        </p:nvPicPr>
        <p:blipFill>
          <a:blip r:embed="rId22" cstate="print"/>
          <a:srcRect/>
          <a:stretch>
            <a:fillRect/>
          </a:stretch>
        </p:blipFill>
        <p:spPr bwMode="auto">
          <a:xfrm>
            <a:off x="0" y="0"/>
            <a:ext cx="219075" cy="142875"/>
          </a:xfrm>
          <a:prstGeom prst="rect">
            <a:avLst/>
          </a:prstGeom>
          <a:noFill/>
        </p:spPr>
      </p:pic>
      <p:pic>
        <p:nvPicPr>
          <p:cNvPr id="29703" name="Picture 7" descr="https://upload.wikimedia.org/wikipedia/en/thumb/b/ba/Flag_of_Germany.svg/23px-Flag_of_Germany.svg.png"/>
          <p:cNvPicPr>
            <a:picLocks noChangeAspect="1" noChangeArrowheads="1"/>
          </p:cNvPicPr>
          <p:nvPr/>
        </p:nvPicPr>
        <p:blipFill>
          <a:blip r:embed="rId23" cstate="print"/>
          <a:srcRect/>
          <a:stretch>
            <a:fillRect/>
          </a:stretch>
        </p:blipFill>
        <p:spPr bwMode="auto">
          <a:xfrm>
            <a:off x="0" y="0"/>
            <a:ext cx="219075" cy="133350"/>
          </a:xfrm>
          <a:prstGeom prst="rect">
            <a:avLst/>
          </a:prstGeom>
          <a:noFill/>
        </p:spPr>
      </p:pic>
      <p:pic>
        <p:nvPicPr>
          <p:cNvPr id="29704" name="Picture 8" descr="https://upload.wikimedia.org/wikipedia/commons/thumb/2/21/Flag_of_Vietnam.svg/23px-Flag_of_Vietnam.svg.png"/>
          <p:cNvPicPr>
            <a:picLocks noChangeAspect="1" noChangeArrowheads="1"/>
          </p:cNvPicPr>
          <p:nvPr/>
        </p:nvPicPr>
        <p:blipFill>
          <a:blip r:embed="rId24" cstate="print"/>
          <a:srcRect/>
          <a:stretch>
            <a:fillRect/>
          </a:stretch>
        </p:blipFill>
        <p:spPr bwMode="auto">
          <a:xfrm>
            <a:off x="0" y="0"/>
            <a:ext cx="219075" cy="142875"/>
          </a:xfrm>
          <a:prstGeom prst="rect">
            <a:avLst/>
          </a:prstGeom>
          <a:noFill/>
        </p:spPr>
      </p:pic>
      <p:pic>
        <p:nvPicPr>
          <p:cNvPr id="29705" name="Picture 9" descr="https://upload.wikimedia.org/wikipedia/commons/thumb/9/9c/Flag_of_Denmark.svg/20px-Flag_of_Denmark.svg.png"/>
          <p:cNvPicPr>
            <a:picLocks noChangeAspect="1" noChangeArrowheads="1"/>
          </p:cNvPicPr>
          <p:nvPr/>
        </p:nvPicPr>
        <p:blipFill>
          <a:blip r:embed="rId25" cstate="print"/>
          <a:srcRect/>
          <a:stretch>
            <a:fillRect/>
          </a:stretch>
        </p:blipFill>
        <p:spPr bwMode="auto">
          <a:xfrm>
            <a:off x="0" y="0"/>
            <a:ext cx="190500" cy="142875"/>
          </a:xfrm>
          <a:prstGeom prst="rect">
            <a:avLst/>
          </a:prstGeom>
          <a:noFill/>
        </p:spPr>
      </p:pic>
      <p:pic>
        <p:nvPicPr>
          <p:cNvPr id="29706" name="Picture 10" descr="https://upload.wikimedia.org/wikipedia/commons/thumb/9/99/Flag_of_the_Philippines.svg/23px-Flag_of_the_Philippines.svg.png"/>
          <p:cNvPicPr>
            <a:picLocks noChangeAspect="1" noChangeArrowheads="1"/>
          </p:cNvPicPr>
          <p:nvPr/>
        </p:nvPicPr>
        <p:blipFill>
          <a:blip r:embed="rId26" cstate="print"/>
          <a:srcRect/>
          <a:stretch>
            <a:fillRect/>
          </a:stretch>
        </p:blipFill>
        <p:spPr bwMode="auto">
          <a:xfrm>
            <a:off x="0" y="0"/>
            <a:ext cx="219075" cy="114300"/>
          </a:xfrm>
          <a:prstGeom prst="rect">
            <a:avLst/>
          </a:prstGeom>
          <a:noFill/>
        </p:spPr>
      </p:pic>
      <p:pic>
        <p:nvPicPr>
          <p:cNvPr id="29707" name="Picture 11" descr="https://upload.wikimedia.org/wikipedia/commons/thumb/c/ca/Flag_of_Iran.svg/23px-Flag_of_Iran.svg.png"/>
          <p:cNvPicPr>
            <a:picLocks noChangeAspect="1" noChangeArrowheads="1"/>
          </p:cNvPicPr>
          <p:nvPr/>
        </p:nvPicPr>
        <p:blipFill>
          <a:blip r:embed="rId27" cstate="print"/>
          <a:srcRect/>
          <a:stretch>
            <a:fillRect/>
          </a:stretch>
        </p:blipFill>
        <p:spPr bwMode="auto">
          <a:xfrm>
            <a:off x="0" y="0"/>
            <a:ext cx="219075" cy="123825"/>
          </a:xfrm>
          <a:prstGeom prst="rect">
            <a:avLst/>
          </a:prstGeom>
          <a:noFill/>
        </p:spPr>
      </p:pic>
      <p:pic>
        <p:nvPicPr>
          <p:cNvPr id="29708" name="Picture 12" descr="https://upload.wikimedia.org/wikipedia/en/thumb/f/f3/Flag_of_Russia.svg/23px-Flag_of_Russia.svg.png"/>
          <p:cNvPicPr>
            <a:picLocks noChangeAspect="1" noChangeArrowheads="1"/>
          </p:cNvPicPr>
          <p:nvPr/>
        </p:nvPicPr>
        <p:blipFill>
          <a:blip r:embed="rId28" cstate="print"/>
          <a:srcRect/>
          <a:stretch>
            <a:fillRect/>
          </a:stretch>
        </p:blipFill>
        <p:spPr bwMode="auto">
          <a:xfrm>
            <a:off x="0" y="0"/>
            <a:ext cx="219075" cy="142875"/>
          </a:xfrm>
          <a:prstGeom prst="rect">
            <a:avLst/>
          </a:prstGeom>
          <a:noFill/>
        </p:spPr>
      </p:pic>
      <p:pic>
        <p:nvPicPr>
          <p:cNvPr id="29709" name="Picture 13" descr="https://upload.wikimedia.org/wikipedia/commons/thumb/b/b4/Flag_of_Turkey.svg/23px-Flag_of_Turkey.svg.png"/>
          <p:cNvPicPr>
            <a:picLocks noChangeAspect="1" noChangeArrowheads="1"/>
          </p:cNvPicPr>
          <p:nvPr/>
        </p:nvPicPr>
        <p:blipFill>
          <a:blip r:embed="rId29" cstate="print"/>
          <a:srcRect/>
          <a:stretch>
            <a:fillRect/>
          </a:stretch>
        </p:blipFill>
        <p:spPr bwMode="auto">
          <a:xfrm>
            <a:off x="0" y="0"/>
            <a:ext cx="219075" cy="142875"/>
          </a:xfrm>
          <a:prstGeom prst="rect">
            <a:avLst/>
          </a:prstGeom>
          <a:noFill/>
        </p:spPr>
      </p:pic>
      <p:pic>
        <p:nvPicPr>
          <p:cNvPr id="29710" name="Picture 14" descr="https://upload.wikimedia.org/wikipedia/commons/thumb/b/bf/Flag_of_Bosnia_and_Herzegovina.svg/23px-Flag_of_Bosnia_and_Herzegovina.svg.png"/>
          <p:cNvPicPr>
            <a:picLocks noChangeAspect="1" noChangeArrowheads="1"/>
          </p:cNvPicPr>
          <p:nvPr/>
        </p:nvPicPr>
        <p:blipFill>
          <a:blip r:embed="rId30" cstate="print"/>
          <a:srcRect/>
          <a:stretch>
            <a:fillRect/>
          </a:stretch>
        </p:blipFill>
        <p:spPr bwMode="auto">
          <a:xfrm>
            <a:off x="0" y="0"/>
            <a:ext cx="219075" cy="114300"/>
          </a:xfrm>
          <a:prstGeom prst="rect">
            <a:avLst/>
          </a:prstGeom>
          <a:noFill/>
        </p:spPr>
      </p:pic>
      <p:pic>
        <p:nvPicPr>
          <p:cNvPr id="29711" name="Picture 15" descr="https://upload.wikimedia.org/wikipedia/commons/thumb/a/a9/Flag_of_Thailand.svg/23px-Flag_of_Thailand.svg.png"/>
          <p:cNvPicPr>
            <a:picLocks noChangeAspect="1" noChangeArrowheads="1"/>
          </p:cNvPicPr>
          <p:nvPr/>
        </p:nvPicPr>
        <p:blipFill>
          <a:blip r:embed="rId31" cstate="print"/>
          <a:srcRect/>
          <a:stretch>
            <a:fillRect/>
          </a:stretch>
        </p:blipFill>
        <p:spPr bwMode="auto">
          <a:xfrm>
            <a:off x="0" y="0"/>
            <a:ext cx="219075" cy="1428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52401"/>
            <a:ext cx="8610600" cy="838200"/>
          </a:xfrm>
        </p:spPr>
        <p:txBody>
          <a:bodyPr>
            <a:normAutofit/>
          </a:bodyPr>
          <a:lstStyle/>
          <a:p>
            <a:pPr algn="ctr"/>
            <a:r>
              <a:rPr lang="en-US" sz="3600" dirty="0"/>
              <a:t>Immigration is Regionally Concentrated</a:t>
            </a:r>
          </a:p>
        </p:txBody>
      </p:sp>
      <p:sp>
        <p:nvSpPr>
          <p:cNvPr id="5" name="Slide Number Placeholder 5"/>
          <p:cNvSpPr>
            <a:spLocks noGrp="1"/>
          </p:cNvSpPr>
          <p:nvPr>
            <p:ph type="sldNum" sz="quarter" idx="12"/>
          </p:nvPr>
        </p:nvSpPr>
        <p:spPr/>
        <p:txBody>
          <a:bodyPr/>
          <a:lstStyle/>
          <a:p>
            <a:fld id="{21ED0EA4-CF76-48BE-BC2D-0BB28490C9BF}" type="slidenum">
              <a:rPr lang="en-US"/>
              <a:pPr/>
              <a:t>12</a:t>
            </a:fld>
            <a:endParaRPr lang="en-US"/>
          </a:p>
        </p:txBody>
      </p:sp>
      <p:sp>
        <p:nvSpPr>
          <p:cNvPr id="32771" name="Rectangle 3"/>
          <p:cNvSpPr>
            <a:spLocks noGrp="1" noChangeArrowheads="1"/>
          </p:cNvSpPr>
          <p:nvPr>
            <p:ph sz="quarter" idx="1"/>
          </p:nvPr>
        </p:nvSpPr>
        <p:spPr>
          <a:xfrm>
            <a:off x="6553200" y="1676400"/>
            <a:ext cx="2438400" cy="4449763"/>
          </a:xfrm>
        </p:spPr>
        <p:txBody>
          <a:bodyPr/>
          <a:lstStyle/>
          <a:p>
            <a:r>
              <a:rPr lang="en-US" dirty="0"/>
              <a:t>Most immigrants have settled in Oslo and other urban areas in the south</a:t>
            </a:r>
          </a:p>
        </p:txBody>
      </p:sp>
      <p:pic>
        <p:nvPicPr>
          <p:cNvPr id="32772" name="Picture 4"/>
          <p:cNvPicPr>
            <a:picLocks noChangeAspect="1" noChangeArrowheads="1"/>
          </p:cNvPicPr>
          <p:nvPr/>
        </p:nvPicPr>
        <p:blipFill>
          <a:blip r:embed="rId2" cstate="print"/>
          <a:srcRect/>
          <a:stretch>
            <a:fillRect/>
          </a:stretch>
        </p:blipFill>
        <p:spPr bwMode="auto">
          <a:xfrm>
            <a:off x="152400" y="1335828"/>
            <a:ext cx="4847844" cy="5369771"/>
          </a:xfrm>
          <a:prstGeom prst="rect">
            <a:avLst/>
          </a:prstGeom>
          <a:noFill/>
          <a:ln w="9525">
            <a:noFill/>
            <a:miter lim="800000"/>
            <a:headEnd/>
            <a:tailEnd/>
          </a:ln>
          <a:effectLst/>
        </p:spPr>
      </p:pic>
      <p:pic>
        <p:nvPicPr>
          <p:cNvPr id="3" name="Picture 2" descr="A group of people posing for a picture&#10;&#10;Description automatically generated">
            <a:extLst>
              <a:ext uri="{FF2B5EF4-FFF2-40B4-BE49-F238E27FC236}">
                <a16:creationId xmlns:a16="http://schemas.microsoft.com/office/drawing/2014/main" id="{61D97B8E-DFD1-478D-8D25-158D336B5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244" y="1335828"/>
            <a:ext cx="3991356" cy="39981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8458200" cy="838200"/>
          </a:xfrm>
        </p:spPr>
        <p:txBody>
          <a:bodyPr>
            <a:normAutofit/>
          </a:bodyPr>
          <a:lstStyle/>
          <a:p>
            <a:pPr algn="ctr"/>
            <a:r>
              <a:rPr lang="en-US" sz="4000" dirty="0"/>
              <a:t>Ethnic Minorities in Oslo</a:t>
            </a:r>
          </a:p>
        </p:txBody>
      </p:sp>
      <p:sp>
        <p:nvSpPr>
          <p:cNvPr id="5" name="Slide Number Placeholder 5"/>
          <p:cNvSpPr>
            <a:spLocks noGrp="1"/>
          </p:cNvSpPr>
          <p:nvPr>
            <p:ph type="sldNum" sz="quarter" idx="12"/>
          </p:nvPr>
        </p:nvSpPr>
        <p:spPr/>
        <p:txBody>
          <a:bodyPr/>
          <a:lstStyle/>
          <a:p>
            <a:fld id="{EC2C0968-3084-4EFC-B5FC-CAA824C5D05C}" type="slidenum">
              <a:rPr lang="en-US"/>
              <a:pPr/>
              <a:t>13</a:t>
            </a:fld>
            <a:endParaRPr lang="en-US"/>
          </a:p>
        </p:txBody>
      </p:sp>
      <p:sp>
        <p:nvSpPr>
          <p:cNvPr id="28675" name="Rectangle 3"/>
          <p:cNvSpPr>
            <a:spLocks noGrp="1" noChangeArrowheads="1"/>
          </p:cNvSpPr>
          <p:nvPr>
            <p:ph sz="quarter" idx="1"/>
          </p:nvPr>
        </p:nvSpPr>
        <p:spPr>
          <a:xfrm>
            <a:off x="152400" y="1447800"/>
            <a:ext cx="2895600" cy="5257800"/>
          </a:xfrm>
        </p:spPr>
        <p:txBody>
          <a:bodyPr>
            <a:normAutofit fontScale="77500" lnSpcReduction="20000"/>
          </a:bodyPr>
          <a:lstStyle/>
          <a:p>
            <a:r>
              <a:rPr lang="en-US" sz="2400" dirty="0"/>
              <a:t>30%+ immigrant background</a:t>
            </a:r>
          </a:p>
          <a:p>
            <a:r>
              <a:rPr lang="en-US" sz="2400" dirty="0"/>
              <a:t>Main ethnic minorities: Pakistanis, Poles, Somalis, Swedes</a:t>
            </a:r>
          </a:p>
          <a:p>
            <a:r>
              <a:rPr lang="en-US" sz="2400" dirty="0"/>
              <a:t>Most common boy’s name: Mohammed</a:t>
            </a:r>
          </a:p>
          <a:p>
            <a:r>
              <a:rPr lang="en-US" sz="2400" dirty="0"/>
              <a:t>50% of population Norwegian Lutherans, 9% Muslim</a:t>
            </a:r>
          </a:p>
          <a:p>
            <a:r>
              <a:rPr lang="en-US" sz="2400" dirty="0"/>
              <a:t>Substantial residential segregation, school districts vary between 97% ethnic minorities and &lt; 5%</a:t>
            </a:r>
          </a:p>
          <a:p>
            <a:r>
              <a:rPr lang="en-US" sz="2400" dirty="0"/>
              <a:t>Immigrants are concentrated in </a:t>
            </a:r>
            <a:r>
              <a:rPr lang="en-US" sz="2400" b="1" dirty="0"/>
              <a:t>inner city</a:t>
            </a:r>
            <a:r>
              <a:rPr lang="en-US" sz="2400" dirty="0"/>
              <a:t>, </a:t>
            </a:r>
            <a:r>
              <a:rPr lang="en-US" sz="2400" b="1" dirty="0"/>
              <a:t>eastern</a:t>
            </a:r>
            <a:r>
              <a:rPr lang="en-US" sz="2400" dirty="0"/>
              <a:t> and </a:t>
            </a:r>
            <a:r>
              <a:rPr lang="en-US" sz="2400" b="1" dirty="0"/>
              <a:t>southern suburbs</a:t>
            </a:r>
          </a:p>
        </p:txBody>
      </p:sp>
      <p:pic>
        <p:nvPicPr>
          <p:cNvPr id="28676" name="Picture 4"/>
          <p:cNvPicPr>
            <a:picLocks noChangeAspect="1" noChangeArrowheads="1"/>
          </p:cNvPicPr>
          <p:nvPr/>
        </p:nvPicPr>
        <p:blipFill>
          <a:blip r:embed="rId2" cstate="print"/>
          <a:srcRect b="31796"/>
          <a:stretch>
            <a:fillRect/>
          </a:stretch>
        </p:blipFill>
        <p:spPr bwMode="auto">
          <a:xfrm>
            <a:off x="3048000" y="1371601"/>
            <a:ext cx="5943600" cy="5334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83880" cy="1051560"/>
          </a:xfrm>
        </p:spPr>
        <p:txBody>
          <a:bodyPr>
            <a:normAutofit fontScale="90000"/>
          </a:bodyPr>
          <a:lstStyle/>
          <a:p>
            <a:pPr algn="ctr"/>
            <a:r>
              <a:rPr lang="en-US" dirty="0"/>
              <a:t>Two of Scandinavia’s greatest professional athletes, 2000s</a:t>
            </a:r>
          </a:p>
        </p:txBody>
      </p:sp>
      <p:sp>
        <p:nvSpPr>
          <p:cNvPr id="5" name="Slide Number Placeholder 4"/>
          <p:cNvSpPr>
            <a:spLocks noGrp="1"/>
          </p:cNvSpPr>
          <p:nvPr>
            <p:ph type="sldNum" sz="quarter" idx="12"/>
          </p:nvPr>
        </p:nvSpPr>
        <p:spPr/>
        <p:txBody>
          <a:bodyPr/>
          <a:lstStyle/>
          <a:p>
            <a:fld id="{CC7B8D01-B293-4F7C-AC8E-6D7E7A1773D4}" type="slidenum">
              <a:rPr lang="en-US" smtClean="0"/>
              <a:pPr/>
              <a:t>14</a:t>
            </a:fld>
            <a:endParaRPr lang="en-US"/>
          </a:p>
        </p:txBody>
      </p:sp>
      <p:pic>
        <p:nvPicPr>
          <p:cNvPr id="2051" name="Picture 3"/>
          <p:cNvPicPr>
            <a:picLocks noGrp="1" noChangeAspect="1" noChangeArrowheads="1"/>
          </p:cNvPicPr>
          <p:nvPr>
            <p:ph sz="half" idx="2"/>
          </p:nvPr>
        </p:nvPicPr>
        <p:blipFill>
          <a:blip r:embed="rId2" cstate="print"/>
          <a:stretch>
            <a:fillRect/>
          </a:stretch>
        </p:blipFill>
        <p:spPr bwMode="auto">
          <a:xfrm>
            <a:off x="5105400" y="1905000"/>
            <a:ext cx="3352800" cy="4202906"/>
          </a:xfrm>
          <a:prstGeom prst="rect">
            <a:avLst/>
          </a:prstGeom>
          <a:noFill/>
          <a:ln w="9525">
            <a:noFill/>
            <a:miter lim="800000"/>
            <a:headEnd/>
            <a:tailEnd/>
          </a:ln>
        </p:spPr>
      </p:pic>
      <p:pic>
        <p:nvPicPr>
          <p:cNvPr id="25602" name="Picture 2" descr="https://upload.wikimedia.org/wikipedia/commons/thumb/5/5e/Zlatan_Ibrahimovi%C4%87_Euro_2012_vs_England.JPG/220px-Zlatan_Ibrahimovi%C4%87_Euro_2012_vs_England.JPG"/>
          <p:cNvPicPr>
            <a:picLocks noChangeAspect="1" noChangeArrowheads="1"/>
          </p:cNvPicPr>
          <p:nvPr/>
        </p:nvPicPr>
        <p:blipFill>
          <a:blip r:embed="rId3" cstate="print"/>
          <a:srcRect/>
          <a:stretch>
            <a:fillRect/>
          </a:stretch>
        </p:blipFill>
        <p:spPr bwMode="auto">
          <a:xfrm>
            <a:off x="762000" y="1905000"/>
            <a:ext cx="3276600" cy="4191000"/>
          </a:xfrm>
          <a:prstGeom prst="rect">
            <a:avLst/>
          </a:prstGeom>
          <a:noFill/>
        </p:spPr>
      </p:pic>
      <p:sp>
        <p:nvSpPr>
          <p:cNvPr id="7" name="Content Placeholder 6"/>
          <p:cNvSpPr>
            <a:spLocks noGrp="1"/>
          </p:cNvSpPr>
          <p:nvPr>
            <p:ph sz="half" idx="1"/>
          </p:nvPr>
        </p:nvSpPr>
        <p:spPr>
          <a:xfrm>
            <a:off x="301752" y="1371600"/>
            <a:ext cx="4038600" cy="5029200"/>
          </a:xfrm>
        </p:spPr>
        <p:txBody>
          <a:bodyPr/>
          <a:lstStyle/>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447800"/>
            <a:ext cx="3429000" cy="792162"/>
          </a:xfrm>
        </p:spPr>
        <p:txBody>
          <a:bodyPr/>
          <a:lstStyle/>
          <a:p>
            <a:pPr algn="ctr"/>
            <a:r>
              <a:rPr lang="en-US" dirty="0" err="1"/>
              <a:t>Henrik</a:t>
            </a:r>
            <a:r>
              <a:rPr lang="en-US" dirty="0"/>
              <a:t> Larsson</a:t>
            </a:r>
          </a:p>
        </p:txBody>
      </p:sp>
      <p:sp>
        <p:nvSpPr>
          <p:cNvPr id="5" name="Text Placeholder 4"/>
          <p:cNvSpPr>
            <a:spLocks noGrp="1"/>
          </p:cNvSpPr>
          <p:nvPr>
            <p:ph type="body" sz="half" idx="3"/>
          </p:nvPr>
        </p:nvSpPr>
        <p:spPr>
          <a:xfrm>
            <a:off x="4876800" y="1371600"/>
            <a:ext cx="3200400" cy="792162"/>
          </a:xfrm>
        </p:spPr>
        <p:txBody>
          <a:bodyPr/>
          <a:lstStyle/>
          <a:p>
            <a:pPr algn="ctr"/>
            <a:r>
              <a:rPr lang="en-US" dirty="0" err="1"/>
              <a:t>Zlatan</a:t>
            </a:r>
            <a:r>
              <a:rPr lang="en-US" dirty="0"/>
              <a:t> </a:t>
            </a:r>
            <a:r>
              <a:rPr lang="en-US" dirty="0" err="1"/>
              <a:t>Ibrahimovic</a:t>
            </a:r>
            <a:endParaRPr lang="en-US" dirty="0"/>
          </a:p>
        </p:txBody>
      </p:sp>
      <p:sp>
        <p:nvSpPr>
          <p:cNvPr id="4" name="Content Placeholder 3"/>
          <p:cNvSpPr>
            <a:spLocks noGrp="1"/>
          </p:cNvSpPr>
          <p:nvPr>
            <p:ph sz="quarter" idx="2"/>
          </p:nvPr>
        </p:nvSpPr>
        <p:spPr>
          <a:xfrm>
            <a:off x="304800" y="2438400"/>
            <a:ext cx="4114800" cy="4114800"/>
          </a:xfrm>
        </p:spPr>
        <p:txBody>
          <a:bodyPr>
            <a:normAutofit/>
          </a:bodyPr>
          <a:lstStyle/>
          <a:p>
            <a:r>
              <a:rPr lang="en-US" sz="1600" dirty="0"/>
              <a:t>Born in 1971 in Helsingborg</a:t>
            </a:r>
          </a:p>
          <a:p>
            <a:r>
              <a:rPr lang="en-US" sz="1600" dirty="0"/>
              <a:t>African father, Swedish mother</a:t>
            </a:r>
          </a:p>
          <a:p>
            <a:r>
              <a:rPr lang="en-US" sz="1600" dirty="0"/>
              <a:t>Played for </a:t>
            </a:r>
            <a:r>
              <a:rPr lang="en-US" sz="1600" dirty="0" err="1"/>
              <a:t>Feyenoord</a:t>
            </a:r>
            <a:r>
              <a:rPr lang="en-US" sz="1600" dirty="0"/>
              <a:t>, Celtic, Barcelona, Manchester United</a:t>
            </a:r>
          </a:p>
          <a:p>
            <a:r>
              <a:rPr lang="en-US" sz="1600" dirty="0"/>
              <a:t>Played 106 matches for Sweden; scored 37 goals; captained the team</a:t>
            </a:r>
          </a:p>
          <a:p>
            <a:r>
              <a:rPr lang="en-US" sz="1600" dirty="0"/>
              <a:t>Played for Sweden in 3 World Cups and 3 European Championships</a:t>
            </a:r>
          </a:p>
          <a:p>
            <a:r>
              <a:rPr lang="en-US" sz="1600" dirty="0"/>
              <a:t>Winner of two Spanish League titles, 4 Scottish Premier League titles, and 2006 Champions League</a:t>
            </a:r>
          </a:p>
        </p:txBody>
      </p:sp>
      <p:sp>
        <p:nvSpPr>
          <p:cNvPr id="6" name="Content Placeholder 5"/>
          <p:cNvSpPr>
            <a:spLocks noGrp="1"/>
          </p:cNvSpPr>
          <p:nvPr>
            <p:ph sz="quarter" idx="4"/>
          </p:nvPr>
        </p:nvSpPr>
        <p:spPr>
          <a:xfrm>
            <a:off x="4724400" y="2438400"/>
            <a:ext cx="4114800" cy="4191000"/>
          </a:xfrm>
        </p:spPr>
        <p:txBody>
          <a:bodyPr>
            <a:normAutofit lnSpcReduction="10000"/>
          </a:bodyPr>
          <a:lstStyle/>
          <a:p>
            <a:r>
              <a:rPr lang="en-US" sz="1600" dirty="0"/>
              <a:t>Born 1981 in </a:t>
            </a:r>
            <a:r>
              <a:rPr lang="en-US" sz="1600" dirty="0" err="1"/>
              <a:t>Malmö</a:t>
            </a:r>
            <a:r>
              <a:rPr lang="en-US" sz="1600" dirty="0"/>
              <a:t>, grew up in </a:t>
            </a:r>
            <a:r>
              <a:rPr lang="en-US" sz="1600" dirty="0" err="1"/>
              <a:t>Rosengård</a:t>
            </a:r>
            <a:endParaRPr lang="en-US" sz="1600" dirty="0"/>
          </a:p>
          <a:p>
            <a:r>
              <a:rPr lang="en-US" sz="1600" dirty="0" err="1"/>
              <a:t>Bosniak</a:t>
            </a:r>
            <a:r>
              <a:rPr lang="en-US" sz="1600" dirty="0"/>
              <a:t> father and Croatian mother</a:t>
            </a:r>
          </a:p>
          <a:p>
            <a:r>
              <a:rPr lang="en-US" sz="1600" dirty="0"/>
              <a:t>Has played for Ajax, Juventus, </a:t>
            </a:r>
            <a:r>
              <a:rPr lang="en-US" sz="1600" dirty="0" err="1"/>
              <a:t>Internazionale</a:t>
            </a:r>
            <a:r>
              <a:rPr lang="en-US" sz="1600" dirty="0"/>
              <a:t>, Barcelona, AC Milan, Paris Saint-Germain, Manchester United, LA Galaxy, AC Milan</a:t>
            </a:r>
          </a:p>
          <a:p>
            <a:r>
              <a:rPr lang="en-US" sz="1600" dirty="0"/>
              <a:t>In aggregate transfer fees, the most expensive football (soccer) player in the world</a:t>
            </a:r>
          </a:p>
          <a:p>
            <a:r>
              <a:rPr lang="en-US" sz="1600" dirty="0"/>
              <a:t>The second most decorated active footballer in the world, having won 32 trophies in his career</a:t>
            </a:r>
          </a:p>
          <a:p>
            <a:r>
              <a:rPr lang="en-US" sz="1600" dirty="0"/>
              <a:t>Has played 116 matches for Sweden; scored 62 goals; captained the team</a:t>
            </a:r>
          </a:p>
          <a:p>
            <a:r>
              <a:rPr lang="en-US" sz="1600" dirty="0"/>
              <a:t>Has played for Sweden in 2 World Cups and 4 European Championships</a:t>
            </a:r>
          </a:p>
          <a:p>
            <a:endParaRPr lang="en-US" sz="1800" dirty="0"/>
          </a:p>
          <a:p>
            <a:endParaRPr lang="en-US" sz="1800" dirty="0"/>
          </a:p>
          <a:p>
            <a:endParaRPr lang="en-US" sz="1800" dirty="0"/>
          </a:p>
        </p:txBody>
      </p:sp>
      <p:sp>
        <p:nvSpPr>
          <p:cNvPr id="7" name="Slide Number Placeholder 6"/>
          <p:cNvSpPr>
            <a:spLocks noGrp="1"/>
          </p:cNvSpPr>
          <p:nvPr>
            <p:ph type="sldNum" sz="quarter" idx="12"/>
          </p:nvPr>
        </p:nvSpPr>
        <p:spPr>
          <a:xfrm>
            <a:off x="6629400" y="4953000"/>
            <a:ext cx="2133600" cy="457200"/>
          </a:xfrm>
        </p:spPr>
        <p:txBody>
          <a:bodyPr/>
          <a:lstStyle/>
          <a:p>
            <a:fld id="{768CDA2C-B19A-4357-A177-2847D7A99871}" type="slidenum">
              <a:rPr lang="en-US" smtClean="0"/>
              <a:pPr/>
              <a:t>15</a:t>
            </a:fld>
            <a:endParaRPr lang="en-US" dirty="0"/>
          </a:p>
        </p:txBody>
      </p:sp>
      <p:sp>
        <p:nvSpPr>
          <p:cNvPr id="2" name="Title 1"/>
          <p:cNvSpPr>
            <a:spLocks noGrp="1"/>
          </p:cNvSpPr>
          <p:nvPr>
            <p:ph type="title"/>
          </p:nvPr>
        </p:nvSpPr>
        <p:spPr>
          <a:xfrm>
            <a:off x="304800" y="152400"/>
            <a:ext cx="8534400" cy="914400"/>
          </a:xfrm>
        </p:spPr>
        <p:txBody>
          <a:bodyPr/>
          <a:lstStyle/>
          <a:p>
            <a:pPr algn="ctr"/>
            <a:r>
              <a:rPr lang="en-US" dirty="0"/>
              <a:t>Sweden’s Immigrant Athletes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6477000" cy="1066800"/>
          </a:xfrm>
        </p:spPr>
        <p:txBody>
          <a:bodyPr>
            <a:normAutofit fontScale="90000"/>
          </a:bodyPr>
          <a:lstStyle/>
          <a:p>
            <a:r>
              <a:rPr lang="en-US" sz="4000" dirty="0"/>
              <a:t>An Immigration Crisis?</a:t>
            </a:r>
            <a:br>
              <a:rPr lang="en-US" sz="4000" dirty="0"/>
            </a:br>
            <a:r>
              <a:rPr lang="en-US" dirty="0"/>
              <a:t>Scandinavian Flash Points</a:t>
            </a:r>
          </a:p>
        </p:txBody>
      </p:sp>
      <p:sp>
        <p:nvSpPr>
          <p:cNvPr id="3" name="Slide Number Placeholder 2"/>
          <p:cNvSpPr>
            <a:spLocks noGrp="1"/>
          </p:cNvSpPr>
          <p:nvPr>
            <p:ph type="sldNum" sz="quarter" idx="12"/>
          </p:nvPr>
        </p:nvSpPr>
        <p:spPr/>
        <p:txBody>
          <a:bodyPr/>
          <a:lstStyle/>
          <a:p>
            <a:fld id="{F8FF9170-2326-4825-8FC3-C31AA71C68EF}" type="slidenum">
              <a:rPr lang="en-US" smtClean="0"/>
              <a:pPr/>
              <a:t>16</a:t>
            </a:fld>
            <a:endParaRPr lang="en-US"/>
          </a:p>
        </p:txBody>
      </p:sp>
      <p:sp>
        <p:nvSpPr>
          <p:cNvPr id="4" name="Content Placeholder 3"/>
          <p:cNvSpPr>
            <a:spLocks noGrp="1"/>
          </p:cNvSpPr>
          <p:nvPr>
            <p:ph sz="quarter" idx="1"/>
          </p:nvPr>
        </p:nvSpPr>
        <p:spPr>
          <a:xfrm>
            <a:off x="2590800" y="1527048"/>
            <a:ext cx="6400800" cy="5102352"/>
          </a:xfrm>
        </p:spPr>
        <p:txBody>
          <a:bodyPr>
            <a:normAutofit fontScale="92500" lnSpcReduction="20000"/>
          </a:bodyPr>
          <a:lstStyle/>
          <a:p>
            <a:r>
              <a:rPr lang="en-US" sz="2000" dirty="0"/>
              <a:t>September 2005: Danish “Cartoon Crisis”: Danish newspaper </a:t>
            </a:r>
            <a:r>
              <a:rPr lang="en-US" sz="2000" i="1" dirty="0"/>
              <a:t>Jyllands-Posten</a:t>
            </a:r>
            <a:r>
              <a:rPr lang="en-US" sz="2000" dirty="0"/>
              <a:t> publishes satirical cartoons of the prophet Muhammad, leading to worldwide protests that escalate into violence resulting in more than 200 reported deaths, attacks on Danish and other European diplomatic missions, attacks on churches and Christians, and an assassination attempt on the newspaper editor</a:t>
            </a:r>
            <a:r>
              <a:rPr lang="en-US" sz="2000" i="1" dirty="0"/>
              <a:t>.</a:t>
            </a:r>
          </a:p>
          <a:p>
            <a:r>
              <a:rPr lang="en-US" sz="2000" dirty="0"/>
              <a:t>December 2010: Suicide bomber explodes two bombs in central Stockholm during Christmas celebrations, killing himself and injuring two others.</a:t>
            </a:r>
          </a:p>
          <a:p>
            <a:r>
              <a:rPr lang="en-US" sz="2000" dirty="0"/>
              <a:t>July 2012: Norwegian Nazi sympathizer and anti-immigrant activist Anders Behring </a:t>
            </a:r>
            <a:r>
              <a:rPr lang="en-US" sz="2000" dirty="0" err="1"/>
              <a:t>Breivik</a:t>
            </a:r>
            <a:r>
              <a:rPr lang="en-US" sz="2000" dirty="0"/>
              <a:t> bombs government buildings and goes on shooting spree at a political youth camp, causing 77 deaths, mainly teenage camp </a:t>
            </a:r>
            <a:r>
              <a:rPr lang="en-US" sz="2000" dirty="0" err="1"/>
              <a:t>attenders</a:t>
            </a:r>
            <a:r>
              <a:rPr lang="en-US" sz="2000" dirty="0"/>
              <a:t>.</a:t>
            </a:r>
          </a:p>
          <a:p>
            <a:r>
              <a:rPr lang="en-US" sz="2000" dirty="0"/>
              <a:t>2016-17: Riots in immigrant areas of several Swedish cities, rocks thrown against police, several hundred cars set on fire</a:t>
            </a:r>
          </a:p>
          <a:p>
            <a:endParaRPr lang="en-US" sz="2000" dirty="0"/>
          </a:p>
        </p:txBody>
      </p:sp>
      <p:pic>
        <p:nvPicPr>
          <p:cNvPr id="28674" name="Picture 2" descr="https://upload.wikimedia.org/wikipedia/en/thumb/7/75/Jyllands-Posten-pg3-article-in-Sept-30-2005-edition-of-KulturWeekend-entitled-Muhammeds-ansigt.png/260px-Jyllands-Posten-pg3-article-in-Sept-30-2005-edition-of-KulturWeekend-entitled-Muhammeds-ansigt.png"/>
          <p:cNvPicPr>
            <a:picLocks noChangeAspect="1" noChangeArrowheads="1"/>
          </p:cNvPicPr>
          <p:nvPr/>
        </p:nvPicPr>
        <p:blipFill>
          <a:blip r:embed="rId2" cstate="print"/>
          <a:srcRect/>
          <a:stretch>
            <a:fillRect/>
          </a:stretch>
        </p:blipFill>
        <p:spPr bwMode="auto">
          <a:xfrm>
            <a:off x="152400" y="0"/>
            <a:ext cx="2362200" cy="2667000"/>
          </a:xfrm>
          <a:prstGeom prst="rect">
            <a:avLst/>
          </a:prstGeom>
          <a:noFill/>
        </p:spPr>
      </p:pic>
      <p:pic>
        <p:nvPicPr>
          <p:cNvPr id="28676" name="Picture 4" descr="https://upload.wikimedia.org/wikipedia/commons/thumb/a/ae/Oslo_view_of_city.jpg/220px-Oslo_view_of_city.jpg"/>
          <p:cNvPicPr>
            <a:picLocks noChangeAspect="1" noChangeArrowheads="1"/>
          </p:cNvPicPr>
          <p:nvPr/>
        </p:nvPicPr>
        <p:blipFill>
          <a:blip r:embed="rId3" cstate="print"/>
          <a:srcRect/>
          <a:stretch>
            <a:fillRect/>
          </a:stretch>
        </p:blipFill>
        <p:spPr bwMode="auto">
          <a:xfrm>
            <a:off x="152400" y="2743200"/>
            <a:ext cx="2362200" cy="1828800"/>
          </a:xfrm>
          <a:prstGeom prst="rect">
            <a:avLst/>
          </a:prstGeom>
          <a:noFill/>
        </p:spPr>
      </p:pic>
      <p:pic>
        <p:nvPicPr>
          <p:cNvPr id="28678" name="Picture 6" descr="Sketch of Breivik.png"/>
          <p:cNvPicPr>
            <a:picLocks noChangeAspect="1" noChangeArrowheads="1"/>
          </p:cNvPicPr>
          <p:nvPr/>
        </p:nvPicPr>
        <p:blipFill>
          <a:blip r:embed="rId4" cstate="print"/>
          <a:srcRect/>
          <a:stretch>
            <a:fillRect/>
          </a:stretch>
        </p:blipFill>
        <p:spPr bwMode="auto">
          <a:xfrm>
            <a:off x="152400" y="4648200"/>
            <a:ext cx="2362200" cy="20955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86800" cy="914399"/>
          </a:xfrm>
        </p:spPr>
        <p:txBody>
          <a:bodyPr>
            <a:noAutofit/>
          </a:bodyPr>
          <a:lstStyle/>
          <a:p>
            <a:pPr algn="ctr"/>
            <a:r>
              <a:rPr lang="en-US" sz="2800" dirty="0"/>
              <a:t>How is Scandinavia’s Immigration Situation Different </a:t>
            </a:r>
            <a:br>
              <a:rPr lang="en-US" sz="2800" dirty="0"/>
            </a:br>
            <a:r>
              <a:rPr lang="en-US" sz="2800" dirty="0"/>
              <a:t>from that of the United States?</a:t>
            </a:r>
          </a:p>
        </p:txBody>
      </p:sp>
      <p:sp>
        <p:nvSpPr>
          <p:cNvPr id="4" name="Slide Number Placeholder 3"/>
          <p:cNvSpPr>
            <a:spLocks noGrp="1"/>
          </p:cNvSpPr>
          <p:nvPr>
            <p:ph type="sldNum" sz="quarter" idx="12"/>
          </p:nvPr>
        </p:nvSpPr>
        <p:spPr/>
        <p:txBody>
          <a:bodyPr/>
          <a:lstStyle/>
          <a:p>
            <a:fld id="{F8FF9170-2326-4825-8FC3-C31AA71C68EF}" type="slidenum">
              <a:rPr lang="en-US" smtClean="0"/>
              <a:pPr/>
              <a:t>17</a:t>
            </a:fld>
            <a:endParaRPr lang="en-US"/>
          </a:p>
        </p:txBody>
      </p:sp>
      <p:sp>
        <p:nvSpPr>
          <p:cNvPr id="3" name="Content Placeholder 2"/>
          <p:cNvSpPr>
            <a:spLocks noGrp="1"/>
          </p:cNvSpPr>
          <p:nvPr>
            <p:ph sz="quarter" idx="1"/>
          </p:nvPr>
        </p:nvSpPr>
        <p:spPr>
          <a:xfrm>
            <a:off x="4191000" y="1371600"/>
            <a:ext cx="4800600" cy="5257800"/>
          </a:xfrm>
        </p:spPr>
        <p:txBody>
          <a:bodyPr>
            <a:normAutofit fontScale="92500"/>
          </a:bodyPr>
          <a:lstStyle/>
          <a:p>
            <a:r>
              <a:rPr lang="en-US" dirty="0"/>
              <a:t>Much shorter history of immigration</a:t>
            </a:r>
          </a:p>
          <a:p>
            <a:r>
              <a:rPr lang="en-US" dirty="0"/>
              <a:t>More culturally diverse immigrants</a:t>
            </a:r>
          </a:p>
          <a:p>
            <a:pPr lvl="1"/>
            <a:r>
              <a:rPr lang="en-US" dirty="0"/>
              <a:t>Immigrants are more different from natives</a:t>
            </a:r>
          </a:p>
          <a:p>
            <a:pPr lvl="1"/>
            <a:r>
              <a:rPr lang="en-US" dirty="0"/>
              <a:t>Immigrants are more different from one another</a:t>
            </a:r>
          </a:p>
          <a:p>
            <a:r>
              <a:rPr lang="en-US" dirty="0"/>
              <a:t>Fewer high-skill immigrants</a:t>
            </a:r>
          </a:p>
          <a:p>
            <a:r>
              <a:rPr lang="en-US" dirty="0"/>
              <a:t>Governments offer more extensive social benefits</a:t>
            </a:r>
          </a:p>
          <a:p>
            <a:r>
              <a:rPr lang="en-US" dirty="0"/>
              <a:t>Smaller, high-context societies</a:t>
            </a:r>
          </a:p>
          <a:p>
            <a:r>
              <a:rPr lang="en-US" dirty="0"/>
              <a:t>More fragile cultures?</a:t>
            </a:r>
          </a:p>
          <a:p>
            <a:endParaRPr lang="en-US" dirty="0"/>
          </a:p>
        </p:txBody>
      </p:sp>
      <p:pic>
        <p:nvPicPr>
          <p:cNvPr id="12290" name="Picture 2" descr="http://americanfreepress.net/wp-content/uploads/2016/04/17_18_Sweden_Falls.jpg"/>
          <p:cNvPicPr>
            <a:picLocks noChangeAspect="1" noChangeArrowheads="1"/>
          </p:cNvPicPr>
          <p:nvPr/>
        </p:nvPicPr>
        <p:blipFill>
          <a:blip r:embed="rId2" cstate="print"/>
          <a:srcRect/>
          <a:stretch>
            <a:fillRect/>
          </a:stretch>
        </p:blipFill>
        <p:spPr bwMode="auto">
          <a:xfrm>
            <a:off x="152400" y="1371600"/>
            <a:ext cx="3886200" cy="2667000"/>
          </a:xfrm>
          <a:prstGeom prst="rect">
            <a:avLst/>
          </a:prstGeom>
          <a:noFill/>
        </p:spPr>
      </p:pic>
      <p:pic>
        <p:nvPicPr>
          <p:cNvPr id="12292" name="Picture 4" descr="https://fabiusmaximus.files.wordpress.com/2016/03/migrant-protest.png?w=625&amp;h=469"/>
          <p:cNvPicPr>
            <a:picLocks noChangeAspect="1" noChangeArrowheads="1"/>
          </p:cNvPicPr>
          <p:nvPr/>
        </p:nvPicPr>
        <p:blipFill>
          <a:blip r:embed="rId3" cstate="print"/>
          <a:srcRect/>
          <a:stretch>
            <a:fillRect/>
          </a:stretch>
        </p:blipFill>
        <p:spPr bwMode="auto">
          <a:xfrm>
            <a:off x="152401" y="4114800"/>
            <a:ext cx="3886200" cy="26384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86800" cy="914400"/>
          </a:xfrm>
        </p:spPr>
        <p:txBody>
          <a:bodyPr>
            <a:normAutofit fontScale="90000"/>
          </a:bodyPr>
          <a:lstStyle/>
          <a:p>
            <a:pPr algn="ctr"/>
            <a:r>
              <a:rPr lang="en-US" sz="3600" dirty="0"/>
              <a:t>Why Scandinavian Immigration Is Beneficial</a:t>
            </a:r>
          </a:p>
        </p:txBody>
      </p:sp>
      <p:sp>
        <p:nvSpPr>
          <p:cNvPr id="4" name="Slide Number Placeholder 3"/>
          <p:cNvSpPr>
            <a:spLocks noGrp="1"/>
          </p:cNvSpPr>
          <p:nvPr>
            <p:ph type="sldNum" sz="quarter" idx="12"/>
          </p:nvPr>
        </p:nvSpPr>
        <p:spPr/>
        <p:txBody>
          <a:bodyPr/>
          <a:lstStyle/>
          <a:p>
            <a:fld id="{F8FF9170-2326-4825-8FC3-C31AA71C68EF}" type="slidenum">
              <a:rPr lang="en-US" smtClean="0"/>
              <a:pPr/>
              <a:t>18</a:t>
            </a:fld>
            <a:endParaRPr lang="en-US"/>
          </a:p>
        </p:txBody>
      </p:sp>
      <p:sp>
        <p:nvSpPr>
          <p:cNvPr id="3" name="Content Placeholder 2"/>
          <p:cNvSpPr>
            <a:spLocks noGrp="1"/>
          </p:cNvSpPr>
          <p:nvPr>
            <p:ph sz="quarter" idx="1"/>
          </p:nvPr>
        </p:nvSpPr>
        <p:spPr>
          <a:xfrm>
            <a:off x="609600" y="1676400"/>
            <a:ext cx="8074025" cy="4724400"/>
          </a:xfrm>
        </p:spPr>
        <p:txBody>
          <a:bodyPr>
            <a:normAutofit/>
          </a:bodyPr>
          <a:lstStyle/>
          <a:p>
            <a:r>
              <a:rPr lang="en-US" sz="2400" dirty="0"/>
              <a:t>Provides a better life for many immigrants (esp. refugees) that might otherwise experience deprivation and persecution</a:t>
            </a:r>
          </a:p>
          <a:p>
            <a:r>
              <a:rPr lang="en-US" sz="2400" dirty="0"/>
              <a:t>Provide skilled workers who will work hard for modest wages (Especially intra-European immigration) </a:t>
            </a:r>
          </a:p>
          <a:p>
            <a:r>
              <a:rPr lang="en-US" sz="2400" dirty="0"/>
              <a:t>Will do jobs native Scandinavians decline (e.g., elder care and manual labor)</a:t>
            </a:r>
          </a:p>
          <a:p>
            <a:r>
              <a:rPr lang="en-US" sz="2400" dirty="0"/>
              <a:t>Solving Europe’s demographic crisis, since native European populations are aging and have low birth rates</a:t>
            </a:r>
          </a:p>
          <a:p>
            <a:r>
              <a:rPr lang="en-US" sz="2400" dirty="0"/>
              <a:t>UK Study: EE immigrants paid more in taxes than they consumed in benefits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86800" cy="838199"/>
          </a:xfrm>
        </p:spPr>
        <p:txBody>
          <a:bodyPr>
            <a:normAutofit/>
          </a:bodyPr>
          <a:lstStyle/>
          <a:p>
            <a:r>
              <a:rPr lang="en-US" sz="3600" dirty="0"/>
              <a:t>Why Scandinavian Immigration is Costly</a:t>
            </a:r>
          </a:p>
        </p:txBody>
      </p:sp>
      <p:sp>
        <p:nvSpPr>
          <p:cNvPr id="4" name="Slide Number Placeholder 3"/>
          <p:cNvSpPr>
            <a:spLocks noGrp="1"/>
          </p:cNvSpPr>
          <p:nvPr>
            <p:ph type="sldNum" sz="quarter" idx="12"/>
          </p:nvPr>
        </p:nvSpPr>
        <p:spPr/>
        <p:txBody>
          <a:bodyPr/>
          <a:lstStyle/>
          <a:p>
            <a:fld id="{F8FF9170-2326-4825-8FC3-C31AA71C68EF}" type="slidenum">
              <a:rPr lang="en-US" smtClean="0"/>
              <a:pPr/>
              <a:t>19</a:t>
            </a:fld>
            <a:endParaRPr lang="en-US"/>
          </a:p>
        </p:txBody>
      </p:sp>
      <p:sp>
        <p:nvSpPr>
          <p:cNvPr id="3" name="Content Placeholder 2"/>
          <p:cNvSpPr>
            <a:spLocks noGrp="1"/>
          </p:cNvSpPr>
          <p:nvPr>
            <p:ph sz="quarter" idx="1"/>
          </p:nvPr>
        </p:nvSpPr>
        <p:spPr>
          <a:xfrm>
            <a:off x="4419600" y="1379657"/>
            <a:ext cx="4571999" cy="5290170"/>
          </a:xfrm>
        </p:spPr>
        <p:txBody>
          <a:bodyPr>
            <a:normAutofit fontScale="85000" lnSpcReduction="10000"/>
          </a:bodyPr>
          <a:lstStyle/>
          <a:p>
            <a:r>
              <a:rPr lang="en-US" sz="2400" dirty="0"/>
              <a:t>Norwegian study: Immigrants a net economic liability</a:t>
            </a:r>
          </a:p>
          <a:p>
            <a:r>
              <a:rPr lang="en-US" sz="2400" dirty="0"/>
              <a:t>Europe “not getting the immigrants it needs” (Koopmans) – not suitable work skills for knowledge and service industries</a:t>
            </a:r>
          </a:p>
          <a:p>
            <a:r>
              <a:rPr lang="en-US" sz="2400" dirty="0"/>
              <a:t>Many immigrant groups poorly integrated into job market because of language skills, culture</a:t>
            </a:r>
          </a:p>
          <a:p>
            <a:r>
              <a:rPr lang="en-US" sz="2400" dirty="0"/>
              <a:t>But: Immigrants with job skills meet resentment, discrimination, and restrictive regulations</a:t>
            </a:r>
          </a:p>
          <a:p>
            <a:r>
              <a:rPr lang="en-US" sz="2400" dirty="0"/>
              <a:t>Increase in organized and violent crime, terrorism, human trafficking</a:t>
            </a:r>
          </a:p>
          <a:p>
            <a:r>
              <a:rPr lang="en-US" sz="2400" dirty="0"/>
              <a:t>Benefits of immigration may be short-lived when immigrants age and reduce family size</a:t>
            </a:r>
          </a:p>
          <a:p>
            <a:pPr lvl="1"/>
            <a:endParaRPr lang="en-US" dirty="0"/>
          </a:p>
        </p:txBody>
      </p:sp>
      <p:pic>
        <p:nvPicPr>
          <p:cNvPr id="6" name="Picture 5" descr="A screenshot of a cell phone&#10;&#10;Description automatically generated">
            <a:extLst>
              <a:ext uri="{FF2B5EF4-FFF2-40B4-BE49-F238E27FC236}">
                <a16:creationId xmlns:a16="http://schemas.microsoft.com/office/drawing/2014/main" id="{900323C5-29A9-4680-9B41-1CAF631C9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415428"/>
            <a:ext cx="4267199" cy="52901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81000" y="152400"/>
            <a:ext cx="8458200" cy="765175"/>
          </a:xfrm>
        </p:spPr>
        <p:txBody>
          <a:bodyPr>
            <a:normAutofit/>
          </a:bodyPr>
          <a:lstStyle/>
          <a:p>
            <a:pPr algn="ctr"/>
            <a:r>
              <a:rPr lang="en-US" sz="4000" b="1" dirty="0"/>
              <a:t>Nordic Immigration</a:t>
            </a:r>
          </a:p>
        </p:txBody>
      </p:sp>
      <p:sp>
        <p:nvSpPr>
          <p:cNvPr id="4" name="Slide Number Placeholder 5"/>
          <p:cNvSpPr>
            <a:spLocks noGrp="1"/>
          </p:cNvSpPr>
          <p:nvPr>
            <p:ph type="sldNum" sz="quarter" idx="12"/>
          </p:nvPr>
        </p:nvSpPr>
        <p:spPr/>
        <p:txBody>
          <a:bodyPr/>
          <a:lstStyle/>
          <a:p>
            <a:fld id="{B5B9A792-82F4-434B-AA90-AC0E207B453F}" type="slidenum">
              <a:rPr lang="en-US"/>
              <a:pPr/>
              <a:t>2</a:t>
            </a:fld>
            <a:endParaRPr lang="en-US"/>
          </a:p>
        </p:txBody>
      </p:sp>
      <p:sp>
        <p:nvSpPr>
          <p:cNvPr id="168963" name="Rectangle 3"/>
          <p:cNvSpPr>
            <a:spLocks noGrp="1" noChangeArrowheads="1"/>
          </p:cNvSpPr>
          <p:nvPr>
            <p:ph sz="quarter" idx="1"/>
          </p:nvPr>
        </p:nvSpPr>
        <p:spPr>
          <a:xfrm>
            <a:off x="457200" y="1524000"/>
            <a:ext cx="8305800" cy="4876800"/>
          </a:xfrm>
        </p:spPr>
        <p:txBody>
          <a:bodyPr>
            <a:normAutofit/>
          </a:bodyPr>
          <a:lstStyle/>
          <a:p>
            <a:r>
              <a:rPr lang="en-US" sz="2500" dirty="0"/>
              <a:t>Emigrant societies up to 1920s</a:t>
            </a:r>
          </a:p>
          <a:p>
            <a:r>
              <a:rPr lang="en-US" sz="2500" dirty="0"/>
              <a:t>Immigration begins in Sweden 1950s; DK, N 1970s</a:t>
            </a:r>
          </a:p>
          <a:p>
            <a:r>
              <a:rPr lang="en-US" sz="2500" dirty="0"/>
              <a:t>Immigration from Southern Europe, Asia (Turkey, Pakistan, Iran, Vietnam), Eastern Europe, South America</a:t>
            </a:r>
          </a:p>
          <a:p>
            <a:r>
              <a:rPr lang="en-US" sz="2500" dirty="0"/>
              <a:t>Immigration volume: S&gt;DK&gt;N&gt;ICE&gt;FIN</a:t>
            </a:r>
          </a:p>
          <a:p>
            <a:r>
              <a:rPr lang="en-US" sz="2500" dirty="0"/>
              <a:t>Foreign-born population: S (15%)&gt;US; DK, N about 8% (half from Europe)</a:t>
            </a:r>
          </a:p>
          <a:p>
            <a:r>
              <a:rPr lang="en-US" sz="2500" dirty="0"/>
              <a:t>High Concentration</a:t>
            </a:r>
          </a:p>
          <a:p>
            <a:r>
              <a:rPr lang="en-US" sz="2500" dirty="0"/>
              <a:t>Low Residential Integration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among Norwegian immigrants</a:t>
            </a:r>
          </a:p>
        </p:txBody>
      </p:sp>
      <p:sp>
        <p:nvSpPr>
          <p:cNvPr id="3" name="Slide Number Placeholder 2"/>
          <p:cNvSpPr>
            <a:spLocks noGrp="1"/>
          </p:cNvSpPr>
          <p:nvPr>
            <p:ph type="sldNum" sz="quarter" idx="12"/>
          </p:nvPr>
        </p:nvSpPr>
        <p:spPr/>
        <p:txBody>
          <a:bodyPr/>
          <a:lstStyle/>
          <a:p>
            <a:fld id="{F8FF9170-2326-4825-8FC3-C31AA71C68EF}" type="slidenum">
              <a:rPr lang="en-US" smtClean="0"/>
              <a:pPr/>
              <a:t>20</a:t>
            </a:fld>
            <a:endParaRPr lang="en-US"/>
          </a:p>
        </p:txBody>
      </p:sp>
      <p:sp>
        <p:nvSpPr>
          <p:cNvPr id="4" name="Content Placeholder 3"/>
          <p:cNvSpPr>
            <a:spLocks noGrp="1"/>
          </p:cNvSpPr>
          <p:nvPr>
            <p:ph sz="quarter" idx="1"/>
          </p:nvPr>
        </p:nvSpPr>
        <p:spPr>
          <a:xfrm>
            <a:off x="1066800" y="1527048"/>
            <a:ext cx="7738872" cy="4572000"/>
          </a:xfrm>
        </p:spPr>
        <p:txBody>
          <a:bodyPr/>
          <a:lstStyle/>
          <a:p>
            <a:endParaRPr lang="en-US" dirty="0"/>
          </a:p>
        </p:txBody>
      </p:sp>
      <p:pic>
        <p:nvPicPr>
          <p:cNvPr id="1026" name="Picture 2" descr="http://www.document.no/wp-content/uploads/2013/01/andel-aktive-1-og-2-generasjon-vs-andre.jpg"/>
          <p:cNvPicPr>
            <a:picLocks noChangeAspect="1" noChangeArrowheads="1"/>
          </p:cNvPicPr>
          <p:nvPr/>
        </p:nvPicPr>
        <p:blipFill>
          <a:blip r:embed="rId2" cstate="print"/>
          <a:srcRect/>
          <a:stretch>
            <a:fillRect/>
          </a:stretch>
        </p:blipFill>
        <p:spPr bwMode="auto">
          <a:xfrm>
            <a:off x="152400" y="1371600"/>
            <a:ext cx="8839200" cy="5334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by Age, Norway</a:t>
            </a:r>
          </a:p>
        </p:txBody>
      </p:sp>
      <p:sp>
        <p:nvSpPr>
          <p:cNvPr id="3" name="Slide Number Placeholder 2"/>
          <p:cNvSpPr>
            <a:spLocks noGrp="1"/>
          </p:cNvSpPr>
          <p:nvPr>
            <p:ph type="sldNum" sz="quarter" idx="12"/>
          </p:nvPr>
        </p:nvSpPr>
        <p:spPr/>
        <p:txBody>
          <a:bodyPr/>
          <a:lstStyle/>
          <a:p>
            <a:fld id="{F8FF9170-2326-4825-8FC3-C31AA71C68EF}" type="slidenum">
              <a:rPr lang="en-US" smtClean="0"/>
              <a:pPr/>
              <a:t>21</a:t>
            </a:fld>
            <a:endParaRPr lang="en-US"/>
          </a:p>
        </p:txBody>
      </p:sp>
      <p:sp>
        <p:nvSpPr>
          <p:cNvPr id="4" name="Content Placeholder 3"/>
          <p:cNvSpPr>
            <a:spLocks noGrp="1"/>
          </p:cNvSpPr>
          <p:nvPr>
            <p:ph sz="quarter" idx="1"/>
          </p:nvPr>
        </p:nvSpPr>
        <p:spPr>
          <a:xfrm>
            <a:off x="685800" y="1527048"/>
            <a:ext cx="7772400" cy="4572000"/>
          </a:xfrm>
        </p:spPr>
        <p:txBody>
          <a:bodyPr/>
          <a:lstStyle/>
          <a:p>
            <a:pPr>
              <a:buNone/>
            </a:pPr>
            <a:endParaRPr lang="en-US" dirty="0"/>
          </a:p>
        </p:txBody>
      </p:sp>
      <p:pic>
        <p:nvPicPr>
          <p:cNvPr id="34818" name="Picture 2" descr="https://www.document.no/wp-content/uploads/2013/01/brochmann-yrkesdeltagelse.jpg"/>
          <p:cNvPicPr>
            <a:picLocks noChangeAspect="1" noChangeArrowheads="1"/>
          </p:cNvPicPr>
          <p:nvPr/>
        </p:nvPicPr>
        <p:blipFill>
          <a:blip r:embed="rId2" cstate="print"/>
          <a:srcRect/>
          <a:stretch>
            <a:fillRect/>
          </a:stretch>
        </p:blipFill>
        <p:spPr bwMode="auto">
          <a:xfrm>
            <a:off x="685800" y="1524000"/>
            <a:ext cx="7772400" cy="5029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 Employment in Denmark</a:t>
            </a:r>
          </a:p>
        </p:txBody>
      </p:sp>
      <p:sp>
        <p:nvSpPr>
          <p:cNvPr id="3" name="Slide Number Placeholder 2"/>
          <p:cNvSpPr>
            <a:spLocks noGrp="1"/>
          </p:cNvSpPr>
          <p:nvPr>
            <p:ph type="sldNum" sz="quarter" idx="12"/>
          </p:nvPr>
        </p:nvSpPr>
        <p:spPr/>
        <p:txBody>
          <a:bodyPr/>
          <a:lstStyle/>
          <a:p>
            <a:fld id="{F8FF9170-2326-4825-8FC3-C31AA71C68EF}" type="slidenum">
              <a:rPr lang="en-US" smtClean="0"/>
              <a:pPr/>
              <a:t>22</a:t>
            </a:fld>
            <a:endParaRPr lang="en-US"/>
          </a:p>
        </p:txBody>
      </p:sp>
      <p:sp>
        <p:nvSpPr>
          <p:cNvPr id="4" name="Content Placeholder 3"/>
          <p:cNvSpPr>
            <a:spLocks noGrp="1"/>
          </p:cNvSpPr>
          <p:nvPr>
            <p:ph sz="quarter" idx="1"/>
          </p:nvPr>
        </p:nvSpPr>
        <p:spPr/>
        <p:txBody>
          <a:bodyPr/>
          <a:lstStyle/>
          <a:p>
            <a:endParaRPr lang="en-US"/>
          </a:p>
        </p:txBody>
      </p:sp>
      <p:pic>
        <p:nvPicPr>
          <p:cNvPr id="1026" name="Picture 2" descr="https://upload.wikimedia.org/wikipedia/commons/6/6a/Labor_market_participation.jpg"/>
          <p:cNvPicPr>
            <a:picLocks noChangeAspect="1" noChangeArrowheads="1"/>
          </p:cNvPicPr>
          <p:nvPr/>
        </p:nvPicPr>
        <p:blipFill>
          <a:blip r:embed="rId2" cstate="print"/>
          <a:srcRect/>
          <a:stretch>
            <a:fillRect/>
          </a:stretch>
        </p:blipFill>
        <p:spPr bwMode="auto">
          <a:xfrm>
            <a:off x="152400" y="1447800"/>
            <a:ext cx="8839200" cy="5181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8458200" cy="761999"/>
          </a:xfrm>
        </p:spPr>
        <p:txBody>
          <a:bodyPr>
            <a:normAutofit fontScale="90000"/>
          </a:bodyPr>
          <a:lstStyle/>
          <a:p>
            <a:pPr algn="ctr"/>
            <a:r>
              <a:rPr lang="en-US" dirty="0"/>
              <a:t>Immigration Raises Difficult Identity Questions</a:t>
            </a:r>
          </a:p>
        </p:txBody>
      </p:sp>
      <p:sp>
        <p:nvSpPr>
          <p:cNvPr id="4" name="Slide Number Placeholder 3"/>
          <p:cNvSpPr>
            <a:spLocks noGrp="1"/>
          </p:cNvSpPr>
          <p:nvPr>
            <p:ph type="sldNum" sz="quarter" idx="12"/>
          </p:nvPr>
        </p:nvSpPr>
        <p:spPr/>
        <p:txBody>
          <a:bodyPr/>
          <a:lstStyle/>
          <a:p>
            <a:fld id="{F8FF9170-2326-4825-8FC3-C31AA71C68EF}" type="slidenum">
              <a:rPr lang="en-US" smtClean="0"/>
              <a:pPr/>
              <a:t>23</a:t>
            </a:fld>
            <a:endParaRPr lang="en-US"/>
          </a:p>
        </p:txBody>
      </p:sp>
      <p:sp>
        <p:nvSpPr>
          <p:cNvPr id="3" name="Content Placeholder 2"/>
          <p:cNvSpPr>
            <a:spLocks noGrp="1"/>
          </p:cNvSpPr>
          <p:nvPr>
            <p:ph sz="quarter" idx="1"/>
          </p:nvPr>
        </p:nvSpPr>
        <p:spPr>
          <a:xfrm>
            <a:off x="533400" y="1524000"/>
            <a:ext cx="8150225" cy="4876800"/>
          </a:xfrm>
        </p:spPr>
        <p:txBody>
          <a:bodyPr>
            <a:normAutofit/>
          </a:bodyPr>
          <a:lstStyle/>
          <a:p>
            <a:r>
              <a:rPr lang="en-US" sz="2400" dirty="0"/>
              <a:t>Should there be a preference for skills or family reunification?</a:t>
            </a:r>
          </a:p>
          <a:p>
            <a:r>
              <a:rPr lang="en-US" sz="2400" dirty="0"/>
              <a:t>Should criminals and asylum seekers without proper documentation be deported, even if it places them at risk?</a:t>
            </a:r>
          </a:p>
          <a:p>
            <a:r>
              <a:rPr lang="en-US" sz="2400" dirty="0"/>
              <a:t>Should there be a requirement to learn the language or national culture?</a:t>
            </a:r>
          </a:p>
          <a:p>
            <a:r>
              <a:rPr lang="en-US" sz="2400" dirty="0"/>
              <a:t>Should the state support one faith, all faiths, or none?</a:t>
            </a:r>
          </a:p>
          <a:p>
            <a:r>
              <a:rPr lang="en-US" sz="2400" dirty="0"/>
              <a:t>Should the state support individual rights or respect cultural autonomy?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8534400" cy="761999"/>
          </a:xfrm>
        </p:spPr>
        <p:txBody>
          <a:bodyPr>
            <a:normAutofit fontScale="90000"/>
          </a:bodyPr>
          <a:lstStyle/>
          <a:p>
            <a:pPr algn="ctr"/>
            <a:r>
              <a:rPr lang="en-US" dirty="0"/>
              <a:t>Immigration Raises Difficult Policy Questions</a:t>
            </a:r>
          </a:p>
        </p:txBody>
      </p:sp>
      <p:sp>
        <p:nvSpPr>
          <p:cNvPr id="4" name="Slide Number Placeholder 3"/>
          <p:cNvSpPr>
            <a:spLocks noGrp="1"/>
          </p:cNvSpPr>
          <p:nvPr>
            <p:ph type="sldNum" sz="quarter" idx="12"/>
          </p:nvPr>
        </p:nvSpPr>
        <p:spPr/>
        <p:txBody>
          <a:bodyPr/>
          <a:lstStyle/>
          <a:p>
            <a:fld id="{F8FF9170-2326-4825-8FC3-C31AA71C68EF}" type="slidenum">
              <a:rPr lang="en-US" smtClean="0"/>
              <a:pPr/>
              <a:t>24</a:t>
            </a:fld>
            <a:endParaRPr lang="en-US"/>
          </a:p>
        </p:txBody>
      </p:sp>
      <p:sp>
        <p:nvSpPr>
          <p:cNvPr id="3" name="Content Placeholder 2"/>
          <p:cNvSpPr>
            <a:spLocks noGrp="1"/>
          </p:cNvSpPr>
          <p:nvPr>
            <p:ph sz="quarter" idx="1"/>
          </p:nvPr>
        </p:nvSpPr>
        <p:spPr>
          <a:xfrm>
            <a:off x="457200" y="1524000"/>
            <a:ext cx="8226425" cy="5029200"/>
          </a:xfrm>
        </p:spPr>
        <p:txBody>
          <a:bodyPr>
            <a:normAutofit/>
          </a:bodyPr>
          <a:lstStyle/>
          <a:p>
            <a:r>
              <a:rPr lang="en-US" sz="2400" dirty="0"/>
              <a:t>Should the state support or permit private schools for all faiths?</a:t>
            </a:r>
          </a:p>
          <a:p>
            <a:r>
              <a:rPr lang="en-US" sz="2400" dirty="0"/>
              <a:t>Should the state actively attempt to promote social integration (through housing, education, etc.?)</a:t>
            </a:r>
          </a:p>
          <a:p>
            <a:r>
              <a:rPr lang="en-US" sz="2400" dirty="0"/>
              <a:t>Should immigrants enjoy the same welfare benefits as natives, even if they have not contributed financially?</a:t>
            </a:r>
          </a:p>
          <a:p>
            <a:r>
              <a:rPr lang="en-US" sz="2400" dirty="0"/>
              <a:t>Should immigrants enjoy special benefits (for relocation, education, job training, housing, etc.)?</a:t>
            </a:r>
          </a:p>
          <a:p>
            <a:r>
              <a:rPr lang="en-US" sz="2400" dirty="0"/>
              <a:t>Should the government regulate the display of religious (or anti-religious) symbols, or permit them freely, even if they conflict with local norms or job performance?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6824-5929-4CCB-97F9-25683BD19E4C}"/>
              </a:ext>
            </a:extLst>
          </p:cNvPr>
          <p:cNvSpPr>
            <a:spLocks noGrp="1"/>
          </p:cNvSpPr>
          <p:nvPr>
            <p:ph type="title"/>
          </p:nvPr>
        </p:nvSpPr>
        <p:spPr>
          <a:xfrm>
            <a:off x="152400" y="152400"/>
            <a:ext cx="8839200" cy="835152"/>
          </a:xfrm>
        </p:spPr>
        <p:txBody>
          <a:bodyPr>
            <a:normAutofit/>
          </a:bodyPr>
          <a:lstStyle/>
          <a:p>
            <a:r>
              <a:rPr lang="en-US" dirty="0"/>
              <a:t>Attitudes Toward Non-European Immigration</a:t>
            </a:r>
          </a:p>
        </p:txBody>
      </p:sp>
      <p:sp>
        <p:nvSpPr>
          <p:cNvPr id="3" name="Slide Number Placeholder 2">
            <a:extLst>
              <a:ext uri="{FF2B5EF4-FFF2-40B4-BE49-F238E27FC236}">
                <a16:creationId xmlns:a16="http://schemas.microsoft.com/office/drawing/2014/main" id="{9EBED948-3717-49B0-A642-017BB72D1D52}"/>
              </a:ext>
            </a:extLst>
          </p:cNvPr>
          <p:cNvSpPr>
            <a:spLocks noGrp="1"/>
          </p:cNvSpPr>
          <p:nvPr>
            <p:ph type="sldNum" sz="quarter" idx="12"/>
          </p:nvPr>
        </p:nvSpPr>
        <p:spPr/>
        <p:txBody>
          <a:bodyPr/>
          <a:lstStyle/>
          <a:p>
            <a:fld id="{F8FF9170-2326-4825-8FC3-C31AA71C68EF}" type="slidenum">
              <a:rPr lang="en-US" smtClean="0"/>
              <a:pPr/>
              <a:t>25</a:t>
            </a:fld>
            <a:endParaRPr lang="en-US"/>
          </a:p>
        </p:txBody>
      </p:sp>
      <p:pic>
        <p:nvPicPr>
          <p:cNvPr id="6" name="Content Placeholder 5" descr="A picture containing text, map&#10;&#10;Description automatically generated">
            <a:extLst>
              <a:ext uri="{FF2B5EF4-FFF2-40B4-BE49-F238E27FC236}">
                <a16:creationId xmlns:a16="http://schemas.microsoft.com/office/drawing/2014/main" id="{D3F97BC6-145F-4AA1-AC82-0760DBA2098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371600"/>
            <a:ext cx="8839200" cy="5334000"/>
          </a:xfrm>
        </p:spPr>
      </p:pic>
    </p:spTree>
    <p:extLst>
      <p:ext uri="{BB962C8B-B14F-4D97-AF65-F5344CB8AC3E}">
        <p14:creationId xmlns:p14="http://schemas.microsoft.com/office/powerpoint/2010/main" val="37652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8825" cy="765175"/>
          </a:xfrm>
        </p:spPr>
        <p:txBody>
          <a:bodyPr>
            <a:normAutofit/>
          </a:bodyPr>
          <a:lstStyle/>
          <a:p>
            <a:pPr algn="ctr"/>
            <a:r>
              <a:rPr lang="en-US" dirty="0"/>
              <a:t>Nordic Immigration Policies</a:t>
            </a:r>
          </a:p>
        </p:txBody>
      </p:sp>
      <p:sp>
        <p:nvSpPr>
          <p:cNvPr id="4" name="Slide Number Placeholder 3"/>
          <p:cNvSpPr>
            <a:spLocks noGrp="1"/>
          </p:cNvSpPr>
          <p:nvPr>
            <p:ph type="sldNum" sz="quarter" idx="12"/>
          </p:nvPr>
        </p:nvSpPr>
        <p:spPr/>
        <p:txBody>
          <a:bodyPr/>
          <a:lstStyle/>
          <a:p>
            <a:fld id="{60B1EB71-2F21-4002-B353-B06AAD3FA602}" type="slidenum">
              <a:rPr lang="en-US" smtClean="0"/>
              <a:pPr/>
              <a:t>26</a:t>
            </a:fld>
            <a:endParaRPr lang="en-US"/>
          </a:p>
        </p:txBody>
      </p:sp>
      <p:sp>
        <p:nvSpPr>
          <p:cNvPr id="3" name="Content Placeholder 2"/>
          <p:cNvSpPr>
            <a:spLocks noGrp="1"/>
          </p:cNvSpPr>
          <p:nvPr>
            <p:ph sz="quarter" idx="1"/>
          </p:nvPr>
        </p:nvSpPr>
        <p:spPr>
          <a:xfrm>
            <a:off x="381000" y="1524000"/>
            <a:ext cx="8302625" cy="4953000"/>
          </a:xfrm>
        </p:spPr>
        <p:txBody>
          <a:bodyPr>
            <a:normAutofit/>
          </a:bodyPr>
          <a:lstStyle/>
          <a:p>
            <a:r>
              <a:rPr lang="en-US" sz="2400" dirty="0"/>
              <a:t>Initially: Focus on immigrants, refugees as temporary residents, training in “native” languages</a:t>
            </a:r>
          </a:p>
          <a:p>
            <a:r>
              <a:rPr lang="en-US" sz="2400" dirty="0"/>
              <a:t>Universalistic welfare state policies</a:t>
            </a:r>
          </a:p>
          <a:p>
            <a:r>
              <a:rPr lang="en-US" sz="2400" dirty="0"/>
              <a:t>Income maintenance (anti-poverty) programs</a:t>
            </a:r>
          </a:p>
          <a:p>
            <a:r>
              <a:rPr lang="en-US" sz="2400" dirty="0"/>
              <a:t>Over time: Increasing emphasis on labor integration, gender issues, education, religious diversity</a:t>
            </a:r>
          </a:p>
          <a:p>
            <a:r>
              <a:rPr lang="en-US" sz="2400" dirty="0"/>
              <a:t>Denmark vs. Sweden: Restrictive vs. permissive immigration control</a:t>
            </a:r>
          </a:p>
          <a:p>
            <a:r>
              <a:rPr lang="en-US" sz="2400" dirty="0"/>
              <a:t>Little effort to combat job discrimination, little effective anti-discrimination legislation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458200" cy="838200"/>
          </a:xfrm>
        </p:spPr>
        <p:txBody>
          <a:bodyPr>
            <a:normAutofit/>
          </a:bodyPr>
          <a:lstStyle/>
          <a:p>
            <a:pPr algn="ctr"/>
            <a:r>
              <a:rPr lang="en-US" dirty="0"/>
              <a:t>Danish Immigration Laws</a:t>
            </a:r>
          </a:p>
        </p:txBody>
      </p:sp>
      <p:sp>
        <p:nvSpPr>
          <p:cNvPr id="4" name="Slide Number Placeholder 3"/>
          <p:cNvSpPr>
            <a:spLocks noGrp="1"/>
          </p:cNvSpPr>
          <p:nvPr>
            <p:ph type="sldNum" sz="quarter" idx="12"/>
          </p:nvPr>
        </p:nvSpPr>
        <p:spPr/>
        <p:txBody>
          <a:bodyPr/>
          <a:lstStyle/>
          <a:p>
            <a:fld id="{F8FF9170-2326-4825-8FC3-C31AA71C68EF}" type="slidenum">
              <a:rPr lang="en-US" smtClean="0"/>
              <a:pPr/>
              <a:t>27</a:t>
            </a:fld>
            <a:endParaRPr lang="en-US"/>
          </a:p>
        </p:txBody>
      </p:sp>
      <p:sp>
        <p:nvSpPr>
          <p:cNvPr id="3" name="Content Placeholder 2"/>
          <p:cNvSpPr>
            <a:spLocks noGrp="1"/>
          </p:cNvSpPr>
          <p:nvPr>
            <p:ph sz="quarter" idx="1"/>
          </p:nvPr>
        </p:nvSpPr>
        <p:spPr>
          <a:xfrm>
            <a:off x="457200" y="1524000"/>
            <a:ext cx="8226425" cy="5029200"/>
          </a:xfrm>
        </p:spPr>
        <p:txBody>
          <a:bodyPr/>
          <a:lstStyle/>
          <a:p>
            <a:r>
              <a:rPr lang="en-US" sz="2400" dirty="0"/>
              <a:t>Affiliation requirement (stronger ties to DK than to other countries)</a:t>
            </a:r>
          </a:p>
          <a:p>
            <a:r>
              <a:rPr lang="en-US" sz="2400" dirty="0"/>
              <a:t>24-year requirement for all parties to any family reunification</a:t>
            </a:r>
          </a:p>
          <a:p>
            <a:r>
              <a:rPr lang="en-US" sz="2400" dirty="0"/>
              <a:t>Language test</a:t>
            </a:r>
          </a:p>
          <a:p>
            <a:r>
              <a:rPr lang="en-US" sz="2400" dirty="0"/>
              <a:t>50k DKK deposit for economic safety net</a:t>
            </a:r>
          </a:p>
          <a:p>
            <a:r>
              <a:rPr lang="en-US" sz="2400" dirty="0"/>
              <a:t>For citizenship, applicant must have been self-supporting 4.5 out of last 5 years</a:t>
            </a:r>
          </a:p>
          <a:p>
            <a:r>
              <a:rPr lang="en-US" sz="2400" dirty="0"/>
              <a:t>Previously: Application fee of DKK 8000 per person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1066800"/>
          </a:xfrm>
        </p:spPr>
        <p:txBody>
          <a:bodyPr>
            <a:noAutofit/>
          </a:bodyPr>
          <a:lstStyle/>
          <a:p>
            <a:pPr algn="ctr"/>
            <a:r>
              <a:rPr lang="en-US" sz="3600" dirty="0"/>
              <a:t>Responses to Immigration: </a:t>
            </a:r>
            <a:br>
              <a:rPr lang="en-US" sz="3600" dirty="0"/>
            </a:br>
            <a:r>
              <a:rPr lang="en-US" sz="3600" dirty="0"/>
              <a:t>Populist Right Parties</a:t>
            </a:r>
          </a:p>
        </p:txBody>
      </p:sp>
      <p:sp>
        <p:nvSpPr>
          <p:cNvPr id="4" name="Slide Number Placeholder 3"/>
          <p:cNvSpPr>
            <a:spLocks noGrp="1"/>
          </p:cNvSpPr>
          <p:nvPr>
            <p:ph type="sldNum" sz="quarter" idx="12"/>
          </p:nvPr>
        </p:nvSpPr>
        <p:spPr/>
        <p:txBody>
          <a:bodyPr/>
          <a:lstStyle/>
          <a:p>
            <a:fld id="{F8FF9170-2326-4825-8FC3-C31AA71C68EF}" type="slidenum">
              <a:rPr lang="en-US" smtClean="0"/>
              <a:pPr/>
              <a:t>28</a:t>
            </a:fld>
            <a:endParaRPr lang="en-US"/>
          </a:p>
        </p:txBody>
      </p:sp>
      <p:sp>
        <p:nvSpPr>
          <p:cNvPr id="3" name="Content Placeholder 2"/>
          <p:cNvSpPr>
            <a:spLocks noGrp="1"/>
          </p:cNvSpPr>
          <p:nvPr>
            <p:ph sz="quarter" idx="1"/>
          </p:nvPr>
        </p:nvSpPr>
        <p:spPr>
          <a:xfrm>
            <a:off x="381000" y="1524000"/>
            <a:ext cx="8534400" cy="5029200"/>
          </a:xfrm>
        </p:spPr>
        <p:txBody>
          <a:bodyPr>
            <a:normAutofit lnSpcReduction="10000"/>
          </a:bodyPr>
          <a:lstStyle/>
          <a:p>
            <a:r>
              <a:rPr lang="en-US" sz="2000" dirty="0"/>
              <a:t>No radical Islamist parties, though radical Islamist movements exist that have, for example, recruited soldiers for Islamic State</a:t>
            </a:r>
          </a:p>
          <a:p>
            <a:r>
              <a:rPr lang="en-US" sz="2000" dirty="0"/>
              <a:t>Ethnic minority politicians rising in most mainstream parties</a:t>
            </a:r>
          </a:p>
          <a:p>
            <a:r>
              <a:rPr lang="en-US" sz="2000" dirty="0"/>
              <a:t>Populist right parties by far the fastest-growing parties in Scandinavian in the 21st century</a:t>
            </a:r>
          </a:p>
          <a:p>
            <a:r>
              <a:rPr lang="en-US" sz="2000" dirty="0"/>
              <a:t>Most populist right parties draw support from immigration concerns, especially Sweden Democrats, but that is rarely their only issue</a:t>
            </a:r>
          </a:p>
          <a:p>
            <a:r>
              <a:rPr lang="en-US" sz="2000" dirty="0"/>
              <a:t>Some populist right parties in Europe have fascist or authoritarian pasts (Italy), but Nordic parties generally do not</a:t>
            </a:r>
          </a:p>
          <a:p>
            <a:r>
              <a:rPr lang="en-US" sz="2000" dirty="0"/>
              <a:t>Most Scandinavian populist right parties differ from the American right in that they are not religious conservatives or critics of big government</a:t>
            </a:r>
          </a:p>
          <a:p>
            <a:r>
              <a:rPr lang="en-US" sz="2000" dirty="0"/>
              <a:t>Most populist right parties across Europe have prominent and powerful leaders</a:t>
            </a:r>
          </a:p>
          <a:p>
            <a:r>
              <a:rPr lang="en-US" sz="2000" dirty="0"/>
              <a:t>Party leaders may have their personal beliefs and policy agendas, but many are electoral opportunists</a:t>
            </a:r>
          </a:p>
          <a:p>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562600" cy="1154914"/>
          </a:xfrm>
        </p:spPr>
        <p:txBody>
          <a:bodyPr>
            <a:normAutofit fontScale="90000"/>
          </a:bodyPr>
          <a:lstStyle/>
          <a:p>
            <a:pPr algn="ctr"/>
            <a:r>
              <a:rPr lang="en-US" sz="4000" dirty="0"/>
              <a:t>Nordic Populist Right Parties</a:t>
            </a:r>
          </a:p>
        </p:txBody>
      </p:sp>
      <p:sp>
        <p:nvSpPr>
          <p:cNvPr id="4" name="Slide Number Placeholder 3"/>
          <p:cNvSpPr>
            <a:spLocks noGrp="1"/>
          </p:cNvSpPr>
          <p:nvPr>
            <p:ph type="sldNum" sz="quarter" idx="12"/>
          </p:nvPr>
        </p:nvSpPr>
        <p:spPr/>
        <p:txBody>
          <a:bodyPr/>
          <a:lstStyle/>
          <a:p>
            <a:fld id="{F8FF9170-2326-4825-8FC3-C31AA71C68EF}" type="slidenum">
              <a:rPr lang="en-US" smtClean="0"/>
              <a:pPr/>
              <a:t>29</a:t>
            </a:fld>
            <a:endParaRPr lang="en-US"/>
          </a:p>
        </p:txBody>
      </p:sp>
      <p:sp>
        <p:nvSpPr>
          <p:cNvPr id="3" name="Content Placeholder 2"/>
          <p:cNvSpPr>
            <a:spLocks noGrp="1"/>
          </p:cNvSpPr>
          <p:nvPr>
            <p:ph sz="quarter" idx="1"/>
          </p:nvPr>
        </p:nvSpPr>
        <p:spPr>
          <a:xfrm>
            <a:off x="3200400" y="1467697"/>
            <a:ext cx="5791200" cy="5161703"/>
          </a:xfrm>
        </p:spPr>
        <p:txBody>
          <a:bodyPr>
            <a:normAutofit fontScale="85000" lnSpcReduction="10000"/>
          </a:bodyPr>
          <a:lstStyle/>
          <a:p>
            <a:r>
              <a:rPr lang="en-US" sz="2400" dirty="0"/>
              <a:t>Denmark: Danish People’s Party (DPP): 8.7%, 3rd</a:t>
            </a:r>
          </a:p>
          <a:p>
            <a:r>
              <a:rPr lang="en-US" sz="2400" dirty="0"/>
              <a:t>Finland: Finns: 17.5%, 2nd</a:t>
            </a:r>
          </a:p>
          <a:p>
            <a:r>
              <a:rPr lang="en-US" sz="2400" dirty="0"/>
              <a:t>Iceland: No significant party</a:t>
            </a:r>
          </a:p>
          <a:p>
            <a:r>
              <a:rPr lang="en-US" sz="2400" dirty="0"/>
              <a:t>Norway: Progress Party: 15.2%, 3rd</a:t>
            </a:r>
          </a:p>
          <a:p>
            <a:r>
              <a:rPr lang="en-US" sz="2400" dirty="0"/>
              <a:t>Sweden: Sweden Democrats: 17.5%, 3rd</a:t>
            </a:r>
          </a:p>
          <a:p>
            <a:r>
              <a:rPr lang="en-US" sz="2400" dirty="0"/>
              <a:t>Progress Party (N) the oldest and least explicitly immigration-critical (founded as a protest party against taxes and regulation)</a:t>
            </a:r>
          </a:p>
          <a:p>
            <a:r>
              <a:rPr lang="en-US" sz="2400" dirty="0"/>
              <a:t>Sweden Democrats the most radical</a:t>
            </a:r>
          </a:p>
          <a:p>
            <a:r>
              <a:rPr lang="en-US" sz="2400" dirty="0"/>
              <a:t>Finns: Successor to Rural Party</a:t>
            </a:r>
          </a:p>
          <a:p>
            <a:r>
              <a:rPr lang="en-US" sz="2400" dirty="0"/>
              <a:t>Sweden Democrats isolated by all other parties</a:t>
            </a:r>
          </a:p>
          <a:p>
            <a:r>
              <a:rPr lang="en-US" sz="2400" dirty="0"/>
              <a:t>DPP a support party for 2001-11 and 2015-19 Danish governments</a:t>
            </a:r>
          </a:p>
          <a:p>
            <a:r>
              <a:rPr lang="en-US" sz="2400" dirty="0"/>
              <a:t>Progress Party a member of the Norwegian government 2013-2020</a:t>
            </a:r>
          </a:p>
        </p:txBody>
      </p:sp>
      <p:pic>
        <p:nvPicPr>
          <p:cNvPr id="6" name="Picture 5" descr="A picture containing person, person, holding, sitting&#10;&#10;Description automatically generated">
            <a:extLst>
              <a:ext uri="{FF2B5EF4-FFF2-40B4-BE49-F238E27FC236}">
                <a16:creationId xmlns:a16="http://schemas.microsoft.com/office/drawing/2014/main" id="{B6FDC37D-15BD-475C-9067-D1313AF42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73" y="152400"/>
            <a:ext cx="2971800" cy="3124199"/>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55F858E6-1CCA-4681-838C-6691E261F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73" y="3352800"/>
            <a:ext cx="2971801" cy="33527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r>
              <a:rPr lang="en-US" sz="3600" dirty="0"/>
              <a:t>Sweden: Immigration and Emigration, </a:t>
            </a:r>
            <a:br>
              <a:rPr lang="en-US" sz="3600" dirty="0"/>
            </a:br>
            <a:r>
              <a:rPr lang="en-US" sz="3600" dirty="0"/>
              <a:t>1850-2007</a:t>
            </a:r>
          </a:p>
        </p:txBody>
      </p:sp>
      <p:sp>
        <p:nvSpPr>
          <p:cNvPr id="3" name="Slide Number Placeholder 2"/>
          <p:cNvSpPr>
            <a:spLocks noGrp="1"/>
          </p:cNvSpPr>
          <p:nvPr>
            <p:ph type="sldNum" sz="quarter" idx="12"/>
          </p:nvPr>
        </p:nvSpPr>
        <p:spPr/>
        <p:txBody>
          <a:bodyPr/>
          <a:lstStyle/>
          <a:p>
            <a:fld id="{F8FF9170-2326-4825-8FC3-C31AA71C68EF}" type="slidenum">
              <a:rPr lang="en-US" smtClean="0"/>
              <a:pPr/>
              <a:t>3</a:t>
            </a:fld>
            <a:endParaRPr lang="en-US"/>
          </a:p>
        </p:txBody>
      </p:sp>
      <p:sp>
        <p:nvSpPr>
          <p:cNvPr id="4" name="Content Placeholder 3"/>
          <p:cNvSpPr>
            <a:spLocks noGrp="1"/>
          </p:cNvSpPr>
          <p:nvPr>
            <p:ph sz="quarter" idx="1"/>
          </p:nvPr>
        </p:nvSpPr>
        <p:spPr>
          <a:xfrm>
            <a:off x="2514600" y="1527048"/>
            <a:ext cx="6291072" cy="4572000"/>
          </a:xfrm>
        </p:spPr>
        <p:txBody>
          <a:bodyPr/>
          <a:lstStyle/>
          <a:p>
            <a:pPr>
              <a:buNone/>
            </a:pPr>
            <a:endParaRPr lang="en-US" dirty="0"/>
          </a:p>
        </p:txBody>
      </p:sp>
      <p:pic>
        <p:nvPicPr>
          <p:cNvPr id="35842" name="Picture 2" descr="https://upload.wikimedia.org/wikipedia/commons/thumb/f/fe/Invandrare_utvandrare_Sverige_1850-2007.svg/900px-Invandrare_utvandrare_Sverige_1850-2007.svg.png"/>
          <p:cNvPicPr>
            <a:picLocks noChangeAspect="1" noChangeArrowheads="1"/>
          </p:cNvPicPr>
          <p:nvPr/>
        </p:nvPicPr>
        <p:blipFill>
          <a:blip r:embed="rId2" cstate="print"/>
          <a:srcRect/>
          <a:stretch>
            <a:fillRect/>
          </a:stretch>
        </p:blipFill>
        <p:spPr bwMode="auto">
          <a:xfrm>
            <a:off x="228600" y="1447800"/>
            <a:ext cx="8763000" cy="51720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9109-C0DB-41CD-A3A8-C0535B3FCA31}"/>
              </a:ext>
            </a:extLst>
          </p:cNvPr>
          <p:cNvSpPr>
            <a:spLocks noGrp="1"/>
          </p:cNvSpPr>
          <p:nvPr>
            <p:ph type="title"/>
          </p:nvPr>
        </p:nvSpPr>
        <p:spPr>
          <a:xfrm>
            <a:off x="301752" y="152400"/>
            <a:ext cx="8534400" cy="835152"/>
          </a:xfrm>
        </p:spPr>
        <p:txBody>
          <a:bodyPr>
            <a:normAutofit/>
          </a:bodyPr>
          <a:lstStyle/>
          <a:p>
            <a:r>
              <a:rPr lang="en-US" sz="4000" b="1" dirty="0"/>
              <a:t>Sweden: Migration 2000-2017</a:t>
            </a:r>
          </a:p>
        </p:txBody>
      </p:sp>
      <p:sp>
        <p:nvSpPr>
          <p:cNvPr id="3" name="Slide Number Placeholder 2">
            <a:extLst>
              <a:ext uri="{FF2B5EF4-FFF2-40B4-BE49-F238E27FC236}">
                <a16:creationId xmlns:a16="http://schemas.microsoft.com/office/drawing/2014/main" id="{D8E7A6B6-3CEA-410E-94D0-5C3575D7B465}"/>
              </a:ext>
            </a:extLst>
          </p:cNvPr>
          <p:cNvSpPr>
            <a:spLocks noGrp="1"/>
          </p:cNvSpPr>
          <p:nvPr>
            <p:ph type="sldNum" sz="quarter" idx="12"/>
          </p:nvPr>
        </p:nvSpPr>
        <p:spPr/>
        <p:txBody>
          <a:bodyPr/>
          <a:lstStyle/>
          <a:p>
            <a:fld id="{F8FF9170-2326-4825-8FC3-C31AA71C68EF}" type="slidenum">
              <a:rPr lang="en-US" smtClean="0"/>
              <a:pPr/>
              <a:t>4</a:t>
            </a:fld>
            <a:endParaRPr lang="en-US"/>
          </a:p>
        </p:txBody>
      </p:sp>
      <p:pic>
        <p:nvPicPr>
          <p:cNvPr id="6" name="Content Placeholder 5" descr="A close up of a map&#10;&#10;Description automatically generated">
            <a:extLst>
              <a:ext uri="{FF2B5EF4-FFF2-40B4-BE49-F238E27FC236}">
                <a16:creationId xmlns:a16="http://schemas.microsoft.com/office/drawing/2014/main" id="{05300C0A-ED54-47CF-B20A-8D13BFEC86A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1" y="1371600"/>
            <a:ext cx="8839200" cy="5334000"/>
          </a:xfrm>
        </p:spPr>
      </p:pic>
    </p:spTree>
    <p:extLst>
      <p:ext uri="{BB962C8B-B14F-4D97-AF65-F5344CB8AC3E}">
        <p14:creationId xmlns:p14="http://schemas.microsoft.com/office/powerpoint/2010/main" val="321219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
            <a:ext cx="8534400" cy="762001"/>
          </a:xfrm>
        </p:spPr>
        <p:txBody>
          <a:bodyPr>
            <a:normAutofit/>
          </a:bodyPr>
          <a:lstStyle/>
          <a:p>
            <a:pPr algn="ctr"/>
            <a:r>
              <a:rPr lang="en-US" sz="4000" b="1" dirty="0"/>
              <a:t>Categories of Immigrants</a:t>
            </a:r>
          </a:p>
        </p:txBody>
      </p:sp>
      <p:sp>
        <p:nvSpPr>
          <p:cNvPr id="4" name="Slide Number Placeholder 3"/>
          <p:cNvSpPr>
            <a:spLocks noGrp="1"/>
          </p:cNvSpPr>
          <p:nvPr>
            <p:ph type="sldNum" sz="quarter" idx="12"/>
          </p:nvPr>
        </p:nvSpPr>
        <p:spPr/>
        <p:txBody>
          <a:bodyPr/>
          <a:lstStyle/>
          <a:p>
            <a:fld id="{60B1EB71-2F21-4002-B353-B06AAD3FA602}" type="slidenum">
              <a:rPr lang="en-US" smtClean="0"/>
              <a:pPr/>
              <a:t>5</a:t>
            </a:fld>
            <a:endParaRPr lang="en-US"/>
          </a:p>
        </p:txBody>
      </p:sp>
      <p:sp>
        <p:nvSpPr>
          <p:cNvPr id="3" name="Content Placeholder 2"/>
          <p:cNvSpPr>
            <a:spLocks noGrp="1"/>
          </p:cNvSpPr>
          <p:nvPr>
            <p:ph sz="quarter" idx="1"/>
          </p:nvPr>
        </p:nvSpPr>
        <p:spPr>
          <a:xfrm>
            <a:off x="304800" y="1524000"/>
            <a:ext cx="8378825" cy="4953000"/>
          </a:xfrm>
        </p:spPr>
        <p:txBody>
          <a:bodyPr>
            <a:normAutofit/>
          </a:bodyPr>
          <a:lstStyle/>
          <a:p>
            <a:r>
              <a:rPr lang="en-US" sz="2400" dirty="0"/>
              <a:t>Initially</a:t>
            </a:r>
          </a:p>
          <a:p>
            <a:pPr lvl="1"/>
            <a:r>
              <a:rPr lang="en-US" sz="2400" dirty="0"/>
              <a:t>Migrant workers</a:t>
            </a:r>
          </a:p>
          <a:p>
            <a:pPr lvl="1"/>
            <a:r>
              <a:rPr lang="en-US" sz="2400" dirty="0"/>
              <a:t>International spouses</a:t>
            </a:r>
          </a:p>
          <a:p>
            <a:r>
              <a:rPr lang="en-US" sz="2400" dirty="0"/>
              <a:t>Increasingly also</a:t>
            </a:r>
          </a:p>
          <a:p>
            <a:pPr lvl="1"/>
            <a:r>
              <a:rPr lang="en-US" sz="2400" dirty="0"/>
              <a:t>Family reunification</a:t>
            </a:r>
          </a:p>
          <a:p>
            <a:pPr lvl="1"/>
            <a:r>
              <a:rPr lang="en-US" sz="2400" dirty="0"/>
              <a:t>Refugees (Hungary, Vietnam, Bosnia, Kosovo, Africa)</a:t>
            </a:r>
          </a:p>
          <a:p>
            <a:pPr lvl="1"/>
            <a:r>
              <a:rPr lang="en-US" sz="2400" dirty="0"/>
              <a:t>Asylum seekers (Middle East, Africa)</a:t>
            </a:r>
          </a:p>
          <a:p>
            <a:r>
              <a:rPr lang="en-US" sz="2400" dirty="0"/>
              <a:t>Ethnic minorities</a:t>
            </a:r>
          </a:p>
          <a:p>
            <a:pPr lvl="1"/>
            <a:r>
              <a:rPr lang="en-US" sz="2400" dirty="0"/>
              <a:t>Well represented in (some) sports</a:t>
            </a:r>
          </a:p>
          <a:p>
            <a:pPr lvl="1"/>
            <a:r>
              <a:rPr lang="en-US" sz="2400" dirty="0"/>
              <a:t>Poorly represented in politics until recently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458200" cy="838200"/>
          </a:xfrm>
        </p:spPr>
        <p:txBody>
          <a:bodyPr>
            <a:normAutofit/>
          </a:bodyPr>
          <a:lstStyle/>
          <a:p>
            <a:pPr algn="ctr"/>
            <a:r>
              <a:rPr lang="en-US" sz="4000" dirty="0"/>
              <a:t>Swedish Immigration</a:t>
            </a:r>
          </a:p>
        </p:txBody>
      </p:sp>
      <p:sp>
        <p:nvSpPr>
          <p:cNvPr id="4" name="Slide Number Placeholder 3"/>
          <p:cNvSpPr>
            <a:spLocks noGrp="1"/>
          </p:cNvSpPr>
          <p:nvPr>
            <p:ph type="sldNum" sz="quarter" idx="12"/>
          </p:nvPr>
        </p:nvSpPr>
        <p:spPr/>
        <p:txBody>
          <a:bodyPr/>
          <a:lstStyle/>
          <a:p>
            <a:fld id="{F8FF9170-2326-4825-8FC3-C31AA71C68EF}" type="slidenum">
              <a:rPr lang="en-US" smtClean="0"/>
              <a:pPr/>
              <a:t>6</a:t>
            </a:fld>
            <a:endParaRPr lang="en-US"/>
          </a:p>
        </p:txBody>
      </p:sp>
      <p:sp>
        <p:nvSpPr>
          <p:cNvPr id="3" name="Content Placeholder 2"/>
          <p:cNvSpPr>
            <a:spLocks noGrp="1"/>
          </p:cNvSpPr>
          <p:nvPr>
            <p:ph sz="quarter" idx="1"/>
          </p:nvPr>
        </p:nvSpPr>
        <p:spPr>
          <a:xfrm>
            <a:off x="381000" y="1524000"/>
            <a:ext cx="8304212" cy="5029200"/>
          </a:xfrm>
        </p:spPr>
        <p:txBody>
          <a:bodyPr>
            <a:noAutofit/>
          </a:bodyPr>
          <a:lstStyle/>
          <a:p>
            <a:r>
              <a:rPr lang="en-US" sz="2400" dirty="0"/>
              <a:t>15% foreign born population; two-thirds born outside the EU</a:t>
            </a:r>
          </a:p>
          <a:p>
            <a:r>
              <a:rPr lang="en-US" sz="2400" dirty="0"/>
              <a:t>Annually, up to 160,000 immigrants</a:t>
            </a:r>
          </a:p>
          <a:p>
            <a:r>
              <a:rPr lang="en-US" sz="2400" dirty="0"/>
              <a:t>The fourth largest number of asylum seekers in the EU</a:t>
            </a:r>
          </a:p>
          <a:p>
            <a:pPr lvl="1"/>
            <a:r>
              <a:rPr lang="en-US" sz="2400" dirty="0"/>
              <a:t>2019: 162,000 asylum seekers</a:t>
            </a:r>
          </a:p>
          <a:p>
            <a:r>
              <a:rPr lang="en-US" sz="2400" dirty="0"/>
              <a:t>Malmö as Sweden’s most multi-ethnic city</a:t>
            </a:r>
          </a:p>
          <a:p>
            <a:pPr lvl="1"/>
            <a:r>
              <a:rPr lang="en-US" sz="2400" dirty="0"/>
              <a:t>56% foreign-born or born domestically with at least one foreign-born parent, plus 15% foreign nationals (2019)</a:t>
            </a:r>
          </a:p>
          <a:p>
            <a:r>
              <a:rPr lang="en-US" sz="2400" dirty="0"/>
              <a:t>High residential segregation, especially in large cities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DB49-3638-4D77-BD7B-BA69B8F00FBD}"/>
              </a:ext>
            </a:extLst>
          </p:cNvPr>
          <p:cNvSpPr>
            <a:spLocks noGrp="1"/>
          </p:cNvSpPr>
          <p:nvPr>
            <p:ph type="title"/>
          </p:nvPr>
        </p:nvSpPr>
        <p:spPr>
          <a:xfrm>
            <a:off x="152400" y="152400"/>
            <a:ext cx="8839200" cy="873972"/>
          </a:xfrm>
        </p:spPr>
        <p:txBody>
          <a:bodyPr/>
          <a:lstStyle/>
          <a:p>
            <a:r>
              <a:rPr lang="en-US" dirty="0"/>
              <a:t>Sweden: Reasons for Immigration, 2010-15</a:t>
            </a:r>
          </a:p>
        </p:txBody>
      </p:sp>
      <p:sp>
        <p:nvSpPr>
          <p:cNvPr id="3" name="Slide Number Placeholder 2">
            <a:extLst>
              <a:ext uri="{FF2B5EF4-FFF2-40B4-BE49-F238E27FC236}">
                <a16:creationId xmlns:a16="http://schemas.microsoft.com/office/drawing/2014/main" id="{F7A55E9A-C2AD-4046-B939-4D530276D6BC}"/>
              </a:ext>
            </a:extLst>
          </p:cNvPr>
          <p:cNvSpPr>
            <a:spLocks noGrp="1"/>
          </p:cNvSpPr>
          <p:nvPr>
            <p:ph type="sldNum" sz="quarter" idx="12"/>
          </p:nvPr>
        </p:nvSpPr>
        <p:spPr/>
        <p:txBody>
          <a:bodyPr/>
          <a:lstStyle/>
          <a:p>
            <a:fld id="{F8FF9170-2326-4825-8FC3-C31AA71C68EF}" type="slidenum">
              <a:rPr lang="en-US" smtClean="0"/>
              <a:pPr/>
              <a:t>7</a:t>
            </a:fld>
            <a:endParaRPr lang="en-US"/>
          </a:p>
        </p:txBody>
      </p:sp>
      <p:pic>
        <p:nvPicPr>
          <p:cNvPr id="6" name="Content Placeholder 5" descr="A screenshot of a cell phone&#10;&#10;Description automatically generated">
            <a:extLst>
              <a:ext uri="{FF2B5EF4-FFF2-40B4-BE49-F238E27FC236}">
                <a16:creationId xmlns:a16="http://schemas.microsoft.com/office/drawing/2014/main" id="{9E84EBA2-1E64-409A-9B19-766A2880B22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371601"/>
            <a:ext cx="8839200" cy="5334000"/>
          </a:xfrm>
        </p:spPr>
      </p:pic>
    </p:spTree>
    <p:extLst>
      <p:ext uri="{BB962C8B-B14F-4D97-AF65-F5344CB8AC3E}">
        <p14:creationId xmlns:p14="http://schemas.microsoft.com/office/powerpoint/2010/main" val="91673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4400" b="1" dirty="0"/>
              <a:t>Asylum Seekers Admitted, 2013</a:t>
            </a:r>
            <a:br>
              <a:rPr lang="en-US" dirty="0"/>
            </a:br>
            <a:r>
              <a:rPr lang="en-US" sz="2700" dirty="0"/>
              <a:t>Source: </a:t>
            </a:r>
            <a:r>
              <a:rPr lang="en-US" sz="2700" dirty="0" err="1"/>
              <a:t>Arter</a:t>
            </a:r>
            <a:r>
              <a:rPr lang="en-US" sz="2700" dirty="0"/>
              <a:t> (2016: 302)</a:t>
            </a:r>
          </a:p>
        </p:txBody>
      </p:sp>
      <p:sp>
        <p:nvSpPr>
          <p:cNvPr id="3" name="Slide Number Placeholder 2"/>
          <p:cNvSpPr>
            <a:spLocks noGrp="1"/>
          </p:cNvSpPr>
          <p:nvPr>
            <p:ph type="sldNum" sz="quarter" idx="12"/>
          </p:nvPr>
        </p:nvSpPr>
        <p:spPr/>
        <p:txBody>
          <a:bodyPr/>
          <a:lstStyle/>
          <a:p>
            <a:fld id="{F8FF9170-2326-4825-8FC3-C31AA71C68EF}" type="slidenum">
              <a:rPr lang="en-US" smtClean="0"/>
              <a:pPr/>
              <a:t>8</a:t>
            </a:fld>
            <a:endParaRPr lang="en-US"/>
          </a:p>
        </p:txBody>
      </p:sp>
      <p:graphicFrame>
        <p:nvGraphicFramePr>
          <p:cNvPr id="5" name="Content Placeholder 4"/>
          <p:cNvGraphicFramePr>
            <a:graphicFrameLocks noGrp="1"/>
          </p:cNvGraphicFramePr>
          <p:nvPr>
            <p:ph sz="quarter" idx="1"/>
          </p:nvPr>
        </p:nvGraphicFramePr>
        <p:xfrm>
          <a:off x="152400" y="1524000"/>
          <a:ext cx="8839200" cy="5026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14400"/>
          </a:xfrm>
        </p:spPr>
        <p:txBody>
          <a:bodyPr>
            <a:normAutofit fontScale="90000"/>
          </a:bodyPr>
          <a:lstStyle/>
          <a:p>
            <a:r>
              <a:rPr lang="en-US" sz="4000" dirty="0"/>
              <a:t>Danish vs. Swedish Immigrants, 2010-12</a:t>
            </a:r>
            <a:br>
              <a:rPr lang="en-US" dirty="0"/>
            </a:br>
            <a:r>
              <a:rPr lang="en-US" sz="2700" dirty="0"/>
              <a:t>(Percentages of all immigrants)</a:t>
            </a:r>
          </a:p>
        </p:txBody>
      </p:sp>
      <p:sp>
        <p:nvSpPr>
          <p:cNvPr id="3" name="Slide Number Placeholder 2"/>
          <p:cNvSpPr>
            <a:spLocks noGrp="1"/>
          </p:cNvSpPr>
          <p:nvPr>
            <p:ph type="sldNum" sz="quarter" idx="12"/>
          </p:nvPr>
        </p:nvSpPr>
        <p:spPr/>
        <p:txBody>
          <a:bodyPr/>
          <a:lstStyle/>
          <a:p>
            <a:fld id="{F8FF9170-2326-4825-8FC3-C31AA71C68EF}" type="slidenum">
              <a:rPr lang="en-US" smtClean="0"/>
              <a:pPr/>
              <a:t>9</a:t>
            </a:fld>
            <a:endParaRPr lang="en-US"/>
          </a:p>
        </p:txBody>
      </p:sp>
      <p:graphicFrame>
        <p:nvGraphicFramePr>
          <p:cNvPr id="5" name="Content Placeholder 4"/>
          <p:cNvGraphicFramePr>
            <a:graphicFrameLocks noGrp="1"/>
          </p:cNvGraphicFramePr>
          <p:nvPr>
            <p:ph sz="quarter" idx="1"/>
          </p:nvPr>
        </p:nvGraphicFramePr>
        <p:xfrm>
          <a:off x="152400" y="1371600"/>
          <a:ext cx="8839200" cy="53308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1793</TotalTime>
  <Words>1662</Words>
  <Application>Microsoft Office PowerPoint</Application>
  <PresentationFormat>On-screen Show (4:3)</PresentationFormat>
  <Paragraphs>298</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Georgia</vt:lpstr>
      <vt:lpstr>Verdana</vt:lpstr>
      <vt:lpstr>Wingdings</vt:lpstr>
      <vt:lpstr>Wingdings 2</vt:lpstr>
      <vt:lpstr>Civic</vt:lpstr>
      <vt:lpstr>POLI 120E Scandinavian Politics Prof. Kaare W. Strøm</vt:lpstr>
      <vt:lpstr>Nordic Immigration</vt:lpstr>
      <vt:lpstr>Sweden: Immigration and Emigration,  1850-2007</vt:lpstr>
      <vt:lpstr>Sweden: Migration 2000-2017</vt:lpstr>
      <vt:lpstr>Categories of Immigrants</vt:lpstr>
      <vt:lpstr>Swedish Immigration</vt:lpstr>
      <vt:lpstr>Sweden: Reasons for Immigration, 2010-15</vt:lpstr>
      <vt:lpstr>Asylum Seekers Admitted, 2013 Source: Arter (2016: 302)</vt:lpstr>
      <vt:lpstr>Danish vs. Swedish Immigrants, 2010-12 (Percentages of all immigrants)</vt:lpstr>
      <vt:lpstr>Sweden: Immigrants by Country of Origin, 2016</vt:lpstr>
      <vt:lpstr>Norway: Immigrants by Origin, 1990s and 2017</vt:lpstr>
      <vt:lpstr>Immigration is Regionally Concentrated</vt:lpstr>
      <vt:lpstr>Ethnic Minorities in Oslo</vt:lpstr>
      <vt:lpstr>Two of Scandinavia’s greatest professional athletes, 2000s</vt:lpstr>
      <vt:lpstr>Sweden’s Immigrant Athletes</vt:lpstr>
      <vt:lpstr>An Immigration Crisis? Scandinavian Flash Points</vt:lpstr>
      <vt:lpstr>How is Scandinavia’s Immigration Situation Different  from that of the United States?</vt:lpstr>
      <vt:lpstr>Why Scandinavian Immigration Is Beneficial</vt:lpstr>
      <vt:lpstr>Why Scandinavian Immigration is Costly</vt:lpstr>
      <vt:lpstr>Employment among Norwegian immigrants</vt:lpstr>
      <vt:lpstr>Employment by Age, Norway</vt:lpstr>
      <vt:lpstr>Immigrant Employment in Denmark</vt:lpstr>
      <vt:lpstr>Immigration Raises Difficult Identity Questions</vt:lpstr>
      <vt:lpstr>Immigration Raises Difficult Policy Questions</vt:lpstr>
      <vt:lpstr>Attitudes Toward Non-European Immigration</vt:lpstr>
      <vt:lpstr>Nordic Immigration Policies</vt:lpstr>
      <vt:lpstr>Danish Immigration Laws</vt:lpstr>
      <vt:lpstr>Responses to Immigration:  Populist Right Parties</vt:lpstr>
      <vt:lpstr>Nordic Populist Right Parties</vt:lpstr>
    </vt:vector>
  </TitlesOfParts>
  <Company>Political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Comparative Politics</dc:title>
  <dc:creator>Carl LeVan</dc:creator>
  <cp:lastModifiedBy>kaarestrom@outlook.com</cp:lastModifiedBy>
  <cp:revision>185</cp:revision>
  <dcterms:created xsi:type="dcterms:W3CDTF">2005-08-04T22:42:47Z</dcterms:created>
  <dcterms:modified xsi:type="dcterms:W3CDTF">2020-08-26T17:30:24Z</dcterms:modified>
</cp:coreProperties>
</file>