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21"/>
  </p:notesMasterIdLst>
  <p:handoutMasterIdLst>
    <p:handoutMasterId r:id="rId22"/>
  </p:handoutMasterIdLst>
  <p:sldIdLst>
    <p:sldId id="256" r:id="rId2"/>
    <p:sldId id="331" r:id="rId3"/>
    <p:sldId id="310" r:id="rId4"/>
    <p:sldId id="311" r:id="rId5"/>
    <p:sldId id="314" r:id="rId6"/>
    <p:sldId id="313" r:id="rId7"/>
    <p:sldId id="316" r:id="rId8"/>
    <p:sldId id="317" r:id="rId9"/>
    <p:sldId id="319" r:id="rId10"/>
    <p:sldId id="318" r:id="rId11"/>
    <p:sldId id="320" r:id="rId12"/>
    <p:sldId id="284" r:id="rId13"/>
    <p:sldId id="330" r:id="rId14"/>
    <p:sldId id="291" r:id="rId15"/>
    <p:sldId id="283" r:id="rId16"/>
    <p:sldId id="295" r:id="rId17"/>
    <p:sldId id="294" r:id="rId18"/>
    <p:sldId id="322" r:id="rId19"/>
    <p:sldId id="29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1" autoAdjust="0"/>
    <p:restoredTop sz="94660"/>
  </p:normalViewPr>
  <p:slideViewPr>
    <p:cSldViewPr>
      <p:cViewPr varScale="1">
        <p:scale>
          <a:sx n="81" d="100"/>
          <a:sy n="81" d="100"/>
        </p:scale>
        <p:origin x="143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Risk of Poverty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risk of poverty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Iceland</c:v>
                </c:pt>
                <c:pt idx="3">
                  <c:v>Norway</c:v>
                </c:pt>
                <c:pt idx="4">
                  <c:v>Sweden</c:v>
                </c:pt>
                <c:pt idx="5">
                  <c:v>EU 28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6</c:v>
                </c:pt>
                <c:pt idx="2">
                  <c:v>3.5</c:v>
                </c:pt>
                <c:pt idx="3">
                  <c:v>5.6</c:v>
                </c:pt>
                <c:pt idx="4">
                  <c:v>7.8</c:v>
                </c:pt>
                <c:pt idx="5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5-49FB-92DD-917BF8B0B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2856192"/>
        <c:axId val="142858112"/>
        <c:axId val="0"/>
      </c:bar3DChart>
      <c:catAx>
        <c:axId val="14285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2858112"/>
        <c:crosses val="autoZero"/>
        <c:auto val="1"/>
        <c:lblAlgn val="ctr"/>
        <c:lblOffset val="100"/>
        <c:noMultiLvlLbl val="0"/>
      </c:catAx>
      <c:valAx>
        <c:axId val="14285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28561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1986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Iceland</c:v>
                </c:pt>
                <c:pt idx="3">
                  <c:v>Norway</c:v>
                </c:pt>
                <c:pt idx="4">
                  <c:v>Sweden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0.224</c:v>
                </c:pt>
                <c:pt idx="1">
                  <c:v>0.20900000000000021</c:v>
                </c:pt>
                <c:pt idx="3">
                  <c:v>0.222</c:v>
                </c:pt>
                <c:pt idx="4">
                  <c:v>0.21600000000000022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81-4743-905C-2AC85757258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Iceland</c:v>
                </c:pt>
                <c:pt idx="3">
                  <c:v>Norway</c:v>
                </c:pt>
                <c:pt idx="4">
                  <c:v>Sweden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0.23200000000000001</c:v>
                </c:pt>
                <c:pt idx="1">
                  <c:v>0.26</c:v>
                </c:pt>
                <c:pt idx="2">
                  <c:v>0.24400000000000022</c:v>
                </c:pt>
                <c:pt idx="3">
                  <c:v>0.24900000000000025</c:v>
                </c:pt>
                <c:pt idx="4">
                  <c:v>0.26900000000000002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81-4743-905C-2AC85757258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Iceland</c:v>
                </c:pt>
                <c:pt idx="3">
                  <c:v>Norway</c:v>
                </c:pt>
                <c:pt idx="4">
                  <c:v>Sweden</c:v>
                </c:pt>
              </c:strCache>
            </c:strRef>
          </c:cat>
          <c:val>
            <c:numRef>
              <c:f>Sheet1!$D$2:$D$6</c:f>
            </c:numRef>
          </c:val>
          <c:extLst>
            <c:ext xmlns:c16="http://schemas.microsoft.com/office/drawing/2014/chart" uri="{C3380CC4-5D6E-409C-BE32-E72D297353CC}">
              <c16:uniqueId val="{00000002-6781-4743-905C-2AC857572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3135872"/>
        <c:axId val="163137408"/>
        <c:axId val="0"/>
      </c:bar3DChart>
      <c:catAx>
        <c:axId val="163135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3137408"/>
        <c:crosses val="autoZero"/>
        <c:auto val="1"/>
        <c:lblAlgn val="ctr"/>
        <c:lblOffset val="100"/>
        <c:noMultiLvlLbl val="0"/>
      </c:catAx>
      <c:valAx>
        <c:axId val="163137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31358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Govt Spd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DK</c:v>
                </c:pt>
                <c:pt idx="1">
                  <c:v>FIN</c:v>
                </c:pt>
                <c:pt idx="2">
                  <c:v>ICE</c:v>
                </c:pt>
                <c:pt idx="3">
                  <c:v>N</c:v>
                </c:pt>
                <c:pt idx="4">
                  <c:v>S</c:v>
                </c:pt>
                <c:pt idx="5">
                  <c:v>F</c:v>
                </c:pt>
                <c:pt idx="6">
                  <c:v>UK</c:v>
                </c:pt>
                <c:pt idx="7">
                  <c:v>USA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55.4</c:v>
                </c:pt>
                <c:pt idx="1">
                  <c:v>55.1</c:v>
                </c:pt>
                <c:pt idx="2">
                  <c:v>43.2</c:v>
                </c:pt>
                <c:pt idx="3">
                  <c:v>49.9</c:v>
                </c:pt>
                <c:pt idx="4">
                  <c:v>49.4</c:v>
                </c:pt>
                <c:pt idx="5">
                  <c:v>56.6</c:v>
                </c:pt>
                <c:pt idx="6">
                  <c:v>41.6</c:v>
                </c:pt>
                <c:pt idx="7">
                  <c:v>37.800000000000004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A7-4750-A3FE-86FE0D994F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Tax GDP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DK</c:v>
                </c:pt>
                <c:pt idx="1">
                  <c:v>FIN</c:v>
                </c:pt>
                <c:pt idx="2">
                  <c:v>ICE</c:v>
                </c:pt>
                <c:pt idx="3">
                  <c:v>N</c:v>
                </c:pt>
                <c:pt idx="4">
                  <c:v>S</c:v>
                </c:pt>
                <c:pt idx="5">
                  <c:v>F</c:v>
                </c:pt>
                <c:pt idx="6">
                  <c:v>UK</c:v>
                </c:pt>
                <c:pt idx="7">
                  <c:v>USA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45.9</c:v>
                </c:pt>
                <c:pt idx="1">
                  <c:v>44.1</c:v>
                </c:pt>
                <c:pt idx="2">
                  <c:v>36.4</c:v>
                </c:pt>
                <c:pt idx="3">
                  <c:v>38</c:v>
                </c:pt>
                <c:pt idx="4">
                  <c:v>44.1</c:v>
                </c:pt>
                <c:pt idx="5">
                  <c:v>45.3</c:v>
                </c:pt>
                <c:pt idx="6">
                  <c:v>33.200000000000003</c:v>
                </c:pt>
                <c:pt idx="7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A7-4750-A3FE-86FE0D994F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DK</c:v>
                </c:pt>
                <c:pt idx="1">
                  <c:v>FIN</c:v>
                </c:pt>
                <c:pt idx="2">
                  <c:v>ICE</c:v>
                </c:pt>
                <c:pt idx="3">
                  <c:v>N</c:v>
                </c:pt>
                <c:pt idx="4">
                  <c:v>S</c:v>
                </c:pt>
                <c:pt idx="5">
                  <c:v>F</c:v>
                </c:pt>
                <c:pt idx="6">
                  <c:v>UK</c:v>
                </c:pt>
                <c:pt idx="7">
                  <c:v>USA</c:v>
                </c:pt>
              </c:strCache>
            </c:strRef>
          </c:cat>
          <c:val>
            <c:numRef>
              <c:f>Sheet1!$D$2:$D$9</c:f>
            </c:numRef>
          </c:val>
          <c:extLst>
            <c:ext xmlns:c16="http://schemas.microsoft.com/office/drawing/2014/chart" uri="{C3380CC4-5D6E-409C-BE32-E72D297353CC}">
              <c16:uniqueId val="{00000002-77A7-4750-A3FE-86FE0D994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7102208"/>
        <c:axId val="177108096"/>
        <c:axId val="0"/>
      </c:bar3DChart>
      <c:catAx>
        <c:axId val="177102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7108096"/>
        <c:crosses val="autoZero"/>
        <c:auto val="1"/>
        <c:lblAlgn val="ctr"/>
        <c:lblOffset val="100"/>
        <c:noMultiLvlLbl val="0"/>
      </c:catAx>
      <c:valAx>
        <c:axId val="177108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71022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Social Expenditure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1948</c:v>
                </c:pt>
                <c:pt idx="1">
                  <c:v>1960</c:v>
                </c:pt>
                <c:pt idx="2">
                  <c:v>1981</c:v>
                </c:pt>
                <c:pt idx="3">
                  <c:v>1990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22</c:v>
                </c:pt>
                <c:pt idx="3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E1-4E6E-A1E2-6BABC4CD3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136768"/>
        <c:axId val="177138304"/>
      </c:lineChart>
      <c:catAx>
        <c:axId val="17713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7138304"/>
        <c:crosses val="autoZero"/>
        <c:auto val="1"/>
        <c:lblAlgn val="ctr"/>
        <c:lblOffset val="100"/>
        <c:noMultiLvlLbl val="0"/>
      </c:catAx>
      <c:valAx>
        <c:axId val="17713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7136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099D9-4F03-4570-97DE-07AAD94DE85F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302E0-2C06-4CF2-B1F0-6ED6EFE06D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3173EF6-4E94-493B-AFD5-D70946EF25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97C5C5-B80B-4376-92BC-F1A81058A1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33F09-B73C-4199-B80C-E293757568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25FF52-8747-4C9E-B66A-F3208CB921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F1A981-FBF1-4D71-BF08-0378C6A952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E98E476-40F2-4D22-AB69-394487EC1D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C987D-2D53-48FD-8729-A968B73F1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F30456-C3FE-4F3C-B0C8-A24E1DB604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0A9F22-4640-4D60-82BE-1776931AA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866F94-CDD7-4921-90EC-5C448916E2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D647E2-7571-42DD-8C8D-87171C5C3B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910D305-ECB3-4894-A407-04AA8919CA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A7A5E15-6234-468E-BCD6-945A2F9F3E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819400"/>
            <a:ext cx="7086600" cy="23622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endParaRPr lang="en-US" sz="3200" dirty="0"/>
          </a:p>
          <a:p>
            <a:pPr algn="ctr">
              <a:lnSpc>
                <a:spcPct val="90000"/>
              </a:lnSpc>
            </a:pPr>
            <a:r>
              <a:rPr lang="en-US" sz="3200" dirty="0"/>
              <a:t>POLITICAL ECONOMY AND The Welfare State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84582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POLI 120E</a:t>
            </a:r>
            <a:br>
              <a:rPr lang="en-US" dirty="0"/>
            </a:br>
            <a:r>
              <a:rPr lang="en-US" dirty="0"/>
              <a:t>Scandinavian Politics</a:t>
            </a:r>
            <a:br>
              <a:rPr lang="en-US" dirty="0"/>
            </a:br>
            <a:r>
              <a:rPr lang="en-US" sz="3100" dirty="0"/>
              <a:t>Prof.  Kaare W. </a:t>
            </a:r>
            <a:r>
              <a:rPr lang="en-US" sz="3100" dirty="0" err="1"/>
              <a:t>Strøm</a:t>
            </a:r>
            <a:endParaRPr lang="en-US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5025" cy="685800"/>
          </a:xfrm>
        </p:spPr>
        <p:txBody>
          <a:bodyPr/>
          <a:lstStyle/>
          <a:p>
            <a:pPr algn="ctr"/>
            <a:r>
              <a:rPr lang="en-US" dirty="0"/>
              <a:t>Percentage Very Poor in Europe, 2011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69225" cy="5029200"/>
          </a:xfrm>
        </p:spPr>
        <p:txBody>
          <a:bodyPr>
            <a:normAutofit/>
          </a:bodyPr>
          <a:lstStyle/>
          <a:p>
            <a:r>
              <a:rPr lang="en-US" dirty="0"/>
              <a:t>Sweden			 1.2</a:t>
            </a:r>
          </a:p>
          <a:p>
            <a:r>
              <a:rPr lang="en-US" dirty="0"/>
              <a:t>Luxembourg		 1.2</a:t>
            </a:r>
          </a:p>
          <a:p>
            <a:r>
              <a:rPr lang="en-US" dirty="0"/>
              <a:t>Iceland			 2.1</a:t>
            </a:r>
          </a:p>
          <a:p>
            <a:r>
              <a:rPr lang="en-US" dirty="0"/>
              <a:t>Norway			 2.3</a:t>
            </a:r>
          </a:p>
          <a:p>
            <a:r>
              <a:rPr lang="en-US" dirty="0"/>
              <a:t>Denmark		 	 2.6</a:t>
            </a:r>
          </a:p>
          <a:p>
            <a:r>
              <a:rPr lang="en-US" dirty="0"/>
              <a:t>EU Average		 9.0</a:t>
            </a:r>
          </a:p>
          <a:p>
            <a:r>
              <a:rPr lang="en-US" dirty="0"/>
              <a:t>Greece			15.2</a:t>
            </a:r>
          </a:p>
          <a:p>
            <a:r>
              <a:rPr lang="en-US" dirty="0"/>
              <a:t>Latvia			31.0</a:t>
            </a:r>
          </a:p>
          <a:p>
            <a:r>
              <a:rPr lang="en-US" dirty="0"/>
              <a:t>Bulgaria			44.0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Gini</a:t>
            </a:r>
            <a:r>
              <a:rPr lang="en-US" dirty="0"/>
              <a:t> Index of Income Inequality, 1986 and 2010</a:t>
            </a:r>
            <a:br>
              <a:rPr lang="en-US" dirty="0"/>
            </a:br>
            <a:r>
              <a:rPr lang="en-US" sz="2700" dirty="0"/>
              <a:t>Source: </a:t>
            </a:r>
            <a:r>
              <a:rPr lang="en-US" sz="2700" dirty="0" err="1"/>
              <a:t>Arter</a:t>
            </a:r>
            <a:r>
              <a:rPr lang="en-US" sz="2700" dirty="0"/>
              <a:t> (2016)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Challenges to the Nordic</a:t>
            </a:r>
            <a:br>
              <a:rPr lang="en-US" dirty="0"/>
            </a:br>
            <a:r>
              <a:rPr lang="en-US" dirty="0"/>
              <a:t> Welfare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150225" cy="4572000"/>
          </a:xfrm>
        </p:spPr>
        <p:txBody>
          <a:bodyPr/>
          <a:lstStyle/>
          <a:p>
            <a:r>
              <a:rPr lang="en-US" dirty="0"/>
              <a:t>The cost of welfare growth</a:t>
            </a:r>
          </a:p>
          <a:p>
            <a:r>
              <a:rPr lang="en-US" dirty="0"/>
              <a:t>New distributional conflicts</a:t>
            </a:r>
          </a:p>
          <a:p>
            <a:r>
              <a:rPr lang="en-US" dirty="0"/>
              <a:t>Abuse and moral hazard</a:t>
            </a:r>
          </a:p>
          <a:p>
            <a:r>
              <a:rPr lang="en-US" dirty="0"/>
              <a:t>The Demographic Time Bomb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Government Spending and Taxes as Share of GDP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152400" y="1527174"/>
          <a:ext cx="8839199" cy="517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Social Expenditure as % of GDP, Norway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524000"/>
          <a:ext cx="8610600" cy="4949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1"/>
            <a:ext cx="87630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New Forms of Redistribution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4B7F-59A5-454A-B8DE-01A341ADAB3B}" type="slidenum">
              <a:rPr lang="en-US"/>
              <a:pPr/>
              <a:t>15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382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 dirty="0"/>
              <a:t>From Rich to Poor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Traditional welfare state (pre-WWII)</a:t>
            </a:r>
          </a:p>
          <a:p>
            <a:pPr>
              <a:lnSpc>
                <a:spcPct val="90000"/>
              </a:lnSpc>
            </a:pPr>
            <a:r>
              <a:rPr lang="en-US" sz="2100" b="1" dirty="0"/>
              <a:t>From Men to Women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Newer (post-1970) benefits often favor (single) women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Child benefits, family leave, child care, housing subsidies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Old age pensions more redistributive over time, favoring women</a:t>
            </a:r>
          </a:p>
          <a:p>
            <a:pPr>
              <a:lnSpc>
                <a:spcPct val="90000"/>
              </a:lnSpc>
            </a:pPr>
            <a:r>
              <a:rPr lang="en-US" sz="2100" b="1" dirty="0"/>
              <a:t>From Natives to Immigrants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Immigration wave after 1970s</a:t>
            </a:r>
          </a:p>
          <a:p>
            <a:pPr>
              <a:lnSpc>
                <a:spcPct val="90000"/>
              </a:lnSpc>
            </a:pPr>
            <a:r>
              <a:rPr lang="en-US" sz="2100" b="1" dirty="0"/>
              <a:t>From those in the Labor Force to those outside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Growing share of pensions since 1960s</a:t>
            </a:r>
          </a:p>
          <a:p>
            <a:pPr lvl="1">
              <a:lnSpc>
                <a:spcPct val="90000"/>
              </a:lnSpc>
            </a:pPr>
            <a:r>
              <a:rPr lang="en-US" sz="1700" dirty="0"/>
              <a:t>Declining share of population in labor force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Longer schooling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Lower retirement age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Growth of disability pensions </a:t>
            </a:r>
          </a:p>
          <a:p>
            <a:pPr>
              <a:lnSpc>
                <a:spcPct val="90000"/>
              </a:lnSpc>
            </a:pPr>
            <a:endParaRPr lang="en-US" sz="21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Effects of Immigration on the Welfare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34400" cy="5029200"/>
          </a:xfrm>
        </p:spPr>
        <p:txBody>
          <a:bodyPr/>
          <a:lstStyle/>
          <a:p>
            <a:r>
              <a:rPr lang="en-US" sz="2400" dirty="0"/>
              <a:t>Immigrants underrepresented in labor force</a:t>
            </a:r>
          </a:p>
          <a:p>
            <a:pPr lvl="1"/>
            <a:r>
              <a:rPr lang="en-US" sz="2400" dirty="0"/>
              <a:t>Canada 78% employed, Norway 66%</a:t>
            </a:r>
          </a:p>
          <a:p>
            <a:pPr lvl="1"/>
            <a:r>
              <a:rPr lang="en-US" sz="2400" dirty="0"/>
              <a:t>Somali refugees: N 28%, MN 71%</a:t>
            </a:r>
          </a:p>
          <a:p>
            <a:pPr lvl="1"/>
            <a:r>
              <a:rPr lang="en-US" sz="2400" dirty="0"/>
              <a:t>Effects of immigration type, countries of origin, language skills</a:t>
            </a:r>
          </a:p>
          <a:p>
            <a:r>
              <a:rPr lang="en-US" sz="2400" dirty="0"/>
              <a:t>Many immigrants have health care needs</a:t>
            </a:r>
          </a:p>
          <a:p>
            <a:pPr lvl="1"/>
            <a:r>
              <a:rPr lang="en-US" sz="2000" dirty="0"/>
              <a:t>E.g., refugees</a:t>
            </a:r>
          </a:p>
          <a:p>
            <a:r>
              <a:rPr lang="en-US" sz="2400" dirty="0"/>
              <a:t>Many immigrants have few labor or language skills</a:t>
            </a:r>
          </a:p>
          <a:p>
            <a:r>
              <a:rPr lang="en-US" sz="2400" dirty="0"/>
              <a:t>Immigrants do not fit contribution model of financing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Other factors driving up welfare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r>
              <a:rPr lang="en-US" sz="2400" dirty="0"/>
              <a:t>Moral hazard: Easy access to benefits means less care is taken to avoid problems</a:t>
            </a:r>
          </a:p>
          <a:p>
            <a:pPr lvl="1"/>
            <a:r>
              <a:rPr lang="en-US" sz="2400" dirty="0"/>
              <a:t>Disability pensions: Approx. 13% of Norwegians age 18-65</a:t>
            </a:r>
          </a:p>
          <a:p>
            <a:pPr lvl="1"/>
            <a:r>
              <a:rPr lang="en-US" sz="2400" dirty="0"/>
              <a:t>Sickness benefits: Norwegians, Swedes sick more than twice as often as other Europeans</a:t>
            </a:r>
          </a:p>
          <a:p>
            <a:r>
              <a:rPr lang="en-US" sz="2400" dirty="0"/>
              <a:t>Extensive regulation makes many social services expensive</a:t>
            </a:r>
          </a:p>
          <a:p>
            <a:pPr lvl="1"/>
            <a:r>
              <a:rPr lang="en-US" sz="2400" dirty="0"/>
              <a:t>Norway has world’s most expensive schools per capita, middling results in international comparisons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How have policy choices contributed to </a:t>
            </a:r>
            <a:br>
              <a:rPr lang="en-US" sz="3200" dirty="0"/>
            </a:br>
            <a:r>
              <a:rPr lang="en-US" sz="3200" dirty="0"/>
              <a:t>Social Democratic decline?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Extensions of the welfare state have become more costly and less popular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Disability pensions (hard to reverse, exploitable)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Public housing (less popular)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Family benefits favoring large families (incr. immigrants)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Other policy positions favored by Social Democrats and unions have been unpopular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Resistance to more liberal shop hours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State monopolies in broadcasting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Wage earner funds (S)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Demographic Time Bomb</a:t>
            </a:r>
            <a:br>
              <a:rPr lang="en-US" dirty="0"/>
            </a:br>
            <a:r>
              <a:rPr lang="en-US" sz="2200" dirty="0"/>
              <a:t>Estimated share of pensioners relative to labor force, 2050 (Source: U.N.)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34400" cy="5029200"/>
          </a:xfrm>
        </p:spPr>
        <p:txBody>
          <a:bodyPr/>
          <a:lstStyle/>
          <a:p>
            <a:r>
              <a:rPr lang="en-US" sz="2400" dirty="0"/>
              <a:t>Norway 45%</a:t>
            </a:r>
          </a:p>
          <a:p>
            <a:r>
              <a:rPr lang="en-US" sz="2400" dirty="0"/>
              <a:t>Finland 49%</a:t>
            </a:r>
          </a:p>
          <a:p>
            <a:r>
              <a:rPr lang="en-US" sz="2400" dirty="0"/>
              <a:t>Sweden 54%</a:t>
            </a:r>
          </a:p>
          <a:p>
            <a:r>
              <a:rPr lang="en-US" sz="2400" dirty="0"/>
              <a:t>A changing ratio of contributors to recipients means workers have to contribute more, especially when benefits are financed through payroll taxes</a:t>
            </a:r>
          </a:p>
          <a:p>
            <a:r>
              <a:rPr lang="en-US" sz="2400" dirty="0"/>
              <a:t>Example, if the ratio of contributors to recipients is 50% and each pensioner receives an average of $30,000 annually, then each taxpayer will have to pay an average of $15,000 in taxes </a:t>
            </a:r>
            <a:r>
              <a:rPr lang="en-US" sz="2400" i="1" dirty="0"/>
              <a:t>just to support this pension scheme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119872" cy="4346448"/>
          </a:xfrm>
        </p:spPr>
        <p:txBody>
          <a:bodyPr/>
          <a:lstStyle/>
          <a:p>
            <a:r>
              <a:rPr lang="en-US" dirty="0"/>
              <a:t>What is the Scandinavian welfare state?</a:t>
            </a:r>
          </a:p>
          <a:p>
            <a:r>
              <a:rPr lang="en-US" dirty="0"/>
              <a:t>What has the welfare state accomplished?</a:t>
            </a:r>
          </a:p>
          <a:p>
            <a:r>
              <a:rPr lang="en-US" dirty="0"/>
              <a:t>How has the welfare state changed?</a:t>
            </a:r>
          </a:p>
          <a:p>
            <a:r>
              <a:rPr lang="en-US" dirty="0"/>
              <a:t>What challenges does the welfare state face?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1625"/>
            <a:ext cx="8302625" cy="765175"/>
          </a:xfrm>
        </p:spPr>
        <p:txBody>
          <a:bodyPr/>
          <a:lstStyle/>
          <a:p>
            <a:pPr algn="ctr"/>
            <a:r>
              <a:rPr lang="en-US" sz="3200" dirty="0"/>
              <a:t>What is the Welfare State?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4B7F-59A5-454A-B8DE-01A341ADAB3B}" type="slidenum">
              <a:rPr lang="en-US"/>
              <a:pPr/>
              <a:t>3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/>
              <a:t>Functions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Insurance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Redistribution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Insurance Function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Forced savings for retirement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Pooling of savings for other calamities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Unemployment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Sickness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Disability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1"/>
            <a:ext cx="8763000" cy="990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The Redistributive Function (Robin Hood)</a:t>
            </a:r>
            <a:br>
              <a:rPr lang="en-US" sz="3200" dirty="0"/>
            </a:br>
            <a:r>
              <a:rPr lang="en-US" sz="2700" dirty="0"/>
              <a:t>Illustration: “The Struggle for Survival” by Christian Krogh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4B7F-59A5-454A-B8DE-01A341ADAB3B}" type="slidenum">
              <a:rPr lang="en-US"/>
              <a:pPr/>
              <a:t>4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657600" y="1524000"/>
            <a:ext cx="53340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500" dirty="0"/>
              <a:t>Principles of distribution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Need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Contribution (taxes, years worked, voluntary contributions)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Entitlement (universalism)</a:t>
            </a:r>
          </a:p>
          <a:p>
            <a:pPr>
              <a:lnSpc>
                <a:spcPct val="90000"/>
              </a:lnSpc>
            </a:pPr>
            <a:r>
              <a:rPr lang="en-US" sz="2500" dirty="0"/>
              <a:t>Considerations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Universalism (entitlement): All citizens receive same benefits, regardless of need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Needs-based policies more redistributive, but determining needs can be controversial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Contribution-based policies more common for pensions, have better incentive effects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Universalistic policies remove stigma, less costly to implement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Nordic welfare states generally favor universalism, but not in pensions and less so than previously in other benefits</a:t>
            </a:r>
          </a:p>
        </p:txBody>
      </p:sp>
      <p:pic>
        <p:nvPicPr>
          <p:cNvPr id="5" name="Picture 4" descr="«Kampen for tilværelsen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35814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Historical Evolution </a:t>
            </a:r>
            <a:br>
              <a:rPr lang="en-US" dirty="0"/>
            </a:br>
            <a:r>
              <a:rPr lang="en-US" dirty="0"/>
              <a:t>of the Nordic Welfare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074025" cy="4724400"/>
          </a:xfrm>
        </p:spPr>
        <p:txBody>
          <a:bodyPr/>
          <a:lstStyle/>
          <a:p>
            <a:pPr>
              <a:buNone/>
            </a:pPr>
            <a:r>
              <a:rPr lang="en-US" sz="2400" dirty="0"/>
              <a:t>1890-1940: Industrial Model</a:t>
            </a:r>
          </a:p>
          <a:p>
            <a:pPr lvl="1"/>
            <a:r>
              <a:rPr lang="en-US" sz="2000" dirty="0"/>
              <a:t>Protection against hazards of industrial economy</a:t>
            </a:r>
          </a:p>
          <a:p>
            <a:pPr>
              <a:buNone/>
            </a:pPr>
            <a:r>
              <a:rPr lang="en-US" sz="2400" dirty="0"/>
              <a:t>1945-1970: Comprehensive Model</a:t>
            </a:r>
          </a:p>
          <a:p>
            <a:pPr lvl="1"/>
            <a:r>
              <a:rPr lang="en-US" sz="2000" dirty="0"/>
              <a:t>Family benefits, pensions, housing, education, universalism</a:t>
            </a:r>
          </a:p>
          <a:p>
            <a:pPr>
              <a:buNone/>
            </a:pPr>
            <a:r>
              <a:rPr lang="en-US" sz="2400" dirty="0"/>
              <a:t>1970-1990s: Gendered Model</a:t>
            </a:r>
          </a:p>
          <a:p>
            <a:pPr lvl="1"/>
            <a:r>
              <a:rPr lang="en-US" sz="2000" dirty="0"/>
              <a:t>Parental leave, child care, family benefits</a:t>
            </a:r>
          </a:p>
          <a:p>
            <a:pPr>
              <a:buNone/>
            </a:pPr>
            <a:r>
              <a:rPr lang="en-US" sz="2400" dirty="0"/>
              <a:t>1990s- present: Inclusive Model</a:t>
            </a:r>
          </a:p>
          <a:p>
            <a:pPr lvl="1"/>
            <a:r>
              <a:rPr lang="en-US" sz="2000" dirty="0"/>
              <a:t>Immigrants, refugees, disabled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8458200" cy="838199"/>
          </a:xfrm>
        </p:spPr>
        <p:txBody>
          <a:bodyPr/>
          <a:lstStyle/>
          <a:p>
            <a:pPr algn="ctr"/>
            <a:r>
              <a:rPr lang="en-US" sz="3200" dirty="0"/>
              <a:t>The Nordic Welfare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2625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/>
              <a:t>Basic Features</a:t>
            </a:r>
          </a:p>
          <a:p>
            <a:pPr lvl="1"/>
            <a:r>
              <a:rPr lang="en-US" sz="1800" dirty="0" err="1"/>
              <a:t>Stateness</a:t>
            </a:r>
            <a:r>
              <a:rPr lang="en-US" sz="1800" dirty="0"/>
              <a:t> (Health care: 80-85% of expenses)</a:t>
            </a:r>
          </a:p>
          <a:p>
            <a:pPr lvl="1"/>
            <a:r>
              <a:rPr lang="en-US" sz="1800" dirty="0"/>
              <a:t>Universalism (Entitlement, Equal provision)</a:t>
            </a:r>
          </a:p>
          <a:p>
            <a:pPr lvl="1"/>
            <a:r>
              <a:rPr lang="en-US" sz="1800" dirty="0"/>
              <a:t>Social Goal of Equality</a:t>
            </a:r>
          </a:p>
          <a:p>
            <a:pPr lvl="1"/>
            <a:r>
              <a:rPr lang="en-US" sz="1800" dirty="0"/>
              <a:t>Comprehensiveness (“cradle to grave”)</a:t>
            </a:r>
          </a:p>
          <a:p>
            <a:r>
              <a:rPr lang="en-US" sz="1800" b="1" dirty="0"/>
              <a:t>Core Programs</a:t>
            </a:r>
          </a:p>
          <a:p>
            <a:pPr lvl="1"/>
            <a:r>
              <a:rPr lang="en-US" sz="1800" dirty="0"/>
              <a:t>Occupational Accident Insurance</a:t>
            </a:r>
          </a:p>
          <a:p>
            <a:pPr lvl="1"/>
            <a:r>
              <a:rPr lang="en-US" sz="1800" dirty="0"/>
              <a:t>Sickness Insurance</a:t>
            </a:r>
          </a:p>
          <a:p>
            <a:pPr lvl="1"/>
            <a:r>
              <a:rPr lang="en-US" sz="1800" dirty="0"/>
              <a:t>Old Age Pensions</a:t>
            </a:r>
          </a:p>
          <a:p>
            <a:pPr lvl="1"/>
            <a:r>
              <a:rPr lang="en-US" sz="1800" dirty="0"/>
              <a:t>Unemployment Compensation</a:t>
            </a:r>
          </a:p>
          <a:p>
            <a:pPr lvl="1"/>
            <a:r>
              <a:rPr lang="en-US" sz="1800" dirty="0"/>
              <a:t>Social Assistance (needs-based anti-poverty)</a:t>
            </a:r>
          </a:p>
          <a:p>
            <a:r>
              <a:rPr lang="en-US" sz="1800" b="1" dirty="0"/>
              <a:t>Post-World War II Expansion</a:t>
            </a:r>
          </a:p>
          <a:p>
            <a:pPr lvl="1"/>
            <a:r>
              <a:rPr lang="en-US" sz="1800" dirty="0"/>
              <a:t>Universal Social Security Systems</a:t>
            </a:r>
          </a:p>
          <a:p>
            <a:pPr lvl="1"/>
            <a:r>
              <a:rPr lang="en-US" sz="1800" dirty="0"/>
              <a:t>Disability Pensions</a:t>
            </a:r>
          </a:p>
          <a:p>
            <a:pPr lvl="1"/>
            <a:r>
              <a:rPr lang="en-US" sz="1800" dirty="0"/>
              <a:t>Maternity/Parental Benefits</a:t>
            </a:r>
          </a:p>
          <a:p>
            <a:pPr lvl="1"/>
            <a:r>
              <a:rPr lang="en-US" sz="1800" dirty="0"/>
              <a:t>Child benefits, Child care, Pre-school</a:t>
            </a:r>
          </a:p>
          <a:p>
            <a:pPr lvl="1"/>
            <a:r>
              <a:rPr lang="en-US" sz="1800" dirty="0"/>
              <a:t>Public Housing/Housing support</a:t>
            </a:r>
          </a:p>
          <a:p>
            <a:pPr lvl="1"/>
            <a:r>
              <a:rPr lang="en-US" sz="1800" dirty="0"/>
              <a:t>Secondary and Higher Education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Why Is the Nordic Welfare State So Generous (Large)?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6425" cy="4876800"/>
          </a:xfrm>
        </p:spPr>
        <p:txBody>
          <a:bodyPr/>
          <a:lstStyle/>
          <a:p>
            <a:r>
              <a:rPr lang="en-US" sz="2400" dirty="0"/>
              <a:t>Social Democratic Hegemony, strong unionization</a:t>
            </a:r>
          </a:p>
          <a:p>
            <a:r>
              <a:rPr lang="en-US" sz="2400" dirty="0"/>
              <a:t>The Welfare State as a consensual project</a:t>
            </a:r>
          </a:p>
          <a:p>
            <a:r>
              <a:rPr lang="en-US" sz="2400" dirty="0"/>
              <a:t>Transparent, high-trust societies means less fear of inefficiency, fraud</a:t>
            </a:r>
          </a:p>
          <a:p>
            <a:r>
              <a:rPr lang="en-US" sz="2400" dirty="0"/>
              <a:t>Few Alternatives to the State</a:t>
            </a:r>
          </a:p>
          <a:p>
            <a:pPr lvl="1"/>
            <a:r>
              <a:rPr lang="en-US" sz="2400" dirty="0"/>
              <a:t>Lack of Catholic tradition means state dominance</a:t>
            </a:r>
          </a:p>
          <a:p>
            <a:pPr lvl="1"/>
            <a:r>
              <a:rPr lang="en-US" sz="2400" dirty="0"/>
              <a:t>Weakness of guild tradition</a:t>
            </a:r>
          </a:p>
          <a:p>
            <a:pPr lvl="1"/>
            <a:r>
              <a:rPr lang="en-US" sz="2400" dirty="0"/>
              <a:t>Limited private wealth meant large majorities could benefit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765175"/>
          </a:xfrm>
        </p:spPr>
        <p:txBody>
          <a:bodyPr/>
          <a:lstStyle/>
          <a:p>
            <a:pPr algn="ctr"/>
            <a:r>
              <a:rPr lang="en-US" dirty="0"/>
              <a:t>Nordic Welfare Outcomes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8012" cy="4724400"/>
          </a:xfrm>
        </p:spPr>
        <p:txBody>
          <a:bodyPr/>
          <a:lstStyle/>
          <a:p>
            <a:r>
              <a:rPr lang="en-US" sz="2800" dirty="0"/>
              <a:t>Little dire poverty, especially among children and elderly</a:t>
            </a:r>
          </a:p>
          <a:p>
            <a:r>
              <a:rPr lang="en-US" sz="2800" dirty="0"/>
              <a:t>Low levels of joblessness, homelessness</a:t>
            </a:r>
          </a:p>
          <a:p>
            <a:r>
              <a:rPr lang="en-US" sz="2800" dirty="0"/>
              <a:t>Excellent public health outcomes</a:t>
            </a:r>
          </a:p>
          <a:p>
            <a:r>
              <a:rPr lang="en-US" sz="2800" dirty="0"/>
              <a:t>High educational attainment, though varying quality standards</a:t>
            </a:r>
          </a:p>
          <a:p>
            <a:r>
              <a:rPr lang="en-US" sz="2800" dirty="0"/>
              <a:t>Very high female labor force participation</a:t>
            </a:r>
          </a:p>
          <a:p>
            <a:r>
              <a:rPr lang="en-US" sz="2800" dirty="0"/>
              <a:t>Reasonable, but declining, birth rates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at Risk of Poverty, 2012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A981-FBF1-4D71-BF08-0378C6A9521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228600" y="1527174"/>
          <a:ext cx="8686799" cy="502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992</TotalTime>
  <Words>953</Words>
  <Application>Microsoft Office PowerPoint</Application>
  <PresentationFormat>On-screen Show (4:3)</PresentationFormat>
  <Paragraphs>156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Book Antiqua</vt:lpstr>
      <vt:lpstr>Georgia</vt:lpstr>
      <vt:lpstr>Wingdings</vt:lpstr>
      <vt:lpstr>Wingdings 2</vt:lpstr>
      <vt:lpstr>Civic</vt:lpstr>
      <vt:lpstr>POLI 120E Scandinavian Politics Prof.  Kaare W. Strøm</vt:lpstr>
      <vt:lpstr>Agenda for today</vt:lpstr>
      <vt:lpstr>What is the Welfare State?</vt:lpstr>
      <vt:lpstr>The Redistributive Function (Robin Hood) Illustration: “The Struggle for Survival” by Christian Krogh</vt:lpstr>
      <vt:lpstr>The Historical Evolution  of the Nordic Welfare State</vt:lpstr>
      <vt:lpstr>The Nordic Welfare State</vt:lpstr>
      <vt:lpstr>Why Is the Nordic Welfare State So Generous (Large)?</vt:lpstr>
      <vt:lpstr>Nordic Welfare Outcomes</vt:lpstr>
      <vt:lpstr>Population at Risk of Poverty, 2012</vt:lpstr>
      <vt:lpstr>Percentage Very Poor in Europe, 2011</vt:lpstr>
      <vt:lpstr>Gini Index of Income Inequality, 1986 and 2010 Source: Arter (2016)</vt:lpstr>
      <vt:lpstr>Challenges to the Nordic  Welfare State</vt:lpstr>
      <vt:lpstr>Government Spending and Taxes as Share of GDP</vt:lpstr>
      <vt:lpstr>Social Expenditure as % of GDP, Norway</vt:lpstr>
      <vt:lpstr>New Forms of Redistribution</vt:lpstr>
      <vt:lpstr>Effects of Immigration on the Welfare State</vt:lpstr>
      <vt:lpstr>Other factors driving up welfare costs</vt:lpstr>
      <vt:lpstr>How have policy choices contributed to  Social Democratic decline?</vt:lpstr>
      <vt:lpstr>The Demographic Time Bomb Estimated share of pensioners relative to labor force, 2050 (Source: U.N.)</vt:lpstr>
    </vt:vector>
  </TitlesOfParts>
  <Company>Political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Comparative Politics</dc:title>
  <dc:creator>Carl LeVan</dc:creator>
  <cp:lastModifiedBy>kaarestrom@outlook.com</cp:lastModifiedBy>
  <cp:revision>174</cp:revision>
  <dcterms:created xsi:type="dcterms:W3CDTF">2005-08-04T22:42:47Z</dcterms:created>
  <dcterms:modified xsi:type="dcterms:W3CDTF">2020-08-24T02:18:56Z</dcterms:modified>
</cp:coreProperties>
</file>