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96" r:id="rId3"/>
    <p:sldId id="290" r:id="rId4"/>
    <p:sldId id="286" r:id="rId5"/>
    <p:sldId id="287" r:id="rId6"/>
    <p:sldId id="279" r:id="rId7"/>
    <p:sldId id="291" r:id="rId8"/>
    <p:sldId id="292" r:id="rId9"/>
    <p:sldId id="294" r:id="rId10"/>
    <p:sldId id="293" r:id="rId11"/>
    <p:sldId id="283" r:id="rId12"/>
    <p:sldId id="285" r:id="rId13"/>
    <p:sldId id="299" r:id="rId14"/>
    <p:sldId id="300" r:id="rId15"/>
    <p:sldId id="280" r:id="rId16"/>
    <p:sldId id="288" r:id="rId17"/>
    <p:sldId id="297" r:id="rId18"/>
    <p:sldId id="298" r:id="rId19"/>
    <p:sldId id="301" r:id="rId20"/>
    <p:sldId id="282" r:id="rId21"/>
    <p:sldId id="289" r:id="rId22"/>
    <p:sldId id="29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41" autoAdjust="0"/>
    <p:restoredTop sz="94660"/>
  </p:normalViewPr>
  <p:slideViewPr>
    <p:cSldViewPr>
      <p:cViewPr varScale="1">
        <p:scale>
          <a:sx n="106" d="100"/>
          <a:sy n="106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DK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1.6</c:v>
                </c:pt>
                <c:pt idx="1">
                  <c:v>4.99</c:v>
                </c:pt>
                <c:pt idx="2">
                  <c:v>5.7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0.8</c:v>
                </c:pt>
                <c:pt idx="1">
                  <c:v>4.4300000000000024</c:v>
                </c:pt>
                <c:pt idx="2">
                  <c:v>8.6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ICE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5.18</c:v>
                </c:pt>
                <c:pt idx="2">
                  <c:v>2.8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1.6</c:v>
                </c:pt>
                <c:pt idx="1">
                  <c:v>7.18</c:v>
                </c:pt>
                <c:pt idx="2">
                  <c:v>4.2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5.1499999999999995</c:v>
                </c:pt>
                <c:pt idx="2">
                  <c:v>6.7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UK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4.41</c:v>
                </c:pt>
                <c:pt idx="2">
                  <c:v>4.3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F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4.38</c:v>
                </c:pt>
                <c:pt idx="2">
                  <c:v>9.4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USA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5-yr growth</c:v>
                </c:pt>
                <c:pt idx="1">
                  <c:v>GDP/Cap</c:v>
                </c:pt>
                <c:pt idx="2">
                  <c:v>Unemployment</c:v>
                </c:pt>
              </c:strCache>
            </c:strRef>
          </c:cat>
          <c:val>
            <c:numRef>
              <c:f>Sheet1!$I$2:$I$4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5.95</c:v>
                </c:pt>
                <c:pt idx="2">
                  <c:v>4.4000000000000004</c:v>
                </c:pt>
              </c:numCache>
            </c:numRef>
          </c:val>
        </c:ser>
        <c:shape val="box"/>
        <c:axId val="153016960"/>
        <c:axId val="55468416"/>
        <c:axId val="0"/>
      </c:bar3DChart>
      <c:catAx>
        <c:axId val="153016960"/>
        <c:scaling>
          <c:orientation val="minMax"/>
        </c:scaling>
        <c:axPos val="b"/>
        <c:tickLblPos val="nextTo"/>
        <c:crossAx val="55468416"/>
        <c:crosses val="autoZero"/>
        <c:auto val="1"/>
        <c:lblAlgn val="ctr"/>
        <c:lblOffset val="100"/>
      </c:catAx>
      <c:valAx>
        <c:axId val="55468416"/>
        <c:scaling>
          <c:orientation val="minMax"/>
        </c:scaling>
        <c:axPos val="l"/>
        <c:majorGridlines/>
        <c:numFmt formatCode="General" sourceLinked="1"/>
        <c:tickLblPos val="nextTo"/>
        <c:crossAx val="153016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4B49C-8706-424E-A684-9BB404CFB921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9C703-0951-4B93-BDF6-3CF213131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3CEDACA8-1F60-4392-9D05-D5F1E8DFD5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382CC0-6840-4564-8C90-B412B0C2D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BD15-D550-452F-A799-6CD49C0D2C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7811A5-7738-4DD3-B1BF-E182A7E707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E55DF63-953B-414F-B837-D82DEB22EC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0CC59A-ECF7-44BB-AA13-F99898E195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FFD0AD-1D16-423E-97D0-2F4212B295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8010F-19C7-45F7-9C9D-CCE8048993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EF15BB9-CD69-4752-8B37-E8BDBFA1AA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0E2597-CA5E-428B-89B9-DB253587C1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E15D40-21FF-4735-8B61-A77A3B3D92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4811E94-878F-4964-9BC7-51EF6F23E7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0C3540B-CDB6-4E8C-9D64-4163FEC654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F20471D-1E1B-4539-BFC0-57F1D2C592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8301038" cy="24384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3200" dirty="0" smtClean="0"/>
          </a:p>
          <a:p>
            <a:pPr algn="ctr">
              <a:lnSpc>
                <a:spcPct val="90000"/>
              </a:lnSpc>
            </a:pPr>
            <a:r>
              <a:rPr lang="en-US" sz="3200" dirty="0" smtClean="0"/>
              <a:t>Scandinavian </a:t>
            </a:r>
          </a:p>
          <a:p>
            <a:pPr algn="ctr">
              <a:lnSpc>
                <a:spcPct val="90000"/>
              </a:lnSpc>
            </a:pPr>
            <a:r>
              <a:rPr lang="en-US" sz="3200" dirty="0" smtClean="0"/>
              <a:t>Political </a:t>
            </a:r>
            <a:r>
              <a:rPr lang="en-US" sz="3200" dirty="0"/>
              <a:t>Economy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04800"/>
            <a:ext cx="8610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POLI 120E</a:t>
            </a:r>
            <a:br>
              <a:rPr lang="en-US" dirty="0" smtClean="0"/>
            </a:br>
            <a:r>
              <a:rPr lang="en-US" dirty="0" smtClean="0"/>
              <a:t>Scandinavian Politics</a:t>
            </a:r>
            <a:br>
              <a:rPr lang="en-US" dirty="0" smtClean="0"/>
            </a:br>
            <a:r>
              <a:rPr lang="en-US" sz="3100" dirty="0" smtClean="0"/>
              <a:t>Prof. Kaare W. </a:t>
            </a:r>
            <a:r>
              <a:rPr lang="en-US" sz="3100" dirty="0" err="1" smtClean="0"/>
              <a:t>Strøm</a:t>
            </a:r>
            <a:endParaRPr lang="en-US" sz="3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How have policy choices contributed to </a:t>
            </a:r>
            <a:br>
              <a:rPr lang="en-US" sz="3200" dirty="0" smtClean="0"/>
            </a:br>
            <a:r>
              <a:rPr lang="en-US" sz="3200" dirty="0" smtClean="0"/>
              <a:t>Social Democratic decline?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Extensions of the welfare state have become more costly and less popular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Disability pensions (hard to reverse, exploitable)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Public housing (less popular)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Family benefits favoring large families (incr. immigrants)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Other policy positions favored by Social Democrats and unions have been unpopular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Resistance to more liberal shop hours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State monopolies in broadcasting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Wage earner funds (S)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76C33-6B66-463D-8ED8-D33F5B0C42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534400" cy="838200"/>
          </a:xfrm>
        </p:spPr>
        <p:txBody>
          <a:bodyPr/>
          <a:lstStyle/>
          <a:p>
            <a:pPr algn="ctr"/>
            <a:r>
              <a:rPr lang="en-US" dirty="0" smtClean="0"/>
              <a:t>(Neo-)Corporatism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800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Integration of private interests (interest groups) in policy formulation, implementation, and adjudication</a:t>
            </a:r>
          </a:p>
          <a:p>
            <a:pPr lvl="1"/>
            <a:r>
              <a:rPr lang="en-US" sz="2000" dirty="0" smtClean="0"/>
              <a:t>Representation on Commissions</a:t>
            </a:r>
          </a:p>
          <a:p>
            <a:pPr lvl="1"/>
            <a:r>
              <a:rPr lang="en-US" sz="2000" dirty="0" smtClean="0"/>
              <a:t>Remiss Procedure generates comments on commission proposal</a:t>
            </a:r>
          </a:p>
          <a:p>
            <a:pPr lvl="2"/>
            <a:r>
              <a:rPr lang="en-US" dirty="0" smtClean="0"/>
              <a:t>Government is obligated by law to consult affected interests</a:t>
            </a:r>
          </a:p>
          <a:p>
            <a:pPr lvl="1"/>
            <a:r>
              <a:rPr lang="en-US" sz="2000" dirty="0" smtClean="0"/>
              <a:t>Representation in executive/administrative agencies</a:t>
            </a:r>
          </a:p>
          <a:p>
            <a:pPr lvl="2"/>
            <a:r>
              <a:rPr lang="en-US" dirty="0" smtClean="0"/>
              <a:t>E.g., agency setting labor standards</a:t>
            </a:r>
          </a:p>
          <a:p>
            <a:pPr lvl="1"/>
            <a:r>
              <a:rPr lang="en-US" sz="2000" dirty="0" smtClean="0"/>
              <a:t>Representation in judicial agencies</a:t>
            </a:r>
          </a:p>
          <a:p>
            <a:pPr lvl="2"/>
            <a:r>
              <a:rPr lang="en-US" dirty="0" smtClean="0"/>
              <a:t>E.g., agency judging labor disputes </a:t>
            </a:r>
          </a:p>
          <a:p>
            <a:r>
              <a:rPr lang="en-US" sz="2000" dirty="0" smtClean="0"/>
              <a:t>Applied first in primary sector, then in secondary sector and elsewhere</a:t>
            </a:r>
          </a:p>
          <a:p>
            <a:r>
              <a:rPr lang="en-US" sz="2000" dirty="0" smtClean="0"/>
              <a:t>Applied to producer groups, over time also to consumer groups</a:t>
            </a:r>
          </a:p>
          <a:p>
            <a:r>
              <a:rPr lang="en-US" sz="2000" dirty="0" smtClean="0"/>
              <a:t>Relies on strong concentration, centralization of interest groups</a:t>
            </a:r>
            <a:endParaRPr 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Rehn-Meidner</a:t>
            </a:r>
            <a:r>
              <a:rPr lang="en-US" dirty="0" smtClean="0"/>
              <a:t> Plan: </a:t>
            </a:r>
            <a:br>
              <a:rPr lang="en-US" dirty="0" smtClean="0"/>
            </a:br>
            <a:r>
              <a:rPr lang="en-US" dirty="0" smtClean="0"/>
              <a:t>Extending the Historic Compromise in Sweden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00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Goals: </a:t>
            </a:r>
          </a:p>
          <a:p>
            <a:pPr lvl="1"/>
            <a:r>
              <a:rPr lang="en-US" sz="2400" dirty="0" smtClean="0"/>
              <a:t>Greater social equality</a:t>
            </a:r>
          </a:p>
          <a:p>
            <a:pPr lvl="1"/>
            <a:r>
              <a:rPr lang="en-US" sz="2400" dirty="0" smtClean="0"/>
              <a:t>Industrial adaptation to technological change</a:t>
            </a:r>
          </a:p>
          <a:p>
            <a:pPr lvl="1"/>
            <a:r>
              <a:rPr lang="en-US" sz="2400" dirty="0" smtClean="0"/>
              <a:t>Maintain economic stability and employment</a:t>
            </a:r>
          </a:p>
          <a:p>
            <a:pPr lvl="1"/>
            <a:r>
              <a:rPr lang="en-US" sz="2400" dirty="0" smtClean="0"/>
              <a:t>Increase worker control over economy</a:t>
            </a:r>
          </a:p>
          <a:p>
            <a:pPr lvl="1"/>
            <a:r>
              <a:rPr lang="en-US" sz="2400" dirty="0" smtClean="0"/>
              <a:t>Expanded welfare state, especially public pension system</a:t>
            </a:r>
          </a:p>
          <a:p>
            <a:r>
              <a:rPr lang="en-US" sz="2400" dirty="0" smtClean="0"/>
              <a:t>Wage solidarity (gains for lower-skilled workers)</a:t>
            </a:r>
          </a:p>
          <a:p>
            <a:r>
              <a:rPr lang="en-US" sz="2400" dirty="0" smtClean="0"/>
              <a:t>Increasing cost of lower-skilled labor shifts employment toward higher-skilled, capital-intensive sectors</a:t>
            </a:r>
          </a:p>
          <a:p>
            <a:r>
              <a:rPr lang="en-US" sz="2400" dirty="0" smtClean="0"/>
              <a:t>Public retraining programs for redundant workers</a:t>
            </a:r>
          </a:p>
          <a:p>
            <a:r>
              <a:rPr lang="en-US" sz="2400" dirty="0" smtClean="0"/>
              <a:t>Reliant on fiscal discipline and monetary restraint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Scandinavian Political Economy 1970-2010: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100" dirty="0" smtClean="0"/>
              <a:t>One Miracle and Three Crises</a:t>
            </a: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648200"/>
          </a:xfrm>
        </p:spPr>
        <p:txBody>
          <a:bodyPr/>
          <a:lstStyle/>
          <a:p>
            <a:r>
              <a:rPr lang="en-US" dirty="0" smtClean="0"/>
              <a:t>The Miracle Nobody Foresaw or Worked For</a:t>
            </a:r>
          </a:p>
          <a:p>
            <a:pPr lvl="1"/>
            <a:r>
              <a:rPr lang="en-US" dirty="0" smtClean="0"/>
              <a:t> Norway from the 1970s: Oil and Gas</a:t>
            </a:r>
          </a:p>
          <a:p>
            <a:r>
              <a:rPr lang="en-US" dirty="0" smtClean="0"/>
              <a:t>Two Self-Inflicted Crises</a:t>
            </a:r>
          </a:p>
          <a:p>
            <a:pPr lvl="1"/>
            <a:r>
              <a:rPr lang="en-US" dirty="0" smtClean="0"/>
              <a:t>Sweden: An Overgrown State</a:t>
            </a:r>
          </a:p>
          <a:p>
            <a:pPr lvl="1"/>
            <a:r>
              <a:rPr lang="en-US" dirty="0" smtClean="0"/>
              <a:t>Iceland: Runaway Capitalism on Borrowed </a:t>
            </a:r>
            <a:r>
              <a:rPr lang="en-US" dirty="0" smtClean="0"/>
              <a:t>Funds</a:t>
            </a:r>
          </a:p>
          <a:p>
            <a:r>
              <a:rPr lang="en-US" sz="2800" dirty="0" smtClean="0"/>
              <a:t>When </a:t>
            </a:r>
            <a:r>
              <a:rPr lang="en-US" sz="2800" dirty="0" smtClean="0"/>
              <a:t>the neighbor’s house </a:t>
            </a:r>
            <a:r>
              <a:rPr lang="en-US" sz="2800" dirty="0" smtClean="0"/>
              <a:t>burns</a:t>
            </a:r>
          </a:p>
          <a:p>
            <a:pPr lvl="1"/>
            <a:r>
              <a:rPr lang="en-US" dirty="0" smtClean="0"/>
              <a:t>Finland 1991-93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r>
              <a:rPr lang="en-US" dirty="0" smtClean="0"/>
              <a:t>Norway: The Blessings(?) of Oil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343400" y="1447800"/>
            <a:ext cx="4648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Oil and gas discovered offshore in the North Sea 1970</a:t>
            </a:r>
          </a:p>
          <a:p>
            <a:r>
              <a:rPr lang="en-US" dirty="0" smtClean="0"/>
              <a:t>Oil production begins shortly afterwards, under strong public regulation and dominated by largely state-owned Statoil (now: </a:t>
            </a:r>
            <a:r>
              <a:rPr lang="en-US" dirty="0" err="1" smtClean="0"/>
              <a:t>Equinor</a:t>
            </a:r>
            <a:r>
              <a:rPr lang="en-US" dirty="0" smtClean="0"/>
              <a:t>) corporation</a:t>
            </a:r>
          </a:p>
          <a:p>
            <a:r>
              <a:rPr lang="en-US" dirty="0" smtClean="0"/>
              <a:t>Oil and gas become largest export products and account for 40-50% of GDP</a:t>
            </a:r>
          </a:p>
          <a:p>
            <a:r>
              <a:rPr lang="en-US" dirty="0" smtClean="0"/>
              <a:t>Income from oil production grows to 30% of government revenue</a:t>
            </a:r>
          </a:p>
          <a:p>
            <a:r>
              <a:rPr lang="en-US" dirty="0" smtClean="0"/>
              <a:t>Norway far surpasses Denmark and Sweden in GDP/Capita and becomes one of the richest countries in Europe (with Switzerland)</a:t>
            </a:r>
          </a:p>
          <a:p>
            <a:r>
              <a:rPr lang="en-US" dirty="0" smtClean="0"/>
              <a:t>State Pension Fund becomes the</a:t>
            </a:r>
            <a:r>
              <a:rPr lang="en-US" dirty="0" smtClean="0"/>
              <a:t> </a:t>
            </a:r>
            <a:r>
              <a:rPr lang="en-US" dirty="0" smtClean="0"/>
              <a:t>world’s largest sovereign wealth fund, with more than $1 Trillion in assets, or 1.4% of all the world’s stocks</a:t>
            </a:r>
          </a:p>
          <a:p>
            <a:r>
              <a:rPr lang="en-US" dirty="0" smtClean="0"/>
              <a:t>But: Oil economy drives up labor costs and drives out domestic manufacturing</a:t>
            </a:r>
          </a:p>
          <a:p>
            <a:r>
              <a:rPr lang="en-US" dirty="0" smtClean="0"/>
              <a:t>Rising numbers of Norwegians on disability pensions, job-training schemes (hidden unemployment)</a:t>
            </a:r>
          </a:p>
          <a:p>
            <a:r>
              <a:rPr lang="en-US" dirty="0" smtClean="0"/>
              <a:t>Declining working hours and actual retirement age</a:t>
            </a:r>
          </a:p>
          <a:p>
            <a:endParaRPr lang="en-US" dirty="0"/>
          </a:p>
        </p:txBody>
      </p:sp>
      <p:pic>
        <p:nvPicPr>
          <p:cNvPr id="25602" name="Picture 2" descr="Impact Of Lower Oil Prices On The Norwegian Economy | Seeking Alp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371600"/>
            <a:ext cx="4114800" cy="5314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Sweden: The 1990s Crisis </a:t>
            </a:r>
            <a:br>
              <a:rPr lang="en-US" dirty="0" smtClean="0"/>
            </a:br>
            <a:r>
              <a:rPr lang="en-US" dirty="0" smtClean="0"/>
              <a:t>and the Problems </a:t>
            </a:r>
            <a:r>
              <a:rPr lang="en-US" dirty="0" smtClean="0"/>
              <a:t>of Wage Solidarity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CB075-9C12-46EF-8AC9-1749F2E82DC7}" type="slidenum">
              <a:rPr lang="en-US">
                <a:solidFill>
                  <a:srgbClr val="FF0000"/>
                </a:solidFill>
              </a:rPr>
              <a:pPr/>
              <a:t>15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524000"/>
            <a:ext cx="84582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/>
              <a:t>Job </a:t>
            </a:r>
            <a:r>
              <a:rPr lang="en-US" sz="3600" dirty="0" smtClean="0"/>
              <a:t>loss</a:t>
            </a:r>
          </a:p>
          <a:p>
            <a:pPr lvl="1"/>
            <a:r>
              <a:rPr lang="en-US" sz="3600" dirty="0" smtClean="0"/>
              <a:t>Industrial jobs outsourced to Asia, Eastern Europe/Baltic countries</a:t>
            </a:r>
          </a:p>
          <a:p>
            <a:pPr lvl="1"/>
            <a:r>
              <a:rPr lang="en-US" sz="3600" dirty="0" smtClean="0"/>
              <a:t>Rapid rise in unemployment, 1990-94, to 8-9% (S)</a:t>
            </a:r>
          </a:p>
          <a:p>
            <a:pPr lvl="1"/>
            <a:r>
              <a:rPr lang="en-US" sz="3600" dirty="0" smtClean="0"/>
              <a:t>New sectors did not compensate for job losses in traditional sectors</a:t>
            </a:r>
          </a:p>
          <a:p>
            <a:r>
              <a:rPr lang="en-US" sz="3600" dirty="0" smtClean="0"/>
              <a:t>Job shift to public sector</a:t>
            </a:r>
          </a:p>
          <a:p>
            <a:pPr lvl="1"/>
            <a:r>
              <a:rPr lang="en-US" sz="3600" dirty="0" smtClean="0"/>
              <a:t>Public sector in S, N &gt; 30% of work force; US, UK 15%</a:t>
            </a:r>
          </a:p>
          <a:p>
            <a:pPr lvl="1"/>
            <a:r>
              <a:rPr lang="en-US" sz="3600" dirty="0" smtClean="0"/>
              <a:t>S 1950s-1980s: almost all job growth in public sector</a:t>
            </a:r>
            <a:endParaRPr lang="en-US" sz="3600" dirty="0"/>
          </a:p>
          <a:p>
            <a:r>
              <a:rPr lang="en-US" sz="3600" dirty="0" smtClean="0"/>
              <a:t>Economic rigidity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Politically not feasible to close down unprofitable enterprises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Large wage gains fuel inflation</a:t>
            </a:r>
          </a:p>
          <a:p>
            <a:pPr lvl="1">
              <a:lnSpc>
                <a:spcPct val="90000"/>
              </a:lnSpc>
            </a:pPr>
            <a:r>
              <a:rPr lang="en-US" sz="3600" dirty="0" err="1" smtClean="0"/>
              <a:t>Lindbeck</a:t>
            </a:r>
            <a:r>
              <a:rPr lang="en-US" sz="3600" dirty="0" smtClean="0"/>
              <a:t> et al.: Swedish inflation 2% higher than OECD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Large government budget deficits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Up to 14% of GDP in late 1970s, again in mid-1990s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Repeated devaluation in 1980s, 1990s; becomes the weakest currency in Scandinavia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Sweden slides from 3</a:t>
            </a:r>
            <a:r>
              <a:rPr lang="en-US" sz="3600" baseline="30000" dirty="0" smtClean="0"/>
              <a:t>rd</a:t>
            </a:r>
            <a:r>
              <a:rPr lang="en-US" sz="3600" dirty="0" smtClean="0"/>
              <a:t> to 17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place globally in GDP/capita, 1975-95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1"/>
            <a:ext cx="8534400" cy="1143000"/>
          </a:xfrm>
        </p:spPr>
        <p:txBody>
          <a:bodyPr/>
          <a:lstStyle/>
          <a:p>
            <a:pPr algn="ctr"/>
            <a:r>
              <a:rPr lang="en-US" sz="3200" dirty="0" smtClean="0"/>
              <a:t>How Did Sweden Adapt </a:t>
            </a:r>
            <a:br>
              <a:rPr lang="en-US" sz="3200" dirty="0" smtClean="0"/>
            </a:br>
            <a:r>
              <a:rPr lang="en-US" sz="3200" dirty="0" smtClean="0"/>
              <a:t>to the Economic Crisis of the 1990s?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382000" cy="4800600"/>
          </a:xfrm>
        </p:spPr>
        <p:txBody>
          <a:bodyPr/>
          <a:lstStyle/>
          <a:p>
            <a:r>
              <a:rPr lang="en-US" dirty="0" smtClean="0"/>
              <a:t>“Trimming” of social welfare benefits (e.g., sick leave)</a:t>
            </a:r>
          </a:p>
          <a:p>
            <a:r>
              <a:rPr lang="en-US" dirty="0" smtClean="0"/>
              <a:t>Less progressive taxation</a:t>
            </a:r>
          </a:p>
          <a:p>
            <a:r>
              <a:rPr lang="en-US" dirty="0" smtClean="0"/>
              <a:t>Retreat from corporatism</a:t>
            </a:r>
          </a:p>
          <a:p>
            <a:r>
              <a:rPr lang="en-US" dirty="0" smtClean="0"/>
              <a:t>Increased commitments to higher education, entrepreneurship</a:t>
            </a:r>
          </a:p>
          <a:p>
            <a:r>
              <a:rPr lang="en-US" dirty="0" smtClean="0"/>
              <a:t>Joined European Union 1995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Finland’s Crisis, </a:t>
            </a:r>
            <a:r>
              <a:rPr lang="en-US" sz="3600" b="1" dirty="0" smtClean="0"/>
              <a:t>1991-93</a:t>
            </a:r>
            <a:endParaRPr lang="nb-NO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316B-44C3-4D1D-B450-851EEC6389A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48000" y="1371600"/>
            <a:ext cx="6019800" cy="5334000"/>
          </a:xfrm>
        </p:spPr>
        <p:txBody>
          <a:bodyPr>
            <a:noAutofit/>
          </a:bodyPr>
          <a:lstStyle/>
          <a:p>
            <a:r>
              <a:rPr lang="en-US" dirty="0" smtClean="0"/>
              <a:t>Finland’s economy in the early 1990s</a:t>
            </a:r>
            <a:endParaRPr lang="en-US" dirty="0"/>
          </a:p>
          <a:p>
            <a:pPr lvl="1"/>
            <a:r>
              <a:rPr lang="en-US" sz="1800" dirty="0"/>
              <a:t>Bubble economy</a:t>
            </a:r>
            <a:r>
              <a:rPr lang="nb-NO" sz="1800" dirty="0"/>
              <a:t>, caused by easy access to foreign credit</a:t>
            </a:r>
          </a:p>
          <a:p>
            <a:pPr lvl="1"/>
            <a:r>
              <a:rPr lang="en-US" sz="1800" dirty="0"/>
              <a:t>High public and private debt, weak banks, overvalued housing</a:t>
            </a:r>
          </a:p>
          <a:p>
            <a:pPr lvl="1"/>
            <a:r>
              <a:rPr lang="en-US" sz="1800" dirty="0" smtClean="0"/>
              <a:t>Sweden</a:t>
            </a:r>
            <a:r>
              <a:rPr lang="en-US" sz="1800" dirty="0"/>
              <a:t>, Finland’s most important trading partner, experiences severe economic downturn in the </a:t>
            </a:r>
            <a:r>
              <a:rPr lang="en-US" sz="1800" dirty="0" smtClean="0"/>
              <a:t>1990s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USSR had </a:t>
            </a:r>
            <a:r>
              <a:rPr lang="en-US" sz="1800" dirty="0"/>
              <a:t>accounted for 15-20% of Finnish foreign trade, collapses in 1991 </a:t>
            </a:r>
            <a:endParaRPr lang="en-US" sz="1800" dirty="0" smtClean="0"/>
          </a:p>
          <a:p>
            <a:r>
              <a:rPr lang="en-US" dirty="0" smtClean="0"/>
              <a:t>The effects on Finland</a:t>
            </a:r>
          </a:p>
          <a:p>
            <a:pPr lvl="1"/>
            <a:r>
              <a:rPr lang="en-US" sz="1800" dirty="0" smtClean="0"/>
              <a:t>Stock market and housing prices fall by 50%</a:t>
            </a:r>
          </a:p>
          <a:p>
            <a:pPr lvl="1"/>
            <a:r>
              <a:rPr lang="en-US" sz="1800" dirty="0" smtClean="0"/>
              <a:t>GDP falls by 13% (worse than Great Depression)</a:t>
            </a:r>
          </a:p>
          <a:p>
            <a:pPr lvl="1"/>
            <a:r>
              <a:rPr lang="en-US" sz="1800" dirty="0" smtClean="0"/>
              <a:t>Unemployment goes from near zero to 18.9%</a:t>
            </a:r>
          </a:p>
          <a:p>
            <a:pPr lvl="1"/>
            <a:r>
              <a:rPr lang="en-US" sz="1800" dirty="0" smtClean="0"/>
              <a:t>10 Billion Euros spent to bail out failing banks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371600"/>
            <a:ext cx="2971800" cy="5029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77181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47338"/>
            <a:ext cx="8686800" cy="8432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Finland after the Crisis</a:t>
            </a:r>
            <a:endParaRPr lang="nb-NO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8316B-44C3-4D1D-B450-851EEC6389A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458200" cy="5105400"/>
          </a:xfrm>
        </p:spPr>
        <p:txBody>
          <a:bodyPr>
            <a:noAutofit/>
          </a:bodyPr>
          <a:lstStyle/>
          <a:p>
            <a:r>
              <a:rPr lang="en-US" sz="2000" dirty="0"/>
              <a:t>The economy begins growing again in late 1993</a:t>
            </a:r>
          </a:p>
          <a:p>
            <a:r>
              <a:rPr lang="en-US" sz="2000" dirty="0" smtClean="0"/>
              <a:t>Joins the EU in 1995; only Nordic country to adopt the Euro</a:t>
            </a:r>
          </a:p>
          <a:p>
            <a:r>
              <a:rPr lang="en-US" sz="2000" dirty="0" smtClean="0"/>
              <a:t>Unemployment declines but only to about 10%, similar to Ireland and EU average in 2015</a:t>
            </a:r>
          </a:p>
          <a:p>
            <a:r>
              <a:rPr lang="en-US" sz="2000" dirty="0" smtClean="0"/>
              <a:t>Radical economic restructuring</a:t>
            </a:r>
          </a:p>
          <a:p>
            <a:pPr lvl="1"/>
            <a:r>
              <a:rPr lang="en-US" sz="2000" dirty="0" smtClean="0"/>
              <a:t>Paper and pulp to technology</a:t>
            </a:r>
          </a:p>
          <a:p>
            <a:pPr lvl="1"/>
            <a:r>
              <a:rPr lang="en-US" sz="2000" dirty="0" smtClean="0"/>
              <a:t>Nokia becomes world’s leading producer of cell phones in the 1990s, then falters</a:t>
            </a:r>
          </a:p>
          <a:p>
            <a:pPr lvl="1"/>
            <a:r>
              <a:rPr lang="en-US" sz="2000" dirty="0" smtClean="0"/>
              <a:t>Yet the economy becomes the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largest knowledge economy in Europe</a:t>
            </a:r>
          </a:p>
          <a:p>
            <a:r>
              <a:rPr lang="en-US" sz="2000" dirty="0" smtClean="0"/>
              <a:t>High economic growth rates since 2000, except during Financial Crisis; grew 1.9% in 2016</a:t>
            </a:r>
          </a:p>
          <a:p>
            <a:r>
              <a:rPr lang="en-US" sz="2000" dirty="0" smtClean="0"/>
              <a:t>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wealthiest country in the EU 2015, behind Ireland but </a:t>
            </a:r>
            <a:r>
              <a:rPr lang="en-US" sz="2000" dirty="0"/>
              <a:t>a</a:t>
            </a:r>
            <a:r>
              <a:rPr lang="en-US" sz="2000" dirty="0" smtClean="0"/>
              <a:t>head of all large countries except Germany</a:t>
            </a:r>
            <a:endParaRPr lang="nb-NO" sz="2000" dirty="0"/>
          </a:p>
        </p:txBody>
      </p:sp>
    </p:spTree>
    <p:extLst>
      <p:ext uri="{BB962C8B-B14F-4D97-AF65-F5344CB8AC3E}">
        <p14:creationId xmlns="" xmlns:p14="http://schemas.microsoft.com/office/powerpoint/2010/main" val="4056244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Iceland 2008-11: </a:t>
            </a:r>
            <a:br>
              <a:rPr lang="en-US" dirty="0" smtClean="0"/>
            </a:br>
            <a:r>
              <a:rPr lang="en-US" sz="3100" dirty="0" smtClean="0"/>
              <a:t>Living Large on Borrowed Funds and Lax Enforcement </a:t>
            </a: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648200" y="1371600"/>
            <a:ext cx="4343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Establishment of </a:t>
            </a:r>
            <a:r>
              <a:rPr lang="en-US" dirty="0" err="1" smtClean="0"/>
              <a:t>tradeable</a:t>
            </a:r>
            <a:r>
              <a:rPr lang="en-US" dirty="0" smtClean="0"/>
              <a:t> fishing quotas in 1990s enables widespread borrowing</a:t>
            </a:r>
          </a:p>
          <a:p>
            <a:r>
              <a:rPr lang="en-US" dirty="0" smtClean="0"/>
              <a:t>Three major banks make invest heavily abroad with borrowed funds</a:t>
            </a:r>
          </a:p>
          <a:p>
            <a:r>
              <a:rPr lang="en-US" dirty="0" smtClean="0"/>
              <a:t>Insider trading and lax oversight</a:t>
            </a:r>
          </a:p>
          <a:p>
            <a:r>
              <a:rPr lang="en-US" dirty="0" smtClean="0"/>
              <a:t>International financial crisis of 2008 exposes risky investments and all three banks fail, causing losses for investors in the UK and Netherlands also</a:t>
            </a:r>
          </a:p>
          <a:p>
            <a:r>
              <a:rPr lang="en-US" dirty="0" smtClean="0"/>
              <a:t>Iceland’s GDP falls by 10% 2007-09, stock market loses 90%+ of its value, </a:t>
            </a:r>
            <a:r>
              <a:rPr lang="en-US" dirty="0" err="1" smtClean="0"/>
              <a:t>krona</a:t>
            </a:r>
            <a:r>
              <a:rPr lang="en-US" dirty="0" smtClean="0"/>
              <a:t> devalued</a:t>
            </a:r>
          </a:p>
          <a:p>
            <a:r>
              <a:rPr lang="en-US" dirty="0" smtClean="0"/>
              <a:t>Healthy recovery begins in 2011</a:t>
            </a:r>
            <a:endParaRPr lang="en-US" dirty="0"/>
          </a:p>
        </p:txBody>
      </p:sp>
      <p:pic>
        <p:nvPicPr>
          <p:cNvPr id="24578" name="Picture 2" descr="https://upload.wikimedia.org/wikipedia/commons/thumb/7/77/Arsbreytinglandsfr2000-8_English.png/1280px-Arsbreytinglandsfr2000-8_English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44196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1E410-B7D1-41C3-88C3-14141FCD894A}" type="slidenum">
              <a:rPr lang="en-US"/>
              <a:pPr/>
              <a:t>2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1"/>
            <a:ext cx="8458200" cy="762000"/>
          </a:xfrm>
        </p:spPr>
        <p:txBody>
          <a:bodyPr/>
          <a:lstStyle/>
          <a:p>
            <a:pPr algn="ctr"/>
            <a:r>
              <a:rPr lang="en-US" dirty="0" smtClean="0"/>
              <a:t>What Is Social Democracy?</a:t>
            </a:r>
            <a:endParaRPr lang="en-US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6425" cy="4953000"/>
          </a:xfrm>
        </p:spPr>
        <p:txBody>
          <a:bodyPr/>
          <a:lstStyle/>
          <a:p>
            <a:r>
              <a:rPr lang="en-US" sz="2400" dirty="0"/>
              <a:t>Party of the industrial working class</a:t>
            </a:r>
          </a:p>
          <a:p>
            <a:r>
              <a:rPr lang="en-US" sz="2400" dirty="0"/>
              <a:t>Working-class </a:t>
            </a:r>
            <a:r>
              <a:rPr lang="en-US" sz="2400" dirty="0" smtClean="0"/>
              <a:t>leadership</a:t>
            </a:r>
          </a:p>
          <a:p>
            <a:pPr lvl="1"/>
            <a:r>
              <a:rPr lang="en-US" sz="2400" dirty="0" smtClean="0"/>
              <a:t>No Norwegian Labor Prime Minister 1928-81 had more than a primary education</a:t>
            </a:r>
            <a:endParaRPr lang="en-US" sz="2400" dirty="0"/>
          </a:p>
          <a:p>
            <a:r>
              <a:rPr lang="en-US" sz="2400" dirty="0"/>
              <a:t>Reformist change (not revolution)</a:t>
            </a:r>
          </a:p>
          <a:p>
            <a:r>
              <a:rPr lang="en-US" sz="2400" dirty="0" err="1"/>
              <a:t>Gov’t</a:t>
            </a:r>
            <a:r>
              <a:rPr lang="en-US" sz="2400" dirty="0"/>
              <a:t> or collective ownership</a:t>
            </a:r>
          </a:p>
          <a:p>
            <a:pPr lvl="1"/>
            <a:r>
              <a:rPr lang="en-US" sz="2400" dirty="0"/>
              <a:t>Large Business, Housing, Stores</a:t>
            </a:r>
          </a:p>
          <a:p>
            <a:r>
              <a:rPr lang="en-US" sz="2400" dirty="0"/>
              <a:t>Universal welfare state</a:t>
            </a:r>
          </a:p>
          <a:p>
            <a:r>
              <a:rPr lang="en-US" sz="2400" dirty="0"/>
              <a:t>Moderate internationalism</a:t>
            </a:r>
          </a:p>
          <a:p>
            <a:r>
              <a:rPr lang="en-US" sz="2400" dirty="0"/>
              <a:t>Pacifism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1"/>
            <a:ext cx="8839200" cy="1066799"/>
          </a:xfrm>
        </p:spPr>
        <p:txBody>
          <a:bodyPr>
            <a:noAutofit/>
          </a:bodyPr>
          <a:lstStyle/>
          <a:p>
            <a:r>
              <a:rPr lang="en-US" sz="3600" dirty="0" smtClean="0"/>
              <a:t>Nordic Long-term Economic Performance:</a:t>
            </a:r>
            <a:br>
              <a:rPr lang="en-US" sz="3600" dirty="0" smtClean="0"/>
            </a:br>
            <a:r>
              <a:rPr lang="en-US" sz="3600" dirty="0" smtClean="0"/>
              <a:t>Positives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72D1-C58F-47C1-815B-BC10C62E4DF0}" type="slidenum">
              <a:rPr lang="en-US"/>
              <a:pPr/>
              <a:t>20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8153400" cy="5029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Mostly low unemployment</a:t>
            </a:r>
          </a:p>
          <a:p>
            <a:r>
              <a:rPr lang="en-US" sz="2400" dirty="0" smtClean="0"/>
              <a:t>Few low-paying jobs</a:t>
            </a:r>
          </a:p>
          <a:p>
            <a:r>
              <a:rPr lang="en-US" sz="2400" dirty="0" smtClean="0"/>
              <a:t>Rapid </a:t>
            </a:r>
            <a:r>
              <a:rPr lang="en-US" sz="2400" dirty="0"/>
              <a:t>integration of women </a:t>
            </a:r>
            <a:r>
              <a:rPr lang="en-US" sz="2400" dirty="0" smtClean="0"/>
              <a:t>into </a:t>
            </a:r>
            <a:r>
              <a:rPr lang="en-US" sz="2400" dirty="0"/>
              <a:t>labor </a:t>
            </a:r>
            <a:r>
              <a:rPr lang="en-US" sz="2400" dirty="0" smtClean="0"/>
              <a:t>force</a:t>
            </a:r>
          </a:p>
          <a:p>
            <a:r>
              <a:rPr lang="en-US" sz="2400" dirty="0" smtClean="0"/>
              <a:t>Rapid </a:t>
            </a:r>
            <a:r>
              <a:rPr lang="en-US" sz="2400" dirty="0"/>
              <a:t>adoption of information </a:t>
            </a:r>
            <a:r>
              <a:rPr lang="en-US" sz="2400" dirty="0" smtClean="0"/>
              <a:t>technology</a:t>
            </a:r>
          </a:p>
          <a:p>
            <a:r>
              <a:rPr lang="en-US" sz="2400" dirty="0" smtClean="0"/>
              <a:t>Some very successful firms in emerging industries (IKEA, H&amp;M, Pharmaceuticals; fish farming)</a:t>
            </a:r>
          </a:p>
          <a:p>
            <a:r>
              <a:rPr lang="en-US" sz="2400" dirty="0" smtClean="0"/>
              <a:t>Decent economic growth 2000- (esp. S)</a:t>
            </a:r>
          </a:p>
          <a:p>
            <a:r>
              <a:rPr lang="en-US" sz="2400" dirty="0" smtClean="0"/>
              <a:t>Social security reforms have been passed (S, N)</a:t>
            </a:r>
          </a:p>
          <a:p>
            <a:r>
              <a:rPr lang="en-US" sz="2400" dirty="0" smtClean="0"/>
              <a:t>Improvements in economic freedom</a:t>
            </a:r>
          </a:p>
          <a:p>
            <a:r>
              <a:rPr lang="en-US" sz="2400" dirty="0" smtClean="0"/>
              <a:t>Smaller public sector: Sweden 67% (1993) to 49% (2018)</a:t>
            </a:r>
          </a:p>
          <a:p>
            <a:r>
              <a:rPr lang="en-US" sz="2400" dirty="0" smtClean="0"/>
              <a:t>Public debt: Sweden 84% of GDP (1996) to 41% (2018)</a:t>
            </a: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5344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Long-term Economic Performance: Negatives</a:t>
            </a:r>
            <a:endParaRPr lang="en-US" sz="36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72D1-C58F-47C1-815B-BC10C62E4DF0}" type="slidenum">
              <a:rPr lang="en-US"/>
              <a:pPr/>
              <a:t>21</a:t>
            </a:fld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524000"/>
            <a:ext cx="8610599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Rigidity: Difficult </a:t>
            </a:r>
            <a:r>
              <a:rPr lang="en-US" sz="2400" dirty="0"/>
              <a:t>to close heavily unionized loss-making industries (</a:t>
            </a:r>
            <a:r>
              <a:rPr lang="en-US" sz="2400" dirty="0" smtClean="0"/>
              <a:t>shipyards, paper)</a:t>
            </a:r>
          </a:p>
          <a:p>
            <a:r>
              <a:rPr lang="en-US" sz="2400" dirty="0" smtClean="0"/>
              <a:t>Large </a:t>
            </a:r>
            <a:r>
              <a:rPr lang="en-US" sz="2400" dirty="0"/>
              <a:t>public sector </a:t>
            </a:r>
            <a:r>
              <a:rPr lang="en-US" sz="2400" dirty="0" smtClean="0"/>
              <a:t>(esp. DK, N) meant </a:t>
            </a:r>
            <a:r>
              <a:rPr lang="en-US" sz="2400" dirty="0"/>
              <a:t>heavy job </a:t>
            </a:r>
            <a:r>
              <a:rPr lang="en-US" sz="2400" dirty="0" smtClean="0"/>
              <a:t>protection</a:t>
            </a:r>
          </a:p>
          <a:p>
            <a:r>
              <a:rPr lang="en-US" sz="2400" dirty="0" smtClean="0"/>
              <a:t>Slow </a:t>
            </a:r>
            <a:r>
              <a:rPr lang="en-US" sz="2400" dirty="0"/>
              <a:t>absorption of immigrants </a:t>
            </a:r>
            <a:r>
              <a:rPr lang="en-US" sz="2400" dirty="0" smtClean="0"/>
              <a:t>into </a:t>
            </a:r>
            <a:r>
              <a:rPr lang="en-US" sz="2400" dirty="0"/>
              <a:t>work </a:t>
            </a:r>
            <a:r>
              <a:rPr lang="en-US" sz="2400" dirty="0" smtClean="0"/>
              <a:t>force</a:t>
            </a:r>
          </a:p>
          <a:p>
            <a:pPr lvl="1"/>
            <a:r>
              <a:rPr lang="en-US" sz="2400" dirty="0" smtClean="0"/>
              <a:t>Sweden: 84% employment among natives; </a:t>
            </a:r>
          </a:p>
          <a:p>
            <a:pPr lvl="1">
              <a:buNone/>
            </a:pPr>
            <a:r>
              <a:rPr lang="en-US" sz="2400" dirty="0" smtClean="0"/>
              <a:t>51% among non-Europeans</a:t>
            </a:r>
          </a:p>
          <a:p>
            <a:r>
              <a:rPr lang="en-US" sz="2400" dirty="0" smtClean="0"/>
              <a:t>Manufacturing industries have largely disappeared</a:t>
            </a:r>
          </a:p>
          <a:p>
            <a:r>
              <a:rPr lang="en-US" sz="2400" dirty="0" smtClean="0"/>
              <a:t>High </a:t>
            </a:r>
            <a:r>
              <a:rPr lang="en-US" sz="2400" dirty="0"/>
              <a:t>wages, heavy regulation mean difficult environment for </a:t>
            </a:r>
            <a:r>
              <a:rPr lang="en-US" sz="2400" dirty="0" smtClean="0"/>
              <a:t>service industries</a:t>
            </a:r>
          </a:p>
          <a:p>
            <a:r>
              <a:rPr lang="en-US" sz="2400" dirty="0" smtClean="0"/>
              <a:t>Large share of working-age population on disability, sick leave, early retirement</a:t>
            </a: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Nordic Economies, 2018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CE47F-DCB5-4D15-9286-35182686BC71}" type="slidenum">
              <a:rPr lang="en-US"/>
              <a:pPr/>
              <a:t>3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1"/>
            <a:ext cx="8610600" cy="685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Why </a:t>
            </a:r>
            <a:r>
              <a:rPr lang="en-US" dirty="0" smtClean="0"/>
              <a:t>has Social Democracy been so strong?</a:t>
            </a:r>
            <a:endParaRPr lang="en-US" dirty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sz="2000" dirty="0"/>
              <a:t>No significant </a:t>
            </a:r>
            <a:r>
              <a:rPr lang="en-US" sz="2000" dirty="0" smtClean="0"/>
              <a:t>ethnic or religious cleavages</a:t>
            </a:r>
            <a:endParaRPr lang="en-US" sz="2000" dirty="0"/>
          </a:p>
          <a:p>
            <a:pPr lvl="1"/>
            <a:r>
              <a:rPr lang="en-US" sz="2000" dirty="0" smtClean="0"/>
              <a:t>No competing Catholic</a:t>
            </a:r>
            <a:r>
              <a:rPr lang="en-US" sz="2000" dirty="0"/>
              <a:t>, linguistic, </a:t>
            </a:r>
            <a:r>
              <a:rPr lang="en-US" sz="2000" dirty="0" smtClean="0"/>
              <a:t>or ethnic parties (exc. FIN)</a:t>
            </a:r>
            <a:endParaRPr lang="en-US" sz="2000" dirty="0"/>
          </a:p>
          <a:p>
            <a:r>
              <a:rPr lang="en-US" sz="2000" dirty="0" smtClean="0"/>
              <a:t>No history of revolutions, coups, civil war, or repression (exc. FIN)</a:t>
            </a:r>
          </a:p>
          <a:p>
            <a:r>
              <a:rPr lang="en-US" sz="2000" dirty="0" smtClean="0"/>
              <a:t>Late, </a:t>
            </a:r>
            <a:r>
              <a:rPr lang="en-US" sz="2000" dirty="0"/>
              <a:t>dispersed industrialization (N, S)</a:t>
            </a:r>
          </a:p>
          <a:p>
            <a:pPr lvl="1"/>
            <a:r>
              <a:rPr lang="en-US" sz="2000" dirty="0" smtClean="0"/>
              <a:t>SD parties already existed, mobilized workers</a:t>
            </a:r>
          </a:p>
          <a:p>
            <a:pPr lvl="1"/>
            <a:r>
              <a:rPr lang="en-US" sz="2000" dirty="0" smtClean="0"/>
              <a:t>Rural “company towns” with strong working-class consciousness</a:t>
            </a:r>
            <a:endParaRPr lang="en-US" sz="2000" dirty="0"/>
          </a:p>
          <a:p>
            <a:r>
              <a:rPr lang="en-US" sz="2000" dirty="0" smtClean="0"/>
              <a:t>Social democrats made class alliances with agricultural labor, fishermen</a:t>
            </a:r>
            <a:endParaRPr lang="en-US" sz="2000" dirty="0"/>
          </a:p>
          <a:p>
            <a:r>
              <a:rPr lang="en-US" sz="2000" dirty="0" smtClean="0"/>
              <a:t>No “labor aristocracy” supporting non-socialist parties</a:t>
            </a:r>
          </a:p>
          <a:p>
            <a:r>
              <a:rPr lang="en-US" sz="2000" dirty="0" err="1" smtClean="0"/>
              <a:t>Esping</a:t>
            </a:r>
            <a:r>
              <a:rPr lang="en-US" sz="2000" dirty="0" smtClean="0"/>
              <a:t>-Andersen: Social Democrats introduced winning policies</a:t>
            </a:r>
          </a:p>
          <a:p>
            <a:pPr lvl="1"/>
            <a:r>
              <a:rPr lang="en-US" sz="2000" dirty="0" smtClean="0"/>
              <a:t>Universal social security and health care system</a:t>
            </a:r>
          </a:p>
          <a:p>
            <a:pPr lvl="1"/>
            <a:r>
              <a:rPr lang="en-US" sz="2000" dirty="0" smtClean="0"/>
              <a:t>Labor laws that favor unionization</a:t>
            </a:r>
          </a:p>
          <a:p>
            <a:pPr lvl="1"/>
            <a:r>
              <a:rPr lang="en-US" sz="2000" dirty="0" smtClean="0"/>
              <a:t>Public housing policies (Sweden, not Denmark)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The Legacy of Social Democracy: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700" dirty="0" smtClean="0"/>
              <a:t>The “Third Way” (Between capitalism and socialism)</a:t>
            </a:r>
            <a:endParaRPr lang="en-US" sz="27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89E6E-F378-43C7-90BC-D2731B5974F0}" type="slidenum">
              <a:rPr lang="en-US"/>
              <a:pPr/>
              <a:t>4</a:t>
            </a:fld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371600"/>
            <a:ext cx="8610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000" dirty="0"/>
              <a:t>Mixed </a:t>
            </a:r>
            <a:r>
              <a:rPr lang="en-US" sz="2000" dirty="0" smtClean="0"/>
              <a:t>economies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Predominantly private, but more public ownership than US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Natural resources, Transportation, Banks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Large public sector share </a:t>
            </a:r>
            <a:r>
              <a:rPr lang="en-US" sz="2000" dirty="0"/>
              <a:t>of GDP, </a:t>
            </a:r>
            <a:r>
              <a:rPr lang="en-US" sz="2000" dirty="0" smtClean="0"/>
              <a:t>45-55%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/>
              <a:t>DK and S&gt;ICE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Extensive government regulation</a:t>
            </a:r>
          </a:p>
          <a:p>
            <a:pPr lvl="2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sz="2000" dirty="0"/>
              <a:t>Welfare states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Large social safety net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Redistributive taxation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Wealth taxes, </a:t>
            </a:r>
            <a:r>
              <a:rPr lang="en-US" sz="1800" dirty="0" smtClean="0"/>
              <a:t>progressive </a:t>
            </a:r>
            <a:r>
              <a:rPr lang="en-US" sz="1800" dirty="0"/>
              <a:t>income </a:t>
            </a:r>
            <a:r>
              <a:rPr lang="en-US" sz="1800" dirty="0" smtClean="0"/>
              <a:t>tax, inheritance taxes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Universalist principles of </a:t>
            </a:r>
            <a:r>
              <a:rPr lang="en-US" sz="2000" dirty="0" smtClean="0"/>
              <a:t>distribution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smtClean="0"/>
              <a:t>The Road to a “Third Way”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Historic Compromise of 1930s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Social Democratic Hegemony, 1930s-1970s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Consensual Societies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Goal: Social equality without “dictatorship of the proletariat”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5"/>
            <a:ext cx="8534400" cy="612775"/>
          </a:xfrm>
        </p:spPr>
        <p:txBody>
          <a:bodyPr/>
          <a:lstStyle/>
          <a:p>
            <a:pPr algn="ctr"/>
            <a:r>
              <a:rPr lang="en-US" dirty="0" smtClean="0"/>
              <a:t>Historic Compromise, 1930s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CC59A-ECF7-44BB-AA13-F99898E1958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302625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Fundamental economic change</a:t>
            </a:r>
          </a:p>
          <a:p>
            <a:pPr lvl="1"/>
            <a:r>
              <a:rPr lang="en-US" sz="2400" dirty="0" smtClean="0"/>
              <a:t>Similar to New Deal but more radical and statist</a:t>
            </a:r>
          </a:p>
          <a:p>
            <a:pPr lvl="1"/>
            <a:r>
              <a:rPr lang="en-US" sz="2400" dirty="0" smtClean="0"/>
              <a:t>But neither communist nor fascist</a:t>
            </a:r>
          </a:p>
          <a:p>
            <a:r>
              <a:rPr lang="en-US" sz="2400" dirty="0" smtClean="0"/>
              <a:t>Compromise between industry and labor, non-socialists and social democrats</a:t>
            </a:r>
          </a:p>
          <a:p>
            <a:r>
              <a:rPr lang="en-US" sz="2400" dirty="0" smtClean="0"/>
              <a:t>Social Democratic concessions</a:t>
            </a:r>
          </a:p>
          <a:p>
            <a:pPr lvl="1"/>
            <a:r>
              <a:rPr lang="en-US" sz="2000" dirty="0" smtClean="0"/>
              <a:t>Limited nationalization of industry</a:t>
            </a:r>
          </a:p>
          <a:p>
            <a:r>
              <a:rPr lang="en-US" sz="2400" dirty="0" smtClean="0"/>
              <a:t>Center-right concessions: </a:t>
            </a:r>
          </a:p>
          <a:p>
            <a:pPr lvl="1"/>
            <a:r>
              <a:rPr lang="en-US" sz="2000" dirty="0" smtClean="0"/>
              <a:t>Extensive welfare states</a:t>
            </a:r>
          </a:p>
          <a:p>
            <a:pPr lvl="1"/>
            <a:r>
              <a:rPr lang="en-US" sz="2000" dirty="0" smtClean="0"/>
              <a:t>Extensive government regulation</a:t>
            </a:r>
          </a:p>
          <a:p>
            <a:pPr lvl="1"/>
            <a:r>
              <a:rPr lang="en-US" sz="2000" dirty="0" smtClean="0"/>
              <a:t>Corporatism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1"/>
            <a:ext cx="8534400" cy="9143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Implications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Historic </a:t>
            </a:r>
            <a:r>
              <a:rPr lang="en-US" sz="3200" dirty="0"/>
              <a:t>Compromise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CD56B-B7F6-4969-87F0-F0C1D609E18B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76400"/>
            <a:ext cx="8382000" cy="4648200"/>
          </a:xfrm>
        </p:spPr>
        <p:txBody>
          <a:bodyPr/>
          <a:lstStyle/>
          <a:p>
            <a:r>
              <a:rPr lang="en-US" dirty="0" smtClean="0"/>
              <a:t>Industrial peace; sharp reduction in strike levels</a:t>
            </a:r>
            <a:endParaRPr lang="en-US" dirty="0"/>
          </a:p>
          <a:p>
            <a:r>
              <a:rPr lang="en-US" dirty="0" smtClean="0"/>
              <a:t>Mutual </a:t>
            </a:r>
            <a:r>
              <a:rPr lang="en-US" dirty="0"/>
              <a:t>trust/social capital (</a:t>
            </a:r>
            <a:r>
              <a:rPr lang="en-US" dirty="0" smtClean="0"/>
              <a:t>Rothstein)</a:t>
            </a:r>
          </a:p>
          <a:p>
            <a:r>
              <a:rPr lang="en-US" dirty="0" smtClean="0"/>
              <a:t>High </a:t>
            </a:r>
            <a:r>
              <a:rPr lang="en-US" dirty="0"/>
              <a:t>levels of </a:t>
            </a:r>
            <a:r>
              <a:rPr lang="en-US" dirty="0" smtClean="0"/>
              <a:t>social participation</a:t>
            </a:r>
          </a:p>
          <a:p>
            <a:r>
              <a:rPr lang="en-US" dirty="0" smtClean="0"/>
              <a:t>Social Equality: Among the highest in the world</a:t>
            </a:r>
          </a:p>
          <a:p>
            <a:r>
              <a:rPr lang="en-US" dirty="0" smtClean="0"/>
              <a:t>Low Poverty Rates: Among the lowest in the world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4BACE-6487-4077-B708-5FB76DA5858E}" type="slidenum">
              <a:rPr lang="en-US"/>
              <a:pPr/>
              <a:t>7</a:t>
            </a:fld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The Decline of Social </a:t>
            </a:r>
            <a:r>
              <a:rPr lang="en-US" sz="4400" dirty="0"/>
              <a:t>Democracy</a:t>
            </a:r>
            <a:r>
              <a:rPr lang="en-US" sz="3200" dirty="0"/>
              <a:t>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1970, 2005, and 2019</a:t>
            </a:r>
            <a:endParaRPr lang="en-US" sz="3200" dirty="0"/>
          </a:p>
        </p:txBody>
      </p:sp>
      <p:graphicFrame>
        <p:nvGraphicFramePr>
          <p:cNvPr id="100356" name="Object 4"/>
          <p:cNvGraphicFramePr>
            <a:graphicFrameLocks noChangeAspect="1"/>
          </p:cNvGraphicFramePr>
          <p:nvPr>
            <p:ph idx="1"/>
          </p:nvPr>
        </p:nvGraphicFramePr>
        <p:xfrm>
          <a:off x="152400" y="1371600"/>
          <a:ext cx="8839200" cy="5410200"/>
        </p:xfrm>
        <a:graphic>
          <a:graphicData uri="http://schemas.openxmlformats.org/presentationml/2006/ole">
            <p:oleObj spid="_x0000_s1026" name="Chart" r:id="rId3" imgW="6096117" imgH="4067051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ADF87-5EFA-4E3B-8816-186E28B509A2}" type="slidenum">
              <a:rPr lang="en-US"/>
              <a:pPr/>
              <a:t>8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610600" cy="1066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Why has Social Democracy declined</a:t>
            </a:r>
            <a:br>
              <a:rPr lang="en-US" sz="3600" dirty="0" smtClean="0"/>
            </a:br>
            <a:r>
              <a:rPr lang="en-US" sz="3600" dirty="0" smtClean="0"/>
              <a:t> since the 1970s?</a:t>
            </a:r>
            <a:endParaRPr lang="en-US" sz="3600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 dirty="0" smtClean="0"/>
              <a:t>Since the 1950s the </a:t>
            </a:r>
            <a:r>
              <a:rPr lang="en-US" sz="2500" dirty="0"/>
              <a:t>working </a:t>
            </a:r>
            <a:r>
              <a:rPr lang="en-US" sz="2500" dirty="0" smtClean="0"/>
              <a:t>class has shrunk (and the rural population even more) in favor of the service class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Working-class communities have fragmented because of affluence, individualization, and immigration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Political preferences less determined by producer interests</a:t>
            </a:r>
          </a:p>
          <a:p>
            <a:pPr>
              <a:lnSpc>
                <a:spcPct val="90000"/>
              </a:lnSpc>
            </a:pPr>
            <a:r>
              <a:rPr lang="en-US" sz="2500" dirty="0" smtClean="0"/>
              <a:t>New issues have split the working class: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Environmentalism, feminism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500" dirty="0" smtClean="0"/>
              <a:t>Competition from green, left socialist parties</a:t>
            </a:r>
            <a:endParaRPr lang="en-US" sz="2500" dirty="0"/>
          </a:p>
          <a:p>
            <a:pPr>
              <a:lnSpc>
                <a:spcPct val="90000"/>
              </a:lnSpc>
            </a:pPr>
            <a:r>
              <a:rPr lang="en-US" sz="2500" dirty="0" smtClean="0"/>
              <a:t>Political campaigns have become more media-focused and capital-intensive, and activist labor has become less valuable</a:t>
            </a:r>
            <a:endParaRPr lang="en-US" sz="2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40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Class Voting 1960-2000</a:t>
            </a:r>
            <a:br>
              <a:rPr lang="en-US" sz="4000" dirty="0"/>
            </a:br>
            <a:r>
              <a:rPr lang="en-US" sz="2200" dirty="0"/>
              <a:t>Alford </a:t>
            </a:r>
            <a:r>
              <a:rPr lang="en-US" sz="2200" dirty="0" smtClean="0"/>
              <a:t>Index: Pct of working-class voters voting left, </a:t>
            </a:r>
            <a:br>
              <a:rPr lang="en-US" sz="2200" dirty="0" smtClean="0"/>
            </a:br>
            <a:r>
              <a:rPr lang="en-US" sz="2200" dirty="0" smtClean="0"/>
              <a:t>minus pct of non-</a:t>
            </a:r>
            <a:r>
              <a:rPr lang="en-US" sz="2200" dirty="0" err="1" smtClean="0"/>
              <a:t>wc</a:t>
            </a:r>
            <a:r>
              <a:rPr lang="en-US" sz="2200" dirty="0" smtClean="0"/>
              <a:t> voters voting left</a:t>
            </a:r>
            <a:endParaRPr lang="en-US" sz="2200" dirty="0"/>
          </a:p>
        </p:txBody>
      </p:sp>
      <p:graphicFrame>
        <p:nvGraphicFramePr>
          <p:cNvPr id="95239" name="Object 7"/>
          <p:cNvGraphicFramePr>
            <a:graphicFrameLocks noChangeAspect="1"/>
          </p:cNvGraphicFramePr>
          <p:nvPr>
            <p:ph type="chart" idx="1"/>
          </p:nvPr>
        </p:nvGraphicFramePr>
        <p:xfrm>
          <a:off x="152400" y="1295400"/>
          <a:ext cx="8839199" cy="5410199"/>
        </p:xfrm>
        <a:graphic>
          <a:graphicData uri="http://schemas.openxmlformats.org/presentationml/2006/ole">
            <p:oleObj spid="_x0000_s2050" name="Chart" r:id="rId3" imgW="6096117" imgH="4067051" progId="MSGraph.Chart.8">
              <p:embed followColorScheme="full"/>
            </p:oleObj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C278B-6BCE-4CC9-81BC-5196D4AB594F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4026</TotalTime>
  <Words>1515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Civic</vt:lpstr>
      <vt:lpstr>Chart</vt:lpstr>
      <vt:lpstr>POLI 120E Scandinavian Politics Prof. Kaare W. Strøm</vt:lpstr>
      <vt:lpstr>What Is Social Democracy?</vt:lpstr>
      <vt:lpstr>Why has Social Democracy been so strong?</vt:lpstr>
      <vt:lpstr>The Legacy of Social Democracy:  The “Third Way” (Between capitalism and socialism)</vt:lpstr>
      <vt:lpstr>Historic Compromise, 1930s</vt:lpstr>
      <vt:lpstr>Implications of  the Historic Compromise</vt:lpstr>
      <vt:lpstr>The Decline of Social Democracy,  1970, 2005, and 2019</vt:lpstr>
      <vt:lpstr>Why has Social Democracy declined  since the 1970s?</vt:lpstr>
      <vt:lpstr>Class Voting 1960-2000 Alford Index: Pct of working-class voters voting left,  minus pct of non-wc voters voting left</vt:lpstr>
      <vt:lpstr>How have policy choices contributed to  Social Democratic decline?</vt:lpstr>
      <vt:lpstr>(Neo-)Corporatism</vt:lpstr>
      <vt:lpstr>Rehn-Meidner Plan:  Extending the Historic Compromise in Sweden</vt:lpstr>
      <vt:lpstr>Scandinavian Political Economy 1970-2010: One Miracle and Three Crises</vt:lpstr>
      <vt:lpstr>Norway: The Blessings(?) of Oil</vt:lpstr>
      <vt:lpstr>Sweden: The 1990s Crisis  and the Problems of Wage Solidarity</vt:lpstr>
      <vt:lpstr>How Did Sweden Adapt  to the Economic Crisis of the 1990s?</vt:lpstr>
      <vt:lpstr>Finland’s Crisis, 1991-93</vt:lpstr>
      <vt:lpstr>Finland after the Crisis</vt:lpstr>
      <vt:lpstr>Iceland 2008-11:  Living Large on Borrowed Funds and Lax Enforcement </vt:lpstr>
      <vt:lpstr>Nordic Long-term Economic Performance: Positives</vt:lpstr>
      <vt:lpstr>Long-term Economic Performance: Negatives</vt:lpstr>
      <vt:lpstr>Nordic Economies, 2018</vt:lpstr>
    </vt:vector>
  </TitlesOfParts>
  <Company>Political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Comparative Politics</dc:title>
  <dc:creator>Carl LeVan</dc:creator>
  <cp:lastModifiedBy>Kaare Strom</cp:lastModifiedBy>
  <cp:revision>230</cp:revision>
  <dcterms:created xsi:type="dcterms:W3CDTF">2005-08-04T22:42:47Z</dcterms:created>
  <dcterms:modified xsi:type="dcterms:W3CDTF">2020-08-19T17:46:22Z</dcterms:modified>
</cp:coreProperties>
</file>