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25"/>
  </p:notesMasterIdLst>
  <p:sldIdLst>
    <p:sldId id="256" r:id="rId2"/>
    <p:sldId id="295" r:id="rId3"/>
    <p:sldId id="309" r:id="rId4"/>
    <p:sldId id="258" r:id="rId5"/>
    <p:sldId id="308" r:id="rId6"/>
    <p:sldId id="263" r:id="rId7"/>
    <p:sldId id="260" r:id="rId8"/>
    <p:sldId id="278" r:id="rId9"/>
    <p:sldId id="276" r:id="rId10"/>
    <p:sldId id="277" r:id="rId11"/>
    <p:sldId id="280" r:id="rId12"/>
    <p:sldId id="282" r:id="rId13"/>
    <p:sldId id="283" r:id="rId14"/>
    <p:sldId id="285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6" r:id="rId23"/>
    <p:sldId id="30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1" autoAdjust="0"/>
    <p:restoredTop sz="94660"/>
  </p:normalViewPr>
  <p:slideViewPr>
    <p:cSldViewPr>
      <p:cViewPr varScale="1">
        <p:scale>
          <a:sx n="106" d="100"/>
          <a:sy n="106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marcus.holmstrom\Mina%20dokument\SEK%20per%20party%20member%2009052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marcus.holmstrom\Mina%20dokument\Marcus%20v.%2019\Figure%208.2,%20voter%20turnou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Nordic%20Chill%2009\Marcus%20v.%2019%2009%20Excel%20Fig\Figure%208.7,%20total%20party%20membershi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cus.holmstrom\Mina%20dokument\Marcus%20v.%2019\Figure%208.3,%20identifying%20with%20part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cus.holmstrom\Mina%20dokument\Marcus%20v.%2019\Figure%208.4,%20changing%20party%20between%20election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cus.holmstrom\Mina%20dokument\Marcus%20v.%2019\Figure%208.5,%20deciding%20during%20election%20campaig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Blad1!$A$3:$A$22</c:f>
              <c:numCache>
                <c:formatCode>General</c:formatCode>
                <c:ptCount val="2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</c:numCache>
            </c:numRef>
          </c:cat>
          <c:val>
            <c:numRef>
              <c:f>Blad1!$M$3:$M$22</c:f>
              <c:numCache>
                <c:formatCode>General</c:formatCode>
                <c:ptCount val="20"/>
                <c:pt idx="0">
                  <c:v>160.56</c:v>
                </c:pt>
                <c:pt idx="1">
                  <c:v>207.79</c:v>
                </c:pt>
                <c:pt idx="2">
                  <c:v>381.22999999999865</c:v>
                </c:pt>
                <c:pt idx="3">
                  <c:v>418.96</c:v>
                </c:pt>
                <c:pt idx="4">
                  <c:v>407.96999999999929</c:v>
                </c:pt>
                <c:pt idx="5">
                  <c:v>410.06</c:v>
                </c:pt>
                <c:pt idx="6">
                  <c:v>424.03</c:v>
                </c:pt>
                <c:pt idx="7">
                  <c:v>447.41999999999865</c:v>
                </c:pt>
                <c:pt idx="8">
                  <c:v>499.14000000000078</c:v>
                </c:pt>
                <c:pt idx="9">
                  <c:v>584.6</c:v>
                </c:pt>
                <c:pt idx="10">
                  <c:v>638.76</c:v>
                </c:pt>
                <c:pt idx="11">
                  <c:v>737.76</c:v>
                </c:pt>
                <c:pt idx="12">
                  <c:v>760.8599999999974</c:v>
                </c:pt>
                <c:pt idx="13">
                  <c:v>764.52</c:v>
                </c:pt>
                <c:pt idx="14">
                  <c:v>811.89</c:v>
                </c:pt>
                <c:pt idx="15">
                  <c:v>849.04</c:v>
                </c:pt>
                <c:pt idx="16">
                  <c:v>1229.49</c:v>
                </c:pt>
                <c:pt idx="17">
                  <c:v>1138.98</c:v>
                </c:pt>
                <c:pt idx="18">
                  <c:v>1506.76</c:v>
                </c:pt>
                <c:pt idx="19">
                  <c:v>1483.0739999999998</c:v>
                </c:pt>
              </c:numCache>
            </c:numRef>
          </c:val>
        </c:ser>
        <c:marker val="1"/>
        <c:axId val="146598528"/>
        <c:axId val="146694528"/>
      </c:lineChart>
      <c:catAx>
        <c:axId val="14659852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lang="sv-SE"/>
            </a:pPr>
            <a:endParaRPr lang="en-US"/>
          </a:p>
        </c:txPr>
        <c:crossAx val="146694528"/>
        <c:crosses val="autoZero"/>
        <c:auto val="1"/>
        <c:lblAlgn val="ctr"/>
        <c:lblOffset val="100"/>
      </c:catAx>
      <c:valAx>
        <c:axId val="1466945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sv-SE"/>
            </a:pPr>
            <a:endParaRPr lang="en-US"/>
          </a:p>
        </c:txPr>
        <c:crossAx val="146598528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Blad1!$B$2</c:f>
              <c:strCache>
                <c:ptCount val="1"/>
                <c:pt idx="0">
                  <c:v>Denmark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square"/>
            <c:size val="7"/>
            <c:spPr>
              <a:noFill/>
              <a:ln>
                <a:solidFill>
                  <a:sysClr val="windowText" lastClr="000000"/>
                </a:solidFill>
              </a:ln>
            </c:spPr>
          </c:marker>
          <c:cat>
            <c:numRef>
              <c:f>Blad1!$A$3:$A$66</c:f>
              <c:numCache>
                <c:formatCode>General</c:formatCode>
                <c:ptCount val="64"/>
                <c:pt idx="0">
                  <c:v>1944</c:v>
                </c:pt>
                <c:pt idx="1">
                  <c:v>1945</c:v>
                </c:pt>
                <c:pt idx="2">
                  <c:v>1946</c:v>
                </c:pt>
                <c:pt idx="3">
                  <c:v>1947</c:v>
                </c:pt>
                <c:pt idx="4">
                  <c:v>1948</c:v>
                </c:pt>
                <c:pt idx="5">
                  <c:v>1949</c:v>
                </c:pt>
                <c:pt idx="6">
                  <c:v>1950</c:v>
                </c:pt>
                <c:pt idx="7">
                  <c:v>1951</c:v>
                </c:pt>
                <c:pt idx="8">
                  <c:v>1952</c:v>
                </c:pt>
                <c:pt idx="9">
                  <c:v>1953</c:v>
                </c:pt>
                <c:pt idx="10">
                  <c:v>1954</c:v>
                </c:pt>
                <c:pt idx="11">
                  <c:v>1955</c:v>
                </c:pt>
                <c:pt idx="12">
                  <c:v>1956</c:v>
                </c:pt>
                <c:pt idx="13">
                  <c:v>1957</c:v>
                </c:pt>
                <c:pt idx="14">
                  <c:v>1958</c:v>
                </c:pt>
                <c:pt idx="15">
                  <c:v>1959</c:v>
                </c:pt>
                <c:pt idx="16">
                  <c:v>1960</c:v>
                </c:pt>
                <c:pt idx="17">
                  <c:v>1961</c:v>
                </c:pt>
                <c:pt idx="18">
                  <c:v>1962</c:v>
                </c:pt>
                <c:pt idx="19">
                  <c:v>1963</c:v>
                </c:pt>
                <c:pt idx="20">
                  <c:v>1964</c:v>
                </c:pt>
                <c:pt idx="21">
                  <c:v>1965</c:v>
                </c:pt>
                <c:pt idx="22">
                  <c:v>1966</c:v>
                </c:pt>
                <c:pt idx="23">
                  <c:v>1967</c:v>
                </c:pt>
                <c:pt idx="24">
                  <c:v>1968</c:v>
                </c:pt>
                <c:pt idx="25">
                  <c:v>1969</c:v>
                </c:pt>
                <c:pt idx="26">
                  <c:v>1970</c:v>
                </c:pt>
                <c:pt idx="27">
                  <c:v>1971</c:v>
                </c:pt>
                <c:pt idx="28">
                  <c:v>1972</c:v>
                </c:pt>
                <c:pt idx="29">
                  <c:v>1973</c:v>
                </c:pt>
                <c:pt idx="30">
                  <c:v>1974</c:v>
                </c:pt>
                <c:pt idx="31">
                  <c:v>1975</c:v>
                </c:pt>
                <c:pt idx="32">
                  <c:v>1976</c:v>
                </c:pt>
                <c:pt idx="33">
                  <c:v>1977</c:v>
                </c:pt>
                <c:pt idx="34">
                  <c:v>1978</c:v>
                </c:pt>
                <c:pt idx="35">
                  <c:v>1979</c:v>
                </c:pt>
                <c:pt idx="36">
                  <c:v>1980</c:v>
                </c:pt>
                <c:pt idx="37">
                  <c:v>1981</c:v>
                </c:pt>
                <c:pt idx="38">
                  <c:v>1982</c:v>
                </c:pt>
                <c:pt idx="39">
                  <c:v>1983</c:v>
                </c:pt>
                <c:pt idx="40">
                  <c:v>1984</c:v>
                </c:pt>
                <c:pt idx="41">
                  <c:v>1985</c:v>
                </c:pt>
                <c:pt idx="42">
                  <c:v>1986</c:v>
                </c:pt>
                <c:pt idx="43">
                  <c:v>1987</c:v>
                </c:pt>
                <c:pt idx="44">
                  <c:v>1988</c:v>
                </c:pt>
                <c:pt idx="45">
                  <c:v>1989</c:v>
                </c:pt>
                <c:pt idx="46">
                  <c:v>1990</c:v>
                </c:pt>
                <c:pt idx="47">
                  <c:v>1991</c:v>
                </c:pt>
                <c:pt idx="48">
                  <c:v>1992</c:v>
                </c:pt>
                <c:pt idx="49">
                  <c:v>1993</c:v>
                </c:pt>
                <c:pt idx="50">
                  <c:v>1994</c:v>
                </c:pt>
                <c:pt idx="51">
                  <c:v>1995</c:v>
                </c:pt>
                <c:pt idx="52">
                  <c:v>1996</c:v>
                </c:pt>
                <c:pt idx="53">
                  <c:v>1997</c:v>
                </c:pt>
                <c:pt idx="54">
                  <c:v>1998</c:v>
                </c:pt>
                <c:pt idx="55">
                  <c:v>1999</c:v>
                </c:pt>
                <c:pt idx="56">
                  <c:v>2000</c:v>
                </c:pt>
                <c:pt idx="57">
                  <c:v>2001</c:v>
                </c:pt>
                <c:pt idx="58">
                  <c:v>2002</c:v>
                </c:pt>
                <c:pt idx="59">
                  <c:v>2003</c:v>
                </c:pt>
                <c:pt idx="60">
                  <c:v>2004</c:v>
                </c:pt>
                <c:pt idx="61">
                  <c:v>2005</c:v>
                </c:pt>
                <c:pt idx="62">
                  <c:v>2006</c:v>
                </c:pt>
                <c:pt idx="63">
                  <c:v>2007</c:v>
                </c:pt>
              </c:numCache>
            </c:numRef>
          </c:cat>
          <c:val>
            <c:numRef>
              <c:f>Blad1!$B$4:$B$66</c:f>
              <c:numCache>
                <c:formatCode>General</c:formatCode>
                <c:ptCount val="63"/>
                <c:pt idx="0">
                  <c:v>86.3</c:v>
                </c:pt>
                <c:pt idx="2">
                  <c:v>85.8</c:v>
                </c:pt>
                <c:pt idx="5">
                  <c:v>81.900000000000006</c:v>
                </c:pt>
                <c:pt idx="8">
                  <c:v>80.8</c:v>
                </c:pt>
                <c:pt idx="12">
                  <c:v>83.7</c:v>
                </c:pt>
                <c:pt idx="15">
                  <c:v>85.8</c:v>
                </c:pt>
                <c:pt idx="19">
                  <c:v>85.5</c:v>
                </c:pt>
                <c:pt idx="21">
                  <c:v>88.6</c:v>
                </c:pt>
                <c:pt idx="23">
                  <c:v>89.3</c:v>
                </c:pt>
                <c:pt idx="26">
                  <c:v>87.2</c:v>
                </c:pt>
                <c:pt idx="28">
                  <c:v>88.7</c:v>
                </c:pt>
                <c:pt idx="30">
                  <c:v>88.2</c:v>
                </c:pt>
                <c:pt idx="32">
                  <c:v>88.7</c:v>
                </c:pt>
                <c:pt idx="34">
                  <c:v>85.6</c:v>
                </c:pt>
                <c:pt idx="36">
                  <c:v>83.2</c:v>
                </c:pt>
                <c:pt idx="39">
                  <c:v>88.4</c:v>
                </c:pt>
                <c:pt idx="42">
                  <c:v>86.7</c:v>
                </c:pt>
                <c:pt idx="43">
                  <c:v>85.7</c:v>
                </c:pt>
                <c:pt idx="45">
                  <c:v>82.8</c:v>
                </c:pt>
                <c:pt idx="49">
                  <c:v>84.3</c:v>
                </c:pt>
                <c:pt idx="53">
                  <c:v>86</c:v>
                </c:pt>
                <c:pt idx="56">
                  <c:v>87.1</c:v>
                </c:pt>
                <c:pt idx="60">
                  <c:v>84.5</c:v>
                </c:pt>
              </c:numCache>
            </c:numRef>
          </c:val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Finland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diamond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Blad1!$C$3:$C$66</c:f>
              <c:numCache>
                <c:formatCode>General</c:formatCode>
                <c:ptCount val="64"/>
                <c:pt idx="4">
                  <c:v>78.2</c:v>
                </c:pt>
                <c:pt idx="7">
                  <c:v>74.599999999999994</c:v>
                </c:pt>
                <c:pt idx="10">
                  <c:v>79.900000000000006</c:v>
                </c:pt>
                <c:pt idx="14">
                  <c:v>75</c:v>
                </c:pt>
                <c:pt idx="18">
                  <c:v>85.1</c:v>
                </c:pt>
                <c:pt idx="22">
                  <c:v>84.9</c:v>
                </c:pt>
                <c:pt idx="26">
                  <c:v>82.2</c:v>
                </c:pt>
                <c:pt idx="28">
                  <c:v>81.400000000000006</c:v>
                </c:pt>
                <c:pt idx="31">
                  <c:v>79.7</c:v>
                </c:pt>
                <c:pt idx="35">
                  <c:v>81.2</c:v>
                </c:pt>
                <c:pt idx="39">
                  <c:v>81</c:v>
                </c:pt>
                <c:pt idx="43">
                  <c:v>76.400000000000006</c:v>
                </c:pt>
                <c:pt idx="47">
                  <c:v>72.099999999999994</c:v>
                </c:pt>
                <c:pt idx="51">
                  <c:v>71.900000000000006</c:v>
                </c:pt>
                <c:pt idx="55">
                  <c:v>68.3</c:v>
                </c:pt>
                <c:pt idx="59">
                  <c:v>69.7</c:v>
                </c:pt>
                <c:pt idx="63">
                  <c:v>67.900000000000006</c:v>
                </c:pt>
              </c:numCache>
            </c:numRef>
          </c:val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Iceland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Blad1!$D$3:$D$66</c:f>
              <c:numCache>
                <c:formatCode>General</c:formatCode>
                <c:ptCount val="64"/>
                <c:pt idx="2">
                  <c:v>87.4</c:v>
                </c:pt>
                <c:pt idx="5">
                  <c:v>89</c:v>
                </c:pt>
                <c:pt idx="9">
                  <c:v>89.9</c:v>
                </c:pt>
                <c:pt idx="12">
                  <c:v>92.1</c:v>
                </c:pt>
                <c:pt idx="15">
                  <c:v>90.6</c:v>
                </c:pt>
                <c:pt idx="19">
                  <c:v>91.1</c:v>
                </c:pt>
                <c:pt idx="23">
                  <c:v>91.4</c:v>
                </c:pt>
                <c:pt idx="27">
                  <c:v>90.4</c:v>
                </c:pt>
                <c:pt idx="30">
                  <c:v>91.4</c:v>
                </c:pt>
                <c:pt idx="34">
                  <c:v>90.3</c:v>
                </c:pt>
                <c:pt idx="35">
                  <c:v>89.3</c:v>
                </c:pt>
                <c:pt idx="39">
                  <c:v>88.3</c:v>
                </c:pt>
                <c:pt idx="43">
                  <c:v>90.1</c:v>
                </c:pt>
                <c:pt idx="47">
                  <c:v>87.6</c:v>
                </c:pt>
                <c:pt idx="51">
                  <c:v>87.4</c:v>
                </c:pt>
                <c:pt idx="55">
                  <c:v>84.1</c:v>
                </c:pt>
                <c:pt idx="59">
                  <c:v>87.7</c:v>
                </c:pt>
                <c:pt idx="63">
                  <c:v>83.6</c:v>
                </c:pt>
              </c:numCache>
            </c:numRef>
          </c:val>
        </c:ser>
        <c:ser>
          <c:idx val="3"/>
          <c:order val="3"/>
          <c:tx>
            <c:strRef>
              <c:f>Blad1!$E$2</c:f>
              <c:strCache>
                <c:ptCount val="1"/>
                <c:pt idx="0">
                  <c:v>Norway</c:v>
                </c:pt>
              </c:strCache>
            </c:strRef>
          </c:tx>
          <c:spPr>
            <a:ln w="25400" cmpd="sng">
              <a:solidFill>
                <a:schemeClr val="tx1"/>
              </a:solidFill>
              <a:prstDash val="dash"/>
            </a:ln>
          </c:spPr>
          <c:marker>
            <c:symbol val="triangl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Blad1!$E$3:$E$66</c:f>
              <c:numCache>
                <c:formatCode>General</c:formatCode>
                <c:ptCount val="64"/>
                <c:pt idx="1">
                  <c:v>76.400000000000006</c:v>
                </c:pt>
                <c:pt idx="5">
                  <c:v>82</c:v>
                </c:pt>
                <c:pt idx="9">
                  <c:v>79.3</c:v>
                </c:pt>
                <c:pt idx="13">
                  <c:v>78.3</c:v>
                </c:pt>
                <c:pt idx="17">
                  <c:v>79.099999999999994</c:v>
                </c:pt>
                <c:pt idx="21">
                  <c:v>85.4</c:v>
                </c:pt>
                <c:pt idx="25">
                  <c:v>83.8</c:v>
                </c:pt>
                <c:pt idx="29">
                  <c:v>80.2</c:v>
                </c:pt>
                <c:pt idx="33">
                  <c:v>82.9</c:v>
                </c:pt>
                <c:pt idx="37">
                  <c:v>83.2</c:v>
                </c:pt>
                <c:pt idx="41">
                  <c:v>84</c:v>
                </c:pt>
                <c:pt idx="45">
                  <c:v>83.2</c:v>
                </c:pt>
                <c:pt idx="49">
                  <c:v>75.8</c:v>
                </c:pt>
                <c:pt idx="53">
                  <c:v>78.3</c:v>
                </c:pt>
                <c:pt idx="57">
                  <c:v>75.5</c:v>
                </c:pt>
                <c:pt idx="61">
                  <c:v>77.400000000000006</c:v>
                </c:pt>
              </c:numCache>
            </c:numRef>
          </c:val>
        </c:ser>
        <c:ser>
          <c:idx val="4"/>
          <c:order val="4"/>
          <c:tx>
            <c:strRef>
              <c:f>Blad1!$F$2</c:f>
              <c:strCache>
                <c:ptCount val="1"/>
                <c:pt idx="0">
                  <c:v>Sweden</c:v>
                </c:pt>
              </c:strCache>
            </c:strRef>
          </c:tx>
          <c:spPr>
            <a:ln w="25400">
              <a:solidFill>
                <a:schemeClr val="tx1"/>
              </a:solidFill>
              <a:prstDash val="lgDashDot"/>
            </a:ln>
          </c:spPr>
          <c:marker>
            <c:symbol val="circl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Blad1!$F$3:$F$66</c:f>
              <c:numCache>
                <c:formatCode>General</c:formatCode>
                <c:ptCount val="64"/>
                <c:pt idx="0">
                  <c:v>71.900000000000006</c:v>
                </c:pt>
                <c:pt idx="4">
                  <c:v>82.7</c:v>
                </c:pt>
                <c:pt idx="8">
                  <c:v>79.099999999999994</c:v>
                </c:pt>
                <c:pt idx="12">
                  <c:v>79.8</c:v>
                </c:pt>
                <c:pt idx="14">
                  <c:v>77.400000000000006</c:v>
                </c:pt>
                <c:pt idx="16">
                  <c:v>85.9</c:v>
                </c:pt>
                <c:pt idx="20">
                  <c:v>83.9</c:v>
                </c:pt>
                <c:pt idx="24">
                  <c:v>89.3</c:v>
                </c:pt>
                <c:pt idx="26">
                  <c:v>88.3</c:v>
                </c:pt>
                <c:pt idx="29">
                  <c:v>90.8</c:v>
                </c:pt>
                <c:pt idx="32">
                  <c:v>91.8</c:v>
                </c:pt>
                <c:pt idx="35">
                  <c:v>90.7</c:v>
                </c:pt>
                <c:pt idx="38">
                  <c:v>91.4</c:v>
                </c:pt>
                <c:pt idx="41">
                  <c:v>89.9</c:v>
                </c:pt>
                <c:pt idx="44">
                  <c:v>86</c:v>
                </c:pt>
                <c:pt idx="47">
                  <c:v>86.7</c:v>
                </c:pt>
                <c:pt idx="50">
                  <c:v>86.8</c:v>
                </c:pt>
                <c:pt idx="54">
                  <c:v>81.400000000000006</c:v>
                </c:pt>
                <c:pt idx="58">
                  <c:v>80.099999999999994</c:v>
                </c:pt>
                <c:pt idx="62">
                  <c:v>82</c:v>
                </c:pt>
              </c:numCache>
            </c:numRef>
          </c:val>
        </c:ser>
        <c:marker val="1"/>
        <c:axId val="146724736"/>
        <c:axId val="146735104"/>
      </c:lineChart>
      <c:catAx>
        <c:axId val="146724736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lang="sv-SE"/>
            </a:pPr>
            <a:endParaRPr lang="en-US"/>
          </a:p>
        </c:txPr>
        <c:crossAx val="146735104"/>
        <c:crosses val="autoZero"/>
        <c:auto val="1"/>
        <c:lblAlgn val="ctr"/>
        <c:lblOffset val="100"/>
        <c:tickLblSkip val="2"/>
        <c:tickMarkSkip val="1"/>
      </c:catAx>
      <c:valAx>
        <c:axId val="146735104"/>
        <c:scaling>
          <c:orientation val="minMax"/>
          <c:max val="95"/>
          <c:min val="65"/>
        </c:scaling>
        <c:axPos val="l"/>
        <c:numFmt formatCode="General" sourceLinked="1"/>
        <c:tickLblPos val="nextTo"/>
        <c:txPr>
          <a:bodyPr/>
          <a:lstStyle/>
          <a:p>
            <a:pPr>
              <a:defRPr lang="sv-SE"/>
            </a:pPr>
            <a:endParaRPr lang="en-US"/>
          </a:p>
        </c:txPr>
        <c:crossAx val="14672473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24903918796363841"/>
          <c:y val="0.93022448450442963"/>
          <c:w val="0.52102299110207106"/>
          <c:h val="5.3599894467264375E-2"/>
        </c:manualLayout>
      </c:layout>
      <c:spPr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lang="sv-SE"/>
          </a:pPr>
          <a:endParaRPr lang="en-US"/>
        </a:p>
      </c:txPr>
    </c:legend>
    <c:plotVisOnly val="1"/>
    <c:dispBlanksAs val="span"/>
  </c:chart>
  <c:spPr>
    <a:ln>
      <a:solidFill>
        <a:schemeClr val="tx1">
          <a:lumMod val="50000"/>
          <a:lumOff val="50000"/>
        </a:schemeClr>
      </a:solidFill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Blad1!$B$2</c:f>
              <c:strCache>
                <c:ptCount val="1"/>
                <c:pt idx="0">
                  <c:v>Denmark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squar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Blad1!$A$3:$A$20</c:f>
              <c:numCache>
                <c:formatCode>General</c:formatCode>
                <c:ptCount val="18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</c:numCache>
            </c:numRef>
          </c:cat>
          <c:val>
            <c:numRef>
              <c:f>Blad1!$B$3:$B$20</c:f>
              <c:numCache>
                <c:formatCode>#,##0</c:formatCode>
                <c:ptCount val="18"/>
                <c:pt idx="0">
                  <c:v>213904</c:v>
                </c:pt>
                <c:pt idx="1">
                  <c:v>206171</c:v>
                </c:pt>
                <c:pt idx="2">
                  <c:v>202712</c:v>
                </c:pt>
                <c:pt idx="3">
                  <c:v>204986</c:v>
                </c:pt>
                <c:pt idx="4">
                  <c:v>199812</c:v>
                </c:pt>
                <c:pt idx="5">
                  <c:v>185999</c:v>
                </c:pt>
                <c:pt idx="6">
                  <c:v>191142</c:v>
                </c:pt>
                <c:pt idx="7">
                  <c:v>189714</c:v>
                </c:pt>
                <c:pt idx="8">
                  <c:v>178080</c:v>
                </c:pt>
                <c:pt idx="9">
                  <c:v>176065</c:v>
                </c:pt>
                <c:pt idx="10">
                  <c:v>180785</c:v>
                </c:pt>
                <c:pt idx="11">
                  <c:v>181453</c:v>
                </c:pt>
                <c:pt idx="12">
                  <c:v>174813</c:v>
                </c:pt>
                <c:pt idx="13">
                  <c:v>170755</c:v>
                </c:pt>
                <c:pt idx="17">
                  <c:v>166469</c:v>
                </c:pt>
              </c:numCache>
            </c:numRef>
          </c:val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Finland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diamond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Blad1!$A$3:$A$20</c:f>
              <c:numCache>
                <c:formatCode>General</c:formatCode>
                <c:ptCount val="18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</c:numCache>
            </c:numRef>
          </c:cat>
          <c:val>
            <c:numRef>
              <c:f>Blad1!$C$3:$C$20</c:f>
              <c:numCache>
                <c:formatCode>General</c:formatCode>
                <c:ptCount val="18"/>
                <c:pt idx="4">
                  <c:v>444000</c:v>
                </c:pt>
                <c:pt idx="13" formatCode="#,##0">
                  <c:v>362000</c:v>
                </c:pt>
                <c:pt idx="17" formatCode="#,##0">
                  <c:v>326400</c:v>
                </c:pt>
              </c:numCache>
            </c:numRef>
          </c:val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Norway</c:v>
                </c:pt>
              </c:strCache>
            </c:strRef>
          </c:tx>
          <c:spPr>
            <a:ln w="25400">
              <a:solidFill>
                <a:schemeClr val="tx1"/>
              </a:solidFill>
              <a:prstDash val="dash"/>
            </a:ln>
          </c:spPr>
          <c:marker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Blad1!$D$3:$D$20</c:f>
              <c:numCache>
                <c:formatCode>General</c:formatCode>
                <c:ptCount val="18"/>
                <c:pt idx="4" formatCode="#,##0">
                  <c:v>276415</c:v>
                </c:pt>
                <c:pt idx="9" formatCode="#,##0">
                  <c:v>227986</c:v>
                </c:pt>
                <c:pt idx="10" formatCode="#,##0">
                  <c:v>216623</c:v>
                </c:pt>
                <c:pt idx="11" formatCode="#,##0">
                  <c:v>202533</c:v>
                </c:pt>
                <c:pt idx="12" formatCode="#,##0">
                  <c:v>183332</c:v>
                </c:pt>
                <c:pt idx="13" formatCode="#,##0">
                  <c:v>177258</c:v>
                </c:pt>
                <c:pt idx="14" formatCode="#,##0">
                  <c:v>173542</c:v>
                </c:pt>
                <c:pt idx="15" formatCode="#,##0">
                  <c:v>170894</c:v>
                </c:pt>
                <c:pt idx="16" formatCode="#,##0">
                  <c:v>175219</c:v>
                </c:pt>
                <c:pt idx="17" formatCode="#,##0">
                  <c:v>172359</c:v>
                </c:pt>
              </c:numCache>
            </c:numRef>
          </c:val>
        </c:ser>
        <c:ser>
          <c:idx val="3"/>
          <c:order val="3"/>
          <c:tx>
            <c:strRef>
              <c:f>Blad1!$E$2</c:f>
              <c:strCache>
                <c:ptCount val="1"/>
                <c:pt idx="0">
                  <c:v>Sweden</c:v>
                </c:pt>
              </c:strCache>
            </c:strRef>
          </c:tx>
          <c:spPr>
            <a:ln w="25400">
              <a:solidFill>
                <a:schemeClr val="tx1"/>
              </a:solidFill>
              <a:prstDash val="lgDashDot"/>
            </a:ln>
          </c:spPr>
          <c:marker>
            <c:symbol val="circl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Blad1!$E$3:$E$20</c:f>
              <c:numCache>
                <c:formatCode>General</c:formatCode>
                <c:ptCount val="18"/>
                <c:pt idx="0">
                  <c:v>630041</c:v>
                </c:pt>
                <c:pt idx="1">
                  <c:v>612958</c:v>
                </c:pt>
                <c:pt idx="2">
                  <c:v>585127</c:v>
                </c:pt>
                <c:pt idx="3">
                  <c:v>565211</c:v>
                </c:pt>
                <c:pt idx="4">
                  <c:v>511670</c:v>
                </c:pt>
                <c:pt idx="5">
                  <c:v>471180</c:v>
                </c:pt>
                <c:pt idx="6">
                  <c:v>451920</c:v>
                </c:pt>
                <c:pt idx="7">
                  <c:v>440886</c:v>
                </c:pt>
                <c:pt idx="8">
                  <c:v>402671</c:v>
                </c:pt>
                <c:pt idx="9">
                  <c:v>383521</c:v>
                </c:pt>
                <c:pt idx="10">
                  <c:v>377651</c:v>
                </c:pt>
                <c:pt idx="11">
                  <c:v>367493</c:v>
                </c:pt>
                <c:pt idx="12">
                  <c:v>347211</c:v>
                </c:pt>
                <c:pt idx="13">
                  <c:v>329910</c:v>
                </c:pt>
                <c:pt idx="14">
                  <c:v>315575</c:v>
                </c:pt>
                <c:pt idx="15">
                  <c:v>312654</c:v>
                </c:pt>
                <c:pt idx="16">
                  <c:v>278721</c:v>
                </c:pt>
                <c:pt idx="17">
                  <c:v>274902</c:v>
                </c:pt>
              </c:numCache>
            </c:numRef>
          </c:val>
        </c:ser>
        <c:ser>
          <c:idx val="4"/>
          <c:order val="4"/>
          <c:tx>
            <c:strRef>
              <c:f>Blad1!$F$2</c:f>
              <c:strCache>
                <c:ptCount val="1"/>
                <c:pt idx="0">
                  <c:v>Iceland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Blad1!$F$3:$F$20</c:f>
              <c:numCache>
                <c:formatCode>General</c:formatCode>
                <c:ptCount val="18"/>
                <c:pt idx="8">
                  <c:v>42446</c:v>
                </c:pt>
                <c:pt idx="14">
                  <c:v>66613</c:v>
                </c:pt>
                <c:pt idx="17">
                  <c:v>87686</c:v>
                </c:pt>
              </c:numCache>
            </c:numRef>
          </c:val>
        </c:ser>
        <c:marker val="1"/>
        <c:axId val="146795136"/>
        <c:axId val="147259776"/>
      </c:lineChart>
      <c:catAx>
        <c:axId val="146795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sv-SE"/>
            </a:pPr>
            <a:endParaRPr lang="en-US"/>
          </a:p>
        </c:txPr>
        <c:crossAx val="147259776"/>
        <c:crosses val="autoZero"/>
        <c:auto val="1"/>
        <c:lblAlgn val="ctr"/>
        <c:lblOffset val="100"/>
      </c:catAx>
      <c:valAx>
        <c:axId val="147259776"/>
        <c:scaling>
          <c:orientation val="minMax"/>
        </c:scaling>
        <c:axPos val="l"/>
        <c:numFmt formatCode="#,##0" sourceLinked="1"/>
        <c:tickLblPos val="nextTo"/>
        <c:txPr>
          <a:bodyPr/>
          <a:lstStyle/>
          <a:p>
            <a:pPr>
              <a:defRPr lang="sv-SE"/>
            </a:pPr>
            <a:endParaRPr lang="en-US"/>
          </a:p>
        </c:txPr>
        <c:crossAx val="14679513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/>
      <c:spPr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lang="sv-SE"/>
          </a:pPr>
          <a:endParaRPr lang="en-US"/>
        </a:p>
      </c:txPr>
    </c:legend>
    <c:plotVisOnly val="1"/>
    <c:dispBlanksAs val="span"/>
  </c:chart>
  <c:spPr>
    <a:ln>
      <a:solidFill>
        <a:schemeClr val="tx1">
          <a:lumMod val="50000"/>
          <a:lumOff val="50000"/>
        </a:schemeClr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Blad1!$B$2</c:f>
              <c:strCache>
                <c:ptCount val="1"/>
                <c:pt idx="0">
                  <c:v>Denmark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squar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Blad1!$A$3:$A$45</c:f>
              <c:numCache>
                <c:formatCode>General</c:formatCode>
                <c:ptCount val="43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</c:numCache>
            </c:numRef>
          </c:cat>
          <c:val>
            <c:numRef>
              <c:f>Blad1!$B$3:$B$45</c:f>
              <c:numCache>
                <c:formatCode>General</c:formatCode>
                <c:ptCount val="43"/>
                <c:pt idx="6">
                  <c:v>54</c:v>
                </c:pt>
                <c:pt idx="8">
                  <c:v>45</c:v>
                </c:pt>
                <c:pt idx="10">
                  <c:v>54</c:v>
                </c:pt>
                <c:pt idx="12">
                  <c:v>49</c:v>
                </c:pt>
                <c:pt idx="14">
                  <c:v>52</c:v>
                </c:pt>
                <c:pt idx="25">
                  <c:v>52</c:v>
                </c:pt>
                <c:pt idx="29">
                  <c:v>49</c:v>
                </c:pt>
                <c:pt idx="33">
                  <c:v>50</c:v>
                </c:pt>
                <c:pt idx="36">
                  <c:v>47</c:v>
                </c:pt>
                <c:pt idx="40">
                  <c:v>50</c:v>
                </c:pt>
              </c:numCache>
            </c:numRef>
          </c:val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tx1"/>
              </a:solidFill>
              <a:prstDash val="lgDash"/>
            </a:ln>
          </c:spPr>
          <c:marker>
            <c:symbol val="diamond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Blad1!$C$3:$C$45</c:f>
              <c:numCache>
                <c:formatCode>General</c:formatCode>
                <c:ptCount val="43"/>
                <c:pt idx="10">
                  <c:v>59</c:v>
                </c:pt>
                <c:pt idx="26">
                  <c:v>61</c:v>
                </c:pt>
                <c:pt idx="38">
                  <c:v>47</c:v>
                </c:pt>
                <c:pt idx="42">
                  <c:v>53</c:v>
                </c:pt>
              </c:numCache>
            </c:numRef>
          </c:val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Iceland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Blad1!$D$3:$D$45</c:f>
              <c:numCache>
                <c:formatCode>General</c:formatCode>
                <c:ptCount val="43"/>
                <c:pt idx="18">
                  <c:v>49.6</c:v>
                </c:pt>
                <c:pt idx="22">
                  <c:v>45.7</c:v>
                </c:pt>
                <c:pt idx="26">
                  <c:v>40.4</c:v>
                </c:pt>
                <c:pt idx="30">
                  <c:v>39</c:v>
                </c:pt>
                <c:pt idx="34">
                  <c:v>36.1</c:v>
                </c:pt>
                <c:pt idx="38">
                  <c:v>39</c:v>
                </c:pt>
              </c:numCache>
            </c:numRef>
          </c:val>
        </c:ser>
        <c:ser>
          <c:idx val="3"/>
          <c:order val="3"/>
          <c:tx>
            <c:strRef>
              <c:f>Blad1!$E$2</c:f>
              <c:strCache>
                <c:ptCount val="1"/>
                <c:pt idx="0">
                  <c:v>Norway </c:v>
                </c:pt>
              </c:strCache>
            </c:strRef>
          </c:tx>
          <c:spPr>
            <a:ln w="25400">
              <a:solidFill>
                <a:schemeClr val="tx1"/>
              </a:solidFill>
              <a:prstDash val="dash"/>
            </a:ln>
          </c:spPr>
          <c:marker>
            <c:symbol val="triangl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Blad1!$E$3:$E$45</c:f>
              <c:numCache>
                <c:formatCode>General</c:formatCode>
                <c:ptCount val="43"/>
                <c:pt idx="0">
                  <c:v>72</c:v>
                </c:pt>
                <c:pt idx="4">
                  <c:v>60</c:v>
                </c:pt>
                <c:pt idx="8">
                  <c:v>62</c:v>
                </c:pt>
                <c:pt idx="12">
                  <c:v>70</c:v>
                </c:pt>
                <c:pt idx="16">
                  <c:v>71</c:v>
                </c:pt>
                <c:pt idx="20">
                  <c:v>69</c:v>
                </c:pt>
                <c:pt idx="24">
                  <c:v>62</c:v>
                </c:pt>
                <c:pt idx="28">
                  <c:v>57</c:v>
                </c:pt>
                <c:pt idx="32">
                  <c:v>53</c:v>
                </c:pt>
                <c:pt idx="36">
                  <c:v>41</c:v>
                </c:pt>
                <c:pt idx="40">
                  <c:v>48</c:v>
                </c:pt>
              </c:numCache>
            </c:numRef>
          </c:val>
        </c:ser>
        <c:ser>
          <c:idx val="4"/>
          <c:order val="4"/>
          <c:tx>
            <c:strRef>
              <c:f>Blad1!$F$2</c:f>
              <c:strCache>
                <c:ptCount val="1"/>
                <c:pt idx="0">
                  <c:v>Sweden</c:v>
                </c:pt>
              </c:strCache>
            </c:strRef>
          </c:tx>
          <c:spPr>
            <a:ln w="25400">
              <a:solidFill>
                <a:schemeClr val="tx1"/>
              </a:solidFill>
              <a:prstDash val="lgDashDot"/>
            </a:ln>
          </c:spPr>
          <c:marker>
            <c:symbol val="circl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Blad1!$F$3:$F$45</c:f>
              <c:numCache>
                <c:formatCode>General</c:formatCode>
                <c:ptCount val="43"/>
                <c:pt idx="3">
                  <c:v>65</c:v>
                </c:pt>
                <c:pt idx="5">
                  <c:v>64</c:v>
                </c:pt>
                <c:pt idx="8">
                  <c:v>60</c:v>
                </c:pt>
                <c:pt idx="11">
                  <c:v>61</c:v>
                </c:pt>
                <c:pt idx="14">
                  <c:v>59</c:v>
                </c:pt>
                <c:pt idx="17">
                  <c:v>60</c:v>
                </c:pt>
                <c:pt idx="20">
                  <c:v>53</c:v>
                </c:pt>
                <c:pt idx="23">
                  <c:v>51</c:v>
                </c:pt>
                <c:pt idx="26">
                  <c:v>48</c:v>
                </c:pt>
                <c:pt idx="29">
                  <c:v>47</c:v>
                </c:pt>
                <c:pt idx="33">
                  <c:v>42</c:v>
                </c:pt>
                <c:pt idx="37">
                  <c:v>40</c:v>
                </c:pt>
                <c:pt idx="41">
                  <c:v>31</c:v>
                </c:pt>
              </c:numCache>
            </c:numRef>
          </c:val>
        </c:ser>
        <c:marker val="1"/>
        <c:axId val="147305216"/>
        <c:axId val="147307520"/>
      </c:lineChart>
      <c:catAx>
        <c:axId val="147305216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lang="sv-SE"/>
            </a:pPr>
            <a:endParaRPr lang="en-US"/>
          </a:p>
        </c:txPr>
        <c:crossAx val="147307520"/>
        <c:crosses val="autoZero"/>
        <c:auto val="1"/>
        <c:lblAlgn val="ctr"/>
        <c:lblOffset val="100"/>
      </c:catAx>
      <c:valAx>
        <c:axId val="147307520"/>
        <c:scaling>
          <c:orientation val="minMax"/>
          <c:max val="75"/>
          <c:min val="30"/>
        </c:scaling>
        <c:axPos val="l"/>
        <c:numFmt formatCode="General" sourceLinked="1"/>
        <c:tickLblPos val="nextTo"/>
        <c:txPr>
          <a:bodyPr/>
          <a:lstStyle/>
          <a:p>
            <a:pPr>
              <a:defRPr lang="sv-SE"/>
            </a:pPr>
            <a:endParaRPr lang="en-US"/>
          </a:p>
        </c:txPr>
        <c:crossAx val="14730521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/>
      <c:spPr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lang="sv-SE"/>
          </a:pPr>
          <a:endParaRPr lang="en-US"/>
        </a:p>
      </c:txPr>
    </c:legend>
    <c:plotVisOnly val="1"/>
    <c:dispBlanksAs val="span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Blad1!$B$2</c:f>
              <c:strCache>
                <c:ptCount val="1"/>
                <c:pt idx="0">
                  <c:v>Denmark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squar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Blad1!$A$3:$A$49</c:f>
              <c:numCache>
                <c:formatCode>General</c:formatCode>
                <c:ptCount val="4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</c:numCache>
            </c:numRef>
          </c:cat>
          <c:val>
            <c:numRef>
              <c:f>Blad1!$B$3:$B$49</c:f>
              <c:numCache>
                <c:formatCode>General</c:formatCode>
                <c:ptCount val="47"/>
                <c:pt idx="11">
                  <c:v>17</c:v>
                </c:pt>
                <c:pt idx="13">
                  <c:v>44</c:v>
                </c:pt>
                <c:pt idx="15">
                  <c:v>29</c:v>
                </c:pt>
                <c:pt idx="17">
                  <c:v>27</c:v>
                </c:pt>
                <c:pt idx="19">
                  <c:v>19</c:v>
                </c:pt>
                <c:pt idx="21">
                  <c:v>18</c:v>
                </c:pt>
                <c:pt idx="24">
                  <c:v>22</c:v>
                </c:pt>
                <c:pt idx="27">
                  <c:v>23</c:v>
                </c:pt>
                <c:pt idx="28">
                  <c:v>23</c:v>
                </c:pt>
                <c:pt idx="30">
                  <c:v>20</c:v>
                </c:pt>
                <c:pt idx="34">
                  <c:v>28</c:v>
                </c:pt>
                <c:pt idx="38">
                  <c:v>29</c:v>
                </c:pt>
                <c:pt idx="41">
                  <c:v>34</c:v>
                </c:pt>
                <c:pt idx="45">
                  <c:v>25</c:v>
                </c:pt>
              </c:numCache>
            </c:numRef>
          </c:val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Finland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diamond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Blad1!$C$3:$C$49</c:f>
              <c:numCache>
                <c:formatCode>General</c:formatCode>
                <c:ptCount val="47"/>
                <c:pt idx="15">
                  <c:v>24</c:v>
                </c:pt>
                <c:pt idx="19">
                  <c:v>20</c:v>
                </c:pt>
                <c:pt idx="23">
                  <c:v>22</c:v>
                </c:pt>
                <c:pt idx="27">
                  <c:v>24</c:v>
                </c:pt>
                <c:pt idx="31">
                  <c:v>28</c:v>
                </c:pt>
                <c:pt idx="35">
                  <c:v>30</c:v>
                </c:pt>
                <c:pt idx="39">
                  <c:v>24</c:v>
                </c:pt>
                <c:pt idx="43">
                  <c:v>26</c:v>
                </c:pt>
              </c:numCache>
            </c:numRef>
          </c:val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Iceland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Blad1!$D$3:$D$49</c:f>
              <c:numCache>
                <c:formatCode>General</c:formatCode>
                <c:ptCount val="47"/>
                <c:pt idx="23">
                  <c:v>23.3</c:v>
                </c:pt>
                <c:pt idx="27">
                  <c:v>36.4</c:v>
                </c:pt>
                <c:pt idx="31">
                  <c:v>31.6</c:v>
                </c:pt>
                <c:pt idx="35">
                  <c:v>34</c:v>
                </c:pt>
                <c:pt idx="39">
                  <c:v>36.6</c:v>
                </c:pt>
                <c:pt idx="43">
                  <c:v>30.5</c:v>
                </c:pt>
              </c:numCache>
            </c:numRef>
          </c:val>
        </c:ser>
        <c:ser>
          <c:idx val="3"/>
          <c:order val="3"/>
          <c:tx>
            <c:strRef>
              <c:f>Blad1!$E$2</c:f>
              <c:strCache>
                <c:ptCount val="1"/>
                <c:pt idx="0">
                  <c:v>Norway</c:v>
                </c:pt>
              </c:strCache>
            </c:strRef>
          </c:tx>
          <c:spPr>
            <a:ln w="25400">
              <a:solidFill>
                <a:schemeClr val="tx1"/>
              </a:solidFill>
              <a:prstDash val="dash"/>
            </a:ln>
          </c:spPr>
          <c:marker>
            <c:symbol val="triangl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Blad1!$E$3:$E$49</c:f>
              <c:numCache>
                <c:formatCode>General</c:formatCode>
                <c:ptCount val="47"/>
                <c:pt idx="5">
                  <c:v>13</c:v>
                </c:pt>
                <c:pt idx="9">
                  <c:v>24</c:v>
                </c:pt>
                <c:pt idx="13">
                  <c:v>32</c:v>
                </c:pt>
                <c:pt idx="17">
                  <c:v>31</c:v>
                </c:pt>
                <c:pt idx="21">
                  <c:v>31</c:v>
                </c:pt>
                <c:pt idx="25">
                  <c:v>29</c:v>
                </c:pt>
                <c:pt idx="29">
                  <c:v>38</c:v>
                </c:pt>
                <c:pt idx="33">
                  <c:v>44</c:v>
                </c:pt>
                <c:pt idx="37">
                  <c:v>43</c:v>
                </c:pt>
                <c:pt idx="41">
                  <c:v>44</c:v>
                </c:pt>
                <c:pt idx="45">
                  <c:v>47</c:v>
                </c:pt>
              </c:numCache>
            </c:numRef>
          </c:val>
        </c:ser>
        <c:ser>
          <c:idx val="4"/>
          <c:order val="4"/>
          <c:tx>
            <c:strRef>
              <c:f>Blad1!$F$2</c:f>
              <c:strCache>
                <c:ptCount val="1"/>
                <c:pt idx="0">
                  <c:v>Sweden</c:v>
                </c:pt>
              </c:strCache>
            </c:strRef>
          </c:tx>
          <c:spPr>
            <a:ln w="25400">
              <a:solidFill>
                <a:schemeClr val="tx1"/>
              </a:solidFill>
              <a:prstDash val="lgDashDot"/>
            </a:ln>
          </c:spPr>
          <c:marker>
            <c:symbol val="circl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Blad1!$F$3:$F$49</c:f>
              <c:numCache>
                <c:formatCode>General</c:formatCode>
                <c:ptCount val="47"/>
                <c:pt idx="0">
                  <c:v>11.4</c:v>
                </c:pt>
                <c:pt idx="4">
                  <c:v>12.8</c:v>
                </c:pt>
                <c:pt idx="8">
                  <c:v>13.7</c:v>
                </c:pt>
                <c:pt idx="10">
                  <c:v>16</c:v>
                </c:pt>
                <c:pt idx="13">
                  <c:v>16</c:v>
                </c:pt>
                <c:pt idx="16">
                  <c:v>19.100000000000001</c:v>
                </c:pt>
                <c:pt idx="19">
                  <c:v>18.100000000000001</c:v>
                </c:pt>
                <c:pt idx="22">
                  <c:v>19.5</c:v>
                </c:pt>
                <c:pt idx="25">
                  <c:v>19.2</c:v>
                </c:pt>
                <c:pt idx="28">
                  <c:v>20.2</c:v>
                </c:pt>
                <c:pt idx="31">
                  <c:v>30</c:v>
                </c:pt>
                <c:pt idx="34">
                  <c:v>29.2</c:v>
                </c:pt>
                <c:pt idx="38">
                  <c:v>30.7</c:v>
                </c:pt>
                <c:pt idx="42">
                  <c:v>31.8</c:v>
                </c:pt>
                <c:pt idx="46">
                  <c:v>37.1</c:v>
                </c:pt>
              </c:numCache>
            </c:numRef>
          </c:val>
        </c:ser>
        <c:marker val="1"/>
        <c:axId val="147369984"/>
        <c:axId val="147372288"/>
      </c:lineChart>
      <c:catAx>
        <c:axId val="14736998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lang="sv-SE"/>
            </a:pPr>
            <a:endParaRPr lang="en-US"/>
          </a:p>
        </c:txPr>
        <c:crossAx val="147372288"/>
        <c:crosses val="autoZero"/>
        <c:auto val="1"/>
        <c:lblAlgn val="ctr"/>
        <c:lblOffset val="100"/>
        <c:tickLblSkip val="2"/>
      </c:catAx>
      <c:valAx>
        <c:axId val="147372288"/>
        <c:scaling>
          <c:orientation val="minMax"/>
          <c:max val="50"/>
          <c:min val="10"/>
        </c:scaling>
        <c:axPos val="l"/>
        <c:numFmt formatCode="General" sourceLinked="1"/>
        <c:tickLblPos val="nextTo"/>
        <c:txPr>
          <a:bodyPr/>
          <a:lstStyle/>
          <a:p>
            <a:pPr>
              <a:defRPr lang="sv-SE"/>
            </a:pPr>
            <a:endParaRPr lang="en-US"/>
          </a:p>
        </c:txPr>
        <c:crossAx val="14736998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/>
      <c:spPr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lang="sv-SE"/>
          </a:pPr>
          <a:endParaRPr lang="en-US"/>
        </a:p>
      </c:txPr>
    </c:legend>
    <c:plotVisOnly val="1"/>
    <c:dispBlanksAs val="span"/>
  </c:chart>
  <c:spPr>
    <a:ln>
      <a:solidFill>
        <a:schemeClr val="tx1">
          <a:lumMod val="50000"/>
          <a:lumOff val="50000"/>
        </a:schemeClr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Blad1!$B$2</c:f>
              <c:strCache>
                <c:ptCount val="1"/>
                <c:pt idx="0">
                  <c:v>Denmark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squar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Blad1!$A$3:$A$45</c:f>
              <c:numCache>
                <c:formatCode>General</c:formatCode>
                <c:ptCount val="43"/>
                <c:pt idx="0">
                  <c:v>1964</c:v>
                </c:pt>
                <c:pt idx="1">
                  <c:v>1965</c:v>
                </c:pt>
                <c:pt idx="2">
                  <c:v>1966</c:v>
                </c:pt>
                <c:pt idx="3">
                  <c:v>1967</c:v>
                </c:pt>
                <c:pt idx="4">
                  <c:v>1968</c:v>
                </c:pt>
                <c:pt idx="5">
                  <c:v>1969</c:v>
                </c:pt>
                <c:pt idx="6">
                  <c:v>1970</c:v>
                </c:pt>
                <c:pt idx="7">
                  <c:v>1971</c:v>
                </c:pt>
                <c:pt idx="8">
                  <c:v>1972</c:v>
                </c:pt>
                <c:pt idx="9">
                  <c:v>1973</c:v>
                </c:pt>
                <c:pt idx="10">
                  <c:v>1974</c:v>
                </c:pt>
                <c:pt idx="11">
                  <c:v>1975</c:v>
                </c:pt>
                <c:pt idx="12">
                  <c:v>1976</c:v>
                </c:pt>
                <c:pt idx="13">
                  <c:v>1977</c:v>
                </c:pt>
                <c:pt idx="14">
                  <c:v>1978</c:v>
                </c:pt>
                <c:pt idx="15">
                  <c:v>1979</c:v>
                </c:pt>
                <c:pt idx="16">
                  <c:v>1980</c:v>
                </c:pt>
                <c:pt idx="17">
                  <c:v>1981</c:v>
                </c:pt>
                <c:pt idx="18">
                  <c:v>1982</c:v>
                </c:pt>
                <c:pt idx="19">
                  <c:v>1983</c:v>
                </c:pt>
                <c:pt idx="20">
                  <c:v>1984</c:v>
                </c:pt>
                <c:pt idx="21">
                  <c:v>1985</c:v>
                </c:pt>
                <c:pt idx="22">
                  <c:v>1986</c:v>
                </c:pt>
                <c:pt idx="23">
                  <c:v>1987</c:v>
                </c:pt>
                <c:pt idx="24">
                  <c:v>1988</c:v>
                </c:pt>
                <c:pt idx="25">
                  <c:v>1989</c:v>
                </c:pt>
                <c:pt idx="26">
                  <c:v>1990</c:v>
                </c:pt>
                <c:pt idx="27">
                  <c:v>1991</c:v>
                </c:pt>
                <c:pt idx="28">
                  <c:v>1992</c:v>
                </c:pt>
                <c:pt idx="29">
                  <c:v>1993</c:v>
                </c:pt>
                <c:pt idx="30">
                  <c:v>1994</c:v>
                </c:pt>
                <c:pt idx="31">
                  <c:v>1995</c:v>
                </c:pt>
                <c:pt idx="32">
                  <c:v>1996</c:v>
                </c:pt>
                <c:pt idx="33">
                  <c:v>1997</c:v>
                </c:pt>
                <c:pt idx="34">
                  <c:v>1998</c:v>
                </c:pt>
                <c:pt idx="35">
                  <c:v>1999</c:v>
                </c:pt>
                <c:pt idx="36">
                  <c:v>2000</c:v>
                </c:pt>
                <c:pt idx="37">
                  <c:v>2001</c:v>
                </c:pt>
                <c:pt idx="38">
                  <c:v>2002</c:v>
                </c:pt>
                <c:pt idx="39">
                  <c:v>2003</c:v>
                </c:pt>
                <c:pt idx="40">
                  <c:v>2004</c:v>
                </c:pt>
                <c:pt idx="41">
                  <c:v>2005</c:v>
                </c:pt>
                <c:pt idx="42">
                  <c:v>2006</c:v>
                </c:pt>
              </c:numCache>
            </c:numRef>
          </c:cat>
          <c:val>
            <c:numRef>
              <c:f>Blad1!$B$3:$B$45</c:f>
              <c:numCache>
                <c:formatCode>General</c:formatCode>
                <c:ptCount val="43"/>
                <c:pt idx="7">
                  <c:v>16</c:v>
                </c:pt>
                <c:pt idx="9">
                  <c:v>32</c:v>
                </c:pt>
                <c:pt idx="11">
                  <c:v>25</c:v>
                </c:pt>
                <c:pt idx="13">
                  <c:v>27</c:v>
                </c:pt>
                <c:pt idx="15">
                  <c:v>23</c:v>
                </c:pt>
                <c:pt idx="17">
                  <c:v>28</c:v>
                </c:pt>
                <c:pt idx="20">
                  <c:v>23</c:v>
                </c:pt>
                <c:pt idx="23">
                  <c:v>23</c:v>
                </c:pt>
                <c:pt idx="24">
                  <c:v>27</c:v>
                </c:pt>
                <c:pt idx="26">
                  <c:v>21</c:v>
                </c:pt>
                <c:pt idx="30">
                  <c:v>28</c:v>
                </c:pt>
                <c:pt idx="34">
                  <c:v>26</c:v>
                </c:pt>
                <c:pt idx="37">
                  <c:v>29</c:v>
                </c:pt>
                <c:pt idx="41">
                  <c:v>37</c:v>
                </c:pt>
              </c:numCache>
            </c:numRef>
          </c:val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Finland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diamond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Blad1!$C$3:$C$45</c:f>
              <c:numCache>
                <c:formatCode>General</c:formatCode>
                <c:ptCount val="43"/>
                <c:pt idx="2">
                  <c:v>23</c:v>
                </c:pt>
                <c:pt idx="19">
                  <c:v>35</c:v>
                </c:pt>
                <c:pt idx="27">
                  <c:v>40</c:v>
                </c:pt>
                <c:pt idx="31">
                  <c:v>55</c:v>
                </c:pt>
                <c:pt idx="35">
                  <c:v>60</c:v>
                </c:pt>
                <c:pt idx="39">
                  <c:v>57</c:v>
                </c:pt>
              </c:numCache>
            </c:numRef>
          </c:val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Iceland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Blad1!$D$3:$D$45</c:f>
              <c:numCache>
                <c:formatCode>General</c:formatCode>
                <c:ptCount val="43"/>
                <c:pt idx="19">
                  <c:v>50</c:v>
                </c:pt>
                <c:pt idx="23">
                  <c:v>62</c:v>
                </c:pt>
                <c:pt idx="27">
                  <c:v>53</c:v>
                </c:pt>
                <c:pt idx="31">
                  <c:v>61</c:v>
                </c:pt>
                <c:pt idx="35">
                  <c:v>54</c:v>
                </c:pt>
                <c:pt idx="39">
                  <c:v>60</c:v>
                </c:pt>
              </c:numCache>
            </c:numRef>
          </c:val>
        </c:ser>
        <c:ser>
          <c:idx val="3"/>
          <c:order val="3"/>
          <c:tx>
            <c:strRef>
              <c:f>Blad1!$E$2</c:f>
              <c:strCache>
                <c:ptCount val="1"/>
                <c:pt idx="0">
                  <c:v>Norway</c:v>
                </c:pt>
              </c:strCache>
            </c:strRef>
          </c:tx>
          <c:spPr>
            <a:ln w="25400">
              <a:solidFill>
                <a:schemeClr val="tx1"/>
              </a:solidFill>
              <a:prstDash val="dash"/>
            </a:ln>
          </c:spPr>
          <c:marker>
            <c:symbol val="triangl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Blad1!$E$3:$E$45</c:f>
              <c:numCache>
                <c:formatCode>General</c:formatCode>
                <c:ptCount val="43"/>
                <c:pt idx="1">
                  <c:v>15</c:v>
                </c:pt>
                <c:pt idx="5">
                  <c:v>14</c:v>
                </c:pt>
                <c:pt idx="9">
                  <c:v>24</c:v>
                </c:pt>
                <c:pt idx="13">
                  <c:v>20</c:v>
                </c:pt>
                <c:pt idx="17">
                  <c:v>22</c:v>
                </c:pt>
                <c:pt idx="21">
                  <c:v>21</c:v>
                </c:pt>
                <c:pt idx="25">
                  <c:v>42</c:v>
                </c:pt>
                <c:pt idx="29">
                  <c:v>42</c:v>
                </c:pt>
                <c:pt idx="33">
                  <c:v>51</c:v>
                </c:pt>
                <c:pt idx="37">
                  <c:v>47</c:v>
                </c:pt>
                <c:pt idx="41">
                  <c:v>44</c:v>
                </c:pt>
              </c:numCache>
            </c:numRef>
          </c:val>
        </c:ser>
        <c:ser>
          <c:idx val="4"/>
          <c:order val="4"/>
          <c:tx>
            <c:strRef>
              <c:f>Blad1!$F$2</c:f>
              <c:strCache>
                <c:ptCount val="1"/>
                <c:pt idx="0">
                  <c:v>Sweden</c:v>
                </c:pt>
              </c:strCache>
            </c:strRef>
          </c:tx>
          <c:spPr>
            <a:ln w="25400">
              <a:solidFill>
                <a:schemeClr val="tx1"/>
              </a:solidFill>
              <a:prstDash val="lgDashDot"/>
            </a:ln>
          </c:spPr>
          <c:marker>
            <c:symbol val="circle"/>
            <c:size val="7"/>
            <c:spPr>
              <a:noFill/>
              <a:ln w="9525" cap="flat" cmpd="sng">
                <a:solidFill>
                  <a:schemeClr val="tx1"/>
                </a:solidFill>
                <a:prstDash val="solid"/>
                <a:round/>
              </a:ln>
            </c:spPr>
          </c:marker>
          <c:val>
            <c:numRef>
              <c:f>Blad1!$F$3:$F$45</c:f>
              <c:numCache>
                <c:formatCode>General</c:formatCode>
                <c:ptCount val="43"/>
                <c:pt idx="0">
                  <c:v>18</c:v>
                </c:pt>
                <c:pt idx="4">
                  <c:v>23</c:v>
                </c:pt>
                <c:pt idx="6">
                  <c:v>26</c:v>
                </c:pt>
                <c:pt idx="9">
                  <c:v>27</c:v>
                </c:pt>
                <c:pt idx="12">
                  <c:v>28</c:v>
                </c:pt>
                <c:pt idx="15">
                  <c:v>29</c:v>
                </c:pt>
                <c:pt idx="18">
                  <c:v>33</c:v>
                </c:pt>
                <c:pt idx="21">
                  <c:v>39</c:v>
                </c:pt>
                <c:pt idx="24">
                  <c:v>40</c:v>
                </c:pt>
                <c:pt idx="27">
                  <c:v>51</c:v>
                </c:pt>
                <c:pt idx="30">
                  <c:v>49</c:v>
                </c:pt>
                <c:pt idx="34">
                  <c:v>57</c:v>
                </c:pt>
                <c:pt idx="38">
                  <c:v>57</c:v>
                </c:pt>
                <c:pt idx="42">
                  <c:v>58</c:v>
                </c:pt>
              </c:numCache>
            </c:numRef>
          </c:val>
        </c:ser>
        <c:marker val="1"/>
        <c:axId val="147565184"/>
        <c:axId val="147580032"/>
      </c:lineChart>
      <c:catAx>
        <c:axId val="14756518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lang="sv-SE"/>
            </a:pPr>
            <a:endParaRPr lang="en-US"/>
          </a:p>
        </c:txPr>
        <c:crossAx val="147580032"/>
        <c:crosses val="autoZero"/>
        <c:auto val="1"/>
        <c:lblAlgn val="ctr"/>
        <c:lblOffset val="100"/>
      </c:catAx>
      <c:valAx>
        <c:axId val="147580032"/>
        <c:scaling>
          <c:orientation val="minMax"/>
          <c:max val="65"/>
          <c:min val="10"/>
        </c:scaling>
        <c:axPos val="l"/>
        <c:numFmt formatCode="General" sourceLinked="1"/>
        <c:tickLblPos val="nextTo"/>
        <c:txPr>
          <a:bodyPr/>
          <a:lstStyle/>
          <a:p>
            <a:pPr>
              <a:defRPr lang="sv-SE"/>
            </a:pPr>
            <a:endParaRPr lang="en-US"/>
          </a:p>
        </c:txPr>
        <c:crossAx val="14756518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/>
      <c:spPr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lang="sv-SE"/>
          </a:pPr>
          <a:endParaRPr lang="en-US"/>
        </a:p>
      </c:txPr>
    </c:legend>
    <c:plotVisOnly val="1"/>
    <c:dispBlanksAs val="span"/>
  </c:chart>
  <c:spPr>
    <a:ln>
      <a:solidFill>
        <a:schemeClr val="tx1">
          <a:lumMod val="50000"/>
          <a:lumOff val="50000"/>
        </a:schemeClr>
      </a:solidFill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0.00742</cdr:x>
      <cdr:y>0.4</cdr:y>
    </cdr:from>
    <cdr:to>
      <cdr:x>0.04697</cdr:x>
      <cdr:y>0.55248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57151" y="1924051"/>
          <a:ext cx="304800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0.42889</cdr:x>
      <cdr:y>0.83189</cdr:y>
    </cdr:from>
    <cdr:to>
      <cdr:x>0.54535</cdr:x>
      <cdr:y>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795143" y="4572000"/>
          <a:ext cx="1030535" cy="9239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sv-SE" sz="1100"/>
        </a:p>
        <a:p xmlns:a="http://schemas.openxmlformats.org/drawingml/2006/main">
          <a:endParaRPr lang="sv-SE" sz="1100"/>
        </a:p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</cdr:x>
      <cdr:y>0.37138</cdr:y>
    </cdr:from>
    <cdr:to>
      <cdr:x>0.03978</cdr:x>
      <cdr:y>0.5026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0" y="2041059"/>
          <a:ext cx="356893" cy="721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 anchor="t" anchorCtr="1">
          <a:spAutoFit/>
        </a:bodyPr>
        <a:lstStyle xmlns:a="http://schemas.openxmlformats.org/drawingml/2006/main"/>
        <a:p xmlns:a="http://schemas.openxmlformats.org/drawingml/2006/main">
          <a:endParaRPr lang="sv-SE" sz="1100" b="1"/>
        </a:p>
      </cdr:txBody>
    </cdr:sp>
  </cdr:relSizeAnchor>
  <cdr:relSizeAnchor xmlns:cdr="http://schemas.openxmlformats.org/drawingml/2006/chartDrawing">
    <cdr:from>
      <cdr:x>0.42889</cdr:x>
      <cdr:y>0.83189</cdr:y>
    </cdr:from>
    <cdr:to>
      <cdr:x>0.54535</cdr:x>
      <cdr:y>1</cdr:y>
    </cdr:to>
    <cdr:sp macro="" textlink="">
      <cdr:nvSpPr>
        <cdr:cNvPr id="4" name="textruta 1"/>
        <cdr:cNvSpPr txBox="1"/>
      </cdr:nvSpPr>
      <cdr:spPr>
        <a:xfrm xmlns:a="http://schemas.openxmlformats.org/drawingml/2006/main">
          <a:off x="3795143" y="4572000"/>
          <a:ext cx="1030535" cy="9239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sv-SE" sz="1100"/>
        </a:p>
        <a:p xmlns:a="http://schemas.openxmlformats.org/drawingml/2006/main">
          <a:endParaRPr lang="sv-SE" sz="1100"/>
        </a:p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</cdr:x>
      <cdr:y>0.37138</cdr:y>
    </cdr:from>
    <cdr:to>
      <cdr:x>0.03978</cdr:x>
      <cdr:y>0.5026</cdr:y>
    </cdr:to>
    <cdr:sp macro="" textlink="">
      <cdr:nvSpPr>
        <cdr:cNvPr id="5" name="textruta 2"/>
        <cdr:cNvSpPr txBox="1"/>
      </cdr:nvSpPr>
      <cdr:spPr>
        <a:xfrm xmlns:a="http://schemas.openxmlformats.org/drawingml/2006/main">
          <a:off x="0" y="2041059"/>
          <a:ext cx="356893" cy="721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 anchor="t" anchorCtr="1">
          <a:spAutoFit/>
        </a:bodyPr>
        <a:lstStyle xmlns:a="http://schemas.openxmlformats.org/drawingml/2006/main"/>
        <a:p xmlns:a="http://schemas.openxmlformats.org/drawingml/2006/main">
          <a:endParaRPr lang="sv-SE" sz="11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B679913-24CD-4B3E-A778-522B527769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523B80-F370-43F2-8CF3-0603D11CBD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13C4-49F5-4DEC-8B45-AF5FFB8AF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0476B08-0E7F-48EF-9597-A61387F16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D51C9-1965-441C-BEED-0F100662C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D8232E-AA78-47CE-A929-43B5C4010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6025D7-4802-4C5C-A2A1-D35DF65C02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59EA-504F-4BB5-8115-AB7496C1F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29AF14-941E-45C7-9333-8A0F630C0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6FCD23-A6CA-4899-A9D7-4155DF905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E8178D-B481-4984-9319-2B9E88BB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AB9264-09AA-4659-952B-4E0B0B0F8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C029B0-C473-40FE-9054-EB546084FC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BFEB32-DD99-43CC-8D90-728EBEFBE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33800"/>
            <a:ext cx="8305800" cy="159861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200" dirty="0" smtClean="0"/>
              <a:t>Nordic Political Parties</a:t>
            </a:r>
          </a:p>
          <a:p>
            <a:pPr algn="ctr">
              <a:lnSpc>
                <a:spcPct val="90000"/>
              </a:lnSpc>
            </a:pPr>
            <a:r>
              <a:rPr lang="en-US" sz="3200" smtClean="0"/>
              <a:t>And voters</a:t>
            </a:r>
            <a:endParaRPr lang="en-US" sz="32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534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POLI 120E: Scandinavian Politics </a:t>
            </a:r>
            <a:br>
              <a:rPr lang="en-US" dirty="0" smtClean="0"/>
            </a:br>
            <a:r>
              <a:rPr lang="en-US" sz="3100" dirty="0" smtClean="0"/>
              <a:t>Prof. Kaare W. </a:t>
            </a:r>
            <a:r>
              <a:rPr lang="en-US" sz="3100" dirty="0" err="1" smtClean="0"/>
              <a:t>Strøm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UC San Diego</a:t>
            </a:r>
            <a:endParaRPr lang="en-US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1625"/>
            <a:ext cx="8534400" cy="765175"/>
          </a:xfrm>
        </p:spPr>
        <p:txBody>
          <a:bodyPr/>
          <a:lstStyle/>
          <a:p>
            <a:pPr algn="ctr"/>
            <a:r>
              <a:rPr lang="en-US" dirty="0"/>
              <a:t>Denmark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81FA-3FC6-4AA5-AD2D-9880DC981650}" type="slidenum">
              <a:rPr lang="en-US"/>
              <a:pPr/>
              <a:t>10</a:t>
            </a:fld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150225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1920s: Strongest social democrats</a:t>
            </a:r>
          </a:p>
          <a:p>
            <a:pPr>
              <a:lnSpc>
                <a:spcPct val="90000"/>
              </a:lnSpc>
            </a:pPr>
            <a:r>
              <a:rPr lang="en-US" dirty="0"/>
              <a:t>1970s-: Greatest decline for social democrats</a:t>
            </a:r>
          </a:p>
          <a:p>
            <a:pPr>
              <a:lnSpc>
                <a:spcPct val="90000"/>
              </a:lnSpc>
            </a:pPr>
            <a:r>
              <a:rPr lang="en-US" dirty="0"/>
              <a:t>Rural segment captures liberal party</a:t>
            </a:r>
          </a:p>
          <a:p>
            <a:pPr>
              <a:lnSpc>
                <a:spcPct val="90000"/>
              </a:lnSpc>
            </a:pPr>
            <a:r>
              <a:rPr lang="en-US" dirty="0"/>
              <a:t>Strongest liberal party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Biggest “earthquake election” with populist protest </a:t>
            </a:r>
            <a:r>
              <a:rPr lang="en-US" dirty="0"/>
              <a:t>party (</a:t>
            </a:r>
            <a:r>
              <a:rPr lang="en-US" dirty="0" err="1"/>
              <a:t>Glistrup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Why?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Most </a:t>
            </a:r>
            <a:r>
              <a:rPr lang="en-US" dirty="0"/>
              <a:t>affected by EU </a:t>
            </a:r>
            <a:r>
              <a:rPr lang="en-US" dirty="0" smtClean="0"/>
              <a:t>politics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Lowest barrier for small parties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1"/>
            <a:ext cx="8226425" cy="762000"/>
          </a:xfrm>
        </p:spPr>
        <p:txBody>
          <a:bodyPr/>
          <a:lstStyle/>
          <a:p>
            <a:pPr algn="ctr"/>
            <a:r>
              <a:rPr lang="en-US" dirty="0"/>
              <a:t>Norway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132F-A79A-4B65-A127-8CD049573E40}" type="slidenum">
              <a:rPr lang="en-US"/>
              <a:pPr/>
              <a:t>11</a:t>
            </a:fld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8302625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Strongest Christian </a:t>
            </a:r>
            <a:r>
              <a:rPr lang="en-US" dirty="0" smtClean="0"/>
              <a:t>party, esp. 1970s-2005</a:t>
            </a:r>
            <a:endParaRPr lang="en-US" dirty="0"/>
          </a:p>
          <a:p>
            <a:r>
              <a:rPr lang="en-US" dirty="0"/>
              <a:t>Most spectacular decline of </a:t>
            </a:r>
            <a:r>
              <a:rPr lang="en-US" dirty="0" smtClean="0"/>
              <a:t>Liberals</a:t>
            </a:r>
          </a:p>
          <a:p>
            <a:r>
              <a:rPr lang="en-US" dirty="0" smtClean="0"/>
              <a:t>Weakest far left (Socialist Left) and Greens in </a:t>
            </a:r>
            <a:r>
              <a:rPr lang="en-US" dirty="0" smtClean="0"/>
              <a:t>Scandinavia</a:t>
            </a:r>
          </a:p>
          <a:p>
            <a:r>
              <a:rPr lang="en-US" dirty="0" smtClean="0"/>
              <a:t>Frequent alternation in government since 1960s</a:t>
            </a:r>
            <a:endParaRPr lang="en-US" dirty="0"/>
          </a:p>
          <a:p>
            <a:r>
              <a:rPr lang="en-US" dirty="0" smtClean="0"/>
              <a:t>Populist </a:t>
            </a:r>
            <a:r>
              <a:rPr lang="en-US" dirty="0"/>
              <a:t>party (Progress</a:t>
            </a:r>
            <a:r>
              <a:rPr lang="en-US" dirty="0" smtClean="0"/>
              <a:t>) in government coalition since 2013</a:t>
            </a:r>
            <a:endParaRPr lang="en-US" dirty="0"/>
          </a:p>
          <a:p>
            <a:r>
              <a:rPr lang="en-US" dirty="0" smtClean="0"/>
              <a:t>First </a:t>
            </a:r>
            <a:r>
              <a:rPr lang="en-US" dirty="0"/>
              <a:t>“bourgeois” </a:t>
            </a:r>
            <a:r>
              <a:rPr lang="en-US" dirty="0" smtClean="0"/>
              <a:t>(center-right) coalition </a:t>
            </a:r>
            <a:r>
              <a:rPr lang="en-US" dirty="0"/>
              <a:t>(1963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More traditional values than S, DK</a:t>
            </a:r>
          </a:p>
          <a:p>
            <a:pPr lvl="1"/>
            <a:r>
              <a:rPr lang="en-US" dirty="0" smtClean="0"/>
              <a:t>Continuing importance of nationalism</a:t>
            </a:r>
          </a:p>
          <a:p>
            <a:pPr lvl="1"/>
            <a:r>
              <a:rPr lang="en-US" dirty="0" smtClean="0"/>
              <a:t>Experience of World War II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7630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Finland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67199" y="1371600"/>
            <a:ext cx="4648201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Greatest fragmentation</a:t>
            </a:r>
          </a:p>
          <a:p>
            <a:r>
              <a:rPr lang="en-US" sz="2400" dirty="0" smtClean="0"/>
              <a:t>Weak social democrats</a:t>
            </a:r>
          </a:p>
          <a:p>
            <a:r>
              <a:rPr lang="en-US" sz="2400" dirty="0" smtClean="0"/>
              <a:t>Strongest communists</a:t>
            </a:r>
          </a:p>
          <a:p>
            <a:r>
              <a:rPr lang="en-US" sz="2400" dirty="0" smtClean="0"/>
              <a:t>Strongest agrarians</a:t>
            </a:r>
          </a:p>
          <a:p>
            <a:r>
              <a:rPr lang="en-US" sz="2400" dirty="0" smtClean="0"/>
              <a:t>Significant linguistic minority party (Swedish People’s Party)</a:t>
            </a:r>
          </a:p>
          <a:p>
            <a:r>
              <a:rPr lang="en-US" sz="2400" dirty="0" smtClean="0"/>
              <a:t>Least pronounced bloc </a:t>
            </a:r>
            <a:r>
              <a:rPr lang="en-US" sz="2400" dirty="0" smtClean="0"/>
              <a:t>politics</a:t>
            </a:r>
          </a:p>
          <a:p>
            <a:r>
              <a:rPr lang="en-US" sz="2400" dirty="0" smtClean="0"/>
              <a:t>From unstable to stable governments</a:t>
            </a:r>
            <a:endParaRPr lang="en-US" sz="2400" dirty="0" smtClean="0"/>
          </a:p>
          <a:p>
            <a:r>
              <a:rPr lang="en-US" sz="2400" dirty="0" smtClean="0"/>
              <a:t>Why?</a:t>
            </a:r>
          </a:p>
          <a:p>
            <a:pPr lvl="1"/>
            <a:r>
              <a:rPr lang="en-US" sz="2400" dirty="0" smtClean="0"/>
              <a:t>Most rural Nordic country</a:t>
            </a:r>
          </a:p>
          <a:p>
            <a:pPr lvl="1"/>
            <a:r>
              <a:rPr lang="en-US" sz="2400" dirty="0" smtClean="0"/>
              <a:t>Late industrialization</a:t>
            </a:r>
          </a:p>
          <a:p>
            <a:pPr lvl="1"/>
            <a:r>
              <a:rPr lang="en-US" sz="2400" dirty="0" smtClean="0"/>
              <a:t>Legacy of War of Independence and World War II</a:t>
            </a:r>
          </a:p>
          <a:p>
            <a:endParaRPr lang="en-US" dirty="0"/>
          </a:p>
        </p:txBody>
      </p:sp>
      <p:pic>
        <p:nvPicPr>
          <p:cNvPr id="131074" name="Picture 2" descr="http://upload.wikimedia.org/wikipedia/commons/thumb/5/5d/Eduskuntavaalit_2011.svg/220px-Eduskuntavaalit_2011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4191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6425" cy="765175"/>
          </a:xfrm>
        </p:spPr>
        <p:txBody>
          <a:bodyPr/>
          <a:lstStyle/>
          <a:p>
            <a:pPr algn="ctr"/>
            <a:r>
              <a:rPr lang="en-US" dirty="0"/>
              <a:t>Iceland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017D-6195-4C31-97DB-DCED8C8AD185}" type="slidenum">
              <a:rPr lang="en-US"/>
              <a:pPr/>
              <a:t>13</a:t>
            </a:fld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6425" cy="4953000"/>
          </a:xfrm>
        </p:spPr>
        <p:txBody>
          <a:bodyPr/>
          <a:lstStyle/>
          <a:p>
            <a:r>
              <a:rPr lang="en-US" sz="2400" dirty="0"/>
              <a:t>Only country where liberals and conservatives have merged</a:t>
            </a:r>
          </a:p>
          <a:p>
            <a:r>
              <a:rPr lang="en-US" sz="2400" dirty="0"/>
              <a:t>Only country where the right bloc has tended to dominate the left</a:t>
            </a:r>
          </a:p>
          <a:p>
            <a:r>
              <a:rPr lang="en-US" sz="2400" dirty="0"/>
              <a:t>Independence party (center-right) dominant party</a:t>
            </a:r>
          </a:p>
          <a:p>
            <a:r>
              <a:rPr lang="en-US" sz="2400" dirty="0"/>
              <a:t>Weakest social </a:t>
            </a:r>
            <a:r>
              <a:rPr lang="en-US" sz="2400" dirty="0" smtClean="0"/>
              <a:t>democrats, strongest Green-Left</a:t>
            </a:r>
          </a:p>
          <a:p>
            <a:r>
              <a:rPr lang="en-US" sz="2400" dirty="0" smtClean="0"/>
              <a:t>Strong volatility (vote fluctuations) in recent decades</a:t>
            </a:r>
            <a:endParaRPr lang="en-US" sz="2400" dirty="0"/>
          </a:p>
          <a:p>
            <a:r>
              <a:rPr lang="en-US" sz="2400" dirty="0" smtClean="0"/>
              <a:t>Why?</a:t>
            </a:r>
          </a:p>
          <a:p>
            <a:pPr lvl="1"/>
            <a:r>
              <a:rPr lang="en-US" sz="2000" dirty="0" smtClean="0"/>
              <a:t>Late independence, small size means national independence is important</a:t>
            </a:r>
          </a:p>
          <a:p>
            <a:pPr lvl="1"/>
            <a:r>
              <a:rPr lang="en-US" sz="2000" dirty="0" smtClean="0"/>
              <a:t>No large-scale industrial economy</a:t>
            </a:r>
          </a:p>
          <a:p>
            <a:pPr lvl="1"/>
            <a:r>
              <a:rPr lang="en-US" sz="2000" dirty="0" smtClean="0"/>
              <a:t>Important foreign powers are US, UK (not USSR)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990600"/>
          </a:xfrm>
        </p:spPr>
        <p:txBody>
          <a:bodyPr/>
          <a:lstStyle/>
          <a:p>
            <a:pPr algn="ctr"/>
            <a:r>
              <a:rPr lang="en-US" sz="2800" dirty="0" smtClean="0"/>
              <a:t>Public Subsidies for Swedish Political Parties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SEK per party member (Sweden), 1989-2008, in 2008 prices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Diagram 1"/>
          <p:cNvGraphicFramePr>
            <a:graphicFrameLocks noGrp="1"/>
          </p:cNvGraphicFramePr>
          <p:nvPr>
            <p:ph sz="quarter" idx="1"/>
          </p:nvPr>
        </p:nvGraphicFramePr>
        <p:xfrm>
          <a:off x="152400" y="1295400"/>
          <a:ext cx="8839200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Party Coalitions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A2C-35CF-4762-B3D3-125693F0B568}" type="slidenum">
              <a:rPr lang="en-US"/>
              <a:pPr/>
              <a:t>15</a:t>
            </a:fld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29200" y="1371600"/>
            <a:ext cx="39624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100" dirty="0" smtClean="0"/>
              <a:t>Non-socialist or Center-Right </a:t>
            </a:r>
            <a:r>
              <a:rPr lang="en-US" sz="2100" dirty="0" smtClean="0"/>
              <a:t>(</a:t>
            </a:r>
            <a:r>
              <a:rPr lang="en-US" sz="2100" dirty="0" smtClean="0"/>
              <a:t>N, S, DK</a:t>
            </a:r>
            <a:r>
              <a:rPr lang="en-US" sz="2100" dirty="0" smtClean="0"/>
              <a:t>)</a:t>
            </a:r>
            <a:endParaRPr lang="en-US" sz="2100" dirty="0"/>
          </a:p>
          <a:p>
            <a:pPr lvl="1">
              <a:lnSpc>
                <a:spcPct val="90000"/>
              </a:lnSpc>
            </a:pPr>
            <a:r>
              <a:rPr lang="en-US" sz="1900" dirty="0"/>
              <a:t>Conservatives, Liberals, Agrarians, Christians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Popular Front/Left (S)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Social democrats, Communists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Red-Green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Social democrats, </a:t>
            </a:r>
            <a:r>
              <a:rPr lang="en-US" sz="1900" dirty="0" smtClean="0"/>
              <a:t>Agrarians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Social democrats, Greens</a:t>
            </a:r>
            <a:endParaRPr lang="en-US" sz="1900" dirty="0"/>
          </a:p>
          <a:p>
            <a:pPr>
              <a:lnSpc>
                <a:spcPct val="90000"/>
              </a:lnSpc>
            </a:pPr>
            <a:r>
              <a:rPr lang="en-US" sz="2100" dirty="0"/>
              <a:t>Lib-Lab (DK, S)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Social democrats, Liberals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Center (FIN)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Social democrats, agrarians, liberals </a:t>
            </a:r>
            <a:r>
              <a:rPr lang="en-US" sz="1900" dirty="0" smtClean="0"/>
              <a:t>+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100" dirty="0"/>
              <a:t>Rainbow (FIN)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Conservatives through Social Democrats, </a:t>
            </a:r>
            <a:r>
              <a:rPr lang="en-US" sz="1900" dirty="0" smtClean="0"/>
              <a:t>Greens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Blue-Blue (N)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Conservatives and Populist Right</a:t>
            </a:r>
            <a:endParaRPr lang="en-US" sz="1900" dirty="0"/>
          </a:p>
        </p:txBody>
      </p:sp>
      <p:pic>
        <p:nvPicPr>
          <p:cNvPr id="97282" name="Picture 2" descr="http://i.dailymail.co.uk/i/pix/2014/12/03/6UY350ClU-HSK1-2858854-Sweden_s_Prime_Minister_Stefan_Lofven_Social_Democrats_second_fr-a-5_14176244240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48768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8686800" cy="761999"/>
          </a:xfrm>
        </p:spPr>
        <p:txBody>
          <a:bodyPr/>
          <a:lstStyle/>
          <a:p>
            <a:pPr algn="ctr"/>
            <a:r>
              <a:rPr lang="en-US" b="1" dirty="0" smtClean="0"/>
              <a:t>Nordic Parties and Executives, 2020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517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387545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Iceland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Sweden</a:t>
                      </a:r>
                      <a:endParaRPr lang="en-US" dirty="0"/>
                    </a:p>
                  </a:txBody>
                  <a:tcPr/>
                </a:tc>
              </a:tr>
              <a:tr h="38754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Election Year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2018</a:t>
                      </a:r>
                      <a:endParaRPr lang="en-US" sz="1400" b="1" dirty="0"/>
                    </a:p>
                  </a:txBody>
                  <a:tcPr/>
                </a:tc>
              </a:tr>
              <a:tr h="61829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Party 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Social</a:t>
                      </a:r>
                      <a:r>
                        <a:rPr lang="en-US" sz="1200" baseline="0" dirty="0" smtClean="0"/>
                        <a:t> Democrats 25.9%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Social Democrats 17.7%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Independence </a:t>
                      </a:r>
                    </a:p>
                    <a:p>
                      <a:pPr algn="ctr"/>
                      <a:r>
                        <a:rPr lang="en-US" sz="1200" dirty="0" smtClean="0"/>
                        <a:t>25.2%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Labor (Social</a:t>
                      </a:r>
                      <a:r>
                        <a:rPr lang="en-US" sz="1200" baseline="0" dirty="0" smtClean="0"/>
                        <a:t> Democrats)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27.4%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Social Democrats</a:t>
                      </a:r>
                    </a:p>
                    <a:p>
                      <a:pPr algn="ctr"/>
                      <a:r>
                        <a:rPr lang="en-US" sz="1200" dirty="0" smtClean="0"/>
                        <a:t>28.3%</a:t>
                      </a:r>
                      <a:endParaRPr lang="en-US" sz="1200" dirty="0"/>
                    </a:p>
                  </a:txBody>
                  <a:tcPr/>
                </a:tc>
              </a:tr>
              <a:tr h="76447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Party 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Liberals </a:t>
                      </a:r>
                      <a:r>
                        <a:rPr lang="en-US" sz="1200" baseline="0" dirty="0" smtClean="0"/>
                        <a:t> 23.4</a:t>
                      </a:r>
                      <a:r>
                        <a:rPr lang="en-US" sz="1200" dirty="0" smtClean="0"/>
                        <a:t>%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Finns Party 17.5%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Left-Green Movement 16.9</a:t>
                      </a:r>
                      <a:r>
                        <a:rPr lang="en-US" sz="1200" baseline="0" dirty="0" smtClean="0"/>
                        <a:t>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Conservatives</a:t>
                      </a:r>
                    </a:p>
                    <a:p>
                      <a:pPr algn="ctr"/>
                      <a:r>
                        <a:rPr lang="en-US" sz="1200" dirty="0" smtClean="0"/>
                        <a:t>25.0%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Moderate</a:t>
                      </a:r>
                      <a:r>
                        <a:rPr lang="en-US" sz="1200" baseline="0" dirty="0" smtClean="0"/>
                        <a:t> Unity (Cons)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19.8%</a:t>
                      </a:r>
                      <a:endParaRPr lang="en-US" sz="1200" dirty="0"/>
                    </a:p>
                  </a:txBody>
                  <a:tcPr/>
                </a:tc>
              </a:tr>
              <a:tr h="76447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Party 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Danish People’s Party</a:t>
                      </a:r>
                      <a:r>
                        <a:rPr lang="en-US" sz="1200" baseline="0" dirty="0" smtClean="0"/>
                        <a:t> 8.7%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National Coalition (Cons) 17.0</a:t>
                      </a:r>
                      <a:r>
                        <a:rPr lang="en-US" sz="1200" baseline="0" dirty="0" smtClean="0"/>
                        <a:t>%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Progressive</a:t>
                      </a:r>
                      <a:r>
                        <a:rPr lang="en-US" sz="1200" baseline="0" dirty="0" smtClean="0"/>
                        <a:t> Party 10.7</a:t>
                      </a:r>
                      <a:r>
                        <a:rPr lang="en-US" sz="1200" dirty="0" smtClean="0"/>
                        <a:t>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Progress</a:t>
                      </a:r>
                      <a:r>
                        <a:rPr lang="en-US" sz="1200" baseline="0" dirty="0" smtClean="0"/>
                        <a:t> (Populist Right)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15.2%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Sweden</a:t>
                      </a:r>
                      <a:r>
                        <a:rPr lang="en-US" sz="1200" baseline="0" dirty="0" smtClean="0"/>
                        <a:t> Democrats 17.5%</a:t>
                      </a:r>
                      <a:endParaRPr lang="en-US" sz="1200" dirty="0"/>
                    </a:p>
                  </a:txBody>
                  <a:tcPr/>
                </a:tc>
              </a:tr>
              <a:tr h="76447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Prime</a:t>
                      </a:r>
                      <a:r>
                        <a:rPr lang="en-US" sz="1400" b="1" baseline="0" dirty="0" smtClean="0"/>
                        <a:t> Minister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Mette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Frederiksen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Sanna</a:t>
                      </a:r>
                      <a:r>
                        <a:rPr lang="en-US" sz="1200" b="0" dirty="0" smtClean="0"/>
                        <a:t> Marin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Katrin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Jakobsdottir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Erna Solberg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Stefan </a:t>
                      </a:r>
                      <a:r>
                        <a:rPr lang="en-US" sz="1200" b="0" dirty="0" err="1" smtClean="0"/>
                        <a:t>Löfven</a:t>
                      </a:r>
                      <a:endParaRPr lang="en-US" sz="1200" b="0" dirty="0"/>
                    </a:p>
                  </a:txBody>
                  <a:tcPr/>
                </a:tc>
              </a:tr>
              <a:tr h="541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PM Party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Social</a:t>
                      </a:r>
                      <a:r>
                        <a:rPr lang="en-US" sz="1200" baseline="0" dirty="0" smtClean="0"/>
                        <a:t> Democrat</a:t>
                      </a:r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 Social Democrats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Left-Green Movement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Conservatives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Social</a:t>
                      </a:r>
                      <a:r>
                        <a:rPr lang="en-US" sz="1200" baseline="0" dirty="0" smtClean="0"/>
                        <a:t> Democrats</a:t>
                      </a:r>
                      <a:endParaRPr lang="en-US" sz="1200" dirty="0"/>
                    </a:p>
                  </a:txBody>
                  <a:tcPr/>
                </a:tc>
              </a:tr>
              <a:tr h="541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President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Monarchy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Sauli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Niniisto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Guðni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Thorlacius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Jóhannesson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Monarchy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Monarchy</a:t>
                      </a:r>
                      <a:endParaRPr lang="en-US" sz="1200" dirty="0"/>
                    </a:p>
                  </a:txBody>
                  <a:tcPr/>
                </a:tc>
              </a:tr>
              <a:tr h="38754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Pres Party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Conservative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Non-Partisan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0412" cy="841375"/>
          </a:xfrm>
        </p:spPr>
        <p:txBody>
          <a:bodyPr/>
          <a:lstStyle/>
          <a:p>
            <a:pPr algn="ctr"/>
            <a:r>
              <a:rPr lang="en-US" dirty="0" smtClean="0"/>
              <a:t>Nordic Voters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824-85FC-4917-9B9F-99FB5FE4D9B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378825" cy="4953000"/>
          </a:xfrm>
        </p:spPr>
        <p:txBody>
          <a:bodyPr/>
          <a:lstStyle/>
          <a:p>
            <a:r>
              <a:rPr lang="en-US" dirty="0"/>
              <a:t>High but declining </a:t>
            </a:r>
            <a:r>
              <a:rPr lang="en-US" dirty="0" smtClean="0"/>
              <a:t>turnout</a:t>
            </a:r>
          </a:p>
          <a:p>
            <a:r>
              <a:rPr lang="en-US" dirty="0" smtClean="0"/>
              <a:t>High but declining levels of party membership and identification</a:t>
            </a:r>
            <a:endParaRPr lang="en-US" dirty="0"/>
          </a:p>
          <a:p>
            <a:r>
              <a:rPr lang="en-US" dirty="0" smtClean="0"/>
              <a:t>Traditionally </a:t>
            </a:r>
            <a:r>
              <a:rPr lang="en-US" dirty="0"/>
              <a:t>strong but declining class voting</a:t>
            </a:r>
          </a:p>
          <a:p>
            <a:r>
              <a:rPr lang="en-US" dirty="0"/>
              <a:t>Increasing gender, </a:t>
            </a:r>
            <a:r>
              <a:rPr lang="en-US" dirty="0" err="1"/>
              <a:t>sectoral</a:t>
            </a:r>
            <a:r>
              <a:rPr lang="en-US" dirty="0"/>
              <a:t> voting</a:t>
            </a:r>
          </a:p>
          <a:p>
            <a:r>
              <a:rPr lang="en-US" dirty="0" smtClean="0"/>
              <a:t>Increasing </a:t>
            </a:r>
            <a:r>
              <a:rPr lang="en-US" dirty="0"/>
              <a:t>volatility</a:t>
            </a:r>
          </a:p>
          <a:p>
            <a:r>
              <a:rPr lang="en-US" dirty="0"/>
              <a:t>Increasing candidate </a:t>
            </a:r>
            <a:r>
              <a:rPr lang="en-US" dirty="0" smtClean="0"/>
              <a:t>orientation, boosted by changes in electoral laws in Sweden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Voter Turnout in the Nordic Countries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Diagram 1"/>
          <p:cNvGraphicFramePr>
            <a:graphicFrameLocks noGrp="1"/>
          </p:cNvGraphicFramePr>
          <p:nvPr>
            <p:ph sz="quarter" idx="1"/>
          </p:nvPr>
        </p:nvGraphicFramePr>
        <p:xfrm>
          <a:off x="228600" y="1371600"/>
          <a:ext cx="8762999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Party Membership in the Nordic Countries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Diagram 4"/>
          <p:cNvGraphicFramePr>
            <a:graphicFrameLocks noGrp="1"/>
          </p:cNvGraphicFramePr>
          <p:nvPr>
            <p:ph sz="quarter" idx="1"/>
          </p:nvPr>
        </p:nvGraphicFramePr>
        <p:xfrm>
          <a:off x="228600" y="1527174"/>
          <a:ext cx="8686800" cy="502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5175"/>
          </a:xfrm>
        </p:spPr>
        <p:txBody>
          <a:bodyPr/>
          <a:lstStyle/>
          <a:p>
            <a:pPr algn="ctr"/>
            <a:r>
              <a:rPr lang="en-US" dirty="0" smtClean="0"/>
              <a:t>Agenda for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302625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How have critical historical junctures affected the Scandinavian party systems?</a:t>
            </a:r>
          </a:p>
          <a:p>
            <a:r>
              <a:rPr lang="en-US" dirty="0" smtClean="0"/>
              <a:t>National variations on the five-party model</a:t>
            </a:r>
          </a:p>
          <a:p>
            <a:r>
              <a:rPr lang="en-US" dirty="0" smtClean="0"/>
              <a:t>How have the party systems changed?</a:t>
            </a:r>
          </a:p>
          <a:p>
            <a:r>
              <a:rPr lang="en-US" dirty="0" smtClean="0"/>
              <a:t>What coalitions do Nordic parties build?</a:t>
            </a:r>
          </a:p>
          <a:p>
            <a:r>
              <a:rPr lang="en-US" dirty="0" smtClean="0"/>
              <a:t>How has the behavior of Nordic voters changed?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Party Identification in the Nordic Countries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Diagram 7"/>
          <p:cNvGraphicFramePr>
            <a:graphicFrameLocks noGrp="1"/>
          </p:cNvGraphicFramePr>
          <p:nvPr>
            <p:ph sz="quarter" idx="1"/>
          </p:nvPr>
        </p:nvGraphicFramePr>
        <p:xfrm>
          <a:off x="228600" y="14478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Class Voting 1960-2000</a:t>
            </a:r>
            <a:br>
              <a:rPr lang="en-US" sz="4000" dirty="0"/>
            </a:br>
            <a:r>
              <a:rPr lang="en-US" sz="3100" dirty="0"/>
              <a:t>Alford Index</a:t>
            </a:r>
          </a:p>
        </p:txBody>
      </p:sp>
      <p:graphicFrame>
        <p:nvGraphicFramePr>
          <p:cNvPr id="95239" name="Object 7"/>
          <p:cNvGraphicFramePr>
            <a:graphicFrameLocks noChangeAspect="1"/>
          </p:cNvGraphicFramePr>
          <p:nvPr>
            <p:ph type="chart" idx="1"/>
          </p:nvPr>
        </p:nvGraphicFramePr>
        <p:xfrm>
          <a:off x="152400" y="1295400"/>
          <a:ext cx="8839199" cy="5410199"/>
        </p:xfrm>
        <a:graphic>
          <a:graphicData uri="http://schemas.openxmlformats.org/presentationml/2006/ole">
            <p:oleObj spid="_x0000_s140290" name="Chart" r:id="rId3" imgW="6095863" imgH="4067055" progId="MSGraph.Chart.8">
              <p:embed followColorScheme="full"/>
            </p:oleObj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278B-6BCE-4CC9-81BC-5196D4AB594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Electoral Volatility (Vote-switching) </a:t>
            </a:r>
            <a:br>
              <a:rPr lang="en-US" dirty="0" smtClean="0"/>
            </a:br>
            <a:r>
              <a:rPr lang="en-US" dirty="0" smtClean="0"/>
              <a:t>in the Nordic Countries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Diagram 9"/>
          <p:cNvGraphicFramePr>
            <a:graphicFrameLocks noGrp="1"/>
          </p:cNvGraphicFramePr>
          <p:nvPr>
            <p:ph sz="quarter" idx="1"/>
          </p:nvPr>
        </p:nvGraphicFramePr>
        <p:xfrm>
          <a:off x="152400" y="1371600"/>
          <a:ext cx="8839199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382000" cy="9143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Late Deciders (During Campaign)</a:t>
            </a:r>
            <a:br>
              <a:rPr lang="en-US" dirty="0" smtClean="0"/>
            </a:br>
            <a:r>
              <a:rPr lang="en-US" dirty="0" smtClean="0"/>
              <a:t> in Nordic Elections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Diagram 3"/>
          <p:cNvGraphicFramePr>
            <a:graphicFrameLocks noGrp="1"/>
          </p:cNvGraphicFramePr>
          <p:nvPr>
            <p:ph sz="quarter" idx="1"/>
          </p:nvPr>
        </p:nvGraphicFramePr>
        <p:xfrm>
          <a:off x="301624" y="1371600"/>
          <a:ext cx="8689975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AF8DAC-781A-4BAA-BEBB-ECF62328221C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How Parliamentarians are Chosen</a:t>
            </a:r>
          </a:p>
        </p:txBody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 smtClean="0"/>
              <a:t>Direct popular election in one chamber of middling size: 63 ICE to 349 S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Multimember districts: Avg. District Magnitude: 6 (Ice) to 13 (Fin)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Proportional Representation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Modified St. </a:t>
            </a:r>
            <a:r>
              <a:rPr lang="en-US" altLang="en-US" sz="1600" dirty="0" err="1" smtClean="0"/>
              <a:t>Lague</a:t>
            </a:r>
            <a:r>
              <a:rPr lang="en-US" altLang="en-US" sz="1600" dirty="0" smtClean="0"/>
              <a:t> (N, S) </a:t>
            </a:r>
            <a:r>
              <a:rPr lang="en-US" altLang="en-US" sz="1600" dirty="0" err="1" smtClean="0"/>
              <a:t>vs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D’Hondt</a:t>
            </a:r>
            <a:r>
              <a:rPr lang="en-US" altLang="en-US" sz="1600" dirty="0" smtClean="0"/>
              <a:t> (DK, FIN, ICE)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Thresholds: S 5%, N 4%, DK 2%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Adjustment (Supplementary) seats: DK (40), ICE (9), N (19), S (39)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Four-year term (S 1970-98: 3 yrs): Fixed (N, S) vs. Dissolution power (DK, FIN, ICE)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Candidate Selection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Norway: Closed List (Parties rank candidates, voters have no say)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Iceland: Closed List after primary elections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Denmark and Sweden: Open List with Weak Preferential Voting (voters may but need not vote for specific candidates on the party’s list)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Finland: Open List with Strong Preferential Voting (voters must vote for specific candidates on the party’s list)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Candidate (Preferential) voting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Has increased in recent decades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Weakens party loyalty, promotes name recognition as selection criterion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Five-Party Model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7A37-F257-4C1B-B0E1-1D3E9BCA84D7}" type="slidenum">
              <a:rPr lang="en-US"/>
              <a:pPr/>
              <a:t>4</a:t>
            </a:fld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562600" y="1371600"/>
            <a:ext cx="3429000" cy="5257800"/>
          </a:xfrm>
        </p:spPr>
        <p:txBody>
          <a:bodyPr/>
          <a:lstStyle/>
          <a:p>
            <a:r>
              <a:rPr lang="en-US" dirty="0"/>
              <a:t>Non-Socialist (“Bourgeois”) Bloc</a:t>
            </a:r>
          </a:p>
          <a:p>
            <a:pPr lvl="1"/>
            <a:r>
              <a:rPr lang="en-US" dirty="0"/>
              <a:t>Conservatives</a:t>
            </a:r>
          </a:p>
          <a:p>
            <a:pPr lvl="1"/>
            <a:r>
              <a:rPr lang="en-US" dirty="0"/>
              <a:t>Liberals </a:t>
            </a:r>
          </a:p>
          <a:p>
            <a:pPr lvl="1"/>
            <a:r>
              <a:rPr lang="en-US" dirty="0"/>
              <a:t>Agrarians</a:t>
            </a:r>
          </a:p>
          <a:p>
            <a:r>
              <a:rPr lang="en-US" dirty="0"/>
              <a:t>Socialist bloc</a:t>
            </a:r>
          </a:p>
          <a:p>
            <a:pPr lvl="1"/>
            <a:r>
              <a:rPr lang="en-US" dirty="0" smtClean="0"/>
              <a:t>Left Socialists/</a:t>
            </a:r>
          </a:p>
          <a:p>
            <a:pPr lvl="1">
              <a:buNone/>
            </a:pPr>
            <a:r>
              <a:rPr lang="en-US" dirty="0" smtClean="0"/>
              <a:t>	Communists</a:t>
            </a:r>
            <a:endParaRPr lang="en-US" dirty="0"/>
          </a:p>
          <a:p>
            <a:pPr lvl="1"/>
            <a:r>
              <a:rPr lang="en-US" b="1" dirty="0"/>
              <a:t>Social Democrats/Labor</a:t>
            </a:r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/>
        </p:nvGraphicFramePr>
        <p:xfrm>
          <a:off x="228600" y="1371600"/>
          <a:ext cx="5410200" cy="5334000"/>
        </p:xfrm>
        <a:graphic>
          <a:graphicData uri="http://schemas.openxmlformats.org/presentationml/2006/ole">
            <p:oleObj spid="_x0000_s80897" name="Chart" r:id="rId3" imgW="6096117" imgH="4067051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Historical </a:t>
            </a:r>
            <a:r>
              <a:rPr lang="en-US" dirty="0" smtClean="0"/>
              <a:t>Evolution of Party Systems (</a:t>
            </a:r>
            <a:r>
              <a:rPr lang="en-US" dirty="0" err="1" smtClean="0"/>
              <a:t>Lipset</a:t>
            </a:r>
            <a:r>
              <a:rPr lang="en-US" dirty="0" smtClean="0"/>
              <a:t>/</a:t>
            </a:r>
            <a:r>
              <a:rPr lang="en-US" dirty="0" err="1" smtClean="0"/>
              <a:t>Rokkan</a:t>
            </a:r>
            <a:r>
              <a:rPr lang="en-US" dirty="0"/>
              <a:t>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3FED-8B60-4664-BF05-75C8B64C9094}" type="slidenum">
              <a:rPr lang="en-US"/>
              <a:pPr/>
              <a:t>5</a:t>
            </a:fld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Political divisions arise at critical junctures</a:t>
            </a:r>
          </a:p>
          <a:p>
            <a:r>
              <a:rPr lang="en-US" sz="2400" b="1" dirty="0" smtClean="0"/>
              <a:t>Rulers make alliances, parties arise in opposition</a:t>
            </a:r>
          </a:p>
          <a:p>
            <a:r>
              <a:rPr lang="en-US" sz="2400" b="1" dirty="0" smtClean="0"/>
              <a:t>National Revolution (1500s-1800)</a:t>
            </a:r>
            <a:endParaRPr lang="en-US" sz="2400" b="1" dirty="0"/>
          </a:p>
          <a:p>
            <a:pPr lvl="1"/>
            <a:r>
              <a:rPr lang="en-US" sz="1900" dirty="0"/>
              <a:t>Church vs. </a:t>
            </a:r>
            <a:r>
              <a:rPr lang="en-US" sz="1900" dirty="0" smtClean="0"/>
              <a:t>State (Protestant Reformation, 30-year War)</a:t>
            </a:r>
            <a:endParaRPr lang="en-US" sz="1900" dirty="0"/>
          </a:p>
          <a:p>
            <a:pPr lvl="2"/>
            <a:r>
              <a:rPr lang="en-US" sz="1900" dirty="0"/>
              <a:t>Relationship between church and state, control over </a:t>
            </a:r>
            <a:r>
              <a:rPr lang="en-US" sz="1900" dirty="0" smtClean="0"/>
              <a:t>education</a:t>
            </a:r>
          </a:p>
          <a:p>
            <a:pPr lvl="2"/>
            <a:r>
              <a:rPr lang="en-US" sz="1900" dirty="0" smtClean="0"/>
              <a:t>Scandinavia escaped divisive conflict because of rapid adoption of Protestantism</a:t>
            </a:r>
            <a:endParaRPr lang="en-US" sz="1900" dirty="0"/>
          </a:p>
          <a:p>
            <a:pPr lvl="1"/>
            <a:r>
              <a:rPr lang="en-US" sz="1900" dirty="0"/>
              <a:t>Center vs. </a:t>
            </a:r>
            <a:r>
              <a:rPr lang="en-US" sz="1900" dirty="0" smtClean="0"/>
              <a:t>Periphery (French Revolution)</a:t>
            </a:r>
            <a:endParaRPr lang="en-US" sz="1900" dirty="0"/>
          </a:p>
          <a:p>
            <a:pPr lvl="2"/>
            <a:r>
              <a:rPr lang="en-US" sz="1900" dirty="0" smtClean="0"/>
              <a:t>National identity and independence movement, </a:t>
            </a:r>
            <a:r>
              <a:rPr lang="en-US" sz="1900" dirty="0"/>
              <a:t>status of national and linguistic minorities, centralization of </a:t>
            </a:r>
            <a:r>
              <a:rPr lang="en-US" sz="1900" dirty="0" smtClean="0"/>
              <a:t>power</a:t>
            </a:r>
          </a:p>
          <a:p>
            <a:pPr lvl="2"/>
            <a:r>
              <a:rPr lang="en-US" sz="1900" dirty="0" smtClean="0"/>
              <a:t>In three “peripheral” countries, this became a major division</a:t>
            </a:r>
          </a:p>
          <a:p>
            <a:pPr lvl="2">
              <a:buNone/>
            </a:pPr>
            <a:endParaRPr lang="en-US" sz="1800" dirty="0" smtClean="0"/>
          </a:p>
          <a:p>
            <a:r>
              <a:rPr lang="en-US" sz="2400" b="1" dirty="0" smtClean="0"/>
              <a:t>Industrial Revolution (1800-1920s)</a:t>
            </a:r>
            <a:endParaRPr lang="en-US" sz="2400" b="1" dirty="0"/>
          </a:p>
          <a:p>
            <a:pPr lvl="1"/>
            <a:r>
              <a:rPr lang="en-US" sz="1900" dirty="0"/>
              <a:t>Workers vs. </a:t>
            </a:r>
            <a:r>
              <a:rPr lang="en-US" sz="1900" dirty="0" smtClean="0"/>
              <a:t>Owners (Industrial Revolution)</a:t>
            </a:r>
            <a:endParaRPr lang="en-US" sz="1900" dirty="0"/>
          </a:p>
          <a:p>
            <a:pPr lvl="2"/>
            <a:r>
              <a:rPr lang="en-US" sz="1900" dirty="0"/>
              <a:t>Redistribution, welfare state, public </a:t>
            </a:r>
            <a:r>
              <a:rPr lang="en-US" sz="1900" dirty="0" smtClean="0"/>
              <a:t>ownership</a:t>
            </a:r>
          </a:p>
          <a:p>
            <a:pPr lvl="2"/>
            <a:r>
              <a:rPr lang="en-US" sz="1900" dirty="0" smtClean="0"/>
              <a:t>Bolshevik Revolution in Russia 1917 caused division between Social Democrats (national, constitutional) and Communists (international, revolutionary)</a:t>
            </a:r>
            <a:endParaRPr lang="en-US" sz="1900" dirty="0"/>
          </a:p>
          <a:p>
            <a:pPr lvl="1"/>
            <a:r>
              <a:rPr lang="en-US" sz="1900" dirty="0"/>
              <a:t>Urban </a:t>
            </a:r>
            <a:r>
              <a:rPr lang="en-US" sz="1900" dirty="0" err="1"/>
              <a:t>vs</a:t>
            </a:r>
            <a:r>
              <a:rPr lang="en-US" sz="1900" dirty="0"/>
              <a:t> </a:t>
            </a:r>
            <a:r>
              <a:rPr lang="en-US" sz="1900" dirty="0" smtClean="0"/>
              <a:t>Rural (“Urban Revolution”)</a:t>
            </a:r>
            <a:endParaRPr lang="en-US" sz="1900" dirty="0"/>
          </a:p>
          <a:p>
            <a:pPr lvl="2"/>
            <a:r>
              <a:rPr lang="en-US" sz="1900" dirty="0"/>
              <a:t>Tariffs, support for industry vs. </a:t>
            </a:r>
            <a:r>
              <a:rPr lang="en-US" sz="1900" dirty="0" smtClean="0"/>
              <a:t>agriculture</a:t>
            </a:r>
          </a:p>
          <a:p>
            <a:pPr lvl="2"/>
            <a:r>
              <a:rPr lang="en-US" sz="1900" dirty="0" smtClean="0"/>
              <a:t>Rural populations often mixed agriculture, fisheries, forestry, and industrial work</a:t>
            </a:r>
          </a:p>
          <a:p>
            <a:pPr lvl="2"/>
            <a:r>
              <a:rPr lang="en-US" sz="1900" dirty="0" smtClean="0"/>
              <a:t>Comparatively strong rural support for the left, weak for conservative parties</a:t>
            </a:r>
            <a:endParaRPr lang="en-US" sz="1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1"/>
            <a:ext cx="85344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Scandinavian History </a:t>
            </a:r>
            <a:br>
              <a:rPr lang="en-US" sz="3200" dirty="0" smtClean="0"/>
            </a:br>
            <a:r>
              <a:rPr lang="en-US" sz="3200" dirty="0" smtClean="0"/>
              <a:t>Has Affected the Party Systems</a:t>
            </a:r>
            <a:endParaRPr lang="en-US" sz="32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CDF9-DBDD-43EF-B11F-9C7D52E05C34}" type="slidenum">
              <a:rPr lang="en-US"/>
              <a:pPr/>
              <a:t>6</a:t>
            </a:fld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8534400" cy="5181600"/>
          </a:xfrm>
        </p:spPr>
        <p:txBody>
          <a:bodyPr>
            <a:noAutofit/>
          </a:bodyPr>
          <a:lstStyle/>
          <a:p>
            <a:pPr marL="274320" lvl="1">
              <a:lnSpc>
                <a:spcPct val="9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000" b="1" dirty="0" smtClean="0">
                <a:solidFill>
                  <a:schemeClr val="tx1"/>
                </a:solidFill>
              </a:rPr>
              <a:t>Protestant Reformation rapid and complete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 Continental-style Christian Democratic parties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Late national independence (FIN</a:t>
            </a:r>
            <a:r>
              <a:rPr lang="en-US" sz="2000" b="1" dirty="0"/>
              <a:t>, ICE, </a:t>
            </a:r>
            <a:r>
              <a:rPr lang="en-US" sz="2000" b="1" dirty="0" smtClean="0"/>
              <a:t>N) fueled strong parties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2000" dirty="0"/>
              <a:t>Strong regional/linguistic </a:t>
            </a:r>
            <a:r>
              <a:rPr lang="en-US" sz="2000" dirty="0" smtClean="0"/>
              <a:t>cleavages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National independence parties strong in peripheral countries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Rapid industrialization not always urbanized </a:t>
            </a:r>
            <a:r>
              <a:rPr lang="en-US" sz="2000" b="1" dirty="0"/>
              <a:t>(N, S</a:t>
            </a:r>
            <a:r>
              <a:rPr lang="en-US" sz="2000" b="1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Social democratic strength even in rural areas (exc. DK)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Rapid growth of radical </a:t>
            </a:r>
            <a:r>
              <a:rPr lang="en-US" sz="2000" dirty="0" smtClean="0"/>
              <a:t>socialism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Rural communities have remained strong (exc</a:t>
            </a:r>
            <a:r>
              <a:rPr lang="en-US" sz="2000" b="1" dirty="0"/>
              <a:t>. S)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Resilient </a:t>
            </a:r>
            <a:r>
              <a:rPr lang="en-US" sz="2000" dirty="0"/>
              <a:t>agrarian parties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Urban </a:t>
            </a:r>
            <a:r>
              <a:rPr lang="en-US" sz="2000" b="1" dirty="0"/>
              <a:t>middle </a:t>
            </a:r>
            <a:r>
              <a:rPr lang="en-US" sz="2000" b="1" dirty="0" smtClean="0"/>
              <a:t>classes weak in “peripheral” countries </a:t>
            </a:r>
            <a:r>
              <a:rPr lang="en-US" sz="2000" b="1" dirty="0"/>
              <a:t>(FIN, ICE, N)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Weak liberal </a:t>
            </a:r>
            <a:r>
              <a:rPr lang="en-US" sz="2000" dirty="0" smtClean="0"/>
              <a:t>parties</a:t>
            </a: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1"/>
            <a:ext cx="8534400" cy="838200"/>
          </a:xfrm>
        </p:spPr>
        <p:txBody>
          <a:bodyPr/>
          <a:lstStyle/>
          <a:p>
            <a:pPr algn="ctr"/>
            <a:r>
              <a:rPr lang="en-US" dirty="0"/>
              <a:t>Party System Evolution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9C99-9A75-47F0-8E43-8CEC62C77B8B}" type="slidenum">
              <a:rPr lang="en-US"/>
              <a:pPr/>
              <a:t>7</a:t>
            </a:fld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/>
              <a:t>1870-1900: Two-party politics</a:t>
            </a:r>
          </a:p>
          <a:p>
            <a:pPr lvl="1">
              <a:lnSpc>
                <a:spcPct val="90000"/>
              </a:lnSpc>
            </a:pPr>
            <a:r>
              <a:rPr lang="en-US" sz="1900" i="1" dirty="0"/>
              <a:t>Liberals </a:t>
            </a:r>
            <a:r>
              <a:rPr lang="en-US" sz="1900" i="1" dirty="0" err="1"/>
              <a:t>vs</a:t>
            </a:r>
            <a:r>
              <a:rPr lang="en-US" sz="1900" i="1" dirty="0"/>
              <a:t> Conservatives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Constitutional issues, monarchy, franchise, parliamentary government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1900-1920: Three-party politics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Enter </a:t>
            </a:r>
            <a:r>
              <a:rPr lang="en-US" sz="1900" i="1" dirty="0" smtClean="0"/>
              <a:t>Social </a:t>
            </a:r>
            <a:r>
              <a:rPr lang="en-US" sz="1900" i="1" dirty="0"/>
              <a:t>Democrats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Economic issues, revolution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1920-1970: Five-party politics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Enter </a:t>
            </a:r>
            <a:r>
              <a:rPr lang="en-US" sz="1900" i="1" dirty="0" smtClean="0"/>
              <a:t>Agrarians </a:t>
            </a:r>
            <a:r>
              <a:rPr lang="en-US" sz="1900" dirty="0" smtClean="0"/>
              <a:t>and </a:t>
            </a:r>
            <a:r>
              <a:rPr lang="en-US" sz="1900" i="1" dirty="0" smtClean="0"/>
              <a:t>Communists</a:t>
            </a:r>
            <a:endParaRPr lang="en-US" sz="1900" i="1" dirty="0"/>
          </a:p>
          <a:p>
            <a:pPr lvl="1">
              <a:lnSpc>
                <a:spcPct val="90000"/>
              </a:lnSpc>
            </a:pPr>
            <a:r>
              <a:rPr lang="en-US" sz="1900" dirty="0"/>
              <a:t>Urban-rural issues, great depression, capitalism, democracy, foreign policy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1970-: Fragmented politics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Enter </a:t>
            </a:r>
            <a:r>
              <a:rPr lang="en-US" sz="1900" i="1" dirty="0" smtClean="0"/>
              <a:t>Christian Democrats, Greens, and Populist Right parties</a:t>
            </a:r>
            <a:r>
              <a:rPr lang="en-US" sz="1900" i="1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Social issues, environmental issues, gender issues, </a:t>
            </a:r>
            <a:r>
              <a:rPr lang="en-US" sz="1900" dirty="0" smtClean="0"/>
              <a:t>tax burden, consumption </a:t>
            </a:r>
            <a:r>
              <a:rPr lang="en-US" sz="1900" dirty="0"/>
              <a:t>issues, immigration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Making fun of parties: </a:t>
            </a:r>
            <a:br>
              <a:rPr lang="en-US" dirty="0" smtClean="0"/>
            </a:br>
            <a:r>
              <a:rPr lang="en-US" dirty="0" smtClean="0"/>
              <a:t>Jacob </a:t>
            </a:r>
            <a:r>
              <a:rPr lang="en-US" dirty="0" err="1" smtClean="0"/>
              <a:t>Haugaard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0" y="1447800"/>
            <a:ext cx="5562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Danish comedian, born 1952 in Faroe Islands</a:t>
            </a:r>
          </a:p>
          <a:p>
            <a:r>
              <a:rPr lang="en-US" sz="2400" dirty="0" smtClean="0"/>
              <a:t>Formed Association of Deliberate Work Avoiders</a:t>
            </a:r>
          </a:p>
          <a:p>
            <a:pPr lvl="1"/>
            <a:r>
              <a:rPr lang="en-US" sz="2400" dirty="0" smtClean="0"/>
              <a:t>Slogan: If work is so healthy, give it to sick people</a:t>
            </a:r>
          </a:p>
          <a:p>
            <a:r>
              <a:rPr lang="en-US" sz="2400" dirty="0" smtClean="0"/>
              <a:t>Ran for Parliament from 1979 until elected in 1994</a:t>
            </a:r>
          </a:p>
          <a:p>
            <a:r>
              <a:rPr lang="en-US" sz="2400" dirty="0" smtClean="0"/>
              <a:t>Elected in 1994 as first independent member elected under 1953 Constitution; did not run for reelection in 1998</a:t>
            </a:r>
          </a:p>
          <a:p>
            <a:r>
              <a:rPr lang="en-US" sz="2400" dirty="0" smtClean="0"/>
              <a:t>Spent public party subsidy on beer and hot dogs for supporters after election</a:t>
            </a:r>
          </a:p>
          <a:p>
            <a:r>
              <a:rPr lang="en-US" sz="2400" dirty="0" smtClean="0"/>
              <a:t>Election platform</a:t>
            </a:r>
          </a:p>
          <a:p>
            <a:pPr lvl="1"/>
            <a:r>
              <a:rPr lang="en-US" sz="1900" dirty="0" smtClean="0"/>
              <a:t>More whales in Danish waters</a:t>
            </a:r>
          </a:p>
          <a:p>
            <a:pPr lvl="1"/>
            <a:r>
              <a:rPr lang="en-US" sz="1900" dirty="0" smtClean="0"/>
              <a:t>Bigger Christmas presents</a:t>
            </a:r>
          </a:p>
          <a:p>
            <a:pPr lvl="1"/>
            <a:r>
              <a:rPr lang="en-US" sz="1900" dirty="0" smtClean="0"/>
              <a:t>Reopening of urinal in front of </a:t>
            </a:r>
            <a:r>
              <a:rPr lang="en-US" sz="1900" dirty="0" err="1" smtClean="0"/>
              <a:t>Århus</a:t>
            </a:r>
            <a:r>
              <a:rPr lang="en-US" sz="1900" dirty="0" smtClean="0"/>
              <a:t> city hall</a:t>
            </a:r>
          </a:p>
          <a:p>
            <a:pPr lvl="1"/>
            <a:r>
              <a:rPr lang="en-US" sz="1900" dirty="0" smtClean="0"/>
              <a:t>More Renaissance furniture at IKEA</a:t>
            </a:r>
          </a:p>
          <a:p>
            <a:pPr lvl="1"/>
            <a:r>
              <a:rPr lang="en-US" sz="1900" dirty="0" smtClean="0"/>
              <a:t>More tailwind on Danish bike paths</a:t>
            </a:r>
          </a:p>
          <a:p>
            <a:endParaRPr lang="en-US" sz="2400" dirty="0"/>
          </a:p>
        </p:txBody>
      </p:sp>
      <p:pic>
        <p:nvPicPr>
          <p:cNvPr id="103426" name="Picture 2" descr="Image result for jacob hauga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32004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1625"/>
            <a:ext cx="8458200" cy="765175"/>
          </a:xfrm>
        </p:spPr>
        <p:txBody>
          <a:bodyPr/>
          <a:lstStyle/>
          <a:p>
            <a:pPr algn="ctr"/>
            <a:r>
              <a:rPr lang="en-US" dirty="0"/>
              <a:t>Sweden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351-ACE7-440C-BC40-B945432C5A93}" type="slidenum">
              <a:rPr lang="en-US"/>
              <a:pPr/>
              <a:t>9</a:t>
            </a:fld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6425" cy="4724400"/>
          </a:xfrm>
        </p:spPr>
        <p:txBody>
          <a:bodyPr/>
          <a:lstStyle/>
          <a:p>
            <a:r>
              <a:rPr lang="en-US" sz="2400" dirty="0"/>
              <a:t>The closest fit to the five-party model</a:t>
            </a:r>
          </a:p>
          <a:p>
            <a:r>
              <a:rPr lang="en-US" sz="2400" dirty="0"/>
              <a:t>The strongest social democrats</a:t>
            </a:r>
          </a:p>
          <a:p>
            <a:r>
              <a:rPr lang="en-US" sz="2400" dirty="0"/>
              <a:t>The most pronounced bloc politics</a:t>
            </a:r>
          </a:p>
          <a:p>
            <a:r>
              <a:rPr lang="en-US" sz="2400" dirty="0"/>
              <a:t>The least fragmented system</a:t>
            </a:r>
          </a:p>
          <a:p>
            <a:r>
              <a:rPr lang="en-US" sz="2400" dirty="0"/>
              <a:t>Frequent alternation </a:t>
            </a:r>
            <a:r>
              <a:rPr lang="en-US" sz="2400" dirty="0" smtClean="0"/>
              <a:t>in power between left and center-right</a:t>
            </a:r>
          </a:p>
          <a:p>
            <a:r>
              <a:rPr lang="en-US" sz="2400" dirty="0" smtClean="0"/>
              <a:t>The most extreme populist party (Sweden Democrats)</a:t>
            </a:r>
          </a:p>
          <a:p>
            <a:r>
              <a:rPr lang="en-US" sz="2400" dirty="0" smtClean="0"/>
              <a:t>Why?</a:t>
            </a:r>
          </a:p>
          <a:p>
            <a:pPr lvl="1"/>
            <a:r>
              <a:rPr lang="en-US" sz="2400" dirty="0" smtClean="0"/>
              <a:t>Class politics has dominated</a:t>
            </a:r>
          </a:p>
          <a:p>
            <a:pPr lvl="1"/>
            <a:r>
              <a:rPr lang="en-US" sz="2400" dirty="0" smtClean="0"/>
              <a:t>The highest electoral threshold (4%) for small parties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1970</TotalTime>
  <Words>1316</Words>
  <Application>Microsoft Office PowerPoint</Application>
  <PresentationFormat>On-screen Show (4:3)</PresentationFormat>
  <Paragraphs>259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Civic</vt:lpstr>
      <vt:lpstr>Chart</vt:lpstr>
      <vt:lpstr> POLI 120E: Scandinavian Politics  Prof. Kaare W. Strøm UC San Diego</vt:lpstr>
      <vt:lpstr>Agenda for Today</vt:lpstr>
      <vt:lpstr>How Parliamentarians are Chosen</vt:lpstr>
      <vt:lpstr>The Five-Party Model</vt:lpstr>
      <vt:lpstr>The Historical Evolution of Party Systems (Lipset/Rokkan)</vt:lpstr>
      <vt:lpstr>How Scandinavian History  Has Affected the Party Systems</vt:lpstr>
      <vt:lpstr>Party System Evolution</vt:lpstr>
      <vt:lpstr>Making fun of parties:  Jacob Haugaard</vt:lpstr>
      <vt:lpstr>Sweden</vt:lpstr>
      <vt:lpstr>Denmark</vt:lpstr>
      <vt:lpstr>Norway</vt:lpstr>
      <vt:lpstr>Finland</vt:lpstr>
      <vt:lpstr>Iceland</vt:lpstr>
      <vt:lpstr>Public Subsidies for Swedish Political Parties  SEK per party member (Sweden), 1989-2008, in 2008 prices</vt:lpstr>
      <vt:lpstr>Party Coalitions</vt:lpstr>
      <vt:lpstr>Nordic Parties and Executives, 2020</vt:lpstr>
      <vt:lpstr>Nordic Voters</vt:lpstr>
      <vt:lpstr>Voter Turnout in the Nordic Countries</vt:lpstr>
      <vt:lpstr>Party Membership in the Nordic Countries</vt:lpstr>
      <vt:lpstr>Party Identification in the Nordic Countries</vt:lpstr>
      <vt:lpstr>Class Voting 1960-2000 Alford Index</vt:lpstr>
      <vt:lpstr>Electoral Volatility (Vote-switching)  in the Nordic Countries</vt:lpstr>
      <vt:lpstr>Late Deciders (During Campaign)  in Nordic Elections</vt:lpstr>
    </vt:vector>
  </TitlesOfParts>
  <Company>Political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Comparative Politics</dc:title>
  <dc:creator>Carl LeVan</dc:creator>
  <cp:lastModifiedBy>Kaare Strom</cp:lastModifiedBy>
  <cp:revision>130</cp:revision>
  <dcterms:created xsi:type="dcterms:W3CDTF">2005-08-04T22:42:47Z</dcterms:created>
  <dcterms:modified xsi:type="dcterms:W3CDTF">2020-08-17T16:42:38Z</dcterms:modified>
</cp:coreProperties>
</file>