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8"/>
  </p:notesMasterIdLst>
  <p:sldIdLst>
    <p:sldId id="256" r:id="rId2"/>
    <p:sldId id="292" r:id="rId3"/>
    <p:sldId id="282" r:id="rId4"/>
    <p:sldId id="288" r:id="rId5"/>
    <p:sldId id="283" r:id="rId6"/>
    <p:sldId id="289" r:id="rId7"/>
    <p:sldId id="291" r:id="rId8"/>
    <p:sldId id="293" r:id="rId9"/>
    <p:sldId id="274" r:id="rId10"/>
    <p:sldId id="294" r:id="rId11"/>
    <p:sldId id="273" r:id="rId12"/>
    <p:sldId id="296" r:id="rId13"/>
    <p:sldId id="295" r:id="rId14"/>
    <p:sldId id="286" r:id="rId15"/>
    <p:sldId id="281" r:id="rId16"/>
    <p:sldId id="28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1" autoAdjust="0"/>
    <p:restoredTop sz="94660"/>
  </p:normalViewPr>
  <p:slideViewPr>
    <p:cSldViewPr>
      <p:cViewPr varScale="1">
        <p:scale>
          <a:sx n="81" d="100"/>
          <a:sy n="81" d="100"/>
        </p:scale>
        <p:origin x="143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Sat Dem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Iceland</c:v>
                </c:pt>
                <c:pt idx="3">
                  <c:v>Norway</c:v>
                </c:pt>
                <c:pt idx="4">
                  <c:v>Sweden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86</c:v>
                </c:pt>
                <c:pt idx="1">
                  <c:v>76</c:v>
                </c:pt>
                <c:pt idx="2">
                  <c:v>69</c:v>
                </c:pt>
                <c:pt idx="3">
                  <c:v>88</c:v>
                </c:pt>
                <c:pt idx="4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3-42B6-A0A9-AB26B00486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Vote matters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Iceland</c:v>
                </c:pt>
                <c:pt idx="3">
                  <c:v>Norway</c:v>
                </c:pt>
                <c:pt idx="4">
                  <c:v>Sweden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80</c:v>
                </c:pt>
                <c:pt idx="1">
                  <c:v>70</c:v>
                </c:pt>
                <c:pt idx="2">
                  <c:v>72</c:v>
                </c:pt>
                <c:pt idx="3">
                  <c:v>75</c:v>
                </c:pt>
                <c:pt idx="4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63-42B6-A0A9-AB26B00486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Who governs matters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Iceland</c:v>
                </c:pt>
                <c:pt idx="3">
                  <c:v>Norway</c:v>
                </c:pt>
                <c:pt idx="4">
                  <c:v>Sweden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68</c:v>
                </c:pt>
                <c:pt idx="1">
                  <c:v>72</c:v>
                </c:pt>
                <c:pt idx="2">
                  <c:v>76</c:v>
                </c:pt>
                <c:pt idx="3">
                  <c:v>63</c:v>
                </c:pt>
                <c:pt idx="4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63-42B6-A0A9-AB26B00486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019712"/>
        <c:axId val="137239552"/>
        <c:axId val="0"/>
      </c:bar3DChart>
      <c:catAx>
        <c:axId val="108019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7239552"/>
        <c:crosses val="autoZero"/>
        <c:auto val="1"/>
        <c:lblAlgn val="ctr"/>
        <c:lblOffset val="100"/>
        <c:noMultiLvlLbl val="0"/>
      </c:catAx>
      <c:valAx>
        <c:axId val="137239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80197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DK</c:v>
                </c:pt>
              </c:strCache>
            </c:strRef>
          </c:tx>
          <c:marker>
            <c:symbol val="none"/>
          </c:marker>
          <c:cat>
            <c:strRef>
              <c:f>Sheet1!$B$1:$E$1</c:f>
              <c:strCache>
                <c:ptCount val="4"/>
                <c:pt idx="0">
                  <c:v>2002</c:v>
                </c:pt>
                <c:pt idx="1">
                  <c:v>2006</c:v>
                </c:pt>
                <c:pt idx="2">
                  <c:v>2010</c:v>
                </c:pt>
                <c:pt idx="3">
                  <c:v>2012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6.2</c:v>
                </c:pt>
                <c:pt idx="1">
                  <c:v>6.4</c:v>
                </c:pt>
                <c:pt idx="2">
                  <c:v>5.9</c:v>
                </c:pt>
                <c:pt idx="3">
                  <c:v>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56-4116-9D58-DC059670CB4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FIN</c:v>
                </c:pt>
              </c:strCache>
            </c:strRef>
          </c:tx>
          <c:marker>
            <c:symbol val="none"/>
          </c:marker>
          <c:cat>
            <c:strRef>
              <c:f>Sheet1!$B$1:$E$1</c:f>
              <c:strCache>
                <c:ptCount val="4"/>
                <c:pt idx="0">
                  <c:v>2002</c:v>
                </c:pt>
                <c:pt idx="1">
                  <c:v>2006</c:v>
                </c:pt>
                <c:pt idx="2">
                  <c:v>2010</c:v>
                </c:pt>
                <c:pt idx="3">
                  <c:v>2012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5.8</c:v>
                </c:pt>
                <c:pt idx="1">
                  <c:v>5.9</c:v>
                </c:pt>
                <c:pt idx="2">
                  <c:v>5.4</c:v>
                </c:pt>
                <c:pt idx="3">
                  <c:v>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56-4116-9D58-DC059670CB4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GB</c:v>
                </c:pt>
              </c:strCache>
            </c:strRef>
          </c:tx>
          <c:marker>
            <c:symbol val="none"/>
          </c:marker>
          <c:cat>
            <c:strRef>
              <c:f>Sheet1!$B$1:$E$1</c:f>
              <c:strCache>
                <c:ptCount val="4"/>
                <c:pt idx="0">
                  <c:v>2002</c:v>
                </c:pt>
                <c:pt idx="1">
                  <c:v>2006</c:v>
                </c:pt>
                <c:pt idx="2">
                  <c:v>2010</c:v>
                </c:pt>
                <c:pt idx="3">
                  <c:v>2012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4.5999999999999996</c:v>
                </c:pt>
                <c:pt idx="1">
                  <c:v>4.2</c:v>
                </c:pt>
                <c:pt idx="2">
                  <c:v>4.0999999999999996</c:v>
                </c:pt>
                <c:pt idx="3">
                  <c:v>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56-4116-9D58-DC059670CB43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</c:v>
                </c:pt>
              </c:strCache>
            </c:strRef>
          </c:tx>
          <c:marker>
            <c:symbol val="none"/>
          </c:marker>
          <c:cat>
            <c:strRef>
              <c:f>Sheet1!$B$1:$E$1</c:f>
              <c:strCache>
                <c:ptCount val="4"/>
                <c:pt idx="0">
                  <c:v>2002</c:v>
                </c:pt>
                <c:pt idx="1">
                  <c:v>2006</c:v>
                </c:pt>
                <c:pt idx="2">
                  <c:v>2010</c:v>
                </c:pt>
                <c:pt idx="3">
                  <c:v>2012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5.7</c:v>
                </c:pt>
                <c:pt idx="1">
                  <c:v>5.6</c:v>
                </c:pt>
                <c:pt idx="2">
                  <c:v>6</c:v>
                </c:pt>
                <c:pt idx="3">
                  <c:v>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A56-4116-9D58-DC059670CB43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SWE</c:v>
                </c:pt>
              </c:strCache>
            </c:strRef>
          </c:tx>
          <c:marker>
            <c:symbol val="none"/>
          </c:marker>
          <c:cat>
            <c:strRef>
              <c:f>Sheet1!$B$1:$E$1</c:f>
              <c:strCache>
                <c:ptCount val="4"/>
                <c:pt idx="0">
                  <c:v>2002</c:v>
                </c:pt>
                <c:pt idx="1">
                  <c:v>2006</c:v>
                </c:pt>
                <c:pt idx="2">
                  <c:v>2010</c:v>
                </c:pt>
                <c:pt idx="3">
                  <c:v>2012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5.9</c:v>
                </c:pt>
                <c:pt idx="1">
                  <c:v>5.6</c:v>
                </c:pt>
                <c:pt idx="2">
                  <c:v>6.2</c:v>
                </c:pt>
                <c:pt idx="3">
                  <c:v>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A56-4116-9D58-DC059670CB43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SWI</c:v>
                </c:pt>
              </c:strCache>
            </c:strRef>
          </c:tx>
          <c:marker>
            <c:symbol val="none"/>
          </c:marker>
          <c:cat>
            <c:strRef>
              <c:f>Sheet1!$B$1:$E$1</c:f>
              <c:strCache>
                <c:ptCount val="4"/>
                <c:pt idx="0">
                  <c:v>2002</c:v>
                </c:pt>
                <c:pt idx="1">
                  <c:v>2006</c:v>
                </c:pt>
                <c:pt idx="2">
                  <c:v>2010</c:v>
                </c:pt>
                <c:pt idx="3">
                  <c:v>2012</c:v>
                </c:pt>
              </c:strCache>
            </c:strRef>
          </c:cat>
          <c:val>
            <c:numRef>
              <c:f>Sheet1!$B$7:$E$7</c:f>
              <c:numCache>
                <c:formatCode>General</c:formatCode>
                <c:ptCount val="4"/>
                <c:pt idx="0">
                  <c:v>5.7</c:v>
                </c:pt>
                <c:pt idx="1">
                  <c:v>5.7</c:v>
                </c:pt>
                <c:pt idx="2">
                  <c:v>5.8</c:v>
                </c:pt>
                <c:pt idx="3">
                  <c:v>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A56-4116-9D58-DC059670CB43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ITA</c:v>
                </c:pt>
              </c:strCache>
            </c:strRef>
          </c:tx>
          <c:marker>
            <c:symbol val="none"/>
          </c:marker>
          <c:cat>
            <c:strRef>
              <c:f>Sheet1!$B$1:$E$1</c:f>
              <c:strCache>
                <c:ptCount val="4"/>
                <c:pt idx="0">
                  <c:v>2002</c:v>
                </c:pt>
                <c:pt idx="1">
                  <c:v>2006</c:v>
                </c:pt>
                <c:pt idx="2">
                  <c:v>2010</c:v>
                </c:pt>
                <c:pt idx="3">
                  <c:v>2012</c:v>
                </c:pt>
              </c:strCache>
            </c:strRef>
          </c:cat>
          <c:val>
            <c:numRef>
              <c:f>Sheet1!$B$8:$E$8</c:f>
              <c:numCache>
                <c:formatCode>General</c:formatCode>
                <c:ptCount val="4"/>
                <c:pt idx="0">
                  <c:v>4.8</c:v>
                </c:pt>
                <c:pt idx="1">
                  <c:v>4.0999999999999996</c:v>
                </c:pt>
                <c:pt idx="2">
                  <c:v>3.5</c:v>
                </c:pt>
                <c:pt idx="3">
                  <c:v>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A56-4116-9D58-DC059670CB43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FRA</c:v>
                </c:pt>
              </c:strCache>
            </c:strRef>
          </c:tx>
          <c:marker>
            <c:symbol val="none"/>
          </c:marker>
          <c:cat>
            <c:strRef>
              <c:f>Sheet1!$B$1:$E$1</c:f>
              <c:strCache>
                <c:ptCount val="4"/>
                <c:pt idx="0">
                  <c:v>2002</c:v>
                </c:pt>
                <c:pt idx="1">
                  <c:v>2006</c:v>
                </c:pt>
                <c:pt idx="2">
                  <c:v>2010</c:v>
                </c:pt>
                <c:pt idx="3">
                  <c:v>2012</c:v>
                </c:pt>
              </c:strCache>
            </c:strRef>
          </c:cat>
          <c:val>
            <c:numRef>
              <c:f>Sheet1!$B$9:$E$9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4.3</c:v>
                </c:pt>
                <c:pt idx="2">
                  <c:v>4.2</c:v>
                </c:pt>
                <c:pt idx="3">
                  <c:v>4.0999999999999996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A56-4116-9D58-DC059670CB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0028544"/>
        <c:axId val="160030080"/>
      </c:lineChart>
      <c:catAx>
        <c:axId val="16002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0030080"/>
        <c:crosses val="autoZero"/>
        <c:auto val="1"/>
        <c:lblAlgn val="ctr"/>
        <c:lblOffset val="100"/>
        <c:noMultiLvlLbl val="0"/>
      </c:catAx>
      <c:valAx>
        <c:axId val="160030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0285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CABE34B-88D6-4282-9552-0DF5929261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611E4E-168D-4F3C-91BD-02C445A372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CDA8-7AFE-4553-831C-BF608F563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C09B566-0AC5-478B-A411-DED1E22A83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03FE1F7-4BF6-45B0-8432-EACC44A5E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298C9C-0040-41BC-AD9D-259E796A47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4A5F-4765-4830-8E3A-0A0E4526D9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E310F6-6C73-4990-AB4C-B6594713D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3E436A3-31A6-4B14-8C30-916366CAE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0E4EFA-51F5-4132-A71E-E1AF0A523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71AF54-8295-458F-BEB5-8C45BFB52E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541404F-3716-48C8-9891-1A3DE839AC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B82DE5-EACF-46CC-A075-B6A979EA2F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76600"/>
            <a:ext cx="8382000" cy="2133599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000" dirty="0"/>
              <a:t>Nordic </a:t>
            </a:r>
          </a:p>
          <a:p>
            <a:pPr algn="ctr">
              <a:lnSpc>
                <a:spcPct val="90000"/>
              </a:lnSpc>
            </a:pPr>
            <a:r>
              <a:rPr lang="en-US" sz="4000" dirty="0"/>
              <a:t>Political Culture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2296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POLI 120E</a:t>
            </a:r>
            <a:br>
              <a:rPr lang="en-US" dirty="0"/>
            </a:br>
            <a:r>
              <a:rPr lang="en-US" dirty="0"/>
              <a:t>Scandinavian Politics</a:t>
            </a:r>
            <a:br>
              <a:rPr lang="en-US" dirty="0"/>
            </a:br>
            <a:r>
              <a:rPr lang="en-US" sz="3100" dirty="0"/>
              <a:t>Prof.  Kaare W. </a:t>
            </a:r>
            <a:r>
              <a:rPr lang="en-US" sz="3100" dirty="0" err="1"/>
              <a:t>Strøm</a:t>
            </a:r>
            <a:endParaRPr lang="en-US" sz="3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Trust in Others in the World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E1F7-4BF6-45B0-8432-EACC44A5E74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905000" y="1527048"/>
            <a:ext cx="6900672" cy="4572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704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8839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153-AE2A-46A9-B3A9-09BC66D8776A}" type="slidenum">
              <a:rPr lang="en-US"/>
              <a:pPr/>
              <a:t>11</a:t>
            </a:fld>
            <a:endParaRPr lang="en-US"/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231775" y="152400"/>
          <a:ext cx="8680450" cy="624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19" name="Worksheet" r:id="rId3" imgW="8650080" imgH="5906160" progId="Excel.Sheet.8">
                  <p:embed/>
                </p:oleObj>
              </mc:Choice>
              <mc:Fallback>
                <p:oleObj name="Worksheet" r:id="rId3" imgW="8650080" imgH="590616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52400"/>
                        <a:ext cx="8680450" cy="624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Nordic Values, Compared to the Rest of the World</a:t>
            </a:r>
            <a:br>
              <a:rPr lang="en-US" sz="4400" dirty="0"/>
            </a:br>
            <a:r>
              <a:rPr lang="en-US" sz="2700" dirty="0"/>
              <a:t>Source: World Values Survey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3400" y="1066800"/>
            <a:ext cx="457200" cy="441325"/>
          </a:xfrm>
        </p:spPr>
        <p:txBody>
          <a:bodyPr/>
          <a:lstStyle/>
          <a:p>
            <a:fld id="{C03FE1F7-4BF6-45B0-8432-EACC44A5E74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77724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Very low on honor and respect for parents, tradition</a:t>
            </a:r>
          </a:p>
          <a:p>
            <a:r>
              <a:rPr lang="en-US" dirty="0"/>
              <a:t>Low on value of joy and friendship</a:t>
            </a:r>
          </a:p>
          <a:p>
            <a:r>
              <a:rPr lang="en-US" dirty="0"/>
              <a:t>High on punctuality and efficiency</a:t>
            </a:r>
          </a:p>
          <a:p>
            <a:r>
              <a:rPr lang="en-US" dirty="0"/>
              <a:t>High on gender equality</a:t>
            </a:r>
          </a:p>
          <a:p>
            <a:r>
              <a:rPr lang="en-US" dirty="0"/>
              <a:t>Very low on masculinity</a:t>
            </a:r>
          </a:p>
          <a:p>
            <a:r>
              <a:rPr lang="en-US" dirty="0"/>
              <a:t>Middling on national pride</a:t>
            </a:r>
          </a:p>
          <a:p>
            <a:r>
              <a:rPr lang="en-US" dirty="0"/>
              <a:t>Relatively high on individualism</a:t>
            </a:r>
          </a:p>
          <a:p>
            <a:r>
              <a:rPr lang="en-US" dirty="0"/>
              <a:t>Relatively low on belief in God</a:t>
            </a:r>
          </a:p>
          <a:p>
            <a:r>
              <a:rPr lang="en-US" dirty="0"/>
              <a:t>Relatively high on feeling of freedom</a:t>
            </a:r>
          </a:p>
          <a:p>
            <a:r>
              <a:rPr lang="en-US" dirty="0"/>
              <a:t>Low on value of hard work</a:t>
            </a:r>
          </a:p>
          <a:p>
            <a:r>
              <a:rPr lang="en-US" dirty="0"/>
              <a:t>Sweden generally the most extreme case; Finland and Iceland most similar to the United States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/>
          <a:lstStyle/>
          <a:p>
            <a:r>
              <a:rPr lang="en-US" dirty="0"/>
              <a:t>The Importance of Trust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E1F7-4BF6-45B0-8432-EACC44A5E74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40080" y="1600200"/>
            <a:ext cx="8046720" cy="47213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 does trust matter?</a:t>
            </a:r>
          </a:p>
          <a:p>
            <a:pPr lvl="1"/>
            <a:r>
              <a:rPr lang="en-US" dirty="0"/>
              <a:t>High-trust societies tend to be more peaceful</a:t>
            </a:r>
          </a:p>
          <a:p>
            <a:pPr lvl="1"/>
            <a:r>
              <a:rPr lang="en-US" dirty="0"/>
              <a:t>High-trust societies tend to be more prosperous, partly because distrust is costly</a:t>
            </a:r>
          </a:p>
          <a:p>
            <a:pPr lvl="1"/>
            <a:r>
              <a:rPr lang="en-US" dirty="0"/>
              <a:t>Trust makes social life easier and more enjoyable</a:t>
            </a:r>
          </a:p>
          <a:p>
            <a:pPr lvl="1"/>
            <a:endParaRPr lang="en-US" dirty="0"/>
          </a:p>
          <a:p>
            <a:r>
              <a:rPr lang="en-US" dirty="0"/>
              <a:t>What causes trust?</a:t>
            </a:r>
          </a:p>
          <a:p>
            <a:pPr lvl="1"/>
            <a:r>
              <a:rPr lang="en-US" dirty="0"/>
              <a:t>Transparency</a:t>
            </a:r>
          </a:p>
          <a:p>
            <a:pPr lvl="1"/>
            <a:r>
              <a:rPr lang="en-US" dirty="0"/>
              <a:t>Equality</a:t>
            </a:r>
          </a:p>
          <a:p>
            <a:pPr lvl="1"/>
            <a:r>
              <a:rPr lang="en-US" dirty="0"/>
              <a:t>The welfare state</a:t>
            </a:r>
          </a:p>
          <a:p>
            <a:pPr lvl="1"/>
            <a:r>
              <a:rPr lang="en-US" dirty="0"/>
              <a:t>Prosperity</a:t>
            </a:r>
          </a:p>
          <a:p>
            <a:pPr lvl="1"/>
            <a:r>
              <a:rPr lang="en-US" dirty="0"/>
              <a:t>A shared culture</a:t>
            </a:r>
          </a:p>
          <a:p>
            <a:pPr lvl="1"/>
            <a:r>
              <a:rPr lang="en-US" dirty="0"/>
              <a:t>A strong legal and moral order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2999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Eckstein’s Puzzle:</a:t>
            </a:r>
            <a:br>
              <a:rPr lang="en-US" sz="3600" dirty="0"/>
            </a:br>
            <a:r>
              <a:rPr lang="en-US" sz="3600" dirty="0"/>
              <a:t>Why is Norway so stable?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4997-E8D6-4066-8878-1E5DC76F3C7F}" type="slidenum">
              <a:rPr lang="en-US"/>
              <a:pPr/>
              <a:t>14</a:t>
            </a:fld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828800"/>
            <a:ext cx="8153400" cy="4418013"/>
          </a:xfrm>
        </p:spPr>
        <p:txBody>
          <a:bodyPr/>
          <a:lstStyle/>
          <a:p>
            <a:r>
              <a:rPr lang="en-US" sz="2800" dirty="0"/>
              <a:t>Second oldest living constitution (1814)</a:t>
            </a:r>
          </a:p>
          <a:p>
            <a:r>
              <a:rPr lang="en-US" sz="2800" dirty="0"/>
              <a:t>Adaptability: From civil servant state to liberal to social democratic rule</a:t>
            </a:r>
          </a:p>
          <a:p>
            <a:r>
              <a:rPr lang="en-US" sz="2800" dirty="0"/>
              <a:t>Stable and effective governments (except 1920s)</a:t>
            </a:r>
          </a:p>
          <a:p>
            <a:r>
              <a:rPr lang="en-US" sz="2800" dirty="0"/>
              <a:t>Cohesive, strong political parties</a:t>
            </a:r>
          </a:p>
          <a:p>
            <a:r>
              <a:rPr lang="en-US" sz="2800" dirty="0"/>
              <a:t>Strong popular legitimacy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1625"/>
            <a:ext cx="8378825" cy="76517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Potential Explanations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4997-E8D6-4066-8878-1E5DC76F3C7F}" type="slidenum">
              <a:rPr lang="en-US"/>
              <a:pPr/>
              <a:t>15</a:t>
            </a:fld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/>
          </a:bodyPr>
          <a:lstStyle/>
          <a:p>
            <a:r>
              <a:rPr lang="en-US" sz="2400" dirty="0"/>
              <a:t>Not formal institutions: Parliamentary democracy, no emergency powers</a:t>
            </a:r>
          </a:p>
          <a:p>
            <a:r>
              <a:rPr lang="en-US" sz="2400" dirty="0"/>
              <a:t>Not great wealth (as of 1960s) </a:t>
            </a:r>
          </a:p>
          <a:p>
            <a:r>
              <a:rPr lang="en-US" sz="2400" dirty="0"/>
              <a:t>Not a “small” society</a:t>
            </a:r>
          </a:p>
          <a:p>
            <a:r>
              <a:rPr lang="en-US" sz="2400" dirty="0"/>
              <a:t>Not lack of legalism</a:t>
            </a:r>
          </a:p>
          <a:p>
            <a:r>
              <a:rPr lang="en-US" sz="2400" dirty="0"/>
              <a:t>Not social deference (Bagehot)</a:t>
            </a:r>
          </a:p>
          <a:p>
            <a:r>
              <a:rPr lang="en-US" sz="2400" dirty="0"/>
              <a:t>Not dignified traditions </a:t>
            </a:r>
          </a:p>
          <a:p>
            <a:r>
              <a:rPr lang="en-US" sz="2400" dirty="0"/>
              <a:t>Not lack of divisions (social cleavages)</a:t>
            </a:r>
          </a:p>
          <a:p>
            <a:pPr lvl="1"/>
            <a:r>
              <a:rPr lang="en-US" sz="2400" dirty="0"/>
              <a:t>Officials vs. peasants</a:t>
            </a:r>
          </a:p>
          <a:p>
            <a:pPr lvl="1"/>
            <a:r>
              <a:rPr lang="en-US" sz="2400" dirty="0"/>
              <a:t>Cultural cleavages (language, alcohol, faith)</a:t>
            </a:r>
          </a:p>
          <a:p>
            <a:pPr lvl="1"/>
            <a:r>
              <a:rPr lang="en-US" sz="2400" dirty="0"/>
              <a:t>Class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8392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Eckstein’s Explanation: Cohesion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E1F7-4BF6-45B0-8432-EACC44A5E74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7212"/>
            <a:ext cx="8150225" cy="4497388"/>
          </a:xfrm>
        </p:spPr>
        <p:txBody>
          <a:bodyPr/>
          <a:lstStyle/>
          <a:p>
            <a:r>
              <a:rPr lang="en-US" dirty="0"/>
              <a:t>Cohesion </a:t>
            </a:r>
          </a:p>
          <a:p>
            <a:pPr lvl="1"/>
            <a:r>
              <a:rPr lang="en-US" dirty="0"/>
              <a:t>Sense of community</a:t>
            </a:r>
          </a:p>
          <a:p>
            <a:pPr lvl="1"/>
            <a:r>
              <a:rPr lang="en-US" dirty="0"/>
              <a:t>Overarching common identity</a:t>
            </a:r>
          </a:p>
          <a:p>
            <a:r>
              <a:rPr lang="en-US" dirty="0"/>
              <a:t>Forces of Cohesion:</a:t>
            </a:r>
          </a:p>
          <a:p>
            <a:pPr lvl="1"/>
            <a:r>
              <a:rPr lang="en-US" dirty="0"/>
              <a:t>Early nationhood</a:t>
            </a:r>
          </a:p>
          <a:p>
            <a:pPr lvl="1"/>
            <a:r>
              <a:rPr lang="en-US" dirty="0"/>
              <a:t>Primordial community</a:t>
            </a:r>
          </a:p>
          <a:p>
            <a:pPr lvl="1"/>
            <a:r>
              <a:rPr lang="en-US" dirty="0"/>
              <a:t>Social interconnections</a:t>
            </a:r>
          </a:p>
          <a:p>
            <a:pPr lvl="1"/>
            <a:r>
              <a:rPr lang="en-US" dirty="0"/>
              <a:t>Congruent authority patterns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What Is Political Culture?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E1F7-4BF6-45B0-8432-EACC44A5E74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0772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Knowledge and Beliefs</a:t>
            </a:r>
          </a:p>
          <a:p>
            <a:pPr lvl="1"/>
            <a:r>
              <a:rPr lang="en-US" dirty="0"/>
              <a:t>Who is the prime minister?</a:t>
            </a:r>
          </a:p>
          <a:p>
            <a:pPr lvl="1"/>
            <a:r>
              <a:rPr lang="en-US" dirty="0"/>
              <a:t>How does a bill become a law?</a:t>
            </a:r>
          </a:p>
          <a:p>
            <a:pPr lvl="1"/>
            <a:r>
              <a:rPr lang="en-US" dirty="0"/>
              <a:t>Name a Member of Parliament in your district</a:t>
            </a:r>
          </a:p>
          <a:p>
            <a:r>
              <a:rPr lang="en-US" dirty="0"/>
              <a:t>Feelings</a:t>
            </a:r>
          </a:p>
          <a:p>
            <a:pPr lvl="1"/>
            <a:r>
              <a:rPr lang="en-US" dirty="0"/>
              <a:t>Are you proud of your nationality, flag, head of state, national holiday?</a:t>
            </a:r>
          </a:p>
          <a:p>
            <a:pPr lvl="1"/>
            <a:r>
              <a:rPr lang="en-US" dirty="0"/>
              <a:t>Do you trust politicians, ordinary people, members of other religious or ethnic groups, etc?</a:t>
            </a:r>
          </a:p>
          <a:p>
            <a:r>
              <a:rPr lang="en-US" dirty="0"/>
              <a:t>Evaluations</a:t>
            </a:r>
          </a:p>
          <a:p>
            <a:pPr lvl="1"/>
            <a:r>
              <a:rPr lang="en-US" dirty="0"/>
              <a:t>How satisfied are you with democracy?</a:t>
            </a:r>
          </a:p>
          <a:p>
            <a:pPr lvl="1"/>
            <a:r>
              <a:rPr lang="en-US" dirty="0"/>
              <a:t>Is the country run for the benefit of all citizens, or just a few?</a:t>
            </a:r>
          </a:p>
          <a:p>
            <a:pPr lvl="1"/>
            <a:r>
              <a:rPr lang="en-US" dirty="0"/>
              <a:t>How fair are elections in your country?</a:t>
            </a:r>
          </a:p>
          <a:p>
            <a:pPr lvl="1"/>
            <a:endParaRPr lang="en-US" dirty="0"/>
          </a:p>
          <a:p>
            <a:r>
              <a:rPr lang="en-US" dirty="0"/>
              <a:t>Does Political Culture Matter?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1625"/>
            <a:ext cx="8534400" cy="76517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Scandinavian Culture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7E39-234B-4EEE-B584-C6B81E205A60}" type="slidenum">
              <a:rPr lang="en-US"/>
              <a:pPr/>
              <a:t>3</a:t>
            </a:fld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76400"/>
            <a:ext cx="8001000" cy="4648200"/>
          </a:xfrm>
        </p:spPr>
        <p:txBody>
          <a:bodyPr/>
          <a:lstStyle/>
          <a:p>
            <a:r>
              <a:rPr lang="en-US" dirty="0"/>
              <a:t>Informal, egalitarian (</a:t>
            </a:r>
            <a:r>
              <a:rPr lang="en-US" dirty="0" err="1"/>
              <a:t>Jante</a:t>
            </a:r>
            <a:r>
              <a:rPr lang="en-US" dirty="0"/>
              <a:t> Law)</a:t>
            </a:r>
          </a:p>
          <a:p>
            <a:r>
              <a:rPr lang="en-US" dirty="0"/>
              <a:t>Immediate reciprocity</a:t>
            </a:r>
          </a:p>
          <a:p>
            <a:r>
              <a:rPr lang="en-US" dirty="0"/>
              <a:t>Assumptions of shared knowledge; </a:t>
            </a:r>
          </a:p>
          <a:p>
            <a:pPr lvl="1"/>
            <a:r>
              <a:rPr lang="en-US" dirty="0"/>
              <a:t>High-context culture</a:t>
            </a:r>
          </a:p>
          <a:p>
            <a:r>
              <a:rPr lang="en-US" dirty="0"/>
              <a:t>Avoidance of conflict</a:t>
            </a:r>
          </a:p>
          <a:p>
            <a:r>
              <a:rPr lang="en-US" dirty="0"/>
              <a:t>Avoidance of potential embarrassment</a:t>
            </a:r>
          </a:p>
          <a:p>
            <a:r>
              <a:rPr lang="en-US" dirty="0"/>
              <a:t>Pride in Nation, especially in periphery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Egalitarianism and Envy: 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err="1"/>
              <a:t>Jante</a:t>
            </a:r>
            <a:r>
              <a:rPr lang="en-US" dirty="0"/>
              <a:t> Law (Axel </a:t>
            </a:r>
            <a:r>
              <a:rPr lang="en-US" dirty="0" err="1"/>
              <a:t>Sandemose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E1F7-4BF6-45B0-8432-EACC44A5E74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81400" y="1371600"/>
            <a:ext cx="5410200" cy="5334000"/>
          </a:xfrm>
        </p:spPr>
        <p:txBody>
          <a:bodyPr>
            <a:noAutofit/>
          </a:bodyPr>
          <a:lstStyle/>
          <a:p>
            <a:r>
              <a:rPr lang="en-US" sz="2000" dirty="0"/>
              <a:t>You're not to think </a:t>
            </a:r>
            <a:r>
              <a:rPr lang="en-US" sz="2000" i="1" dirty="0"/>
              <a:t>you</a:t>
            </a:r>
            <a:r>
              <a:rPr lang="en-US" sz="2000" dirty="0"/>
              <a:t> are anything special.</a:t>
            </a:r>
          </a:p>
          <a:p>
            <a:r>
              <a:rPr lang="en-US" sz="2000" dirty="0"/>
              <a:t>You're not to think </a:t>
            </a:r>
            <a:r>
              <a:rPr lang="en-US" sz="2000" i="1" dirty="0"/>
              <a:t>you</a:t>
            </a:r>
            <a:r>
              <a:rPr lang="en-US" sz="2000" dirty="0"/>
              <a:t> are as good as </a:t>
            </a:r>
            <a:r>
              <a:rPr lang="en-US" sz="2000" i="1" dirty="0"/>
              <a:t>us</a:t>
            </a:r>
            <a:r>
              <a:rPr lang="en-US" sz="2000" dirty="0"/>
              <a:t>.</a:t>
            </a:r>
          </a:p>
          <a:p>
            <a:r>
              <a:rPr lang="en-US" sz="2000" dirty="0"/>
              <a:t>You're not to think </a:t>
            </a:r>
            <a:r>
              <a:rPr lang="en-US" sz="2000" i="1" dirty="0"/>
              <a:t>you</a:t>
            </a:r>
            <a:r>
              <a:rPr lang="en-US" sz="2000" dirty="0"/>
              <a:t> are smarter than </a:t>
            </a:r>
            <a:r>
              <a:rPr lang="en-US" sz="2000" i="1" dirty="0"/>
              <a:t>us</a:t>
            </a:r>
            <a:r>
              <a:rPr lang="en-US" sz="2000" dirty="0"/>
              <a:t>.</a:t>
            </a:r>
          </a:p>
          <a:p>
            <a:r>
              <a:rPr lang="en-US" sz="2000" dirty="0"/>
              <a:t>You're not to convince yourself that </a:t>
            </a:r>
            <a:r>
              <a:rPr lang="en-US" sz="2000" i="1" dirty="0"/>
              <a:t>you</a:t>
            </a:r>
            <a:r>
              <a:rPr lang="en-US" sz="2000" dirty="0"/>
              <a:t> are better than </a:t>
            </a:r>
            <a:r>
              <a:rPr lang="en-US" sz="2000" i="1" dirty="0"/>
              <a:t>us</a:t>
            </a:r>
            <a:r>
              <a:rPr lang="en-US" sz="2000" dirty="0"/>
              <a:t>.</a:t>
            </a:r>
          </a:p>
          <a:p>
            <a:r>
              <a:rPr lang="en-US" sz="2000" dirty="0"/>
              <a:t>You're not to think </a:t>
            </a:r>
            <a:r>
              <a:rPr lang="en-US" sz="2000" i="1" dirty="0"/>
              <a:t>you</a:t>
            </a:r>
            <a:r>
              <a:rPr lang="en-US" sz="2000" dirty="0"/>
              <a:t> know more than </a:t>
            </a:r>
            <a:r>
              <a:rPr lang="en-US" sz="2000" i="1" dirty="0"/>
              <a:t>us</a:t>
            </a:r>
            <a:r>
              <a:rPr lang="en-US" sz="2000" dirty="0"/>
              <a:t>.</a:t>
            </a:r>
          </a:p>
          <a:p>
            <a:r>
              <a:rPr lang="en-US" sz="2000" dirty="0"/>
              <a:t>You're not to think </a:t>
            </a:r>
            <a:r>
              <a:rPr lang="en-US" sz="2000" i="1" dirty="0"/>
              <a:t>you</a:t>
            </a:r>
            <a:r>
              <a:rPr lang="en-US" sz="2000" dirty="0"/>
              <a:t> are more important than </a:t>
            </a:r>
            <a:r>
              <a:rPr lang="en-US" sz="2000" i="1" dirty="0"/>
              <a:t>us</a:t>
            </a:r>
            <a:r>
              <a:rPr lang="en-US" sz="2000" dirty="0"/>
              <a:t>.</a:t>
            </a:r>
          </a:p>
          <a:p>
            <a:r>
              <a:rPr lang="en-US" sz="2000" dirty="0"/>
              <a:t>You're not to think </a:t>
            </a:r>
            <a:r>
              <a:rPr lang="en-US" sz="2000" i="1" dirty="0"/>
              <a:t>you</a:t>
            </a:r>
            <a:r>
              <a:rPr lang="en-US" sz="2000" dirty="0"/>
              <a:t> are good at anything.</a:t>
            </a:r>
          </a:p>
          <a:p>
            <a:r>
              <a:rPr lang="en-US" sz="2000" dirty="0"/>
              <a:t>You're not to laugh at </a:t>
            </a:r>
            <a:r>
              <a:rPr lang="en-US" sz="2000" i="1" dirty="0"/>
              <a:t>us</a:t>
            </a:r>
            <a:r>
              <a:rPr lang="en-US" sz="2000" dirty="0"/>
              <a:t>.</a:t>
            </a:r>
          </a:p>
          <a:p>
            <a:r>
              <a:rPr lang="en-US" sz="2000" dirty="0"/>
              <a:t>You're not to think anyone cares about </a:t>
            </a:r>
            <a:r>
              <a:rPr lang="en-US" sz="2000" i="1" dirty="0"/>
              <a:t>you</a:t>
            </a:r>
            <a:r>
              <a:rPr lang="en-US" sz="2000" dirty="0"/>
              <a:t>.</a:t>
            </a:r>
          </a:p>
          <a:p>
            <a:r>
              <a:rPr lang="en-US" sz="2000" dirty="0"/>
              <a:t>You're not to think </a:t>
            </a:r>
            <a:r>
              <a:rPr lang="en-US" sz="2000" i="1" dirty="0"/>
              <a:t>you</a:t>
            </a:r>
            <a:r>
              <a:rPr lang="en-US" sz="2000" dirty="0"/>
              <a:t> can teach </a:t>
            </a:r>
            <a:r>
              <a:rPr lang="en-US" sz="2000" i="1" dirty="0"/>
              <a:t>us</a:t>
            </a:r>
            <a:r>
              <a:rPr lang="en-US" sz="2000" dirty="0"/>
              <a:t> anything.</a:t>
            </a:r>
          </a:p>
        </p:txBody>
      </p:sp>
      <p:pic>
        <p:nvPicPr>
          <p:cNvPr id="80898" name="Picture 2" descr="http://upload.wikimedia.org/wikipedia/commons/thumb/3/36/58371_Aksel_Sandemose.jpg/220px-58371_Aksel_Sandemo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47800"/>
            <a:ext cx="34290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14299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Political Trust and Values: </a:t>
            </a:r>
            <a:br>
              <a:rPr lang="en-US" dirty="0"/>
            </a:br>
            <a:r>
              <a:rPr lang="en-US" dirty="0"/>
              <a:t>Comparative Assessments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24DA4-4C38-466C-AEFB-27D0C6C495E0}" type="slidenum">
              <a:rPr lang="en-US"/>
              <a:pPr/>
              <a:t>5</a:t>
            </a:fld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752600"/>
            <a:ext cx="8153400" cy="4346448"/>
          </a:xfrm>
        </p:spPr>
        <p:txBody>
          <a:bodyPr/>
          <a:lstStyle/>
          <a:p>
            <a:r>
              <a:rPr lang="en-US" dirty="0"/>
              <a:t>Satisfaction with government</a:t>
            </a:r>
          </a:p>
          <a:p>
            <a:r>
              <a:rPr lang="en-US" dirty="0"/>
              <a:t>Trust in government and people in national office</a:t>
            </a:r>
          </a:p>
          <a:p>
            <a:r>
              <a:rPr lang="en-US" dirty="0"/>
              <a:t>Trust in others</a:t>
            </a:r>
          </a:p>
          <a:p>
            <a:r>
              <a:rPr lang="en-US" dirty="0"/>
              <a:t>Political Values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Political Satisfaction</a:t>
            </a:r>
            <a:br>
              <a:rPr lang="en-US" dirty="0"/>
            </a:br>
            <a:r>
              <a:rPr lang="en-US" sz="3100" dirty="0"/>
              <a:t>Source: </a:t>
            </a:r>
            <a:r>
              <a:rPr lang="en-US" sz="3100" dirty="0" err="1"/>
              <a:t>Bengtsson</a:t>
            </a:r>
            <a:r>
              <a:rPr lang="en-US" sz="3100" dirty="0"/>
              <a:t> et al. 2014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E1F7-4BF6-45B0-8432-EACC44A5E74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28600" y="1527174"/>
          <a:ext cx="8686799" cy="5102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1625" y="1447800"/>
          <a:ext cx="8504238" cy="51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14400"/>
          </a:xfrm>
        </p:spPr>
        <p:txBody>
          <a:bodyPr/>
          <a:lstStyle/>
          <a:p>
            <a:r>
              <a:rPr lang="en-US" dirty="0"/>
              <a:t>Satisfaction with Parliament</a:t>
            </a:r>
          </a:p>
        </p:txBody>
      </p:sp>
      <p:sp>
        <p:nvSpPr>
          <p:cNvPr id="3" name="Slide Number Placeholder 2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E1F7-4BF6-45B0-8432-EACC44A5E74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/>
          <a:lstStyle/>
          <a:p>
            <a:r>
              <a:rPr lang="en-US" dirty="0"/>
              <a:t>Political Trust in Scandinavia and Europe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E1F7-4BF6-45B0-8432-EACC44A5E74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38200" y="1527048"/>
            <a:ext cx="7967472" cy="45720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82946" name="Picture 2" descr="https://ourworldindata.org/uploads/2016/07/OECD2015_TrustInstituti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8839199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6450-EAC0-4961-BF51-1F0725195D2F}" type="slidenum">
              <a:rPr lang="en-US"/>
              <a:pPr/>
              <a:t>9</a:t>
            </a:fld>
            <a:endParaRPr lang="en-US"/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231775" y="152400"/>
          <a:ext cx="8680450" cy="624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3" name="Worksheet" r:id="rId3" imgW="8650080" imgH="5906160" progId="Excel.Sheet.8">
                  <p:embed/>
                </p:oleObj>
              </mc:Choice>
              <mc:Fallback>
                <p:oleObj name="Worksheet" r:id="rId3" imgW="8650080" imgH="590616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52400"/>
                        <a:ext cx="8680450" cy="624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982</TotalTime>
  <Words>598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Georgia</vt:lpstr>
      <vt:lpstr>Verdana</vt:lpstr>
      <vt:lpstr>Wingdings</vt:lpstr>
      <vt:lpstr>Wingdings 2</vt:lpstr>
      <vt:lpstr>Civic</vt:lpstr>
      <vt:lpstr>Worksheet</vt:lpstr>
      <vt:lpstr>POLI 120E Scandinavian Politics Prof.  Kaare W. Strøm</vt:lpstr>
      <vt:lpstr>What Is Political Culture?</vt:lpstr>
      <vt:lpstr>Scandinavian Culture</vt:lpstr>
      <vt:lpstr>Egalitarianism and Envy:  The Jante Law (Axel Sandemose)</vt:lpstr>
      <vt:lpstr>Political Trust and Values:  Comparative Assessments</vt:lpstr>
      <vt:lpstr>Political Satisfaction Source: Bengtsson et al. 2014</vt:lpstr>
      <vt:lpstr>Satisfaction with Parliament</vt:lpstr>
      <vt:lpstr>Political Trust in Scandinavia and Europe</vt:lpstr>
      <vt:lpstr>PowerPoint Presentation</vt:lpstr>
      <vt:lpstr>Trust in Others in the World</vt:lpstr>
      <vt:lpstr>PowerPoint Presentation</vt:lpstr>
      <vt:lpstr>Nordic Values, Compared to the Rest of the World Source: World Values Survey</vt:lpstr>
      <vt:lpstr>The Importance of Trust</vt:lpstr>
      <vt:lpstr>Eckstein’s Puzzle: Why is Norway so stable? </vt:lpstr>
      <vt:lpstr>Potential Explanations</vt:lpstr>
      <vt:lpstr>Eckstein’s Explanation: Cohesion</vt:lpstr>
    </vt:vector>
  </TitlesOfParts>
  <Company>Political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Comparative Politics</dc:title>
  <dc:creator>Carl LeVan</dc:creator>
  <cp:lastModifiedBy>kaarestrom@outlook.com</cp:lastModifiedBy>
  <cp:revision>93</cp:revision>
  <dcterms:created xsi:type="dcterms:W3CDTF">2005-08-04T22:42:47Z</dcterms:created>
  <dcterms:modified xsi:type="dcterms:W3CDTF">2020-08-08T19:23:28Z</dcterms:modified>
</cp:coreProperties>
</file>