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16"/>
  </p:notesMasterIdLst>
  <p:sldIdLst>
    <p:sldId id="293" r:id="rId2"/>
    <p:sldId id="294" r:id="rId3"/>
    <p:sldId id="295" r:id="rId4"/>
    <p:sldId id="298" r:id="rId5"/>
    <p:sldId id="297" r:id="rId6"/>
    <p:sldId id="296" r:id="rId7"/>
    <p:sldId id="303" r:id="rId8"/>
    <p:sldId id="299" r:id="rId9"/>
    <p:sldId id="300" r:id="rId10"/>
    <p:sldId id="301" r:id="rId11"/>
    <p:sldId id="302" r:id="rId12"/>
    <p:sldId id="304" r:id="rId13"/>
    <p:sldId id="305" r:id="rId14"/>
    <p:sldId id="308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41" autoAdjust="0"/>
    <p:restoredTop sz="94660"/>
  </p:normalViewPr>
  <p:slideViewPr>
    <p:cSldViewPr>
      <p:cViewPr varScale="1">
        <p:scale>
          <a:sx n="81" d="100"/>
          <a:sy n="81" d="100"/>
        </p:scale>
        <p:origin x="1435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8CABE34B-88D6-4282-9552-0DF59292616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B4BF6-70EA-4E9B-8248-941F859107F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D611E4E-168D-4F3C-91BD-02C445A372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CDA8-7AFE-4553-831C-BF608F563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C09B566-0AC5-478B-A411-DED1E22A83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03FE1F7-4BF6-45B0-8432-EACC44A5E7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298C9C-0040-41BC-AD9D-259E796A47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44A5F-4765-4830-8E3A-0A0E4526D9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7E310F6-6C73-4990-AB4C-B6594713D9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3E436A3-31A6-4B14-8C30-916366CAE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0E4EFA-51F5-4132-A71E-E1AF0A523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71AF54-8295-458F-BEB5-8C45BFB52E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541404F-3716-48C8-9891-1A3DE839AC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EB82DE5-EACF-46CC-A075-B6A979EA2F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3048000"/>
          </a:xfrm>
        </p:spPr>
        <p:txBody>
          <a:bodyPr>
            <a:normAutofit/>
          </a:bodyPr>
          <a:lstStyle/>
          <a:p>
            <a:r>
              <a:rPr lang="en-US" sz="3600" dirty="0"/>
              <a:t>DEMOCRATIZATION AND MODERNIZATION</a:t>
            </a:r>
          </a:p>
          <a:p>
            <a:r>
              <a:rPr lang="en-US" sz="3600" dirty="0"/>
              <a:t> 1800-1950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81000"/>
            <a:ext cx="8153400" cy="1600200"/>
          </a:xfrm>
        </p:spPr>
        <p:txBody>
          <a:bodyPr>
            <a:normAutofit fontScale="90000"/>
          </a:bodyPr>
          <a:lstStyle/>
          <a:p>
            <a:r>
              <a:rPr lang="en-US" dirty="0"/>
              <a:t>POLI 120E</a:t>
            </a:r>
            <a:br>
              <a:rPr lang="en-US" dirty="0"/>
            </a:br>
            <a:r>
              <a:rPr lang="en-US" dirty="0"/>
              <a:t>Scandinavian Politics</a:t>
            </a:r>
            <a:br>
              <a:rPr lang="en-US" dirty="0"/>
            </a:br>
            <a:r>
              <a:rPr lang="en-US" sz="3100" dirty="0"/>
              <a:t>Prof.  Kaare W. </a:t>
            </a:r>
            <a:r>
              <a:rPr lang="en-US" sz="3100" dirty="0" err="1"/>
              <a:t>Strøm</a:t>
            </a:r>
            <a:endParaRPr lang="en-US" sz="31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1"/>
            <a:ext cx="8839200" cy="8382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World War II, 1939-45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7724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Neutrality policies maintained</a:t>
            </a:r>
          </a:p>
          <a:p>
            <a:r>
              <a:rPr lang="en-US" sz="2800" dirty="0"/>
              <a:t>Social democratic governments spend little on national security in the 1930s, leading to weak preparedness</a:t>
            </a:r>
          </a:p>
          <a:p>
            <a:r>
              <a:rPr lang="en-US" sz="2800" dirty="0"/>
              <a:t>Swedish Neutrality holds</a:t>
            </a:r>
          </a:p>
          <a:p>
            <a:r>
              <a:rPr lang="en-US" sz="2800" dirty="0"/>
              <a:t>1939-40, 1941-44: Finnish War Involvement, Attacked by USSR</a:t>
            </a:r>
          </a:p>
          <a:p>
            <a:r>
              <a:rPr lang="en-US" sz="2800" dirty="0"/>
              <a:t>April 1940: German Occupation of Denmark, Norway</a:t>
            </a:r>
          </a:p>
          <a:p>
            <a:r>
              <a:rPr lang="en-US" sz="2800" dirty="0"/>
              <a:t>Icelandic Occupation by Allies and 1944 Independence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9170-2326-4825-8FC3-C31AA71C68E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1"/>
            <a:ext cx="8839200" cy="8382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Lessons of World War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1" y="1676400"/>
            <a:ext cx="7467600" cy="4800600"/>
          </a:xfrm>
        </p:spPr>
        <p:txBody>
          <a:bodyPr>
            <a:normAutofit/>
          </a:bodyPr>
          <a:lstStyle/>
          <a:p>
            <a:r>
              <a:rPr lang="en-US" sz="2800" dirty="0"/>
              <a:t>Sweden: Neutrality succeeded, requires strong national defense</a:t>
            </a:r>
          </a:p>
          <a:p>
            <a:r>
              <a:rPr lang="en-US" sz="2800" dirty="0"/>
              <a:t>Denmark, Norway: Neutrality failed, need for allies; positive experience with Western allies</a:t>
            </a:r>
          </a:p>
          <a:p>
            <a:r>
              <a:rPr lang="en-US" sz="2800" dirty="0"/>
              <a:t>Finland: Neutrality imposed by friendship treaty with USSR, 1948</a:t>
            </a:r>
          </a:p>
          <a:p>
            <a:r>
              <a:rPr lang="en-US" sz="2800" dirty="0"/>
              <a:t>Iceland: Alliance with Western Allies, dissent about base policies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9170-2326-4825-8FC3-C31AA71C68EF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1"/>
            <a:ext cx="8839199" cy="914400"/>
          </a:xfrm>
        </p:spPr>
        <p:txBody>
          <a:bodyPr>
            <a:normAutofit/>
          </a:bodyPr>
          <a:lstStyle/>
          <a:p>
            <a:pPr algn="ctr"/>
            <a:r>
              <a:rPr lang="en-GB" sz="4000" dirty="0"/>
              <a:t>Lest we forget …</a:t>
            </a:r>
          </a:p>
        </p:txBody>
      </p:sp>
      <p:pic>
        <p:nvPicPr>
          <p:cNvPr id="6146" name="Picture 2" descr="This photograph shows Jonathan Edwards in action at the IAAF World Athletics Championship in 200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447800"/>
            <a:ext cx="88392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308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/>
              <a:t>Triple Jump,</a:t>
            </a:r>
            <a:br>
              <a:rPr lang="en-GB" b="1" dirty="0"/>
            </a:br>
            <a:r>
              <a:rPr lang="en-GB" sz="3600" dirty="0"/>
              <a:t>Olympic Games, London 1948</a:t>
            </a:r>
            <a:endParaRPr lang="en-GB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0354656"/>
              </p:ext>
            </p:extLst>
          </p:nvPr>
        </p:nvGraphicFramePr>
        <p:xfrm>
          <a:off x="152400" y="1371598"/>
          <a:ext cx="8839198" cy="4800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8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2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183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916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Gold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Arne</a:t>
                      </a:r>
                      <a:r>
                        <a:rPr lang="en-GB" sz="2000" baseline="0" dirty="0"/>
                        <a:t> </a:t>
                      </a:r>
                      <a:r>
                        <a:rPr lang="en-GB" sz="2000" baseline="0" dirty="0" err="1"/>
                        <a:t>Åhman</a:t>
                      </a:r>
                      <a:endParaRPr lang="en-GB" sz="2000" dirty="0"/>
                    </a:p>
                    <a:p>
                      <a:pPr algn="l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dirty="0"/>
                        <a:t>Sweden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15.40 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721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Silver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dirty="0"/>
                        <a:t>George Avery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dirty="0"/>
                        <a:t>Australia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15.37 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721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Bronze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dirty="0" err="1"/>
                        <a:t>Ruhi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Sarialp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dirty="0"/>
                        <a:t>Turkey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15.03 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916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err="1"/>
                        <a:t>Preben</a:t>
                      </a:r>
                      <a:r>
                        <a:rPr lang="en-GB" sz="2000" dirty="0"/>
                        <a:t> Larsen</a:t>
                      </a:r>
                    </a:p>
                    <a:p>
                      <a:pPr algn="l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dirty="0"/>
                        <a:t>Denmark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14.83</a:t>
                      </a:r>
                      <a:r>
                        <a:rPr lang="en-GB" sz="2000" baseline="0" dirty="0"/>
                        <a:t> m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4173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Geraldo de Oliveira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dirty="0"/>
                        <a:t>Brazil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14.83 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1837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Valle </a:t>
                      </a:r>
                      <a:r>
                        <a:rPr lang="en-GB" sz="2000" dirty="0" err="1"/>
                        <a:t>Rautio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dirty="0"/>
                        <a:t>Finland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14.70 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8600" y="6324600"/>
            <a:ext cx="868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/>
              <a:t>(Norwegian Record 1939-62: Kaare </a:t>
            </a:r>
            <a:r>
              <a:rPr lang="en-GB" dirty="0" err="1"/>
              <a:t>Strøm</a:t>
            </a:r>
            <a:r>
              <a:rPr lang="en-GB" dirty="0"/>
              <a:t> 15.49 m, set in Oslo 20.8.1939)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936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>
            <a:normAutofit/>
          </a:bodyPr>
          <a:lstStyle/>
          <a:p>
            <a:r>
              <a:rPr lang="en-US" sz="4000" b="1" dirty="0" err="1"/>
              <a:t>Falstad</a:t>
            </a:r>
            <a:r>
              <a:rPr lang="en-US" sz="4000" b="1" dirty="0"/>
              <a:t> Concentration Camp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33800" y="1371600"/>
            <a:ext cx="5334000" cy="5410200"/>
          </a:xfrm>
        </p:spPr>
        <p:txBody>
          <a:bodyPr>
            <a:noAutofit/>
          </a:bodyPr>
          <a:lstStyle/>
          <a:p>
            <a:r>
              <a:rPr lang="en-US" sz="1600" dirty="0"/>
              <a:t>Founded 1895 in </a:t>
            </a:r>
            <a:r>
              <a:rPr lang="en-US" sz="1600" dirty="0" err="1"/>
              <a:t>Levanger</a:t>
            </a:r>
            <a:r>
              <a:rPr lang="en-US" sz="1600" dirty="0"/>
              <a:t>, North Central Norway, as a boarding school for “wayward” boys</a:t>
            </a:r>
          </a:p>
          <a:p>
            <a:r>
              <a:rPr lang="en-US" sz="1600" dirty="0"/>
              <a:t>April 1940: Nazi Germany attacks/occupies Norway (until May 1945), installs Quisling government</a:t>
            </a:r>
          </a:p>
          <a:p>
            <a:r>
              <a:rPr lang="en-US" sz="1600" dirty="0"/>
              <a:t>1940: Health care and education </a:t>
            </a:r>
            <a:r>
              <a:rPr lang="en-US" sz="1600" dirty="0" err="1"/>
              <a:t>nazified</a:t>
            </a:r>
            <a:r>
              <a:rPr lang="en-US" sz="1600" dirty="0"/>
              <a:t>; employees must swear allegiance to Quisling government</a:t>
            </a:r>
          </a:p>
          <a:p>
            <a:r>
              <a:rPr lang="en-US" sz="1600" dirty="0"/>
              <a:t>Sep 1941: </a:t>
            </a:r>
            <a:r>
              <a:rPr lang="en-US" sz="1600" dirty="0" err="1"/>
              <a:t>Falstad</a:t>
            </a:r>
            <a:r>
              <a:rPr lang="en-US" sz="1600" dirty="0"/>
              <a:t> becomes concentration camp for political prisoners</a:t>
            </a:r>
          </a:p>
          <a:p>
            <a:r>
              <a:rPr lang="en-US" sz="1600" dirty="0"/>
              <a:t>At least 4200 prisoners from 13 nationalities pass through, many POWs and some Jews</a:t>
            </a:r>
          </a:p>
          <a:p>
            <a:r>
              <a:rPr lang="en-US" sz="1600" dirty="0"/>
              <a:t>More than 200 executions in the forest around the camp; bodies buried or dumped in the fjord</a:t>
            </a:r>
          </a:p>
          <a:p>
            <a:r>
              <a:rPr lang="en-US" sz="1600" dirty="0"/>
              <a:t>Transit camp for prisoners (esp. Jews) to be transported to Auschwitz and other Germany camps</a:t>
            </a:r>
          </a:p>
          <a:p>
            <a:r>
              <a:rPr lang="en-US" sz="1600" dirty="0"/>
              <a:t>1942-43: The most brutal time. Prisoners subjected to a haphazard and extremely violent regime of slave labor on pointless projects. (</a:t>
            </a:r>
            <a:r>
              <a:rPr lang="en-US" sz="1600" dirty="0" err="1"/>
              <a:t>Falstad</a:t>
            </a:r>
            <a:r>
              <a:rPr lang="en-US" sz="1600" dirty="0"/>
              <a:t> Center)</a:t>
            </a:r>
          </a:p>
          <a:p>
            <a:r>
              <a:rPr lang="en-US" sz="1600" dirty="0"/>
              <a:t>1944: Local chairs of Norwegian Medical Association, incl. my maternal grandfather, imprisoned for resistance to </a:t>
            </a:r>
            <a:r>
              <a:rPr lang="en-US" sz="1600" dirty="0" err="1"/>
              <a:t>nazification</a:t>
            </a:r>
            <a:endParaRPr lang="en-US" sz="1600" dirty="0"/>
          </a:p>
          <a:p>
            <a:endParaRPr lang="en-US" sz="1600" dirty="0"/>
          </a:p>
        </p:txBody>
      </p:sp>
      <p:pic>
        <p:nvPicPr>
          <p:cNvPr id="33794" name="Picture 2" descr="https://upload.wikimedia.org/wikipedia/commons/thumb/9/92/Falstad_Fangeleir_%281945%29_%2814845344889%29.jpg/1920px-Falstad_Fangeleir_%281945%29_%2814845344889%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295400"/>
            <a:ext cx="3581400" cy="2590800"/>
          </a:xfrm>
          <a:prstGeom prst="rect">
            <a:avLst/>
          </a:prstGeom>
          <a:noFill/>
        </p:spPr>
      </p:pic>
      <p:pic>
        <p:nvPicPr>
          <p:cNvPr id="33796" name="Picture 4" descr="https://upload.wikimedia.org/wikipedia/commons/9/90/Falstad_main_buildin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3886200"/>
            <a:ext cx="3581400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066800"/>
          </a:xfrm>
        </p:spPr>
        <p:txBody>
          <a:bodyPr>
            <a:noAutofit/>
          </a:bodyPr>
          <a:lstStyle/>
          <a:p>
            <a:pPr lvl="0" algn="ctr"/>
            <a:r>
              <a:rPr lang="en-US" sz="3600" dirty="0"/>
              <a:t>Main Themes of Nordic Modernization,</a:t>
            </a:r>
            <a:br>
              <a:rPr lang="en-US" sz="3600" dirty="0"/>
            </a:br>
            <a:r>
              <a:rPr lang="en-US" sz="3600" dirty="0"/>
              <a:t>1800-1945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151812" cy="4418013"/>
          </a:xfrm>
        </p:spPr>
        <p:txBody>
          <a:bodyPr>
            <a:normAutofit/>
          </a:bodyPr>
          <a:lstStyle/>
          <a:p>
            <a:pPr lvl="1"/>
            <a:r>
              <a:rPr lang="en-US" sz="3200" dirty="0" err="1"/>
              <a:t>Scandinavianism</a:t>
            </a:r>
            <a:r>
              <a:rPr lang="en-US" sz="3200" dirty="0"/>
              <a:t> (mainly 1829-64) </a:t>
            </a:r>
          </a:p>
          <a:p>
            <a:pPr lvl="1"/>
            <a:r>
              <a:rPr lang="en-US" sz="3200" dirty="0"/>
              <a:t>Democratization, 1814-1921</a:t>
            </a:r>
          </a:p>
          <a:p>
            <a:pPr lvl="1"/>
            <a:r>
              <a:rPr lang="en-US" sz="3200" dirty="0"/>
              <a:t>Nationalism in Finland, Norway, Iceland, 1800-1945</a:t>
            </a:r>
          </a:p>
          <a:p>
            <a:pPr lvl="1"/>
            <a:r>
              <a:rPr lang="en-US" sz="3200" dirty="0"/>
              <a:t>Industrialization, 1850-1950</a:t>
            </a:r>
          </a:p>
          <a:p>
            <a:pPr lvl="1"/>
            <a:r>
              <a:rPr lang="en-US" sz="3200" dirty="0"/>
              <a:t>World Wars I and II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9170-2326-4825-8FC3-C31AA71C68E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152401"/>
            <a:ext cx="5791200" cy="914400"/>
          </a:xfrm>
        </p:spPr>
        <p:txBody>
          <a:bodyPr>
            <a:noAutofit/>
          </a:bodyPr>
          <a:lstStyle/>
          <a:p>
            <a:pPr lvl="0" algn="ctr"/>
            <a:r>
              <a:rPr lang="en-US" sz="3600" dirty="0"/>
              <a:t>Peace and </a:t>
            </a:r>
            <a:r>
              <a:rPr lang="en-US" sz="3600" dirty="0" err="1"/>
              <a:t>Scandinavianism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1447800"/>
            <a:ext cx="5791200" cy="5257800"/>
          </a:xfrm>
        </p:spPr>
        <p:txBody>
          <a:bodyPr>
            <a:noAutofit/>
          </a:bodyPr>
          <a:lstStyle/>
          <a:p>
            <a:r>
              <a:rPr lang="en-US" sz="2400" dirty="0" err="1"/>
              <a:t>Scandinavianism</a:t>
            </a:r>
            <a:r>
              <a:rPr lang="en-US" sz="2400" dirty="0"/>
              <a:t>, 1845-64</a:t>
            </a:r>
          </a:p>
          <a:p>
            <a:pPr lvl="1"/>
            <a:r>
              <a:rPr lang="en-US" sz="2400" dirty="0"/>
              <a:t>A solidarity movement among intellectuals</a:t>
            </a:r>
          </a:p>
          <a:p>
            <a:pPr lvl="1"/>
            <a:r>
              <a:rPr lang="en-US" sz="2400" dirty="0"/>
              <a:t>Influenced by romanticism</a:t>
            </a:r>
          </a:p>
          <a:p>
            <a:pPr lvl="1"/>
            <a:r>
              <a:rPr lang="en-US" sz="2400" dirty="0"/>
              <a:t>1829: Danish poet Adam </a:t>
            </a:r>
            <a:r>
              <a:rPr lang="en-US" sz="2400" dirty="0" err="1"/>
              <a:t>Oehlenschläger</a:t>
            </a:r>
            <a:r>
              <a:rPr lang="en-US" sz="2400" dirty="0"/>
              <a:t> crowned by Swedish Bishop </a:t>
            </a:r>
            <a:r>
              <a:rPr lang="en-US" sz="2400" dirty="0" err="1"/>
              <a:t>Easias</a:t>
            </a:r>
            <a:r>
              <a:rPr lang="en-US" sz="2400" dirty="0"/>
              <a:t> </a:t>
            </a:r>
            <a:r>
              <a:rPr lang="en-US" sz="2400" dirty="0" err="1"/>
              <a:t>Tegnér</a:t>
            </a:r>
            <a:r>
              <a:rPr lang="en-US" sz="2400" dirty="0"/>
              <a:t> in Lund</a:t>
            </a:r>
          </a:p>
          <a:p>
            <a:r>
              <a:rPr lang="en-US" sz="2400" dirty="0"/>
              <a:t>Nationalism in Finland, Norway, Iceland</a:t>
            </a:r>
          </a:p>
          <a:p>
            <a:r>
              <a:rPr lang="en-US" sz="2400" dirty="0" err="1"/>
              <a:t>Dano</a:t>
            </a:r>
            <a:r>
              <a:rPr lang="en-US" sz="2400" dirty="0"/>
              <a:t>-Prussian wars of 1848, 1864 disillusioned many supporters, including Norwegian playwright </a:t>
            </a:r>
            <a:r>
              <a:rPr lang="en-US" sz="2400" dirty="0" err="1"/>
              <a:t>Henrik</a:t>
            </a:r>
            <a:r>
              <a:rPr lang="en-US" sz="2400" dirty="0"/>
              <a:t> Ibsen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9170-2326-4825-8FC3-C31AA71C68EF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122" name="Picture 2" descr="https://upload.wikimedia.org/wikipedia/commons/thumb/6/61/Oehlenschlaeger_and_Tegner.jpg/220px-Oehlenschlaeger_and_Tegn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2971800" cy="3429000"/>
          </a:xfrm>
          <a:prstGeom prst="rect">
            <a:avLst/>
          </a:prstGeom>
          <a:noFill/>
        </p:spPr>
      </p:pic>
      <p:pic>
        <p:nvPicPr>
          <p:cNvPr id="5126" name="Picture 6" descr="Henrik Ibsen by Gustav Borgen NFB-197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657600"/>
            <a:ext cx="29718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1"/>
            <a:ext cx="8839200" cy="990599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sz="3600" dirty="0"/>
              <a:t>The Process of Democratization, </a:t>
            </a:r>
            <a:br>
              <a:rPr lang="en-US" sz="3600" dirty="0"/>
            </a:br>
            <a:r>
              <a:rPr lang="en-US" sz="3600" dirty="0"/>
              <a:t>1809-1921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74025" cy="5029200"/>
          </a:xfrm>
        </p:spPr>
        <p:txBody>
          <a:bodyPr/>
          <a:lstStyle/>
          <a:p>
            <a:r>
              <a:rPr lang="en-US" sz="2400" dirty="0"/>
              <a:t>Features of Democratization</a:t>
            </a:r>
          </a:p>
          <a:p>
            <a:pPr lvl="1"/>
            <a:r>
              <a:rPr lang="en-US" sz="2400" dirty="0"/>
              <a:t>Constitutional Order: 1809-1901</a:t>
            </a:r>
          </a:p>
          <a:p>
            <a:pPr lvl="1"/>
            <a:r>
              <a:rPr lang="en-US" sz="2400" dirty="0"/>
              <a:t>Universal Adult Suffrage: 1906-1921</a:t>
            </a:r>
          </a:p>
          <a:p>
            <a:pPr lvl="1"/>
            <a:r>
              <a:rPr lang="en-US" sz="2400" dirty="0"/>
              <a:t>Parliamentary supremacy: 1884-1917</a:t>
            </a:r>
          </a:p>
          <a:p>
            <a:pPr lvl="1"/>
            <a:r>
              <a:rPr lang="en-US" sz="2400" dirty="0"/>
              <a:t>Proportional Representation: 1906-1942</a:t>
            </a:r>
          </a:p>
          <a:p>
            <a:r>
              <a:rPr lang="en-US" sz="2400" dirty="0"/>
              <a:t>Gradual process in Denmark, Iceland, Norway </a:t>
            </a:r>
          </a:p>
          <a:p>
            <a:r>
              <a:rPr lang="en-US" sz="2400" dirty="0"/>
              <a:t>Rapid and late process in Sweden</a:t>
            </a:r>
          </a:p>
          <a:p>
            <a:r>
              <a:rPr lang="en-US" sz="2400" dirty="0"/>
              <a:t>Revolutionary process in Finland</a:t>
            </a:r>
          </a:p>
          <a:p>
            <a:pPr lvl="1"/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9170-2326-4825-8FC3-C31AA71C68E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1"/>
            <a:ext cx="8763000" cy="1143000"/>
          </a:xfrm>
        </p:spPr>
        <p:txBody>
          <a:bodyPr>
            <a:noAutofit/>
          </a:bodyPr>
          <a:lstStyle/>
          <a:p>
            <a:r>
              <a:rPr lang="en-US" sz="3600" dirty="0"/>
              <a:t>Sovereignty and Constitutions,</a:t>
            </a:r>
            <a:br>
              <a:rPr lang="en-US" sz="3600" dirty="0"/>
            </a:br>
            <a:r>
              <a:rPr lang="en-US" sz="3600" dirty="0"/>
              <a:t>1814-1945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5181600"/>
          </a:xfrm>
        </p:spPr>
        <p:txBody>
          <a:bodyPr>
            <a:noAutofit/>
          </a:bodyPr>
          <a:lstStyle/>
          <a:p>
            <a:r>
              <a:rPr lang="en-US" sz="2000" dirty="0"/>
              <a:t>1809: Swedish Constitution</a:t>
            </a:r>
          </a:p>
          <a:p>
            <a:r>
              <a:rPr lang="en-US" sz="2000" dirty="0"/>
              <a:t>1814: Norwegian Constitution</a:t>
            </a:r>
          </a:p>
          <a:p>
            <a:r>
              <a:rPr lang="en-US" sz="2000" dirty="0"/>
              <a:t>1849: Danish Constitution</a:t>
            </a:r>
          </a:p>
          <a:p>
            <a:r>
              <a:rPr lang="en-US" sz="2000" dirty="0"/>
              <a:t>1905: Norwegian Independence, end of dual monarchy</a:t>
            </a:r>
          </a:p>
          <a:p>
            <a:r>
              <a:rPr lang="en-US" sz="2000" dirty="0"/>
              <a:t>1917: Swedish Democratic Reforms</a:t>
            </a:r>
          </a:p>
          <a:p>
            <a:pPr lvl="1"/>
            <a:r>
              <a:rPr lang="en-US" sz="2000" dirty="0"/>
              <a:t>Parliamentary Government</a:t>
            </a:r>
          </a:p>
          <a:p>
            <a:pPr lvl="1"/>
            <a:r>
              <a:rPr lang="en-US" sz="2000" dirty="0"/>
              <a:t>Monarchy reduced to symbolic functions</a:t>
            </a:r>
          </a:p>
          <a:p>
            <a:r>
              <a:rPr lang="en-US" sz="2000" dirty="0"/>
              <a:t>1901-20: Danish Democratic Reforms</a:t>
            </a:r>
          </a:p>
          <a:p>
            <a:pPr lvl="1"/>
            <a:r>
              <a:rPr lang="en-US" sz="2000" dirty="0"/>
              <a:t>Universal suffrage</a:t>
            </a:r>
          </a:p>
          <a:p>
            <a:pPr lvl="1"/>
            <a:r>
              <a:rPr lang="en-US" sz="2000" dirty="0"/>
              <a:t>Monarchy constrained</a:t>
            </a:r>
          </a:p>
          <a:p>
            <a:pPr lvl="1"/>
            <a:r>
              <a:rPr lang="en-US" sz="2000" dirty="0"/>
              <a:t>Upper House (</a:t>
            </a:r>
            <a:r>
              <a:rPr lang="en-US" sz="2000" dirty="0" err="1"/>
              <a:t>Landstinget</a:t>
            </a:r>
            <a:r>
              <a:rPr lang="en-US" sz="2000" dirty="0"/>
              <a:t>) weakened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9170-2326-4825-8FC3-C31AA71C68E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Nationalism in Peripheral Scandinavia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378825" cy="5181600"/>
          </a:xfrm>
        </p:spPr>
        <p:txBody>
          <a:bodyPr>
            <a:normAutofit fontScale="85000" lnSpcReduction="10000"/>
          </a:bodyPr>
          <a:lstStyle/>
          <a:p>
            <a:r>
              <a:rPr lang="en-US" sz="2000" dirty="0"/>
              <a:t>Finland: late 1700s on </a:t>
            </a:r>
          </a:p>
          <a:p>
            <a:pPr lvl="1"/>
            <a:r>
              <a:rPr lang="en-US" sz="2000" dirty="0"/>
              <a:t>Old Finns </a:t>
            </a:r>
            <a:r>
              <a:rPr lang="en-US" sz="2000" dirty="0" err="1"/>
              <a:t>vs</a:t>
            </a:r>
            <a:r>
              <a:rPr lang="en-US" sz="2000" dirty="0"/>
              <a:t> New Finns (resistance against Swedish vs. Russian rule)</a:t>
            </a:r>
          </a:p>
          <a:p>
            <a:pPr lvl="1"/>
            <a:r>
              <a:rPr lang="en-US" sz="2000" dirty="0"/>
              <a:t>Russian Revolution of 1905 leads temporarily to greater home rule, break with </a:t>
            </a:r>
            <a:r>
              <a:rPr lang="en-US" sz="2000" dirty="0" err="1"/>
              <a:t>Russification</a:t>
            </a:r>
            <a:r>
              <a:rPr lang="en-US" sz="2000" dirty="0"/>
              <a:t> policies</a:t>
            </a:r>
          </a:p>
          <a:p>
            <a:pPr lvl="1"/>
            <a:r>
              <a:rPr lang="en-US" sz="2000" dirty="0"/>
              <a:t>1917: Russian Revolution leads to war of independence/civil war (Reds vs. Whites); Whites win</a:t>
            </a:r>
          </a:p>
          <a:p>
            <a:r>
              <a:rPr lang="en-US" sz="2000" dirty="0"/>
              <a:t>Norway</a:t>
            </a:r>
          </a:p>
          <a:p>
            <a:pPr lvl="1"/>
            <a:r>
              <a:rPr lang="en-US" sz="2000" dirty="0"/>
              <a:t>Constitution of 1814; Dual monarchy and national parliament with broad franchise  leads to growing tension between king and parliament</a:t>
            </a:r>
          </a:p>
          <a:p>
            <a:pPr lvl="1"/>
            <a:r>
              <a:rPr lang="en-US" sz="2000" dirty="0" err="1"/>
              <a:t>Parliamentarism</a:t>
            </a:r>
            <a:r>
              <a:rPr lang="en-US" sz="2000" dirty="0"/>
              <a:t> 1884: Parliament (dominated by Liberal Party) removes the power of the King to appoint his cabinet</a:t>
            </a:r>
          </a:p>
          <a:p>
            <a:pPr lvl="1"/>
            <a:r>
              <a:rPr lang="en-US" sz="2000" dirty="0"/>
              <a:t>Dissolution of dual monarchy 1905: Norway unilaterally secedes from dual monarchy</a:t>
            </a:r>
          </a:p>
          <a:p>
            <a:r>
              <a:rPr lang="en-US" sz="2000" dirty="0"/>
              <a:t>Iceland</a:t>
            </a:r>
          </a:p>
          <a:p>
            <a:pPr lvl="1"/>
            <a:r>
              <a:rPr lang="en-US" sz="2000" dirty="0"/>
              <a:t>Restoration of </a:t>
            </a:r>
            <a:r>
              <a:rPr lang="en-US" sz="2000" dirty="0" err="1"/>
              <a:t>Althingi</a:t>
            </a:r>
            <a:r>
              <a:rPr lang="en-US" sz="2000" dirty="0"/>
              <a:t> 1844 as consultative body (originally active 930-1799)</a:t>
            </a:r>
          </a:p>
          <a:p>
            <a:pPr lvl="1"/>
            <a:r>
              <a:rPr lang="en-US" sz="2000" dirty="0" err="1"/>
              <a:t>Althingi</a:t>
            </a:r>
            <a:r>
              <a:rPr lang="en-US" sz="2000" dirty="0"/>
              <a:t> given legislative powers 1874</a:t>
            </a:r>
          </a:p>
          <a:p>
            <a:pPr lvl="1"/>
            <a:r>
              <a:rPr lang="en-US" sz="2000" dirty="0"/>
              <a:t>Home Rule  and Parliamentary government 1904</a:t>
            </a:r>
          </a:p>
          <a:p>
            <a:pPr lvl="1"/>
            <a:r>
              <a:rPr lang="en-US" sz="2000" dirty="0"/>
              <a:t>Independence declared and confirmed in referendum 1944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9170-2326-4825-8FC3-C31AA71C68E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199" cy="838199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Industrialization, 1850-1950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1625" cy="48768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Growing industrialization, especially in Sweden</a:t>
            </a:r>
          </a:p>
          <a:p>
            <a:r>
              <a:rPr lang="en-US" sz="2400" dirty="0"/>
              <a:t>Early industrialization often linked to natural resources</a:t>
            </a:r>
          </a:p>
          <a:p>
            <a:pPr lvl="1"/>
            <a:r>
              <a:rPr lang="en-US" sz="1900" dirty="0"/>
              <a:t>Denmark: Agriculture</a:t>
            </a:r>
          </a:p>
          <a:p>
            <a:pPr lvl="1"/>
            <a:r>
              <a:rPr lang="en-US" sz="1900" dirty="0"/>
              <a:t>Norway and Sweden: Hydroelectric power</a:t>
            </a:r>
          </a:p>
          <a:p>
            <a:pPr lvl="1"/>
            <a:r>
              <a:rPr lang="en-US" sz="1900" dirty="0"/>
              <a:t>Sweden: Engineering</a:t>
            </a:r>
          </a:p>
          <a:p>
            <a:pPr lvl="1"/>
            <a:r>
              <a:rPr lang="en-US" sz="1900" dirty="0"/>
              <a:t>Finland: Forestry</a:t>
            </a:r>
          </a:p>
          <a:p>
            <a:pPr lvl="1"/>
            <a:r>
              <a:rPr lang="en-US" sz="1900" dirty="0"/>
              <a:t>All of Scandinavia: Shipping, Shipbuilding</a:t>
            </a:r>
          </a:p>
          <a:p>
            <a:r>
              <a:rPr lang="en-US" sz="2400" dirty="0"/>
              <a:t>Industrial development not confined to urban areas (esp. Norway)</a:t>
            </a:r>
          </a:p>
          <a:p>
            <a:r>
              <a:rPr lang="en-US" sz="2400" dirty="0"/>
              <a:t>Rapid growth of industrial working class</a:t>
            </a:r>
          </a:p>
          <a:p>
            <a:pPr lvl="1"/>
            <a:r>
              <a:rPr lang="en-US" sz="1900" dirty="0"/>
              <a:t>Most strongly in Sweden, least in Iceland and Finland</a:t>
            </a:r>
          </a:p>
          <a:p>
            <a:pPr lvl="1"/>
            <a:r>
              <a:rPr lang="en-US" sz="1900" dirty="0"/>
              <a:t>Working class begins shrinking with rise of service economy from the 1950s</a:t>
            </a:r>
          </a:p>
          <a:p>
            <a:r>
              <a:rPr lang="en-US" sz="2400" dirty="0"/>
              <a:t>Growing social democratic strength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9170-2326-4825-8FC3-C31AA71C68E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1"/>
            <a:ext cx="8839200" cy="8382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World War I, 1914-18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8800"/>
            <a:ext cx="7620000" cy="4724400"/>
          </a:xfrm>
        </p:spPr>
        <p:txBody>
          <a:bodyPr/>
          <a:lstStyle/>
          <a:p>
            <a:r>
              <a:rPr lang="en-US" sz="2400" dirty="0"/>
              <a:t>1912: Declaration of Neutrality </a:t>
            </a:r>
          </a:p>
          <a:p>
            <a:r>
              <a:rPr lang="en-US" sz="2400" dirty="0"/>
              <a:t>1914: </a:t>
            </a:r>
            <a:r>
              <a:rPr lang="en-US" sz="2400" dirty="0" err="1"/>
              <a:t>Malmö</a:t>
            </a:r>
            <a:r>
              <a:rPr lang="en-US" sz="2400" dirty="0"/>
              <a:t> meeting of kings</a:t>
            </a:r>
          </a:p>
          <a:p>
            <a:r>
              <a:rPr lang="en-US" sz="2400" dirty="0"/>
              <a:t>1916-18: “Hard war years,”</a:t>
            </a:r>
          </a:p>
          <a:p>
            <a:pPr lvl="1"/>
            <a:r>
              <a:rPr lang="en-US" sz="2400" dirty="0"/>
              <a:t>Merchant marine losses</a:t>
            </a:r>
          </a:p>
          <a:p>
            <a:r>
              <a:rPr lang="en-US" sz="2400" dirty="0"/>
              <a:t>1917: Swedish Parliamentary Democracy, Reforms</a:t>
            </a:r>
          </a:p>
          <a:p>
            <a:r>
              <a:rPr lang="en-US" sz="2400" dirty="0"/>
              <a:t>1917-18: Finnish Civil War, Independence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9170-2326-4825-8FC3-C31AA71C68E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199" cy="838199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Interwar Years, 1918-39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1" y="1600200"/>
            <a:ext cx="7848600" cy="4876800"/>
          </a:xfrm>
        </p:spPr>
        <p:txBody>
          <a:bodyPr/>
          <a:lstStyle/>
          <a:p>
            <a:r>
              <a:rPr lang="en-US" sz="2400" dirty="0"/>
              <a:t>1920s: Boom and bust economics</a:t>
            </a:r>
          </a:p>
          <a:p>
            <a:r>
              <a:rPr lang="en-US" sz="2400" dirty="0"/>
              <a:t>1930s: Great Depression</a:t>
            </a:r>
          </a:p>
          <a:p>
            <a:r>
              <a:rPr lang="en-US" sz="2400" dirty="0"/>
              <a:t>Growing social democratic strength</a:t>
            </a:r>
          </a:p>
          <a:p>
            <a:r>
              <a:rPr lang="en-US" sz="2400" dirty="0"/>
              <a:t>Industrial strife in early 1930s especially</a:t>
            </a:r>
          </a:p>
          <a:p>
            <a:r>
              <a:rPr lang="en-US" sz="2400" dirty="0"/>
              <a:t>DK, N, S: Red-Green coalitions come to power in 1930s</a:t>
            </a:r>
          </a:p>
          <a:p>
            <a:r>
              <a:rPr lang="en-US" sz="2400" dirty="0"/>
              <a:t>FIN: Political Right dominates, esp. after 1932</a:t>
            </a:r>
          </a:p>
          <a:p>
            <a:r>
              <a:rPr lang="en-US" sz="2400" dirty="0"/>
              <a:t>Communist, fascist movements have little success outside FIN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9170-2326-4825-8FC3-C31AA71C68E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887</TotalTime>
  <Words>868</Words>
  <Application>Microsoft Office PowerPoint</Application>
  <PresentationFormat>On-screen Show (4:3)</PresentationFormat>
  <Paragraphs>142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Georgia</vt:lpstr>
      <vt:lpstr>Verdana</vt:lpstr>
      <vt:lpstr>Wingdings</vt:lpstr>
      <vt:lpstr>Wingdings 2</vt:lpstr>
      <vt:lpstr>Civic</vt:lpstr>
      <vt:lpstr>POLI 120E Scandinavian Politics Prof.  Kaare W. Strøm</vt:lpstr>
      <vt:lpstr>Main Themes of Nordic Modernization, 1800-1945</vt:lpstr>
      <vt:lpstr>Peace and Scandinavianism</vt:lpstr>
      <vt:lpstr>The Process of Democratization,  1809-1921</vt:lpstr>
      <vt:lpstr>Sovereignty and Constitutions, 1814-1945</vt:lpstr>
      <vt:lpstr>Nationalism in Peripheral Scandinavia</vt:lpstr>
      <vt:lpstr>Industrialization, 1850-1950</vt:lpstr>
      <vt:lpstr>World War I, 1914-18</vt:lpstr>
      <vt:lpstr>Interwar Years, 1918-39</vt:lpstr>
      <vt:lpstr>World War II, 1939-45</vt:lpstr>
      <vt:lpstr>Lessons of World War II</vt:lpstr>
      <vt:lpstr>Lest we forget …</vt:lpstr>
      <vt:lpstr>Triple Jump, Olympic Games, London 1948</vt:lpstr>
      <vt:lpstr>Falstad Concentration Camp</vt:lpstr>
    </vt:vector>
  </TitlesOfParts>
  <Company>Political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Comparative Politics</dc:title>
  <dc:creator>Carl LeVan</dc:creator>
  <cp:lastModifiedBy>kaarestrom@outlook.com</cp:lastModifiedBy>
  <cp:revision>103</cp:revision>
  <dcterms:created xsi:type="dcterms:W3CDTF">2005-08-04T22:42:47Z</dcterms:created>
  <dcterms:modified xsi:type="dcterms:W3CDTF">2020-08-08T19:22:13Z</dcterms:modified>
</cp:coreProperties>
</file>