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6"/>
  </p:notesMasterIdLst>
  <p:sldIdLst>
    <p:sldId id="256" r:id="rId2"/>
    <p:sldId id="323" r:id="rId3"/>
    <p:sldId id="336" r:id="rId4"/>
    <p:sldId id="308" r:id="rId5"/>
    <p:sldId id="330" r:id="rId6"/>
    <p:sldId id="317" r:id="rId7"/>
    <p:sldId id="316" r:id="rId8"/>
    <p:sldId id="315" r:id="rId9"/>
    <p:sldId id="334" r:id="rId10"/>
    <p:sldId id="335" r:id="rId11"/>
    <p:sldId id="325" r:id="rId12"/>
    <p:sldId id="324" r:id="rId13"/>
    <p:sldId id="332" r:id="rId14"/>
    <p:sldId id="333" r:id="rId1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4A180F-427B-4BAB-8B46-97FC82AA070A}" v="45" dt="2020-08-05T04:07:34.6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68" autoAdjust="0"/>
    <p:restoredTop sz="94713" autoAdjust="0"/>
  </p:normalViewPr>
  <p:slideViewPr>
    <p:cSldViewPr>
      <p:cViewPr varScale="1">
        <p:scale>
          <a:sx n="81" d="100"/>
          <a:sy n="81" d="100"/>
        </p:scale>
        <p:origin x="1555"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arestrom@outlook.com" userId="da299bbd4e5f8529" providerId="LiveId" clId="{734A180F-427B-4BAB-8B46-97FC82AA070A}"/>
    <pc:docChg chg="undo custSel addSld delSld modSld sldOrd">
      <pc:chgData name="kaarestrom@outlook.com" userId="da299bbd4e5f8529" providerId="LiveId" clId="{734A180F-427B-4BAB-8B46-97FC82AA070A}" dt="2020-08-05T04:14:12.565" v="1660" actId="14100"/>
      <pc:docMkLst>
        <pc:docMk/>
      </pc:docMkLst>
      <pc:sldChg chg="modSp">
        <pc:chgData name="kaarestrom@outlook.com" userId="da299bbd4e5f8529" providerId="LiveId" clId="{734A180F-427B-4BAB-8B46-97FC82AA070A}" dt="2020-08-05T04:00:14.315" v="1526" actId="14100"/>
        <pc:sldMkLst>
          <pc:docMk/>
          <pc:sldMk cId="0" sldId="308"/>
        </pc:sldMkLst>
        <pc:spChg chg="mod">
          <ac:chgData name="kaarestrom@outlook.com" userId="da299bbd4e5f8529" providerId="LiveId" clId="{734A180F-427B-4BAB-8B46-97FC82AA070A}" dt="2020-08-05T03:09:52.512" v="1470" actId="14100"/>
          <ac:spMkLst>
            <pc:docMk/>
            <pc:sldMk cId="0" sldId="308"/>
            <ac:spMk id="2" creationId="{00000000-0000-0000-0000-000000000000}"/>
          </ac:spMkLst>
        </pc:spChg>
        <pc:spChg chg="mod">
          <ac:chgData name="kaarestrom@outlook.com" userId="da299bbd4e5f8529" providerId="LiveId" clId="{734A180F-427B-4BAB-8B46-97FC82AA070A}" dt="2020-08-05T04:00:14.315" v="1526" actId="14100"/>
          <ac:spMkLst>
            <pc:docMk/>
            <pc:sldMk cId="0" sldId="308"/>
            <ac:spMk id="3" creationId="{00000000-0000-0000-0000-000000000000}"/>
          </ac:spMkLst>
        </pc:spChg>
      </pc:sldChg>
      <pc:sldChg chg="addSp modSp">
        <pc:chgData name="kaarestrom@outlook.com" userId="da299bbd4e5f8529" providerId="LiveId" clId="{734A180F-427B-4BAB-8B46-97FC82AA070A}" dt="2020-08-05T04:11:36.999" v="1653" actId="20577"/>
        <pc:sldMkLst>
          <pc:docMk/>
          <pc:sldMk cId="0" sldId="315"/>
        </pc:sldMkLst>
        <pc:spChg chg="mod">
          <ac:chgData name="kaarestrom@outlook.com" userId="da299bbd4e5f8529" providerId="LiveId" clId="{734A180F-427B-4BAB-8B46-97FC82AA070A}" dt="2020-08-05T01:59:49.659" v="308" actId="20577"/>
          <ac:spMkLst>
            <pc:docMk/>
            <pc:sldMk cId="0" sldId="315"/>
            <ac:spMk id="2" creationId="{00000000-0000-0000-0000-000000000000}"/>
          </ac:spMkLst>
        </pc:spChg>
        <pc:spChg chg="mod">
          <ac:chgData name="kaarestrom@outlook.com" userId="da299bbd4e5f8529" providerId="LiveId" clId="{734A180F-427B-4BAB-8B46-97FC82AA070A}" dt="2020-08-05T04:11:36.999" v="1653" actId="20577"/>
          <ac:spMkLst>
            <pc:docMk/>
            <pc:sldMk cId="0" sldId="315"/>
            <ac:spMk id="3" creationId="{00000000-0000-0000-0000-000000000000}"/>
          </ac:spMkLst>
        </pc:spChg>
        <pc:picChg chg="add mod">
          <ac:chgData name="kaarestrom@outlook.com" userId="da299bbd4e5f8529" providerId="LiveId" clId="{734A180F-427B-4BAB-8B46-97FC82AA070A}" dt="2020-08-05T01:46:03.968" v="56" actId="14100"/>
          <ac:picMkLst>
            <pc:docMk/>
            <pc:sldMk cId="0" sldId="315"/>
            <ac:picMk id="6" creationId="{24B88240-F853-4743-B7CA-63B71549A665}"/>
          </ac:picMkLst>
        </pc:picChg>
      </pc:sldChg>
      <pc:sldChg chg="modSp">
        <pc:chgData name="kaarestrom@outlook.com" userId="da299bbd4e5f8529" providerId="LiveId" clId="{734A180F-427B-4BAB-8B46-97FC82AA070A}" dt="2020-08-05T04:11:22.791" v="1649" actId="27636"/>
        <pc:sldMkLst>
          <pc:docMk/>
          <pc:sldMk cId="0" sldId="316"/>
        </pc:sldMkLst>
        <pc:spChg chg="mod">
          <ac:chgData name="kaarestrom@outlook.com" userId="da299bbd4e5f8529" providerId="LiveId" clId="{734A180F-427B-4BAB-8B46-97FC82AA070A}" dt="2020-08-03T23:16:00.016" v="19" actId="255"/>
          <ac:spMkLst>
            <pc:docMk/>
            <pc:sldMk cId="0" sldId="316"/>
            <ac:spMk id="2" creationId="{00000000-0000-0000-0000-000000000000}"/>
          </ac:spMkLst>
        </pc:spChg>
        <pc:spChg chg="mod">
          <ac:chgData name="kaarestrom@outlook.com" userId="da299bbd4e5f8529" providerId="LiveId" clId="{734A180F-427B-4BAB-8B46-97FC82AA070A}" dt="2020-08-05T04:11:22.791" v="1649" actId="27636"/>
          <ac:spMkLst>
            <pc:docMk/>
            <pc:sldMk cId="0" sldId="316"/>
            <ac:spMk id="3" creationId="{00000000-0000-0000-0000-000000000000}"/>
          </ac:spMkLst>
        </pc:spChg>
      </pc:sldChg>
      <pc:sldChg chg="addSp delSp modSp">
        <pc:chgData name="kaarestrom@outlook.com" userId="da299bbd4e5f8529" providerId="LiveId" clId="{734A180F-427B-4BAB-8B46-97FC82AA070A}" dt="2020-08-05T04:09:04.401" v="1605" actId="20577"/>
        <pc:sldMkLst>
          <pc:docMk/>
          <pc:sldMk cId="0" sldId="317"/>
        </pc:sldMkLst>
        <pc:spChg chg="mod">
          <ac:chgData name="kaarestrom@outlook.com" userId="da299bbd4e5f8529" providerId="LiveId" clId="{734A180F-427B-4BAB-8B46-97FC82AA070A}" dt="2020-08-05T04:08:00.611" v="1581" actId="14100"/>
          <ac:spMkLst>
            <pc:docMk/>
            <pc:sldMk cId="0" sldId="317"/>
            <ac:spMk id="2" creationId="{00000000-0000-0000-0000-000000000000}"/>
          </ac:spMkLst>
        </pc:spChg>
        <pc:spChg chg="mod">
          <ac:chgData name="kaarestrom@outlook.com" userId="da299bbd4e5f8529" providerId="LiveId" clId="{734A180F-427B-4BAB-8B46-97FC82AA070A}" dt="2020-08-05T04:09:04.401" v="1605" actId="20577"/>
          <ac:spMkLst>
            <pc:docMk/>
            <pc:sldMk cId="0" sldId="317"/>
            <ac:spMk id="3" creationId="{00000000-0000-0000-0000-000000000000}"/>
          </ac:spMkLst>
        </pc:spChg>
        <pc:picChg chg="add mod">
          <ac:chgData name="kaarestrom@outlook.com" userId="da299bbd4e5f8529" providerId="LiveId" clId="{734A180F-427B-4BAB-8B46-97FC82AA070A}" dt="2020-08-05T04:08:05.264" v="1582" actId="14100"/>
          <ac:picMkLst>
            <pc:docMk/>
            <pc:sldMk cId="0" sldId="317"/>
            <ac:picMk id="6" creationId="{AD30DEEA-825C-4C72-931E-C2B0A304DA1E}"/>
          </ac:picMkLst>
        </pc:picChg>
        <pc:picChg chg="add del">
          <ac:chgData name="kaarestrom@outlook.com" userId="da299bbd4e5f8529" providerId="LiveId" clId="{734A180F-427B-4BAB-8B46-97FC82AA070A}" dt="2020-08-05T04:02:59.874" v="1536"/>
          <ac:picMkLst>
            <pc:docMk/>
            <pc:sldMk cId="0" sldId="317"/>
            <ac:picMk id="7" creationId="{A6BFACFD-7B68-4D91-87E9-4601D2751144}"/>
          </ac:picMkLst>
        </pc:picChg>
        <pc:picChg chg="add mod">
          <ac:chgData name="kaarestrom@outlook.com" userId="da299bbd4e5f8529" providerId="LiveId" clId="{734A180F-427B-4BAB-8B46-97FC82AA070A}" dt="2020-08-05T04:08:08.462" v="1583" actId="14100"/>
          <ac:picMkLst>
            <pc:docMk/>
            <pc:sldMk cId="0" sldId="317"/>
            <ac:picMk id="9" creationId="{DEC56FE6-0629-41F9-B590-465221848267}"/>
          </ac:picMkLst>
        </pc:picChg>
        <pc:picChg chg="del mod">
          <ac:chgData name="kaarestrom@outlook.com" userId="da299bbd4e5f8529" providerId="LiveId" clId="{734A180F-427B-4BAB-8B46-97FC82AA070A}" dt="2020-08-05T04:02:44.831" v="1533"/>
          <ac:picMkLst>
            <pc:docMk/>
            <pc:sldMk cId="0" sldId="317"/>
            <ac:picMk id="13314" creationId="{00000000-0000-0000-0000-000000000000}"/>
          </ac:picMkLst>
        </pc:picChg>
        <pc:picChg chg="del mod">
          <ac:chgData name="kaarestrom@outlook.com" userId="da299bbd4e5f8529" providerId="LiveId" clId="{734A180F-427B-4BAB-8B46-97FC82AA070A}" dt="2020-08-05T04:03:03.551" v="1537"/>
          <ac:picMkLst>
            <pc:docMk/>
            <pc:sldMk cId="0" sldId="317"/>
            <ac:picMk id="13316" creationId="{00000000-0000-0000-0000-000000000000}"/>
          </ac:picMkLst>
        </pc:picChg>
      </pc:sldChg>
      <pc:sldChg chg="addSp delSp modSp del ord">
        <pc:chgData name="kaarestrom@outlook.com" userId="da299bbd4e5f8529" providerId="LiveId" clId="{734A180F-427B-4BAB-8B46-97FC82AA070A}" dt="2020-08-05T02:45:58.879" v="740" actId="2696"/>
        <pc:sldMkLst>
          <pc:docMk/>
          <pc:sldMk cId="0" sldId="319"/>
        </pc:sldMkLst>
        <pc:spChg chg="mod">
          <ac:chgData name="kaarestrom@outlook.com" userId="da299bbd4e5f8529" providerId="LiveId" clId="{734A180F-427B-4BAB-8B46-97FC82AA070A}" dt="2020-08-05T02:41:18.832" v="627"/>
          <ac:spMkLst>
            <pc:docMk/>
            <pc:sldMk cId="0" sldId="319"/>
            <ac:spMk id="2" creationId="{00000000-0000-0000-0000-000000000000}"/>
          </ac:spMkLst>
        </pc:spChg>
        <pc:spChg chg="add del mod">
          <ac:chgData name="kaarestrom@outlook.com" userId="da299bbd4e5f8529" providerId="LiveId" clId="{734A180F-427B-4BAB-8B46-97FC82AA070A}" dt="2020-08-05T02:38:42.178" v="612"/>
          <ac:spMkLst>
            <pc:docMk/>
            <pc:sldMk cId="0" sldId="319"/>
            <ac:spMk id="3" creationId="{C26DD0CD-BA2F-4E92-BE36-7149F7E2C6A2}"/>
          </ac:spMkLst>
        </pc:spChg>
        <pc:spChg chg="add del">
          <ac:chgData name="kaarestrom@outlook.com" userId="da299bbd4e5f8529" providerId="LiveId" clId="{734A180F-427B-4BAB-8B46-97FC82AA070A}" dt="2020-08-05T02:38:34.819" v="602"/>
          <ac:spMkLst>
            <pc:docMk/>
            <pc:sldMk cId="0" sldId="319"/>
            <ac:spMk id="5" creationId="{4E8004FC-DC5D-422E-B7EB-F2DE74559911}"/>
          </ac:spMkLst>
        </pc:spChg>
        <pc:spChg chg="add del mod">
          <ac:chgData name="kaarestrom@outlook.com" userId="da299bbd4e5f8529" providerId="LiveId" clId="{734A180F-427B-4BAB-8B46-97FC82AA070A}" dt="2020-08-05T02:40:48.740" v="622"/>
          <ac:spMkLst>
            <pc:docMk/>
            <pc:sldMk cId="0" sldId="319"/>
            <ac:spMk id="6" creationId="{149FCA82-6011-471C-9323-9990C8CB3BBF}"/>
          </ac:spMkLst>
        </pc:spChg>
        <pc:spChg chg="add del mod">
          <ac:chgData name="kaarestrom@outlook.com" userId="da299bbd4e5f8529" providerId="LiveId" clId="{734A180F-427B-4BAB-8B46-97FC82AA070A}" dt="2020-08-05T02:41:44.795" v="631"/>
          <ac:spMkLst>
            <pc:docMk/>
            <pc:sldMk cId="0" sldId="319"/>
            <ac:spMk id="7" creationId="{BD8A9F80-9ACA-4C8B-A6E0-D788629F8341}"/>
          </ac:spMkLst>
        </pc:spChg>
        <pc:picChg chg="mod">
          <ac:chgData name="kaarestrom@outlook.com" userId="da299bbd4e5f8529" providerId="LiveId" clId="{734A180F-427B-4BAB-8B46-97FC82AA070A}" dt="2020-08-05T02:40:55.627" v="623" actId="1076"/>
          <ac:picMkLst>
            <pc:docMk/>
            <pc:sldMk cId="0" sldId="319"/>
            <ac:picMk id="3074" creationId="{00000000-0000-0000-0000-000000000000}"/>
          </ac:picMkLst>
        </pc:picChg>
      </pc:sldChg>
      <pc:sldChg chg="ord">
        <pc:chgData name="kaarestrom@outlook.com" userId="da299bbd4e5f8529" providerId="LiveId" clId="{734A180F-427B-4BAB-8B46-97FC82AA070A}" dt="2020-08-05T02:35:32.837" v="585"/>
        <pc:sldMkLst>
          <pc:docMk/>
          <pc:sldMk cId="0" sldId="323"/>
        </pc:sldMkLst>
      </pc:sldChg>
      <pc:sldChg chg="modSp">
        <pc:chgData name="kaarestrom@outlook.com" userId="da299bbd4e5f8529" providerId="LiveId" clId="{734A180F-427B-4BAB-8B46-97FC82AA070A}" dt="2020-08-05T04:12:34.148" v="1655" actId="20577"/>
        <pc:sldMkLst>
          <pc:docMk/>
          <pc:sldMk cId="0" sldId="325"/>
        </pc:sldMkLst>
        <pc:spChg chg="mod">
          <ac:chgData name="kaarestrom@outlook.com" userId="da299bbd4e5f8529" providerId="LiveId" clId="{734A180F-427B-4BAB-8B46-97FC82AA070A}" dt="2020-08-05T02:03:49.900" v="400" actId="255"/>
          <ac:spMkLst>
            <pc:docMk/>
            <pc:sldMk cId="0" sldId="325"/>
            <ac:spMk id="2" creationId="{00000000-0000-0000-0000-000000000000}"/>
          </ac:spMkLst>
        </pc:spChg>
        <pc:spChg chg="mod">
          <ac:chgData name="kaarestrom@outlook.com" userId="da299bbd4e5f8529" providerId="LiveId" clId="{734A180F-427B-4BAB-8B46-97FC82AA070A}" dt="2020-08-05T04:12:34.148" v="1655" actId="20577"/>
          <ac:spMkLst>
            <pc:docMk/>
            <pc:sldMk cId="0" sldId="325"/>
            <ac:spMk id="3" creationId="{00000000-0000-0000-0000-000000000000}"/>
          </ac:spMkLst>
        </pc:spChg>
      </pc:sldChg>
      <pc:sldChg chg="del">
        <pc:chgData name="kaarestrom@outlook.com" userId="da299bbd4e5f8529" providerId="LiveId" clId="{734A180F-427B-4BAB-8B46-97FC82AA070A}" dt="2020-08-03T23:09:05.638" v="0" actId="2696"/>
        <pc:sldMkLst>
          <pc:docMk/>
          <pc:sldMk cId="0" sldId="326"/>
        </pc:sldMkLst>
      </pc:sldChg>
      <pc:sldChg chg="del">
        <pc:chgData name="kaarestrom@outlook.com" userId="da299bbd4e5f8529" providerId="LiveId" clId="{734A180F-427B-4BAB-8B46-97FC82AA070A}" dt="2020-08-03T23:09:06.748" v="1" actId="2696"/>
        <pc:sldMkLst>
          <pc:docMk/>
          <pc:sldMk cId="0" sldId="327"/>
        </pc:sldMkLst>
      </pc:sldChg>
      <pc:sldChg chg="del">
        <pc:chgData name="kaarestrom@outlook.com" userId="da299bbd4e5f8529" providerId="LiveId" clId="{734A180F-427B-4BAB-8B46-97FC82AA070A}" dt="2020-08-03T23:09:07.698" v="2" actId="2696"/>
        <pc:sldMkLst>
          <pc:docMk/>
          <pc:sldMk cId="0" sldId="328"/>
        </pc:sldMkLst>
      </pc:sldChg>
      <pc:sldChg chg="del">
        <pc:chgData name="kaarestrom@outlook.com" userId="da299bbd4e5f8529" providerId="LiveId" clId="{734A180F-427B-4BAB-8B46-97FC82AA070A}" dt="2020-08-03T23:09:08.787" v="3" actId="2696"/>
        <pc:sldMkLst>
          <pc:docMk/>
          <pc:sldMk cId="0" sldId="329"/>
        </pc:sldMkLst>
      </pc:sldChg>
      <pc:sldChg chg="modSp">
        <pc:chgData name="kaarestrom@outlook.com" userId="da299bbd4e5f8529" providerId="LiveId" clId="{734A180F-427B-4BAB-8B46-97FC82AA070A}" dt="2020-08-03T23:10:10.204" v="11" actId="255"/>
        <pc:sldMkLst>
          <pc:docMk/>
          <pc:sldMk cId="0" sldId="330"/>
        </pc:sldMkLst>
        <pc:spChg chg="mod">
          <ac:chgData name="kaarestrom@outlook.com" userId="da299bbd4e5f8529" providerId="LiveId" clId="{734A180F-427B-4BAB-8B46-97FC82AA070A}" dt="2020-08-03T23:10:10.204" v="11" actId="255"/>
          <ac:spMkLst>
            <pc:docMk/>
            <pc:sldMk cId="0" sldId="330"/>
            <ac:spMk id="2" creationId="{00000000-0000-0000-0000-000000000000}"/>
          </ac:spMkLst>
        </pc:spChg>
      </pc:sldChg>
      <pc:sldChg chg="modSp">
        <pc:chgData name="kaarestrom@outlook.com" userId="da299bbd4e5f8529" providerId="LiveId" clId="{734A180F-427B-4BAB-8B46-97FC82AA070A}" dt="2020-08-05T04:13:21.769" v="1656" actId="1076"/>
        <pc:sldMkLst>
          <pc:docMk/>
          <pc:sldMk cId="0" sldId="332"/>
        </pc:sldMkLst>
        <pc:spChg chg="mod">
          <ac:chgData name="kaarestrom@outlook.com" userId="da299bbd4e5f8529" providerId="LiveId" clId="{734A180F-427B-4BAB-8B46-97FC82AA070A}" dt="2020-08-05T04:13:21.769" v="1656" actId="1076"/>
          <ac:spMkLst>
            <pc:docMk/>
            <pc:sldMk cId="0" sldId="332"/>
            <ac:spMk id="2" creationId="{00000000-0000-0000-0000-000000000000}"/>
          </ac:spMkLst>
        </pc:spChg>
      </pc:sldChg>
      <pc:sldChg chg="modSp">
        <pc:chgData name="kaarestrom@outlook.com" userId="da299bbd4e5f8529" providerId="LiveId" clId="{734A180F-427B-4BAB-8B46-97FC82AA070A}" dt="2020-08-05T04:14:12.565" v="1660" actId="14100"/>
        <pc:sldMkLst>
          <pc:docMk/>
          <pc:sldMk cId="0" sldId="333"/>
        </pc:sldMkLst>
        <pc:spChg chg="mod">
          <ac:chgData name="kaarestrom@outlook.com" userId="da299bbd4e5f8529" providerId="LiveId" clId="{734A180F-427B-4BAB-8B46-97FC82AA070A}" dt="2020-08-05T04:13:48.767" v="1658" actId="20577"/>
          <ac:spMkLst>
            <pc:docMk/>
            <pc:sldMk cId="0" sldId="333"/>
            <ac:spMk id="3" creationId="{00000000-0000-0000-0000-000000000000}"/>
          </ac:spMkLst>
        </pc:spChg>
        <pc:picChg chg="mod">
          <ac:chgData name="kaarestrom@outlook.com" userId="da299bbd4e5f8529" providerId="LiveId" clId="{734A180F-427B-4BAB-8B46-97FC82AA070A}" dt="2020-08-05T04:14:07.100" v="1659" actId="14100"/>
          <ac:picMkLst>
            <pc:docMk/>
            <pc:sldMk cId="0" sldId="333"/>
            <ac:picMk id="5122" creationId="{00000000-0000-0000-0000-000000000000}"/>
          </ac:picMkLst>
        </pc:picChg>
        <pc:picChg chg="mod">
          <ac:chgData name="kaarestrom@outlook.com" userId="da299bbd4e5f8529" providerId="LiveId" clId="{734A180F-427B-4BAB-8B46-97FC82AA070A}" dt="2020-08-05T04:14:12.565" v="1660" actId="14100"/>
          <ac:picMkLst>
            <pc:docMk/>
            <pc:sldMk cId="0" sldId="333"/>
            <ac:picMk id="5126" creationId="{00000000-0000-0000-0000-000000000000}"/>
          </ac:picMkLst>
        </pc:picChg>
      </pc:sldChg>
      <pc:sldChg chg="del">
        <pc:chgData name="kaarestrom@outlook.com" userId="da299bbd4e5f8529" providerId="LiveId" clId="{734A180F-427B-4BAB-8B46-97FC82AA070A}" dt="2020-08-03T23:15:08.786" v="15" actId="2696"/>
        <pc:sldMkLst>
          <pc:docMk/>
          <pc:sldMk cId="0" sldId="334"/>
        </pc:sldMkLst>
      </pc:sldChg>
      <pc:sldChg chg="addSp modSp add">
        <pc:chgData name="kaarestrom@outlook.com" userId="da299bbd4e5f8529" providerId="LiveId" clId="{734A180F-427B-4BAB-8B46-97FC82AA070A}" dt="2020-08-05T01:59:15.200" v="286" actId="20577"/>
        <pc:sldMkLst>
          <pc:docMk/>
          <pc:sldMk cId="3245369082" sldId="334"/>
        </pc:sldMkLst>
        <pc:spChg chg="mod">
          <ac:chgData name="kaarestrom@outlook.com" userId="da299bbd4e5f8529" providerId="LiveId" clId="{734A180F-427B-4BAB-8B46-97FC82AA070A}" dt="2020-08-05T01:59:15.200" v="286" actId="20577"/>
          <ac:spMkLst>
            <pc:docMk/>
            <pc:sldMk cId="3245369082" sldId="334"/>
            <ac:spMk id="2" creationId="{00000000-0000-0000-0000-000000000000}"/>
          </ac:spMkLst>
        </pc:spChg>
        <pc:spChg chg="mod">
          <ac:chgData name="kaarestrom@outlook.com" userId="da299bbd4e5f8529" providerId="LiveId" clId="{734A180F-427B-4BAB-8B46-97FC82AA070A}" dt="2020-08-05T01:57:54.042" v="269" actId="255"/>
          <ac:spMkLst>
            <pc:docMk/>
            <pc:sldMk cId="3245369082" sldId="334"/>
            <ac:spMk id="3" creationId="{00000000-0000-0000-0000-000000000000}"/>
          </ac:spMkLst>
        </pc:spChg>
        <pc:picChg chg="add mod">
          <ac:chgData name="kaarestrom@outlook.com" userId="da299bbd4e5f8529" providerId="LiveId" clId="{734A180F-427B-4BAB-8B46-97FC82AA070A}" dt="2020-08-05T01:55:59.479" v="251" actId="1076"/>
          <ac:picMkLst>
            <pc:docMk/>
            <pc:sldMk cId="3245369082" sldId="334"/>
            <ac:picMk id="5" creationId="{5B96AB9E-08DB-4D55-A4B5-D0AF573B0F68}"/>
          </ac:picMkLst>
        </pc:picChg>
        <pc:picChg chg="add mod">
          <ac:chgData name="kaarestrom@outlook.com" userId="da299bbd4e5f8529" providerId="LiveId" clId="{734A180F-427B-4BAB-8B46-97FC82AA070A}" dt="2020-08-05T01:56:13.682" v="255" actId="14100"/>
          <ac:picMkLst>
            <pc:docMk/>
            <pc:sldMk cId="3245369082" sldId="334"/>
            <ac:picMk id="6" creationId="{75993ACD-F100-49AB-A9C8-5AF28A9D15F2}"/>
          </ac:picMkLst>
        </pc:picChg>
      </pc:sldChg>
      <pc:sldChg chg="del">
        <pc:chgData name="kaarestrom@outlook.com" userId="da299bbd4e5f8529" providerId="LiveId" clId="{734A180F-427B-4BAB-8B46-97FC82AA070A}" dt="2020-08-03T23:15:11.151" v="17" actId="2696"/>
        <pc:sldMkLst>
          <pc:docMk/>
          <pc:sldMk cId="0" sldId="335"/>
        </pc:sldMkLst>
      </pc:sldChg>
      <pc:sldChg chg="modSp add ord">
        <pc:chgData name="kaarestrom@outlook.com" userId="da299bbd4e5f8529" providerId="LiveId" clId="{734A180F-427B-4BAB-8B46-97FC82AA070A}" dt="2020-08-05T02:08:49.220" v="539" actId="20577"/>
        <pc:sldMkLst>
          <pc:docMk/>
          <pc:sldMk cId="543764538" sldId="335"/>
        </pc:sldMkLst>
        <pc:spChg chg="mod">
          <ac:chgData name="kaarestrom@outlook.com" userId="da299bbd4e5f8529" providerId="LiveId" clId="{734A180F-427B-4BAB-8B46-97FC82AA070A}" dt="2020-08-05T02:04:08.880" v="403" actId="255"/>
          <ac:spMkLst>
            <pc:docMk/>
            <pc:sldMk cId="543764538" sldId="335"/>
            <ac:spMk id="2" creationId="{00000000-0000-0000-0000-000000000000}"/>
          </ac:spMkLst>
        </pc:spChg>
        <pc:spChg chg="mod">
          <ac:chgData name="kaarestrom@outlook.com" userId="da299bbd4e5f8529" providerId="LiveId" clId="{734A180F-427B-4BAB-8B46-97FC82AA070A}" dt="2020-08-05T02:08:49.220" v="539" actId="20577"/>
          <ac:spMkLst>
            <pc:docMk/>
            <pc:sldMk cId="543764538" sldId="335"/>
            <ac:spMk id="3" creationId="{00000000-0000-0000-0000-000000000000}"/>
          </ac:spMkLst>
        </pc:spChg>
      </pc:sldChg>
      <pc:sldChg chg="del">
        <pc:chgData name="kaarestrom@outlook.com" userId="da299bbd4e5f8529" providerId="LiveId" clId="{734A180F-427B-4BAB-8B46-97FC82AA070A}" dt="2020-08-03T23:15:09.876" v="16" actId="2696"/>
        <pc:sldMkLst>
          <pc:docMk/>
          <pc:sldMk cId="0" sldId="336"/>
        </pc:sldMkLst>
      </pc:sldChg>
      <pc:sldChg chg="addSp modSp add">
        <pc:chgData name="kaarestrom@outlook.com" userId="da299bbd4e5f8529" providerId="LiveId" clId="{734A180F-427B-4BAB-8B46-97FC82AA070A}" dt="2020-08-05T02:45:50.730" v="739" actId="255"/>
        <pc:sldMkLst>
          <pc:docMk/>
          <pc:sldMk cId="1592607998" sldId="336"/>
        </pc:sldMkLst>
        <pc:spChg chg="mod">
          <ac:chgData name="kaarestrom@outlook.com" userId="da299bbd4e5f8529" providerId="LiveId" clId="{734A180F-427B-4BAB-8B46-97FC82AA070A}" dt="2020-08-05T02:45:50.730" v="739" actId="255"/>
          <ac:spMkLst>
            <pc:docMk/>
            <pc:sldMk cId="1592607998" sldId="336"/>
            <ac:spMk id="2" creationId="{187AF688-B0FF-4746-980D-D458EEB45E0F}"/>
          </ac:spMkLst>
        </pc:spChg>
        <pc:spChg chg="mod">
          <ac:chgData name="kaarestrom@outlook.com" userId="da299bbd4e5f8529" providerId="LiveId" clId="{734A180F-427B-4BAB-8B46-97FC82AA070A}" dt="2020-08-05T02:45:23.258" v="735" actId="20577"/>
          <ac:spMkLst>
            <pc:docMk/>
            <pc:sldMk cId="1592607998" sldId="336"/>
            <ac:spMk id="4" creationId="{FBC2229E-9719-45C0-A440-0F2E8FDC9B99}"/>
          </ac:spMkLst>
        </pc:spChg>
        <pc:picChg chg="add mod">
          <ac:chgData name="kaarestrom@outlook.com" userId="da299bbd4e5f8529" providerId="LiveId" clId="{734A180F-427B-4BAB-8B46-97FC82AA070A}" dt="2020-08-05T02:43:09.902" v="650" actId="14100"/>
          <ac:picMkLst>
            <pc:docMk/>
            <pc:sldMk cId="1592607998" sldId="336"/>
            <ac:picMk id="5" creationId="{1082457B-529F-4D1F-9B83-BB2EB4595F79}"/>
          </ac:picMkLst>
        </pc:picChg>
      </pc:sldChg>
      <pc:sldChg chg="del">
        <pc:chgData name="kaarestrom@outlook.com" userId="da299bbd4e5f8529" providerId="LiveId" clId="{734A180F-427B-4BAB-8B46-97FC82AA070A}" dt="2020-08-03T23:09:18.794" v="4" actId="2696"/>
        <pc:sldMkLst>
          <pc:docMk/>
          <pc:sldMk cId="0" sldId="33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46CA0C23-224E-4B15-9CCF-4A8F0D5E1962}"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D0B4153-5009-485F-AC47-46214DA7D475}"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AA358-CA25-4DC8-9DFB-8295185358E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94CB6B16-2924-4A19-950F-0C6B9D0FCA63}"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F8FF9170-2326-4825-8FC3-C31AA71C68EF}"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11F50C9-A036-4C1C-B4D3-C4D739FF153C}"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122E5-E04E-4DEA-B28E-20F5A5DBA8AE}"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768CDA2C-B19A-4357-A177-2847D7A99871}"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BD6F9C9-5FC3-409C-BAAA-8033C63578C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5E055604-D8E2-4B88-8523-5D7A7EA3371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3C20430-B787-4271-BB36-5B325212CF20}"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81880C5-D529-4A43-B86E-F188B6078131}"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7AF6C57-FDA7-4FE2-934F-8D1FCF9CA0A6}"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371600" y="2819400"/>
            <a:ext cx="6400800" cy="3200400"/>
          </a:xfrm>
        </p:spPr>
        <p:txBody>
          <a:bodyPr>
            <a:normAutofit/>
          </a:bodyPr>
          <a:lstStyle/>
          <a:p>
            <a:r>
              <a:rPr lang="en-US" sz="2800" dirty="0"/>
              <a:t>From Conflict TO PEACE AND DEMOCRATIZATION:</a:t>
            </a:r>
          </a:p>
          <a:p>
            <a:r>
              <a:rPr lang="en-US" sz="2800" dirty="0"/>
              <a:t> </a:t>
            </a:r>
          </a:p>
          <a:p>
            <a:r>
              <a:rPr lang="en-US" sz="2800" dirty="0"/>
              <a:t>Nordic Political History,</a:t>
            </a:r>
          </a:p>
          <a:p>
            <a:r>
              <a:rPr lang="en-US" sz="2800" dirty="0"/>
              <a:t> 1523-1900</a:t>
            </a:r>
          </a:p>
        </p:txBody>
      </p:sp>
      <p:sp>
        <p:nvSpPr>
          <p:cNvPr id="2050" name="Rectangle 2"/>
          <p:cNvSpPr>
            <a:spLocks noGrp="1" noChangeArrowheads="1"/>
          </p:cNvSpPr>
          <p:nvPr>
            <p:ph type="ctrTitle"/>
          </p:nvPr>
        </p:nvSpPr>
        <p:spPr/>
        <p:txBody>
          <a:bodyPr>
            <a:normAutofit fontScale="90000"/>
          </a:bodyPr>
          <a:lstStyle/>
          <a:p>
            <a:r>
              <a:rPr lang="en-US" dirty="0"/>
              <a:t>POLI 120E</a:t>
            </a:r>
            <a:br>
              <a:rPr lang="en-US" dirty="0"/>
            </a:br>
            <a:r>
              <a:rPr lang="en-US" dirty="0"/>
              <a:t>Scandinavian Politics</a:t>
            </a:r>
            <a:br>
              <a:rPr lang="en-US" dirty="0"/>
            </a:br>
            <a:r>
              <a:rPr lang="en-US" sz="3100" dirty="0"/>
              <a:t>Prof.  Kaare W. </a:t>
            </a:r>
            <a:r>
              <a:rPr lang="en-US" sz="3100" dirty="0" err="1"/>
              <a:t>Strøm</a:t>
            </a:r>
            <a:endParaRPr lang="en-US" sz="3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87" y="152401"/>
            <a:ext cx="8839200" cy="1046586"/>
          </a:xfrm>
        </p:spPr>
        <p:txBody>
          <a:bodyPr>
            <a:normAutofit fontScale="90000"/>
          </a:bodyPr>
          <a:lstStyle/>
          <a:p>
            <a:pPr algn="ctr"/>
            <a:r>
              <a:rPr lang="en-US" sz="4000" dirty="0"/>
              <a:t>The Napoleonic Wars, 1792-1814:</a:t>
            </a:r>
            <a:br>
              <a:rPr lang="en-US" sz="4000" dirty="0"/>
            </a:br>
            <a:r>
              <a:rPr lang="en-US" sz="3600" dirty="0"/>
              <a:t>The Danish Tragedy</a:t>
            </a:r>
          </a:p>
        </p:txBody>
      </p:sp>
      <p:sp>
        <p:nvSpPr>
          <p:cNvPr id="4" name="Slide Number Placeholder 3"/>
          <p:cNvSpPr>
            <a:spLocks noGrp="1"/>
          </p:cNvSpPr>
          <p:nvPr>
            <p:ph type="sldNum" sz="quarter" idx="12"/>
          </p:nvPr>
        </p:nvSpPr>
        <p:spPr/>
        <p:txBody>
          <a:bodyPr/>
          <a:lstStyle/>
          <a:p>
            <a:fld id="{F8FF9170-2326-4825-8FC3-C31AA71C68EF}" type="slidenum">
              <a:rPr lang="en-US" smtClean="0"/>
              <a:pPr/>
              <a:t>10</a:t>
            </a:fld>
            <a:endParaRPr lang="en-US"/>
          </a:p>
        </p:txBody>
      </p:sp>
      <p:sp>
        <p:nvSpPr>
          <p:cNvPr id="3" name="Content Placeholder 2"/>
          <p:cNvSpPr>
            <a:spLocks noGrp="1"/>
          </p:cNvSpPr>
          <p:nvPr>
            <p:ph sz="quarter" idx="1"/>
          </p:nvPr>
        </p:nvSpPr>
        <p:spPr>
          <a:xfrm>
            <a:off x="2971800" y="1371600"/>
            <a:ext cx="6021387" cy="5334000"/>
          </a:xfrm>
        </p:spPr>
        <p:txBody>
          <a:bodyPr>
            <a:normAutofit lnSpcReduction="10000"/>
          </a:bodyPr>
          <a:lstStyle/>
          <a:p>
            <a:r>
              <a:rPr lang="en-US" sz="2400" dirty="0"/>
              <a:t>Denmark and Sweden try to protect their neutrality with important maritime interests</a:t>
            </a:r>
          </a:p>
          <a:p>
            <a:r>
              <a:rPr lang="en-US" sz="2400" dirty="0"/>
              <a:t>1800: “Free ports” alliance with Russia and Prussia</a:t>
            </a:r>
          </a:p>
          <a:p>
            <a:r>
              <a:rPr lang="en-US" sz="2400" dirty="0"/>
              <a:t>1801: British bombardment of Copenhagen (Admiral Nelson)</a:t>
            </a:r>
          </a:p>
          <a:p>
            <a:r>
              <a:rPr lang="en-US" sz="2400" dirty="0"/>
              <a:t>1807: Second British bombardment of Copenhagen; 160 ships seized; Denmark joins Napoleon’s side and leaves Sweden as Britain’s only ally in the north</a:t>
            </a:r>
          </a:p>
          <a:p>
            <a:r>
              <a:rPr lang="en-US" sz="2400" dirty="0"/>
              <a:t>1814: Napoleon’s defeat leads to Treaty of Kiel: Denmark cedes Norway (excl. ICE, GL, and the Faroe Islands) to Sweden</a:t>
            </a:r>
          </a:p>
        </p:txBody>
      </p:sp>
      <p:pic>
        <p:nvPicPr>
          <p:cNvPr id="2050" name="Picture 2" descr="Full length portrait of Napoleon in his forties, in high-ranking white and dark blue military dress uniform. He stands amid rich 18th century furniture laden with papers, and gazes at the viewer. His hair is Brutus style, cropped close but with a short fringe in front, and his right hand is tucked in his waistcoat."/>
          <p:cNvPicPr>
            <a:picLocks noChangeAspect="1" noChangeArrowheads="1"/>
          </p:cNvPicPr>
          <p:nvPr/>
        </p:nvPicPr>
        <p:blipFill>
          <a:blip r:embed="rId2" cstate="print"/>
          <a:srcRect/>
          <a:stretch>
            <a:fillRect/>
          </a:stretch>
        </p:blipFill>
        <p:spPr bwMode="auto">
          <a:xfrm>
            <a:off x="152400" y="1371600"/>
            <a:ext cx="2819400" cy="4572000"/>
          </a:xfrm>
          <a:prstGeom prst="rect">
            <a:avLst/>
          </a:prstGeom>
          <a:noFill/>
        </p:spPr>
      </p:pic>
    </p:spTree>
    <p:extLst>
      <p:ext uri="{BB962C8B-B14F-4D97-AF65-F5344CB8AC3E}">
        <p14:creationId xmlns:p14="http://schemas.microsoft.com/office/powerpoint/2010/main" val="543764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990599"/>
          </a:xfrm>
        </p:spPr>
        <p:txBody>
          <a:bodyPr>
            <a:normAutofit fontScale="90000"/>
          </a:bodyPr>
          <a:lstStyle/>
          <a:p>
            <a:pPr algn="ctr"/>
            <a:r>
              <a:rPr lang="en-US" sz="4000" dirty="0"/>
              <a:t>The Napoleonic Wars, 1792-1814:</a:t>
            </a:r>
            <a:br>
              <a:rPr lang="en-US" sz="4000" dirty="0"/>
            </a:br>
            <a:r>
              <a:rPr lang="en-US" sz="3600" dirty="0"/>
              <a:t>Changing Swedish Fortunes</a:t>
            </a:r>
          </a:p>
        </p:txBody>
      </p:sp>
      <p:sp>
        <p:nvSpPr>
          <p:cNvPr id="4" name="Slide Number Placeholder 3"/>
          <p:cNvSpPr>
            <a:spLocks noGrp="1"/>
          </p:cNvSpPr>
          <p:nvPr>
            <p:ph type="sldNum" sz="quarter" idx="12"/>
          </p:nvPr>
        </p:nvSpPr>
        <p:spPr/>
        <p:txBody>
          <a:bodyPr/>
          <a:lstStyle/>
          <a:p>
            <a:fld id="{F8FF9170-2326-4825-8FC3-C31AA71C68EF}" type="slidenum">
              <a:rPr lang="en-US" smtClean="0"/>
              <a:pPr/>
              <a:t>11</a:t>
            </a:fld>
            <a:endParaRPr lang="en-US"/>
          </a:p>
        </p:txBody>
      </p:sp>
      <p:sp>
        <p:nvSpPr>
          <p:cNvPr id="3" name="Content Placeholder 2"/>
          <p:cNvSpPr>
            <a:spLocks noGrp="1"/>
          </p:cNvSpPr>
          <p:nvPr>
            <p:ph sz="quarter" idx="1"/>
          </p:nvPr>
        </p:nvSpPr>
        <p:spPr>
          <a:xfrm>
            <a:off x="2971800" y="1371600"/>
            <a:ext cx="6021387" cy="5334000"/>
          </a:xfrm>
        </p:spPr>
        <p:txBody>
          <a:bodyPr>
            <a:normAutofit fontScale="92500" lnSpcReduction="20000"/>
          </a:bodyPr>
          <a:lstStyle/>
          <a:p>
            <a:r>
              <a:rPr lang="en-US" sz="2400" dirty="0"/>
              <a:t>1807: Sweden loses last possessions in Germany to France</a:t>
            </a:r>
          </a:p>
          <a:p>
            <a:r>
              <a:rPr lang="en-US" sz="2400" dirty="0"/>
              <a:t>1808: Russia attacks Sweden and captures Finland</a:t>
            </a:r>
          </a:p>
          <a:p>
            <a:r>
              <a:rPr lang="en-US" sz="2400" dirty="0"/>
              <a:t>1809: Mutiny against Swedish King Gustav IV Adolf, who abdicates, eventually leading to the emergence of King Carl XIV Johan (Bernadotte)</a:t>
            </a:r>
          </a:p>
          <a:p>
            <a:r>
              <a:rPr lang="en-US" sz="2400" dirty="0"/>
              <a:t>1809: In peace treaty Sweden cedes Finland to Russia, as Grand Duchy; adopts new liberal constitution; joins Napoleon’s enemies</a:t>
            </a:r>
          </a:p>
          <a:p>
            <a:r>
              <a:rPr lang="en-US" sz="2400" dirty="0"/>
              <a:t>1814: In Treaty of Kiel: Denmark cedes Norway (excl. ICE, GL, and the Faroe Islands) to Sweden</a:t>
            </a:r>
          </a:p>
          <a:p>
            <a:r>
              <a:rPr lang="en-US" sz="2400" dirty="0"/>
              <a:t>1814: Norway rebels, adopts liberal constitution, forced into dual monarchy with Sweden, but keeps constitution</a:t>
            </a:r>
          </a:p>
        </p:txBody>
      </p:sp>
      <p:pic>
        <p:nvPicPr>
          <p:cNvPr id="2050" name="Picture 2" descr="Full length portrait of Napoleon in his forties, in high-ranking white and dark blue military dress uniform. He stands amid rich 18th century furniture laden with papers, and gazes at the viewer. His hair is Brutus style, cropped close but with a short fringe in front, and his right hand is tucked in his waistcoat."/>
          <p:cNvPicPr>
            <a:picLocks noChangeAspect="1" noChangeArrowheads="1"/>
          </p:cNvPicPr>
          <p:nvPr/>
        </p:nvPicPr>
        <p:blipFill>
          <a:blip r:embed="rId2" cstate="print"/>
          <a:srcRect/>
          <a:stretch>
            <a:fillRect/>
          </a:stretch>
        </p:blipFill>
        <p:spPr bwMode="auto">
          <a:xfrm>
            <a:off x="152400" y="1371600"/>
            <a:ext cx="2819400" cy="4572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199" cy="838200"/>
          </a:xfrm>
        </p:spPr>
        <p:txBody>
          <a:bodyPr>
            <a:normAutofit/>
          </a:bodyPr>
          <a:lstStyle/>
          <a:p>
            <a:pPr algn="ctr"/>
            <a:r>
              <a:rPr lang="en-US" sz="3600" dirty="0"/>
              <a:t>The Legacies of the Napoleonic Wars</a:t>
            </a:r>
          </a:p>
        </p:txBody>
      </p:sp>
      <p:sp>
        <p:nvSpPr>
          <p:cNvPr id="4" name="Slide Number Placeholder 3"/>
          <p:cNvSpPr>
            <a:spLocks noGrp="1"/>
          </p:cNvSpPr>
          <p:nvPr>
            <p:ph type="sldNum" sz="quarter" idx="12"/>
          </p:nvPr>
        </p:nvSpPr>
        <p:spPr>
          <a:xfrm>
            <a:off x="4343400" y="990600"/>
            <a:ext cx="457200" cy="441325"/>
          </a:xfrm>
        </p:spPr>
        <p:txBody>
          <a:bodyPr/>
          <a:lstStyle/>
          <a:p>
            <a:fld id="{F8FF9170-2326-4825-8FC3-C31AA71C68EF}" type="slidenum">
              <a:rPr lang="en-US" smtClean="0"/>
              <a:pPr/>
              <a:t>12</a:t>
            </a:fld>
            <a:endParaRPr lang="en-US"/>
          </a:p>
        </p:txBody>
      </p:sp>
      <p:sp>
        <p:nvSpPr>
          <p:cNvPr id="3" name="Content Placeholder 2"/>
          <p:cNvSpPr>
            <a:spLocks noGrp="1"/>
          </p:cNvSpPr>
          <p:nvPr>
            <p:ph sz="quarter" idx="1"/>
          </p:nvPr>
        </p:nvSpPr>
        <p:spPr>
          <a:xfrm>
            <a:off x="533400" y="1371600"/>
            <a:ext cx="8458200" cy="5257800"/>
          </a:xfrm>
        </p:spPr>
        <p:txBody>
          <a:bodyPr>
            <a:noAutofit/>
          </a:bodyPr>
          <a:lstStyle/>
          <a:p>
            <a:r>
              <a:rPr lang="en-US" sz="2000" b="1" dirty="0"/>
              <a:t>Political Downsizing</a:t>
            </a:r>
          </a:p>
          <a:p>
            <a:pPr lvl="1"/>
            <a:r>
              <a:rPr lang="en-US" sz="2000" dirty="0"/>
              <a:t>Denmark loser, Sweden wins some and loses some, but both Scandinavian powers reduced to small-power status</a:t>
            </a:r>
          </a:p>
          <a:p>
            <a:r>
              <a:rPr lang="en-US" sz="2000" b="1" dirty="0"/>
              <a:t>Democratization</a:t>
            </a:r>
          </a:p>
          <a:p>
            <a:pPr lvl="1"/>
            <a:r>
              <a:rPr lang="en-US" sz="2000" dirty="0"/>
              <a:t>1809 Swedish Constitution</a:t>
            </a:r>
          </a:p>
          <a:p>
            <a:pPr lvl="1"/>
            <a:r>
              <a:rPr lang="en-US" sz="2000" dirty="0"/>
              <a:t>1814 Norwegian Constitution</a:t>
            </a:r>
          </a:p>
          <a:p>
            <a:pPr lvl="1"/>
            <a:r>
              <a:rPr lang="en-US" sz="2000" dirty="0"/>
              <a:t>Until 1975 the oldest living constitutions in the world after the U.S.</a:t>
            </a:r>
          </a:p>
          <a:p>
            <a:pPr lvl="1"/>
            <a:r>
              <a:rPr lang="en-US" sz="2000" dirty="0"/>
              <a:t>Gradual rise of liberal forces in Denmark (Constitution in 1849)</a:t>
            </a:r>
          </a:p>
          <a:p>
            <a:r>
              <a:rPr lang="en-US" sz="2000" b="1" dirty="0"/>
              <a:t>Nationalism</a:t>
            </a:r>
          </a:p>
          <a:p>
            <a:pPr lvl="1"/>
            <a:r>
              <a:rPr lang="en-US" sz="2000" dirty="0"/>
              <a:t>Rise of nationalism in Norway, Finland, and later Iceland</a:t>
            </a:r>
          </a:p>
          <a:p>
            <a:r>
              <a:rPr lang="en-US" sz="2000" b="1" dirty="0"/>
              <a:t>End of Nordic Wars</a:t>
            </a:r>
          </a:p>
          <a:p>
            <a:pPr lvl="1"/>
            <a:r>
              <a:rPr lang="en-US" sz="2000" dirty="0"/>
              <a:t>No more wars between Nordic countries</a:t>
            </a:r>
          </a:p>
          <a:p>
            <a:pPr lvl="1"/>
            <a:r>
              <a:rPr lang="en-US" sz="2000" dirty="0"/>
              <a:t>No civil wars except Finland 1918</a:t>
            </a:r>
          </a:p>
          <a:p>
            <a:pPr lvl="1"/>
            <a:r>
              <a:rPr lang="en-US" sz="2000" dirty="0"/>
              <a:t>Strengthening of tradition of neutrality</a:t>
            </a:r>
          </a:p>
          <a:p>
            <a:pPr lvl="1"/>
            <a:r>
              <a:rPr lang="en-US" sz="2000" dirty="0"/>
              <a:t>Beginning of </a:t>
            </a:r>
            <a:r>
              <a:rPr lang="en-US" sz="2000" dirty="0" err="1"/>
              <a:t>Scandinavianist</a:t>
            </a:r>
            <a:r>
              <a:rPr lang="en-US" sz="2000" dirty="0"/>
              <a:t> movement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688" y="208069"/>
            <a:ext cx="8839200" cy="1066800"/>
          </a:xfrm>
        </p:spPr>
        <p:txBody>
          <a:bodyPr>
            <a:noAutofit/>
          </a:bodyPr>
          <a:lstStyle/>
          <a:p>
            <a:pPr lvl="0" algn="ctr"/>
            <a:r>
              <a:rPr lang="en-US" sz="3600" dirty="0"/>
              <a:t>Main Themes of Nordic Modernization,</a:t>
            </a:r>
            <a:br>
              <a:rPr lang="en-US" sz="3600" dirty="0"/>
            </a:br>
            <a:r>
              <a:rPr lang="en-US" sz="3600" dirty="0"/>
              <a:t>1814-1945</a:t>
            </a:r>
          </a:p>
        </p:txBody>
      </p:sp>
      <p:sp>
        <p:nvSpPr>
          <p:cNvPr id="3" name="Content Placeholder 2"/>
          <p:cNvSpPr>
            <a:spLocks noGrp="1"/>
          </p:cNvSpPr>
          <p:nvPr>
            <p:ph idx="1"/>
          </p:nvPr>
        </p:nvSpPr>
        <p:spPr>
          <a:xfrm>
            <a:off x="533400" y="1752600"/>
            <a:ext cx="8151812" cy="4570413"/>
          </a:xfrm>
        </p:spPr>
        <p:txBody>
          <a:bodyPr>
            <a:normAutofit/>
          </a:bodyPr>
          <a:lstStyle/>
          <a:p>
            <a:pPr lvl="1"/>
            <a:r>
              <a:rPr lang="en-US" sz="3200" dirty="0" err="1"/>
              <a:t>Scandinavianism</a:t>
            </a:r>
            <a:r>
              <a:rPr lang="en-US" sz="3200" dirty="0"/>
              <a:t> (mainly 1829-64) </a:t>
            </a:r>
          </a:p>
          <a:p>
            <a:pPr lvl="1"/>
            <a:r>
              <a:rPr lang="en-US" sz="3200" dirty="0"/>
              <a:t>Nationalism in Finland, Norway, Iceland, 1800-1945</a:t>
            </a:r>
          </a:p>
          <a:p>
            <a:pPr lvl="1"/>
            <a:r>
              <a:rPr lang="en-US" sz="3200" dirty="0"/>
              <a:t>Democratization, 1814-1921</a:t>
            </a:r>
          </a:p>
          <a:p>
            <a:pPr lvl="1"/>
            <a:r>
              <a:rPr lang="en-US" sz="3200" dirty="0"/>
              <a:t>Industrialization, 1850-1950</a:t>
            </a:r>
          </a:p>
        </p:txBody>
      </p:sp>
      <p:sp>
        <p:nvSpPr>
          <p:cNvPr id="4" name="Slide Number Placeholder 3"/>
          <p:cNvSpPr>
            <a:spLocks noGrp="1"/>
          </p:cNvSpPr>
          <p:nvPr>
            <p:ph type="sldNum" sz="quarter" idx="12"/>
          </p:nvPr>
        </p:nvSpPr>
        <p:spPr/>
        <p:txBody>
          <a:bodyPr/>
          <a:lstStyle/>
          <a:p>
            <a:fld id="{F8FF9170-2326-4825-8FC3-C31AA71C68EF}"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152401"/>
            <a:ext cx="5791200" cy="914400"/>
          </a:xfrm>
        </p:spPr>
        <p:txBody>
          <a:bodyPr>
            <a:noAutofit/>
          </a:bodyPr>
          <a:lstStyle/>
          <a:p>
            <a:pPr lvl="0" algn="ctr"/>
            <a:r>
              <a:rPr lang="en-US" sz="3600" dirty="0"/>
              <a:t>Peace and </a:t>
            </a:r>
            <a:r>
              <a:rPr lang="en-US" sz="3600" dirty="0" err="1"/>
              <a:t>Scandinavianism</a:t>
            </a:r>
            <a:endParaRPr lang="en-US" sz="3600" dirty="0"/>
          </a:p>
        </p:txBody>
      </p:sp>
      <p:sp>
        <p:nvSpPr>
          <p:cNvPr id="3" name="Content Placeholder 2"/>
          <p:cNvSpPr>
            <a:spLocks noGrp="1"/>
          </p:cNvSpPr>
          <p:nvPr>
            <p:ph idx="1"/>
          </p:nvPr>
        </p:nvSpPr>
        <p:spPr>
          <a:xfrm>
            <a:off x="3200400" y="1524000"/>
            <a:ext cx="5791200" cy="5181600"/>
          </a:xfrm>
        </p:spPr>
        <p:txBody>
          <a:bodyPr>
            <a:noAutofit/>
          </a:bodyPr>
          <a:lstStyle/>
          <a:p>
            <a:r>
              <a:rPr lang="en-US" sz="2000" dirty="0" err="1"/>
              <a:t>Scandinavianism</a:t>
            </a:r>
            <a:r>
              <a:rPr lang="en-US" sz="2000" dirty="0"/>
              <a:t>, 1845-64</a:t>
            </a:r>
          </a:p>
          <a:p>
            <a:pPr lvl="1"/>
            <a:r>
              <a:rPr lang="en-US" sz="2000" dirty="0"/>
              <a:t>A solidarity movement among intellectuals</a:t>
            </a:r>
          </a:p>
          <a:p>
            <a:pPr lvl="1"/>
            <a:r>
              <a:rPr lang="en-US" sz="2000" dirty="0"/>
              <a:t>Influenced by romanticism</a:t>
            </a:r>
          </a:p>
          <a:p>
            <a:pPr lvl="1"/>
            <a:r>
              <a:rPr lang="en-US" sz="2000" dirty="0"/>
              <a:t>1829: Danish poet Adam </a:t>
            </a:r>
            <a:r>
              <a:rPr lang="en-US" sz="2000" dirty="0" err="1"/>
              <a:t>Oehlenschläger</a:t>
            </a:r>
            <a:r>
              <a:rPr lang="en-US" sz="2000" dirty="0"/>
              <a:t> crowned by Swedish Bishop Esaias </a:t>
            </a:r>
            <a:r>
              <a:rPr lang="en-US" sz="2000" dirty="0" err="1"/>
              <a:t>Tegnér</a:t>
            </a:r>
            <a:r>
              <a:rPr lang="en-US" sz="2000" dirty="0"/>
              <a:t> in Lund</a:t>
            </a:r>
          </a:p>
          <a:p>
            <a:r>
              <a:rPr lang="en-US" sz="2000" dirty="0"/>
              <a:t>Nationalism in Finland, Norway, Iceland</a:t>
            </a:r>
          </a:p>
          <a:p>
            <a:r>
              <a:rPr lang="en-US" sz="2000" dirty="0" err="1"/>
              <a:t>Dano</a:t>
            </a:r>
            <a:r>
              <a:rPr lang="en-US" sz="2000" dirty="0"/>
              <a:t>-Prussian wars of 1848, 1864 disillusioned many supporters, including Norwegian playwright </a:t>
            </a:r>
            <a:r>
              <a:rPr lang="en-US" sz="2000" dirty="0" err="1"/>
              <a:t>Henrik</a:t>
            </a:r>
            <a:r>
              <a:rPr lang="en-US" sz="2000" dirty="0"/>
              <a:t> Ibsen</a:t>
            </a:r>
          </a:p>
          <a:p>
            <a:r>
              <a:rPr lang="en-US" sz="2000" dirty="0"/>
              <a:t>WWI: All countries adopt neutrality, supported by </a:t>
            </a:r>
            <a:r>
              <a:rPr lang="en-US" sz="2000" dirty="0" err="1"/>
              <a:t>Malmö</a:t>
            </a:r>
            <a:r>
              <a:rPr lang="en-US" sz="2000" dirty="0"/>
              <a:t> meeting of three kings</a:t>
            </a:r>
          </a:p>
          <a:p>
            <a:r>
              <a:rPr lang="en-US" sz="2000" dirty="0"/>
              <a:t>1945-: Nordic integration efforts, incl. Nordic Council (1952)</a:t>
            </a:r>
          </a:p>
        </p:txBody>
      </p:sp>
      <p:sp>
        <p:nvSpPr>
          <p:cNvPr id="4" name="Slide Number Placeholder 3"/>
          <p:cNvSpPr>
            <a:spLocks noGrp="1"/>
          </p:cNvSpPr>
          <p:nvPr>
            <p:ph type="sldNum" sz="quarter" idx="12"/>
          </p:nvPr>
        </p:nvSpPr>
        <p:spPr/>
        <p:txBody>
          <a:bodyPr/>
          <a:lstStyle/>
          <a:p>
            <a:fld id="{F8FF9170-2326-4825-8FC3-C31AA71C68EF}" type="slidenum">
              <a:rPr lang="en-US" smtClean="0"/>
              <a:pPr/>
              <a:t>14</a:t>
            </a:fld>
            <a:endParaRPr lang="en-US"/>
          </a:p>
        </p:txBody>
      </p:sp>
      <p:pic>
        <p:nvPicPr>
          <p:cNvPr id="5122" name="Picture 2" descr="https://upload.wikimedia.org/wikipedia/commons/thumb/6/61/Oehlenschlaeger_and_Tegner.jpg/220px-Oehlenschlaeger_and_Tegner.jpg"/>
          <p:cNvPicPr>
            <a:picLocks noChangeAspect="1" noChangeArrowheads="1"/>
          </p:cNvPicPr>
          <p:nvPr/>
        </p:nvPicPr>
        <p:blipFill>
          <a:blip r:embed="rId2" cstate="print"/>
          <a:srcRect/>
          <a:stretch>
            <a:fillRect/>
          </a:stretch>
        </p:blipFill>
        <p:spPr bwMode="auto">
          <a:xfrm>
            <a:off x="152400" y="152400"/>
            <a:ext cx="2971800" cy="3352800"/>
          </a:xfrm>
          <a:prstGeom prst="rect">
            <a:avLst/>
          </a:prstGeom>
          <a:noFill/>
        </p:spPr>
      </p:pic>
      <p:pic>
        <p:nvPicPr>
          <p:cNvPr id="5126" name="Picture 6" descr="Henrik Ibsen by Gustav Borgen NFB-19775.jpg"/>
          <p:cNvPicPr>
            <a:picLocks noChangeAspect="1" noChangeArrowheads="1"/>
          </p:cNvPicPr>
          <p:nvPr/>
        </p:nvPicPr>
        <p:blipFill>
          <a:blip r:embed="rId3" cstate="print"/>
          <a:srcRect/>
          <a:stretch>
            <a:fillRect/>
          </a:stretch>
        </p:blipFill>
        <p:spPr bwMode="auto">
          <a:xfrm>
            <a:off x="152400" y="3505200"/>
            <a:ext cx="2971800" cy="32004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1"/>
            <a:ext cx="8839200" cy="914400"/>
          </a:xfrm>
        </p:spPr>
        <p:txBody>
          <a:bodyPr>
            <a:normAutofit/>
          </a:bodyPr>
          <a:lstStyle/>
          <a:p>
            <a:pPr algn="ctr"/>
            <a:r>
              <a:rPr lang="en-US" sz="3200" dirty="0"/>
              <a:t>Domestic Political Transformations, 1500-1680</a:t>
            </a:r>
          </a:p>
        </p:txBody>
      </p:sp>
      <p:sp>
        <p:nvSpPr>
          <p:cNvPr id="4" name="Slide Number Placeholder 3"/>
          <p:cNvSpPr>
            <a:spLocks noGrp="1"/>
          </p:cNvSpPr>
          <p:nvPr>
            <p:ph type="sldNum" sz="quarter" idx="12"/>
          </p:nvPr>
        </p:nvSpPr>
        <p:spPr/>
        <p:txBody>
          <a:bodyPr/>
          <a:lstStyle/>
          <a:p>
            <a:fld id="{F8FF9170-2326-4825-8FC3-C31AA71C68EF}" type="slidenum">
              <a:rPr lang="en-US" smtClean="0"/>
              <a:pPr/>
              <a:t>2</a:t>
            </a:fld>
            <a:endParaRPr lang="en-US"/>
          </a:p>
        </p:txBody>
      </p:sp>
      <p:sp>
        <p:nvSpPr>
          <p:cNvPr id="3" name="Content Placeholder 2"/>
          <p:cNvSpPr>
            <a:spLocks noGrp="1"/>
          </p:cNvSpPr>
          <p:nvPr>
            <p:ph sz="quarter" idx="1"/>
          </p:nvPr>
        </p:nvSpPr>
        <p:spPr>
          <a:xfrm>
            <a:off x="685800" y="1447800"/>
            <a:ext cx="7924800" cy="5181600"/>
          </a:xfrm>
        </p:spPr>
        <p:txBody>
          <a:bodyPr>
            <a:normAutofit lnSpcReduction="10000"/>
          </a:bodyPr>
          <a:lstStyle/>
          <a:p>
            <a:r>
              <a:rPr lang="en-US" sz="2400" dirty="0"/>
              <a:t>Protestant Reformation of 1530s</a:t>
            </a:r>
          </a:p>
          <a:p>
            <a:pPr lvl="1"/>
            <a:r>
              <a:rPr lang="en-US" sz="2400" dirty="0"/>
              <a:t>Rapid and complete in DK, slower in S</a:t>
            </a:r>
          </a:p>
          <a:p>
            <a:r>
              <a:rPr lang="en-US" sz="2400" dirty="0"/>
              <a:t>Decline of Assembly Tradition</a:t>
            </a:r>
          </a:p>
          <a:p>
            <a:r>
              <a:rPr lang="en-US" sz="2400" dirty="0"/>
              <a:t>Trend toward Absolute Monarchy</a:t>
            </a:r>
          </a:p>
          <a:p>
            <a:pPr lvl="1"/>
            <a:r>
              <a:rPr lang="en-US" sz="2400" dirty="0"/>
              <a:t>DK absolutism 1660</a:t>
            </a:r>
          </a:p>
          <a:p>
            <a:pPr lvl="1"/>
            <a:r>
              <a:rPr lang="en-US" sz="2400" dirty="0"/>
              <a:t>S absolutism 1680</a:t>
            </a:r>
          </a:p>
          <a:p>
            <a:r>
              <a:rPr lang="en-US" sz="2400" dirty="0"/>
              <a:t>Centralization of Power</a:t>
            </a:r>
          </a:p>
          <a:p>
            <a:pPr lvl="1"/>
            <a:r>
              <a:rPr lang="en-US" sz="2400" dirty="0"/>
              <a:t>1536: Norway and Iceland lose their independence, incorporated into Denmark</a:t>
            </a:r>
          </a:p>
          <a:p>
            <a:r>
              <a:rPr lang="en-US" sz="2400" dirty="0"/>
              <a:t>Administrative Reform</a:t>
            </a:r>
          </a:p>
          <a:p>
            <a:pPr lvl="1"/>
            <a:r>
              <a:rPr lang="en-US" sz="2400" dirty="0"/>
              <a:t>More efficient tax system</a:t>
            </a:r>
          </a:p>
          <a:p>
            <a:pPr lvl="1"/>
            <a:r>
              <a:rPr lang="en-US" sz="2400" dirty="0"/>
              <a:t>Appointed administrative officials (sheriffs)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AF688-B0FF-4746-980D-D458EEB45E0F}"/>
              </a:ext>
            </a:extLst>
          </p:cNvPr>
          <p:cNvSpPr>
            <a:spLocks noGrp="1"/>
          </p:cNvSpPr>
          <p:nvPr>
            <p:ph type="title"/>
          </p:nvPr>
        </p:nvSpPr>
        <p:spPr>
          <a:xfrm>
            <a:off x="152400" y="152400"/>
            <a:ext cx="8839200" cy="1066800"/>
          </a:xfrm>
        </p:spPr>
        <p:txBody>
          <a:bodyPr>
            <a:noAutofit/>
          </a:bodyPr>
          <a:lstStyle/>
          <a:p>
            <a:r>
              <a:rPr lang="en-US" sz="3600" dirty="0"/>
              <a:t>Sweden at its Territorial Peak:</a:t>
            </a:r>
            <a:br>
              <a:rPr lang="en-US" sz="3600" dirty="0"/>
            </a:br>
            <a:r>
              <a:rPr lang="en-US" sz="2800" dirty="0"/>
              <a:t>The Treaty of Roskilde, 1658</a:t>
            </a:r>
          </a:p>
        </p:txBody>
      </p:sp>
      <p:sp>
        <p:nvSpPr>
          <p:cNvPr id="3" name="Slide Number Placeholder 2">
            <a:extLst>
              <a:ext uri="{FF2B5EF4-FFF2-40B4-BE49-F238E27FC236}">
                <a16:creationId xmlns:a16="http://schemas.microsoft.com/office/drawing/2014/main" id="{EA72AF0F-175A-46B6-AF3B-FC8309C911C3}"/>
              </a:ext>
            </a:extLst>
          </p:cNvPr>
          <p:cNvSpPr>
            <a:spLocks noGrp="1"/>
          </p:cNvSpPr>
          <p:nvPr>
            <p:ph type="sldNum" sz="quarter" idx="12"/>
          </p:nvPr>
        </p:nvSpPr>
        <p:spPr/>
        <p:txBody>
          <a:bodyPr/>
          <a:lstStyle/>
          <a:p>
            <a:fld id="{F8FF9170-2326-4825-8FC3-C31AA71C68EF}" type="slidenum">
              <a:rPr lang="en-US" smtClean="0"/>
              <a:pPr/>
              <a:t>3</a:t>
            </a:fld>
            <a:endParaRPr lang="en-US"/>
          </a:p>
        </p:txBody>
      </p:sp>
      <p:sp>
        <p:nvSpPr>
          <p:cNvPr id="4" name="Content Placeholder 3">
            <a:extLst>
              <a:ext uri="{FF2B5EF4-FFF2-40B4-BE49-F238E27FC236}">
                <a16:creationId xmlns:a16="http://schemas.microsoft.com/office/drawing/2014/main" id="{FBC2229E-9719-45C0-A440-0F2E8FDC9B99}"/>
              </a:ext>
            </a:extLst>
          </p:cNvPr>
          <p:cNvSpPr>
            <a:spLocks noGrp="1"/>
          </p:cNvSpPr>
          <p:nvPr>
            <p:ph sz="quarter" idx="1"/>
          </p:nvPr>
        </p:nvSpPr>
        <p:spPr>
          <a:xfrm>
            <a:off x="4876800" y="1371600"/>
            <a:ext cx="4114800" cy="5334000"/>
          </a:xfrm>
        </p:spPr>
        <p:txBody>
          <a:bodyPr>
            <a:normAutofit fontScale="92500" lnSpcReduction="10000"/>
          </a:bodyPr>
          <a:lstStyle/>
          <a:p>
            <a:r>
              <a:rPr lang="en-US" sz="2400" dirty="0"/>
              <a:t>Repeated wars between Denmark and Sweden</a:t>
            </a:r>
          </a:p>
          <a:p>
            <a:r>
              <a:rPr lang="en-US" sz="2400" dirty="0"/>
              <a:t>Both countries pursue Great Power status in the 1600s</a:t>
            </a:r>
          </a:p>
          <a:p>
            <a:r>
              <a:rPr lang="en-US" sz="2400" dirty="0"/>
              <a:t>Denmark has the stronger navy; Sweden the stronger army</a:t>
            </a:r>
          </a:p>
          <a:p>
            <a:r>
              <a:rPr lang="en-US" sz="2400" dirty="0"/>
              <a:t>Sweden gradually emerges as the dominant power from 1620s</a:t>
            </a:r>
          </a:p>
          <a:p>
            <a:r>
              <a:rPr lang="en-US" sz="2400" dirty="0"/>
              <a:t>30-year War, 1618-48</a:t>
            </a:r>
          </a:p>
          <a:p>
            <a:r>
              <a:rPr lang="en-US" sz="2400" dirty="0"/>
              <a:t>30-year War and four additional wars lead to Danish defeats, loss of </a:t>
            </a:r>
            <a:r>
              <a:rPr lang="en-US" sz="2400" dirty="0" err="1"/>
              <a:t>Skåne</a:t>
            </a:r>
            <a:r>
              <a:rPr lang="en-US" sz="2400" dirty="0"/>
              <a:t> (Battle of Lund 1675)</a:t>
            </a:r>
          </a:p>
          <a:p>
            <a:endParaRPr lang="en-US" dirty="0"/>
          </a:p>
        </p:txBody>
      </p:sp>
      <p:pic>
        <p:nvPicPr>
          <p:cNvPr id="5" name="Picture 2">
            <a:extLst>
              <a:ext uri="{FF2B5EF4-FFF2-40B4-BE49-F238E27FC236}">
                <a16:creationId xmlns:a16="http://schemas.microsoft.com/office/drawing/2014/main" id="{1082457B-529F-4D1F-9B83-BB2EB4595F79}"/>
              </a:ext>
            </a:extLst>
          </p:cNvPr>
          <p:cNvPicPr>
            <a:picLocks noChangeAspect="1" noChangeArrowheads="1"/>
          </p:cNvPicPr>
          <p:nvPr/>
        </p:nvPicPr>
        <p:blipFill>
          <a:blip r:embed="rId2" cstate="print"/>
          <a:stretch>
            <a:fillRect/>
          </a:stretch>
        </p:blipFill>
        <p:spPr bwMode="auto">
          <a:xfrm>
            <a:off x="152400" y="1371600"/>
            <a:ext cx="4666488" cy="5334000"/>
          </a:xfrm>
          <a:prstGeom prst="rect">
            <a:avLst/>
          </a:prstGeom>
          <a:noFill/>
          <a:ln w="9525">
            <a:noFill/>
            <a:miter lim="800000"/>
            <a:headEnd/>
            <a:tailEnd/>
          </a:ln>
        </p:spPr>
      </p:pic>
    </p:spTree>
    <p:extLst>
      <p:ext uri="{BB962C8B-B14F-4D97-AF65-F5344CB8AC3E}">
        <p14:creationId xmlns:p14="http://schemas.microsoft.com/office/powerpoint/2010/main" val="1592607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152400"/>
            <a:ext cx="6096000" cy="1143000"/>
          </a:xfrm>
        </p:spPr>
        <p:txBody>
          <a:bodyPr>
            <a:noAutofit/>
          </a:bodyPr>
          <a:lstStyle/>
          <a:p>
            <a:pPr algn="ctr"/>
            <a:r>
              <a:rPr lang="en-US" sz="4000" dirty="0"/>
              <a:t>Rivalry and Prominence, </a:t>
            </a:r>
            <a:br>
              <a:rPr lang="en-US" sz="4000" dirty="0"/>
            </a:br>
            <a:r>
              <a:rPr lang="en-US" sz="3600" dirty="0"/>
              <a:t>1520-1718</a:t>
            </a:r>
          </a:p>
        </p:txBody>
      </p:sp>
      <p:sp>
        <p:nvSpPr>
          <p:cNvPr id="4" name="Slide Number Placeholder 3"/>
          <p:cNvSpPr>
            <a:spLocks noGrp="1"/>
          </p:cNvSpPr>
          <p:nvPr>
            <p:ph type="sldNum" sz="quarter" idx="12"/>
          </p:nvPr>
        </p:nvSpPr>
        <p:spPr/>
        <p:txBody>
          <a:bodyPr/>
          <a:lstStyle/>
          <a:p>
            <a:fld id="{F8FF9170-2326-4825-8FC3-C31AA71C68EF}" type="slidenum">
              <a:rPr lang="en-US" smtClean="0"/>
              <a:pPr/>
              <a:t>4</a:t>
            </a:fld>
            <a:endParaRPr lang="en-US"/>
          </a:p>
        </p:txBody>
      </p:sp>
      <p:sp>
        <p:nvSpPr>
          <p:cNvPr id="3" name="Content Placeholder 2"/>
          <p:cNvSpPr>
            <a:spLocks noGrp="1"/>
          </p:cNvSpPr>
          <p:nvPr>
            <p:ph sz="quarter" idx="1"/>
          </p:nvPr>
        </p:nvSpPr>
        <p:spPr>
          <a:xfrm>
            <a:off x="2895600" y="1371600"/>
            <a:ext cx="6096000" cy="5334000"/>
          </a:xfrm>
        </p:spPr>
        <p:txBody>
          <a:bodyPr>
            <a:normAutofit fontScale="77500" lnSpcReduction="20000"/>
          </a:bodyPr>
          <a:lstStyle/>
          <a:p>
            <a:r>
              <a:rPr lang="en-US" sz="2000" dirty="0"/>
              <a:t>Two dominant and ambitious monarchs: Christian IV and Gustavus II Adolphus</a:t>
            </a:r>
          </a:p>
          <a:p>
            <a:r>
              <a:rPr lang="en-US" sz="2000" dirty="0"/>
              <a:t>Christian IV (1588-1648): Longest-serving Danish monarch; builder and warrior; founded and rebuilt various fortifications and cities, including Oslo (Christiania), travelled widely and launched colonial projects in North America and Sri Lanka; had at least 24 children (7 by his 1st wife, 12 by his 2nd, and at least 5 by various others)</a:t>
            </a:r>
          </a:p>
          <a:p>
            <a:r>
              <a:rPr lang="en-US" sz="2000" dirty="0"/>
              <a:t>Gustavus II Adolphus (1611-32): made Sweden a great power, one of the greatest military commanders in history, inherited a kingdom at war at the age of 16.</a:t>
            </a:r>
          </a:p>
          <a:p>
            <a:r>
              <a:rPr lang="en-US" sz="2000" dirty="0"/>
              <a:t>30-year War, 1618-48</a:t>
            </a:r>
          </a:p>
          <a:p>
            <a:pPr lvl="1"/>
            <a:r>
              <a:rPr lang="en-US" sz="2000" dirty="0"/>
              <a:t>Devastating, ruinous conflict, originally about rulers’ right to choose religious denomination (Catholics vs. Protestants)</a:t>
            </a:r>
          </a:p>
          <a:p>
            <a:pPr lvl="1"/>
            <a:r>
              <a:rPr lang="en-US" sz="2000" dirty="0"/>
              <a:t>1625: Intervention of Danish king Christian IV on the Protestant side proves disastrous, eventually bankrupts Denmark</a:t>
            </a:r>
          </a:p>
          <a:p>
            <a:pPr lvl="1"/>
            <a:r>
              <a:rPr lang="en-US" sz="2000" dirty="0"/>
              <a:t>1630: Gustavus II Adolphus intervenes and saves Protestant forces</a:t>
            </a:r>
          </a:p>
          <a:p>
            <a:pPr lvl="1"/>
            <a:r>
              <a:rPr lang="en-US" sz="2000" dirty="0"/>
              <a:t>1632: </a:t>
            </a:r>
            <a:r>
              <a:rPr lang="en-US" sz="2000" dirty="0" err="1"/>
              <a:t>Gustavus</a:t>
            </a:r>
            <a:r>
              <a:rPr lang="en-US" sz="2000" dirty="0"/>
              <a:t> II </a:t>
            </a:r>
            <a:r>
              <a:rPr lang="en-US" sz="2000" dirty="0" err="1"/>
              <a:t>Adolphus</a:t>
            </a:r>
            <a:r>
              <a:rPr lang="en-US" sz="2000" dirty="0"/>
              <a:t> killed in battle, war of attrition lingers on into stalemate</a:t>
            </a:r>
          </a:p>
          <a:p>
            <a:pPr lvl="1"/>
            <a:r>
              <a:rPr lang="en-US" sz="2000" dirty="0"/>
              <a:t>1648: Treaty of Westphalia ends war; Catholics gain territory at the expense of Protestants</a:t>
            </a:r>
          </a:p>
        </p:txBody>
      </p:sp>
      <p:pic>
        <p:nvPicPr>
          <p:cNvPr id="5" name="Picture 2"/>
          <p:cNvPicPr>
            <a:picLocks noChangeAspect="1" noChangeArrowheads="1"/>
          </p:cNvPicPr>
          <p:nvPr/>
        </p:nvPicPr>
        <p:blipFill>
          <a:blip r:embed="rId2" cstate="print"/>
          <a:srcRect/>
          <a:stretch>
            <a:fillRect/>
          </a:stretch>
        </p:blipFill>
        <p:spPr bwMode="auto">
          <a:xfrm>
            <a:off x="152400" y="152400"/>
            <a:ext cx="2667000" cy="335280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152400" y="3505200"/>
            <a:ext cx="2667000" cy="321564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1"/>
            <a:ext cx="8839200" cy="873972"/>
          </a:xfrm>
        </p:spPr>
        <p:txBody>
          <a:bodyPr>
            <a:normAutofit/>
          </a:bodyPr>
          <a:lstStyle/>
          <a:p>
            <a:pPr algn="ctr"/>
            <a:r>
              <a:rPr lang="en-US" sz="4000" dirty="0"/>
              <a:t>The Rise of Sweden, 1520-1718</a:t>
            </a:r>
          </a:p>
        </p:txBody>
      </p:sp>
      <p:sp>
        <p:nvSpPr>
          <p:cNvPr id="4" name="Slide Number Placeholder 3"/>
          <p:cNvSpPr>
            <a:spLocks noGrp="1"/>
          </p:cNvSpPr>
          <p:nvPr>
            <p:ph type="sldNum" sz="quarter" idx="12"/>
          </p:nvPr>
        </p:nvSpPr>
        <p:spPr/>
        <p:txBody>
          <a:bodyPr/>
          <a:lstStyle/>
          <a:p>
            <a:fld id="{F8FF9170-2326-4825-8FC3-C31AA71C68EF}" type="slidenum">
              <a:rPr lang="en-US" smtClean="0"/>
              <a:pPr/>
              <a:t>5</a:t>
            </a:fld>
            <a:endParaRPr lang="en-US" dirty="0"/>
          </a:p>
        </p:txBody>
      </p:sp>
      <p:sp>
        <p:nvSpPr>
          <p:cNvPr id="3" name="Content Placeholder 2"/>
          <p:cNvSpPr>
            <a:spLocks noGrp="1"/>
          </p:cNvSpPr>
          <p:nvPr>
            <p:ph sz="quarter" idx="1"/>
          </p:nvPr>
        </p:nvSpPr>
        <p:spPr>
          <a:xfrm>
            <a:off x="8991600" y="1447800"/>
            <a:ext cx="76200" cy="5181600"/>
          </a:xfrm>
        </p:spPr>
        <p:txBody>
          <a:bodyPr>
            <a:normAutofit/>
          </a:bodyPr>
          <a:lstStyle/>
          <a:p>
            <a:pPr lvl="4"/>
            <a:endParaRPr lang="en-US" sz="2000" dirty="0"/>
          </a:p>
        </p:txBody>
      </p:sp>
      <p:pic>
        <p:nvPicPr>
          <p:cNvPr id="33794" name="Picture 2" descr="http://upload.wikimedia.org/wikipedia/commons/thumb/f/f4/Swedish_Empire_in_Early_Modern_Europe_%281560-1815%29.png/220px-Swedish_Empire_in_Early_Modern_Europe_%281560-1815%29.png"/>
          <p:cNvPicPr>
            <a:picLocks noChangeAspect="1" noChangeArrowheads="1"/>
          </p:cNvPicPr>
          <p:nvPr/>
        </p:nvPicPr>
        <p:blipFill>
          <a:blip r:embed="rId2" cstate="print"/>
          <a:srcRect/>
          <a:stretch>
            <a:fillRect/>
          </a:stretch>
        </p:blipFill>
        <p:spPr bwMode="auto">
          <a:xfrm>
            <a:off x="1524000" y="1447800"/>
            <a:ext cx="6324600" cy="52578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152401"/>
            <a:ext cx="5791200" cy="838200"/>
          </a:xfrm>
        </p:spPr>
        <p:txBody>
          <a:bodyPr>
            <a:normAutofit/>
          </a:bodyPr>
          <a:lstStyle/>
          <a:p>
            <a:pPr algn="ctr"/>
            <a:r>
              <a:rPr lang="en-US" sz="4000" dirty="0"/>
              <a:t>The Absolute Monarchy</a:t>
            </a:r>
          </a:p>
        </p:txBody>
      </p:sp>
      <p:sp>
        <p:nvSpPr>
          <p:cNvPr id="4" name="Slide Number Placeholder 3"/>
          <p:cNvSpPr>
            <a:spLocks noGrp="1"/>
          </p:cNvSpPr>
          <p:nvPr>
            <p:ph type="sldNum" sz="quarter" idx="12"/>
          </p:nvPr>
        </p:nvSpPr>
        <p:spPr/>
        <p:txBody>
          <a:bodyPr/>
          <a:lstStyle/>
          <a:p>
            <a:fld id="{F8FF9170-2326-4825-8FC3-C31AA71C68EF}" type="slidenum">
              <a:rPr lang="en-US" smtClean="0"/>
              <a:pPr/>
              <a:t>6</a:t>
            </a:fld>
            <a:endParaRPr lang="en-US"/>
          </a:p>
        </p:txBody>
      </p:sp>
      <p:sp>
        <p:nvSpPr>
          <p:cNvPr id="3" name="Content Placeholder 2"/>
          <p:cNvSpPr>
            <a:spLocks noGrp="1"/>
          </p:cNvSpPr>
          <p:nvPr>
            <p:ph sz="quarter" idx="1"/>
          </p:nvPr>
        </p:nvSpPr>
        <p:spPr>
          <a:xfrm>
            <a:off x="3200400" y="1371600"/>
            <a:ext cx="5791200" cy="5029200"/>
          </a:xfrm>
        </p:spPr>
        <p:txBody>
          <a:bodyPr>
            <a:noAutofit/>
          </a:bodyPr>
          <a:lstStyle/>
          <a:p>
            <a:r>
              <a:rPr lang="en-US" sz="2000" dirty="0"/>
              <a:t>Absolute Monarchy</a:t>
            </a:r>
          </a:p>
          <a:p>
            <a:pPr lvl="1"/>
            <a:r>
              <a:rPr lang="en-US" sz="2000" dirty="0"/>
              <a:t>From Elective to Hereditary Monarchy</a:t>
            </a:r>
          </a:p>
          <a:p>
            <a:pPr lvl="1"/>
            <a:r>
              <a:rPr lang="en-US" sz="2000" dirty="0"/>
              <a:t>Absolutism (after French model – Louis XIV)</a:t>
            </a:r>
          </a:p>
          <a:p>
            <a:pPr lvl="2"/>
            <a:r>
              <a:rPr lang="en-US" dirty="0"/>
              <a:t>Denmark, 1660-1849 under Frederik III</a:t>
            </a:r>
          </a:p>
          <a:p>
            <a:pPr lvl="2"/>
            <a:r>
              <a:rPr lang="en-US" dirty="0"/>
              <a:t>Sweden, 1680-1718 under Carl XI</a:t>
            </a:r>
          </a:p>
          <a:p>
            <a:r>
              <a:rPr lang="en-US" sz="2000" dirty="0"/>
              <a:t>Decline of Parliaments</a:t>
            </a:r>
          </a:p>
          <a:p>
            <a:pPr lvl="1"/>
            <a:r>
              <a:rPr lang="en-US" sz="2000" dirty="0"/>
              <a:t>Weaker constraints on kings</a:t>
            </a:r>
          </a:p>
          <a:p>
            <a:pPr lvl="1"/>
            <a:r>
              <a:rPr lang="en-US" sz="2000" dirty="0"/>
              <a:t>Royal charters lose their importance</a:t>
            </a:r>
          </a:p>
          <a:p>
            <a:pPr lvl="1"/>
            <a:r>
              <a:rPr lang="en-US" sz="2000" dirty="0"/>
              <a:t>Iceland, Norway: Parliaments cease to function</a:t>
            </a:r>
          </a:p>
          <a:p>
            <a:r>
              <a:rPr lang="en-US" sz="2000" dirty="0"/>
              <a:t>Sweden: Strong monarchs overreach (Carl XII 1697-1718)</a:t>
            </a:r>
          </a:p>
        </p:txBody>
      </p:sp>
      <p:pic>
        <p:nvPicPr>
          <p:cNvPr id="6" name="Picture 5" descr="A person posing for the camera&#10;&#10;Description automatically generated">
            <a:extLst>
              <a:ext uri="{FF2B5EF4-FFF2-40B4-BE49-F238E27FC236}">
                <a16:creationId xmlns:a16="http://schemas.microsoft.com/office/drawing/2014/main" id="{AD30DEEA-825C-4C72-931E-C2B0A304D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428999"/>
            <a:ext cx="2971800" cy="3276599"/>
          </a:xfrm>
          <a:prstGeom prst="rect">
            <a:avLst/>
          </a:prstGeom>
        </p:spPr>
      </p:pic>
      <p:pic>
        <p:nvPicPr>
          <p:cNvPr id="9" name="Picture 8" descr="A person wearing a suit and tie&#10;&#10;Description automatically generated">
            <a:extLst>
              <a:ext uri="{FF2B5EF4-FFF2-40B4-BE49-F238E27FC236}">
                <a16:creationId xmlns:a16="http://schemas.microsoft.com/office/drawing/2014/main" id="{DEC56FE6-0629-41F9-B590-4652218482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52401"/>
            <a:ext cx="2971800" cy="320039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873972"/>
          </a:xfrm>
        </p:spPr>
        <p:txBody>
          <a:bodyPr>
            <a:normAutofit/>
          </a:bodyPr>
          <a:lstStyle/>
          <a:p>
            <a:pPr algn="ctr"/>
            <a:r>
              <a:rPr lang="en-US" sz="4000" dirty="0"/>
              <a:t>The Great Nordic War, 1700-1718</a:t>
            </a:r>
          </a:p>
        </p:txBody>
      </p:sp>
      <p:sp>
        <p:nvSpPr>
          <p:cNvPr id="4" name="Slide Number Placeholder 3"/>
          <p:cNvSpPr>
            <a:spLocks noGrp="1"/>
          </p:cNvSpPr>
          <p:nvPr>
            <p:ph type="sldNum" sz="quarter" idx="12"/>
          </p:nvPr>
        </p:nvSpPr>
        <p:spPr/>
        <p:txBody>
          <a:bodyPr/>
          <a:lstStyle/>
          <a:p>
            <a:fld id="{F8FF9170-2326-4825-8FC3-C31AA71C68EF}" type="slidenum">
              <a:rPr lang="en-US" smtClean="0"/>
              <a:pPr/>
              <a:t>7</a:t>
            </a:fld>
            <a:endParaRPr lang="en-US"/>
          </a:p>
        </p:txBody>
      </p:sp>
      <p:sp>
        <p:nvSpPr>
          <p:cNvPr id="3" name="Content Placeholder 2"/>
          <p:cNvSpPr>
            <a:spLocks noGrp="1"/>
          </p:cNvSpPr>
          <p:nvPr>
            <p:ph sz="quarter" idx="1"/>
          </p:nvPr>
        </p:nvSpPr>
        <p:spPr>
          <a:xfrm>
            <a:off x="3810000" y="1524000"/>
            <a:ext cx="5105400" cy="5181600"/>
          </a:xfrm>
        </p:spPr>
        <p:txBody>
          <a:bodyPr>
            <a:normAutofit fontScale="85000" lnSpcReduction="10000"/>
          </a:bodyPr>
          <a:lstStyle/>
          <a:p>
            <a:r>
              <a:rPr lang="en-US" sz="2400" dirty="0"/>
              <a:t>Continuous war between Denmark and Sweden, 1520-1718</a:t>
            </a:r>
          </a:p>
          <a:p>
            <a:r>
              <a:rPr lang="en-US" sz="2400" dirty="0"/>
              <a:t>Gradual emergence of Sweden as great power, with large Baltic possessions</a:t>
            </a:r>
          </a:p>
          <a:p>
            <a:r>
              <a:rPr lang="en-US" sz="2400" dirty="0"/>
              <a:t>30-year War brought conflict with Russia as well as Denmark</a:t>
            </a:r>
          </a:p>
          <a:p>
            <a:r>
              <a:rPr lang="en-US" sz="2400" dirty="0"/>
              <a:t>Carl XII – the (last Swedish) warrior king</a:t>
            </a:r>
          </a:p>
          <a:p>
            <a:r>
              <a:rPr lang="en-US" sz="2400" dirty="0"/>
              <a:t>1718: The Great Nordic War ends</a:t>
            </a:r>
          </a:p>
          <a:p>
            <a:pPr lvl="1"/>
            <a:r>
              <a:rPr lang="en-US" sz="2400" dirty="0"/>
              <a:t>Death of Carl XII</a:t>
            </a:r>
          </a:p>
          <a:p>
            <a:pPr lvl="1"/>
            <a:r>
              <a:rPr lang="en-US" sz="2400" dirty="0"/>
              <a:t>End of Swedish Great Power status</a:t>
            </a:r>
          </a:p>
          <a:p>
            <a:pPr lvl="1"/>
            <a:r>
              <a:rPr lang="en-US" sz="2400" dirty="0"/>
              <a:t>End of two centuries of constant conflict between Denmark and Sweden</a:t>
            </a:r>
          </a:p>
          <a:p>
            <a:pPr lvl="1"/>
            <a:r>
              <a:rPr lang="en-US" sz="2400" dirty="0"/>
              <a:t>Beginning of democratization in Sweden (“Age of Liberty” 1718-72)</a:t>
            </a:r>
          </a:p>
          <a:p>
            <a:endParaRPr lang="en-US" dirty="0"/>
          </a:p>
        </p:txBody>
      </p:sp>
      <p:pic>
        <p:nvPicPr>
          <p:cNvPr id="5" name="Picture 2"/>
          <p:cNvPicPr>
            <a:picLocks noChangeAspect="1" noChangeArrowheads="1"/>
          </p:cNvPicPr>
          <p:nvPr/>
        </p:nvPicPr>
        <p:blipFill>
          <a:blip r:embed="rId2" cstate="print"/>
          <a:srcRect/>
          <a:stretch>
            <a:fillRect/>
          </a:stretch>
        </p:blipFill>
        <p:spPr bwMode="auto">
          <a:xfrm>
            <a:off x="152400" y="1371600"/>
            <a:ext cx="3538935" cy="5334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993775"/>
          </a:xfrm>
        </p:spPr>
        <p:txBody>
          <a:bodyPr>
            <a:normAutofit fontScale="90000"/>
          </a:bodyPr>
          <a:lstStyle/>
          <a:p>
            <a:pPr algn="ctr"/>
            <a:r>
              <a:rPr lang="en-US" sz="4000" dirty="0"/>
              <a:t>Nordic Political History 1718-1800: </a:t>
            </a:r>
            <a:br>
              <a:rPr lang="en-US" sz="4000" dirty="0"/>
            </a:br>
            <a:r>
              <a:rPr lang="en-US" sz="3100" dirty="0"/>
              <a:t>Diverging Paths: Sweden – The Age of Liberty</a:t>
            </a:r>
          </a:p>
        </p:txBody>
      </p:sp>
      <p:sp>
        <p:nvSpPr>
          <p:cNvPr id="4" name="Slide Number Placeholder 3"/>
          <p:cNvSpPr>
            <a:spLocks noGrp="1"/>
          </p:cNvSpPr>
          <p:nvPr>
            <p:ph type="sldNum" sz="quarter" idx="12"/>
          </p:nvPr>
        </p:nvSpPr>
        <p:spPr/>
        <p:txBody>
          <a:bodyPr/>
          <a:lstStyle/>
          <a:p>
            <a:fld id="{F8FF9170-2326-4825-8FC3-C31AA71C68EF}" type="slidenum">
              <a:rPr lang="en-US" smtClean="0"/>
              <a:pPr/>
              <a:t>8</a:t>
            </a:fld>
            <a:endParaRPr lang="en-US"/>
          </a:p>
        </p:txBody>
      </p:sp>
      <p:sp>
        <p:nvSpPr>
          <p:cNvPr id="3" name="Content Placeholder 2"/>
          <p:cNvSpPr>
            <a:spLocks noGrp="1"/>
          </p:cNvSpPr>
          <p:nvPr>
            <p:ph sz="quarter" idx="1"/>
          </p:nvPr>
        </p:nvSpPr>
        <p:spPr>
          <a:xfrm>
            <a:off x="3810000" y="1447800"/>
            <a:ext cx="5174090" cy="5257800"/>
          </a:xfrm>
        </p:spPr>
        <p:txBody>
          <a:bodyPr>
            <a:noAutofit/>
          </a:bodyPr>
          <a:lstStyle/>
          <a:p>
            <a:pPr marL="0" indent="0">
              <a:buNone/>
            </a:pPr>
            <a:r>
              <a:rPr lang="en-US" sz="2800" dirty="0"/>
              <a:t>1718-72:  The Age of Liberty</a:t>
            </a:r>
          </a:p>
          <a:p>
            <a:r>
              <a:rPr lang="en-US" sz="2000" dirty="0"/>
              <a:t>4-Chamber Parliament dominates the king</a:t>
            </a:r>
          </a:p>
          <a:p>
            <a:r>
              <a:rPr lang="en-US" sz="2000" dirty="0"/>
              <a:t>New constitution adopted 1719-23 favored nobility</a:t>
            </a:r>
          </a:p>
          <a:p>
            <a:r>
              <a:rPr lang="en-US" sz="2000" dirty="0"/>
              <a:t>Emergence of two-party politics: Hats (Nobility) vs. Caps (Farmers, Clergy)</a:t>
            </a:r>
          </a:p>
          <a:p>
            <a:r>
              <a:rPr lang="en-US" sz="2000" dirty="0"/>
              <a:t>Similar to Britain in gradual evolution of constitutional monarchy, parliamentary democracy</a:t>
            </a:r>
          </a:p>
          <a:p>
            <a:r>
              <a:rPr lang="en-US" sz="2000" dirty="0"/>
              <a:t>1772: Coup by King Gustav III, more autocratic constitution; king later assassinated (as portrayed in the opera “A Masked Ball” by Verdi)</a:t>
            </a:r>
          </a:p>
          <a:p>
            <a:r>
              <a:rPr lang="en-US" sz="2000" dirty="0"/>
              <a:t>Painting: </a:t>
            </a:r>
            <a:r>
              <a:rPr lang="en-US" sz="2000" dirty="0" err="1"/>
              <a:t>Arvid</a:t>
            </a:r>
            <a:r>
              <a:rPr lang="en-US" sz="2000" dirty="0"/>
              <a:t> Horn, </a:t>
            </a:r>
            <a:r>
              <a:rPr lang="en-US" sz="2000" dirty="0" err="1"/>
              <a:t>Riksdag</a:t>
            </a:r>
            <a:r>
              <a:rPr lang="en-US" sz="2000" dirty="0"/>
              <a:t> Speaker</a:t>
            </a:r>
          </a:p>
        </p:txBody>
      </p:sp>
      <p:pic>
        <p:nvPicPr>
          <p:cNvPr id="6" name="Picture 5" descr="A picture containing person, sitting, person, person&#10;&#10;Description automatically generated">
            <a:extLst>
              <a:ext uri="{FF2B5EF4-FFF2-40B4-BE49-F238E27FC236}">
                <a16:creationId xmlns:a16="http://schemas.microsoft.com/office/drawing/2014/main" id="{24B88240-F853-4743-B7CA-63B71549A6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10" y="1405116"/>
            <a:ext cx="3573890" cy="530048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5966" y="153971"/>
            <a:ext cx="6172200" cy="1143000"/>
          </a:xfrm>
        </p:spPr>
        <p:txBody>
          <a:bodyPr>
            <a:normAutofit/>
          </a:bodyPr>
          <a:lstStyle/>
          <a:p>
            <a:pPr algn="ctr"/>
            <a:r>
              <a:rPr lang="en-US" sz="3200" dirty="0"/>
              <a:t>Diverging Paths 1718-1800: </a:t>
            </a:r>
            <a:br>
              <a:rPr lang="en-US" sz="3200" dirty="0"/>
            </a:br>
            <a:r>
              <a:rPr lang="en-US" sz="3200" dirty="0"/>
              <a:t>Denmark - Ineffective Autocrats</a:t>
            </a:r>
          </a:p>
        </p:txBody>
      </p:sp>
      <p:sp>
        <p:nvSpPr>
          <p:cNvPr id="4" name="Slide Number Placeholder 3"/>
          <p:cNvSpPr>
            <a:spLocks noGrp="1"/>
          </p:cNvSpPr>
          <p:nvPr>
            <p:ph type="sldNum" sz="quarter" idx="12"/>
          </p:nvPr>
        </p:nvSpPr>
        <p:spPr/>
        <p:txBody>
          <a:bodyPr/>
          <a:lstStyle/>
          <a:p>
            <a:fld id="{F8FF9170-2326-4825-8FC3-C31AA71C68EF}" type="slidenum">
              <a:rPr lang="en-US" smtClean="0"/>
              <a:pPr/>
              <a:t>9</a:t>
            </a:fld>
            <a:endParaRPr lang="en-US"/>
          </a:p>
        </p:txBody>
      </p:sp>
      <p:sp>
        <p:nvSpPr>
          <p:cNvPr id="3" name="Content Placeholder 2"/>
          <p:cNvSpPr>
            <a:spLocks noGrp="1"/>
          </p:cNvSpPr>
          <p:nvPr>
            <p:ph sz="quarter" idx="1"/>
          </p:nvPr>
        </p:nvSpPr>
        <p:spPr>
          <a:xfrm>
            <a:off x="2743200" y="1447800"/>
            <a:ext cx="6172200" cy="5257800"/>
          </a:xfrm>
        </p:spPr>
        <p:txBody>
          <a:bodyPr>
            <a:noAutofit/>
          </a:bodyPr>
          <a:lstStyle/>
          <a:p>
            <a:pPr marL="0" indent="0">
              <a:buNone/>
            </a:pPr>
            <a:r>
              <a:rPr lang="en-US" sz="2400" dirty="0"/>
              <a:t>1660-1849:  Absolute Monarchy</a:t>
            </a:r>
          </a:p>
          <a:p>
            <a:pPr marL="0" indent="0">
              <a:buNone/>
            </a:pPr>
            <a:r>
              <a:rPr lang="en-US" sz="2400" dirty="0"/>
              <a:t>Danish Paradox: Strong monarchy, weak monarchs</a:t>
            </a:r>
          </a:p>
          <a:p>
            <a:r>
              <a:rPr lang="en-US" sz="2400" dirty="0"/>
              <a:t>Frederik V (1746-66): Unwilling to rule</a:t>
            </a:r>
          </a:p>
          <a:p>
            <a:r>
              <a:rPr lang="en-US" sz="2400" dirty="0"/>
              <a:t>Christian VII (1766-1808): Unable to rule</a:t>
            </a:r>
          </a:p>
          <a:p>
            <a:r>
              <a:rPr lang="en-US" sz="2400" dirty="0"/>
              <a:t>Late 1700s: Rule by royal advisors, bureaucrats</a:t>
            </a:r>
          </a:p>
          <a:p>
            <a:r>
              <a:rPr lang="en-US" sz="2400" dirty="0"/>
              <a:t>1784: Crown Prince </a:t>
            </a:r>
            <a:r>
              <a:rPr lang="en-US" sz="2400" dirty="0" err="1"/>
              <a:t>Frederik</a:t>
            </a:r>
            <a:r>
              <a:rPr lang="en-US" sz="2400" dirty="0"/>
              <a:t> assumes power through a coup</a:t>
            </a:r>
          </a:p>
          <a:p>
            <a:r>
              <a:rPr lang="en-US" sz="2400" dirty="0"/>
              <a:t>Napoleonic wars: Disastrous foreign policy mistakes by King </a:t>
            </a:r>
            <a:r>
              <a:rPr lang="en-US" sz="2400" dirty="0" err="1"/>
              <a:t>Frederik</a:t>
            </a:r>
            <a:r>
              <a:rPr lang="en-US" sz="2400" dirty="0"/>
              <a:t> VI</a:t>
            </a:r>
          </a:p>
          <a:p>
            <a:r>
              <a:rPr lang="en-US" sz="2400" dirty="0"/>
              <a:t>1800s: Monarchy increasingly criticized by liberalizers</a:t>
            </a:r>
          </a:p>
        </p:txBody>
      </p:sp>
      <p:pic>
        <p:nvPicPr>
          <p:cNvPr id="5" name="Picture 2" descr="Pilo - Frederik V of Denmark.jpg">
            <a:extLst>
              <a:ext uri="{FF2B5EF4-FFF2-40B4-BE49-F238E27FC236}">
                <a16:creationId xmlns:a16="http://schemas.microsoft.com/office/drawing/2014/main" id="{5B96AB9E-08DB-4D55-A4B5-D0AF573B0F68}"/>
              </a:ext>
            </a:extLst>
          </p:cNvPr>
          <p:cNvPicPr>
            <a:picLocks noChangeAspect="1" noChangeArrowheads="1"/>
          </p:cNvPicPr>
          <p:nvPr/>
        </p:nvPicPr>
        <p:blipFill>
          <a:blip r:embed="rId2" cstate="print"/>
          <a:srcRect/>
          <a:stretch>
            <a:fillRect/>
          </a:stretch>
        </p:blipFill>
        <p:spPr bwMode="auto">
          <a:xfrm>
            <a:off x="166195" y="154649"/>
            <a:ext cx="2590800" cy="3248766"/>
          </a:xfrm>
          <a:prstGeom prst="rect">
            <a:avLst/>
          </a:prstGeom>
          <a:noFill/>
        </p:spPr>
      </p:pic>
      <p:pic>
        <p:nvPicPr>
          <p:cNvPr id="6" name="Picture 4" descr="Christian VII 1772 by Roslin.jpg">
            <a:extLst>
              <a:ext uri="{FF2B5EF4-FFF2-40B4-BE49-F238E27FC236}">
                <a16:creationId xmlns:a16="http://schemas.microsoft.com/office/drawing/2014/main" id="{75993ACD-F100-49AB-A9C8-5AF28A9D15F2}"/>
              </a:ext>
            </a:extLst>
          </p:cNvPr>
          <p:cNvPicPr>
            <a:picLocks noChangeAspect="1" noChangeArrowheads="1"/>
          </p:cNvPicPr>
          <p:nvPr/>
        </p:nvPicPr>
        <p:blipFill>
          <a:blip r:embed="rId3" cstate="print"/>
          <a:srcRect/>
          <a:stretch>
            <a:fillRect/>
          </a:stretch>
        </p:blipFill>
        <p:spPr bwMode="auto">
          <a:xfrm>
            <a:off x="166195" y="3454585"/>
            <a:ext cx="2600667" cy="3248765"/>
          </a:xfrm>
          <a:prstGeom prst="rect">
            <a:avLst/>
          </a:prstGeom>
          <a:noFill/>
        </p:spPr>
      </p:pic>
    </p:spTree>
    <p:extLst>
      <p:ext uri="{BB962C8B-B14F-4D97-AF65-F5344CB8AC3E}">
        <p14:creationId xmlns:p14="http://schemas.microsoft.com/office/powerpoint/2010/main" val="324536908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2862</TotalTime>
  <Words>1109</Words>
  <Application>Microsoft Office PowerPoint</Application>
  <PresentationFormat>On-screen Show (4:3)</PresentationFormat>
  <Paragraphs>128</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Georgia</vt:lpstr>
      <vt:lpstr>Verdana</vt:lpstr>
      <vt:lpstr>Wingdings</vt:lpstr>
      <vt:lpstr>Wingdings 2</vt:lpstr>
      <vt:lpstr>Civic</vt:lpstr>
      <vt:lpstr>POLI 120E Scandinavian Politics Prof.  Kaare W. Strøm</vt:lpstr>
      <vt:lpstr>Domestic Political Transformations, 1500-1680</vt:lpstr>
      <vt:lpstr>Sweden at its Territorial Peak: The Treaty of Roskilde, 1658</vt:lpstr>
      <vt:lpstr>Rivalry and Prominence,  1520-1718</vt:lpstr>
      <vt:lpstr>The Rise of Sweden, 1520-1718</vt:lpstr>
      <vt:lpstr>The Absolute Monarchy</vt:lpstr>
      <vt:lpstr>The Great Nordic War, 1700-1718</vt:lpstr>
      <vt:lpstr>Nordic Political History 1718-1800:  Diverging Paths: Sweden – The Age of Liberty</vt:lpstr>
      <vt:lpstr>Diverging Paths 1718-1800:  Denmark - Ineffective Autocrats</vt:lpstr>
      <vt:lpstr>The Napoleonic Wars, 1792-1814: The Danish Tragedy</vt:lpstr>
      <vt:lpstr>The Napoleonic Wars, 1792-1814: Changing Swedish Fortunes</vt:lpstr>
      <vt:lpstr>The Legacies of the Napoleonic Wars</vt:lpstr>
      <vt:lpstr>Main Themes of Nordic Modernization, 1814-1945</vt:lpstr>
      <vt:lpstr>Peace and Scandinavianism</vt:lpstr>
    </vt:vector>
  </TitlesOfParts>
  <Company>Political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Comparative Politics</dc:title>
  <dc:creator>Carl LeVan</dc:creator>
  <cp:lastModifiedBy>kaarestrom@outlook.com</cp:lastModifiedBy>
  <cp:revision>182</cp:revision>
  <dcterms:created xsi:type="dcterms:W3CDTF">2005-08-04T22:42:47Z</dcterms:created>
  <dcterms:modified xsi:type="dcterms:W3CDTF">2020-08-05T04:14:17Z</dcterms:modified>
</cp:coreProperties>
</file>