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6"/>
  </p:notesMasterIdLst>
  <p:handoutMasterIdLst>
    <p:handoutMasterId r:id="rId17"/>
  </p:handoutMasterIdLst>
  <p:sldIdLst>
    <p:sldId id="312" r:id="rId2"/>
    <p:sldId id="285" r:id="rId3"/>
    <p:sldId id="306" r:id="rId4"/>
    <p:sldId id="309" r:id="rId5"/>
    <p:sldId id="307" r:id="rId6"/>
    <p:sldId id="308" r:id="rId7"/>
    <p:sldId id="310" r:id="rId8"/>
    <p:sldId id="311" r:id="rId9"/>
    <p:sldId id="317" r:id="rId10"/>
    <p:sldId id="313" r:id="rId11"/>
    <p:sldId id="314" r:id="rId12"/>
    <p:sldId id="316" r:id="rId13"/>
    <p:sldId id="315" r:id="rId14"/>
    <p:sldId id="31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1" autoAdjust="0"/>
    <p:restoredTop sz="94660"/>
  </p:normalViewPr>
  <p:slideViewPr>
    <p:cSldViewPr>
      <p:cViewPr varScale="1">
        <p:scale>
          <a:sx n="106" d="100"/>
          <a:sy n="106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1B15B-9830-4A08-B1B9-30B76E712BFA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6BAB1-783C-4003-A74F-69A6B329D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6CA0C23-224E-4B15-9CCF-4A8F0D5E19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B4153-5009-485F-AC47-46214DA7D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A358-CA25-4DC8-9DFB-82951853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CB6B16-2924-4A19-950F-0C6B9D0FCA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FF9170-2326-4825-8FC3-C31AA71C6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1F50C9-A036-4C1C-B4D3-C4D739FF15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22E5-E04E-4DEA-B28E-20F5A5DBA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8CDA2C-B19A-4357-A177-2847D7A99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BD6F9C9-5FC3-409C-BAAA-8033C635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55604-D8E2-4B88-8523-5D7A7EA3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C20430-B787-4271-BB36-5B325212C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81880C5-D529-4A43-B86E-F188B60781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AF6C57-FDA7-4FE2-934F-8D1FCF9CA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971800"/>
            <a:ext cx="8686800" cy="22860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r>
              <a:rPr lang="en-US" sz="3200" dirty="0" smtClean="0"/>
              <a:t>Early History: </a:t>
            </a:r>
          </a:p>
          <a:p>
            <a:pPr algn="ctr">
              <a:lnSpc>
                <a:spcPct val="90000"/>
              </a:lnSpc>
            </a:pPr>
            <a:r>
              <a:rPr lang="en-US" sz="3200" dirty="0" smtClean="0"/>
              <a:t>Vikings, Kings, and Queens</a:t>
            </a:r>
            <a:endParaRPr lang="en-US" sz="32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1981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POLI 120E</a:t>
            </a:r>
            <a:br>
              <a:rPr lang="en-US" sz="4000" dirty="0" smtClean="0"/>
            </a:br>
            <a:r>
              <a:rPr lang="en-US" sz="4000" dirty="0" smtClean="0"/>
              <a:t>Scandinavian Politics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399"/>
            <a:ext cx="8610599" cy="99060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Scandinavia 1219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05000" y="1371600"/>
            <a:ext cx="5334000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9059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From Four to One:</a:t>
            </a:r>
            <a:br>
              <a:rPr lang="en-US" sz="3200" b="1" dirty="0" smtClean="0"/>
            </a:br>
            <a:r>
              <a:rPr lang="en-US" sz="3200" b="1" dirty="0" smtClean="0"/>
              <a:t>Nordic Integration, 1262-1397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1262: Iceland incorporated into Norway, Norway at its greatest territorial expanse</a:t>
            </a:r>
          </a:p>
          <a:p>
            <a:r>
              <a:rPr lang="en-US" sz="2400" dirty="0" smtClean="0"/>
              <a:t>1349: Black Death</a:t>
            </a:r>
          </a:p>
          <a:p>
            <a:pPr lvl="1"/>
            <a:r>
              <a:rPr lang="en-US" sz="2400" dirty="0" smtClean="0"/>
              <a:t>One of the worst pandemics in human history, originated in China</a:t>
            </a:r>
          </a:p>
          <a:p>
            <a:pPr lvl="1"/>
            <a:r>
              <a:rPr lang="en-US" sz="2400" dirty="0" smtClean="0"/>
              <a:t>Killed 30-60% of European population</a:t>
            </a:r>
          </a:p>
          <a:p>
            <a:pPr lvl="1"/>
            <a:r>
              <a:rPr lang="en-US" sz="2400" dirty="0" smtClean="0"/>
              <a:t>Killed approx. 50% of Swedish population; nobility weakened in all Nordic countries</a:t>
            </a:r>
          </a:p>
          <a:p>
            <a:pPr lvl="1"/>
            <a:r>
              <a:rPr lang="en-US" sz="2400" dirty="0" smtClean="0"/>
              <a:t>Norwegian dynasty dies out 1370</a:t>
            </a:r>
          </a:p>
          <a:p>
            <a:r>
              <a:rPr lang="en-US" sz="2400" dirty="0" smtClean="0"/>
              <a:t>1397: Kalmar Union</a:t>
            </a:r>
          </a:p>
          <a:p>
            <a:pPr lvl="1"/>
            <a:r>
              <a:rPr lang="en-US" sz="2400" dirty="0" smtClean="0"/>
              <a:t>Queen </a:t>
            </a:r>
            <a:r>
              <a:rPr lang="en-US" sz="2400" dirty="0" err="1" smtClean="0"/>
              <a:t>Margrethe</a:t>
            </a:r>
            <a:r>
              <a:rPr lang="en-US" sz="2400" dirty="0" smtClean="0"/>
              <a:t> I of Denmark unifies the Nordic region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39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The Kalmar Union, 1397-1523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2770" name="Picture 2" descr="http://upload.wikimedia.org/wikipedia/commons/thumb/8/81/Kalmar_Union_ca._1500.svg/250px-Kalmar_Union_ca._1500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88392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1728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 smtClean="0"/>
              <a:t>Margrethe</a:t>
            </a:r>
            <a:r>
              <a:rPr lang="en-US" sz="4000" b="1" dirty="0" smtClean="0"/>
              <a:t> I and the Kalmar Union:</a:t>
            </a:r>
            <a:br>
              <a:rPr lang="en-US" sz="4000" b="1" dirty="0" smtClean="0"/>
            </a:br>
            <a:r>
              <a:rPr lang="en-US" sz="3100" b="1" dirty="0" smtClean="0"/>
              <a:t>Precursor of Nordic Integration</a:t>
            </a:r>
            <a:endParaRPr lang="en-US" sz="3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67000" y="1371600"/>
            <a:ext cx="6324599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Born 1353 as Princess of Denmark</a:t>
            </a:r>
          </a:p>
          <a:p>
            <a:r>
              <a:rPr lang="en-US" dirty="0" smtClean="0"/>
              <a:t>Betrothed at age 6 to Norwegian prince Haakon, whom she later married</a:t>
            </a:r>
          </a:p>
          <a:p>
            <a:r>
              <a:rPr lang="en-US" dirty="0" smtClean="0"/>
              <a:t>1375: Becomes regent of Denmark on behalf of her young son Olaf</a:t>
            </a:r>
          </a:p>
          <a:p>
            <a:r>
              <a:rPr lang="en-US" dirty="0" smtClean="0"/>
              <a:t>1387: Becomes queen of Denmark and Norway when both Haakon and Olaf die</a:t>
            </a:r>
          </a:p>
          <a:p>
            <a:r>
              <a:rPr lang="en-US" dirty="0" smtClean="0"/>
              <a:t>1397: Defeats Swedish king and forms the Kalmar Union of DK, N, and S (incl. also ICE and FIN)</a:t>
            </a:r>
          </a:p>
          <a:p>
            <a:r>
              <a:rPr lang="en-US" dirty="0" smtClean="0"/>
              <a:t>1412: </a:t>
            </a:r>
            <a:r>
              <a:rPr lang="en-US" dirty="0" err="1" smtClean="0"/>
              <a:t>Margrethe</a:t>
            </a:r>
            <a:r>
              <a:rPr lang="en-US" dirty="0" smtClean="0"/>
              <a:t> dies; Kalmar Union experiences growing tension and resistance to Danish hegemony</a:t>
            </a:r>
          </a:p>
          <a:p>
            <a:r>
              <a:rPr lang="en-US" dirty="0" smtClean="0"/>
              <a:t>1520: Stockholm Massacre: 82 Swedish noblemen killed by Danish King Christian II; Gustav I </a:t>
            </a:r>
            <a:r>
              <a:rPr lang="en-US" dirty="0" err="1" smtClean="0"/>
              <a:t>Vasa</a:t>
            </a:r>
            <a:r>
              <a:rPr lang="en-US" dirty="0" smtClean="0"/>
              <a:t> raises Swedish army to resist Danish rule</a:t>
            </a:r>
          </a:p>
          <a:p>
            <a:r>
              <a:rPr lang="en-US" dirty="0" smtClean="0"/>
              <a:t>1523: End of Kalmar Union; Nordic area has never again been as unified</a:t>
            </a:r>
            <a:endParaRPr lang="en-US" dirty="0"/>
          </a:p>
        </p:txBody>
      </p:sp>
      <p:pic>
        <p:nvPicPr>
          <p:cNvPr id="1026" name="Picture 2" descr="http://upload.wikimedia.org/wikipedia/commons/thumb/4/48/Roskilde_3_20101110.JPG/220px-Roskilde_3_20101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371600"/>
            <a:ext cx="26670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07552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Gustav(us) I </a:t>
            </a:r>
            <a:r>
              <a:rPr lang="en-US" dirty="0" err="1" smtClean="0"/>
              <a:t>Vasa</a:t>
            </a:r>
            <a:r>
              <a:rPr lang="en-US" dirty="0" smtClean="0"/>
              <a:t> and Swedish Independence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22E5-E04E-4DEA-B28E-20F5A5DBA8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44196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sz="3200" dirty="0" smtClean="0"/>
              <a:t>1520: Stockholm Massacre, 82  Swedish nobles murdered on orders of Christian II</a:t>
            </a:r>
          </a:p>
          <a:p>
            <a:r>
              <a:rPr lang="en-US" sz="3200" dirty="0" smtClean="0"/>
              <a:t>Gustav </a:t>
            </a:r>
            <a:r>
              <a:rPr lang="en-US" sz="3200" dirty="0" err="1" smtClean="0"/>
              <a:t>Vasa</a:t>
            </a:r>
            <a:r>
              <a:rPr lang="en-US" sz="3200" dirty="0" smtClean="0"/>
              <a:t> leads Swedish revolt against Danish rule</a:t>
            </a:r>
          </a:p>
          <a:p>
            <a:r>
              <a:rPr lang="en-US" sz="3200" dirty="0" smtClean="0"/>
              <a:t>1523: Gustav </a:t>
            </a:r>
            <a:r>
              <a:rPr lang="en-US" sz="3200" dirty="0" err="1" smtClean="0"/>
              <a:t>Vasa</a:t>
            </a:r>
            <a:r>
              <a:rPr lang="en-US" sz="3200" dirty="0" smtClean="0"/>
              <a:t> crowned king of Sweden</a:t>
            </a:r>
          </a:p>
          <a:p>
            <a:r>
              <a:rPr lang="en-US" sz="3200" dirty="0" smtClean="0"/>
              <a:t>Challenged Denmark and </a:t>
            </a:r>
            <a:r>
              <a:rPr lang="en-US" sz="3200" dirty="0" err="1" smtClean="0"/>
              <a:t>Hansa</a:t>
            </a:r>
            <a:r>
              <a:rPr lang="en-US" sz="3200" dirty="0" smtClean="0"/>
              <a:t> League</a:t>
            </a:r>
          </a:p>
          <a:p>
            <a:r>
              <a:rPr lang="en-US" sz="3200" dirty="0" smtClean="0"/>
              <a:t>Strengthened the state, central control</a:t>
            </a:r>
          </a:p>
          <a:p>
            <a:r>
              <a:rPr lang="en-US" sz="3200" dirty="0" smtClean="0"/>
              <a:t>Transformed Swedish nobility so as to serve the state</a:t>
            </a:r>
          </a:p>
          <a:p>
            <a:r>
              <a:rPr lang="en-US" sz="3200" dirty="0" smtClean="0"/>
              <a:t>Protestant reformation</a:t>
            </a:r>
          </a:p>
          <a:p>
            <a:r>
              <a:rPr lang="en-US" sz="3200" dirty="0" smtClean="0"/>
              <a:t>Careful to maintain peace with Denmark</a:t>
            </a:r>
          </a:p>
          <a:p>
            <a:r>
              <a:rPr lang="en-US" sz="3200" dirty="0" smtClean="0"/>
              <a:t>Growing conflict with Denmark over former German territories in Baltic region following Gustav’s death in 1560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3581400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06997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Early Scandinavian History:</a:t>
            </a:r>
            <a:br>
              <a:rPr lang="en-US" sz="3200" dirty="0" smtClean="0"/>
            </a:br>
            <a:r>
              <a:rPr lang="en-US" sz="3200" dirty="0" smtClean="0"/>
              <a:t>How Was the Region Distinctive?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074025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Late Economic Development</a:t>
            </a:r>
          </a:p>
          <a:p>
            <a:r>
              <a:rPr lang="en-US" sz="2800" dirty="0" smtClean="0"/>
              <a:t>Seafaring Traditions</a:t>
            </a:r>
          </a:p>
          <a:p>
            <a:r>
              <a:rPr lang="en-US" sz="2800" dirty="0" smtClean="0"/>
              <a:t>Strong Farmer Societies</a:t>
            </a:r>
          </a:p>
          <a:p>
            <a:r>
              <a:rPr lang="en-US" sz="2800" dirty="0" smtClean="0"/>
              <a:t>Early Statehood (1000 AD)</a:t>
            </a:r>
          </a:p>
          <a:p>
            <a:r>
              <a:rPr lang="en-US" sz="2800" dirty="0" smtClean="0"/>
              <a:t>Early Nationhood</a:t>
            </a:r>
          </a:p>
          <a:p>
            <a:pPr lvl="1"/>
            <a:r>
              <a:rPr lang="en-US" sz="2800" dirty="0" smtClean="0"/>
              <a:t>Late Middle Ages</a:t>
            </a:r>
          </a:p>
          <a:p>
            <a:r>
              <a:rPr lang="en-US" sz="2800" dirty="0" smtClean="0"/>
              <a:t>Early Democratic Traditions</a:t>
            </a:r>
          </a:p>
          <a:p>
            <a:pPr lvl="1"/>
            <a:r>
              <a:rPr lang="en-US" sz="2800" dirty="0" smtClean="0"/>
              <a:t>Viking Assemblies (Ting)</a:t>
            </a:r>
          </a:p>
          <a:p>
            <a:r>
              <a:rPr lang="en-US" sz="2800" dirty="0" smtClean="0"/>
              <a:t>Late Christianization (1000 AD)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8610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The Viking Period, 790-1066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820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Beginning: 793 </a:t>
            </a:r>
            <a:r>
              <a:rPr lang="en-US" sz="2800" dirty="0" err="1" smtClean="0"/>
              <a:t>Lindisfarne</a:t>
            </a:r>
            <a:r>
              <a:rPr lang="en-US" sz="2800" dirty="0" smtClean="0"/>
              <a:t> Raid</a:t>
            </a:r>
          </a:p>
          <a:p>
            <a:r>
              <a:rPr lang="en-US" sz="2800" dirty="0" smtClean="0"/>
              <a:t>End: 1066 Battle of Hastings</a:t>
            </a:r>
          </a:p>
          <a:p>
            <a:pPr lvl="1"/>
            <a:r>
              <a:rPr lang="en-US" sz="2800" dirty="0" smtClean="0"/>
              <a:t>Battle of Stamford Bridge</a:t>
            </a:r>
          </a:p>
          <a:p>
            <a:pPr lvl="1"/>
            <a:r>
              <a:rPr lang="en-US" sz="2800" dirty="0" smtClean="0"/>
              <a:t>Christianization of Scandinavia</a:t>
            </a:r>
          </a:p>
          <a:p>
            <a:r>
              <a:rPr lang="en-US" sz="2800" dirty="0" smtClean="0"/>
              <a:t>Savage raiders and pillagers, attacked monasteries and towns</a:t>
            </a:r>
          </a:p>
          <a:p>
            <a:r>
              <a:rPr lang="en-US" sz="2800" dirty="0" smtClean="0"/>
              <a:t>Founded cities such as Dublin and York (</a:t>
            </a:r>
            <a:r>
              <a:rPr lang="en-US" sz="2800" dirty="0" err="1" smtClean="0"/>
              <a:t>Jørvik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Reached North America (Vinland), North Africa, Constantinople (</a:t>
            </a:r>
            <a:r>
              <a:rPr lang="en-US" sz="2800" dirty="0" err="1" smtClean="0"/>
              <a:t>Myklagard</a:t>
            </a:r>
            <a:r>
              <a:rPr lang="en-US" sz="2800" dirty="0" smtClean="0"/>
              <a:t>), Jerusalem (</a:t>
            </a:r>
            <a:r>
              <a:rPr lang="en-US" sz="2800" dirty="0" err="1" smtClean="0"/>
              <a:t>Jorsal</a:t>
            </a:r>
            <a:r>
              <a:rPr lang="en-US" sz="2800" dirty="0" smtClean="0"/>
              <a:t>), Baghdad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1"/>
            <a:ext cx="87630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What Drove/Attracted the Vikings?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828800"/>
            <a:ext cx="7921625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Good maritime technology</a:t>
            </a:r>
          </a:p>
          <a:p>
            <a:pPr lvl="1"/>
            <a:r>
              <a:rPr lang="en-US" sz="3200" dirty="0" smtClean="0"/>
              <a:t>Longboats were seaworthy and could also navigate shallow rivers, reach far inland</a:t>
            </a:r>
          </a:p>
          <a:p>
            <a:r>
              <a:rPr lang="en-US" sz="3200" dirty="0" smtClean="0"/>
              <a:t>Shortage of food</a:t>
            </a:r>
          </a:p>
          <a:p>
            <a:r>
              <a:rPr lang="en-US" sz="3200" dirty="0" smtClean="0"/>
              <a:t>Desire for slaves</a:t>
            </a:r>
          </a:p>
          <a:p>
            <a:r>
              <a:rPr lang="en-US" sz="3200" dirty="0" smtClean="0"/>
              <a:t>Comparative richness of Western Europe</a:t>
            </a:r>
          </a:p>
          <a:p>
            <a:r>
              <a:rPr lang="en-US" sz="3200" dirty="0" smtClean="0"/>
              <a:t>Weakness of Western Europe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Viking Expansion, 790-1000</a:t>
            </a:r>
            <a:br>
              <a:rPr lang="en-US" sz="4000" dirty="0" smtClean="0"/>
            </a:br>
            <a:r>
              <a:rPr lang="en-US" sz="1400" dirty="0" smtClean="0"/>
              <a:t>Source: By </a:t>
            </a:r>
            <a:r>
              <a:rPr lang="en-US" sz="1400" dirty="0" err="1" smtClean="0"/>
              <a:t>Pinpin</a:t>
            </a:r>
            <a:r>
              <a:rPr lang="en-US" sz="1400" dirty="0" smtClean="0"/>
              <a:t> - from </a:t>
            </a:r>
            <a:r>
              <a:rPr lang="en-US" sz="1400" dirty="0" err="1" smtClean="0"/>
              <a:t>Image:Vikings-Voyages.png</a:t>
            </a:r>
            <a:r>
              <a:rPr lang="en-US" sz="1400" dirty="0" smtClean="0"/>
              <a:t> and </a:t>
            </a:r>
            <a:r>
              <a:rPr lang="en-US" sz="1400" dirty="0" err="1" smtClean="0"/>
              <a:t>Image:Worldmap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44" name="Picture 4" descr="https://upload.wikimedia.org/wikipedia/commons/thumb/b/bb/Vikings_exploration_and_territories-en.svg/1500px-Vikings_exploration_and_territories-e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88392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6889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Vikings in England, 880 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76400" y="1447800"/>
            <a:ext cx="6019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8302625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Scandinavia: Early Nation-States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7997825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872: Norway unified (</a:t>
            </a:r>
            <a:r>
              <a:rPr lang="en-US" sz="2800" dirty="0" err="1" smtClean="0"/>
              <a:t>Harald</a:t>
            </a:r>
            <a:r>
              <a:rPr lang="en-US" sz="2800" dirty="0" smtClean="0"/>
              <a:t> the </a:t>
            </a:r>
            <a:r>
              <a:rPr lang="en-US" sz="2800" dirty="0" err="1" smtClean="0"/>
              <a:t>Fairhaired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874: Iceland settled by Norsemen</a:t>
            </a:r>
          </a:p>
          <a:p>
            <a:r>
              <a:rPr lang="en-US" sz="2800" dirty="0" smtClean="0"/>
              <a:t>980: </a:t>
            </a:r>
            <a:r>
              <a:rPr lang="en-US" sz="2800" dirty="0" err="1" smtClean="0"/>
              <a:t>Harald</a:t>
            </a:r>
            <a:r>
              <a:rPr lang="en-US" sz="2800" dirty="0" smtClean="0"/>
              <a:t> Bluetooth unifies Denmark</a:t>
            </a:r>
          </a:p>
          <a:p>
            <a:r>
              <a:rPr lang="en-US" sz="2800" dirty="0" smtClean="0"/>
              <a:t>1000: Sweden unified (</a:t>
            </a:r>
            <a:r>
              <a:rPr lang="en-US" sz="2800" dirty="0" err="1" smtClean="0"/>
              <a:t>Olof</a:t>
            </a:r>
            <a:r>
              <a:rPr lang="en-US" sz="2800" dirty="0" smtClean="0"/>
              <a:t> </a:t>
            </a:r>
            <a:r>
              <a:rPr lang="en-US" sz="2800" dirty="0" err="1" smtClean="0"/>
              <a:t>Skötkonung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1150: Swedish settlement in Finland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9059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Towards More Settled Societies: </a:t>
            </a:r>
            <a:br>
              <a:rPr lang="en-US" sz="3200" dirty="0" smtClean="0"/>
            </a:br>
            <a:r>
              <a:rPr lang="en-US" sz="3200" dirty="0" smtClean="0"/>
              <a:t>Christianization (Ca. 1000 AD)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848600" cy="5029200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/>
              <a:t>Reduced violence, warfare</a:t>
            </a:r>
          </a:p>
          <a:p>
            <a:pPr lvl="1"/>
            <a:r>
              <a:rPr lang="en-US" sz="2800" dirty="0" smtClean="0"/>
              <a:t>End of slavery (Christians should not enslave other Christians)</a:t>
            </a:r>
          </a:p>
          <a:p>
            <a:pPr lvl="1"/>
            <a:r>
              <a:rPr lang="en-US" sz="2800" dirty="0" smtClean="0"/>
              <a:t>New (imported) crops and agricultural methods which improved yields</a:t>
            </a:r>
          </a:p>
          <a:p>
            <a:pPr lvl="1"/>
            <a:r>
              <a:rPr lang="en-US" sz="2800" dirty="0" smtClean="0"/>
              <a:t>Literacy, education</a:t>
            </a:r>
          </a:p>
          <a:p>
            <a:pPr lvl="1"/>
            <a:r>
              <a:rPr lang="en-US" sz="2800" dirty="0" smtClean="0"/>
              <a:t>Church becomes landowner, educational institution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066799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Political Institutions </a:t>
            </a:r>
            <a:br>
              <a:rPr lang="en-US" sz="3600" dirty="0" smtClean="0"/>
            </a:br>
            <a:r>
              <a:rPr lang="en-US" sz="3600" dirty="0" smtClean="0"/>
              <a:t>of the Late Middle Ages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848600" cy="495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Ting (Assembly tradition)</a:t>
            </a:r>
          </a:p>
          <a:p>
            <a:pPr lvl="1"/>
            <a:r>
              <a:rPr lang="en-US" sz="2400" dirty="0" smtClean="0"/>
              <a:t>Courts, Legislatures, and Town Hall meetings</a:t>
            </a:r>
          </a:p>
          <a:p>
            <a:pPr lvl="1"/>
            <a:r>
              <a:rPr lang="en-US" sz="2400" dirty="0" smtClean="0"/>
              <a:t>Verbal and egalitarian tradition (all free men could participate)</a:t>
            </a:r>
          </a:p>
          <a:p>
            <a:pPr lvl="1"/>
            <a:r>
              <a:rPr lang="en-US" sz="2400" dirty="0" smtClean="0"/>
              <a:t>National legal codes: NO King Magnus the Lawmender1274</a:t>
            </a:r>
          </a:p>
          <a:p>
            <a:r>
              <a:rPr lang="en-US" sz="2400" b="1" dirty="0" smtClean="0"/>
              <a:t>Kingdoms</a:t>
            </a:r>
          </a:p>
          <a:p>
            <a:pPr lvl="1"/>
            <a:r>
              <a:rPr lang="en-US" sz="2400" dirty="0" smtClean="0"/>
              <a:t>Formation of Nation-States</a:t>
            </a:r>
          </a:p>
          <a:p>
            <a:pPr lvl="1"/>
            <a:r>
              <a:rPr lang="en-US" sz="2400" dirty="0" smtClean="0"/>
              <a:t>Elective monarchies</a:t>
            </a:r>
          </a:p>
          <a:p>
            <a:pPr lvl="1"/>
            <a:r>
              <a:rPr lang="en-US" sz="2400" dirty="0" smtClean="0"/>
              <a:t>Charters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1332</TotalTime>
  <Words>583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POLI 120E Scandinavian Politics </vt:lpstr>
      <vt:lpstr>Early Scandinavian History: How Was the Region Distinctive?</vt:lpstr>
      <vt:lpstr>The Viking Period, 790-1066</vt:lpstr>
      <vt:lpstr>What Drove/Attracted the Vikings?</vt:lpstr>
      <vt:lpstr>Viking Expansion, 790-1000 Source: By Pinpin - from Image:Vikings-Voyages.png and Image:Worldmap</vt:lpstr>
      <vt:lpstr>The Vikings in England, 880 AD</vt:lpstr>
      <vt:lpstr>Scandinavia: Early Nation-States</vt:lpstr>
      <vt:lpstr>Towards More Settled Societies:  Christianization (Ca. 1000 AD)</vt:lpstr>
      <vt:lpstr>Political Institutions  of the Late Middle Ages</vt:lpstr>
      <vt:lpstr>Scandinavia 1219</vt:lpstr>
      <vt:lpstr>From Four to One: Nordic Integration, 1262-1397</vt:lpstr>
      <vt:lpstr>The Kalmar Union, 1397-1523</vt:lpstr>
      <vt:lpstr>Margrethe I and the Kalmar Union: Precursor of Nordic Integration</vt:lpstr>
      <vt:lpstr>Gustav(us) I Vasa and Swedish Independence </vt:lpstr>
    </vt:vector>
  </TitlesOfParts>
  <Company>Political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Comparative Politics</dc:title>
  <dc:creator>Carl LeVan</dc:creator>
  <cp:lastModifiedBy>Kaare Strom</cp:lastModifiedBy>
  <cp:revision>132</cp:revision>
  <dcterms:created xsi:type="dcterms:W3CDTF">2005-08-04T22:42:47Z</dcterms:created>
  <dcterms:modified xsi:type="dcterms:W3CDTF">2020-07-30T05:50:35Z</dcterms:modified>
</cp:coreProperties>
</file>