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14"/>
  </p:notesMasterIdLst>
  <p:sldIdLst>
    <p:sldId id="298" r:id="rId2"/>
    <p:sldId id="280" r:id="rId3"/>
    <p:sldId id="277" r:id="rId4"/>
    <p:sldId id="278" r:id="rId5"/>
    <p:sldId id="279" r:id="rId6"/>
    <p:sldId id="297" r:id="rId7"/>
    <p:sldId id="281" r:id="rId8"/>
    <p:sldId id="296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6CA0C23-224E-4B15-9CCF-4A8F0D5E19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0B4153-5009-485F-AC47-46214DA7D4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AA358-CA25-4DC8-9DFB-82951853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CB6B16-2924-4A19-950F-0C6B9D0FCA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9170-2326-4825-8FC3-C31AA71C6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1F50C9-A036-4C1C-B4D3-C4D739FF15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22E5-E04E-4DEA-B28E-20F5A5DBA8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8CDA2C-B19A-4357-A177-2847D7A998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BD6F9C9-5FC3-409C-BAAA-8033C635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055604-D8E2-4B88-8523-5D7A7EA33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C20430-B787-4271-BB36-5B325212C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1880C5-D529-4A43-B86E-F188B60781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AF6C57-FDA7-4FE2-934F-8D1FCF9CA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467600" cy="2438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SCANDINAVIA?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 120E</a:t>
            </a:r>
            <a:br>
              <a:rPr lang="en-US" dirty="0" smtClean="0"/>
            </a:br>
            <a:r>
              <a:rPr lang="en-US" dirty="0" smtClean="0"/>
              <a:t>Scandinavian Politics</a:t>
            </a:r>
            <a:br>
              <a:rPr lang="en-US" dirty="0" smtClean="0"/>
            </a:br>
            <a:r>
              <a:rPr lang="en-US" sz="2700" dirty="0" smtClean="0"/>
              <a:t>Prof.  Kaare W. </a:t>
            </a:r>
            <a:r>
              <a:rPr lang="en-US" sz="2700" dirty="0" err="1" smtClean="0"/>
              <a:t>Strøm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Summer Session II, 2020</a:t>
            </a:r>
            <a:endParaRPr lang="en-US" sz="27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Foreign Rule and Colonialism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997825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Nordic great power age 1500-1718</a:t>
            </a:r>
          </a:p>
          <a:p>
            <a:r>
              <a:rPr lang="en-US" sz="2800" dirty="0" smtClean="0"/>
              <a:t>Limited threats from Great Powers</a:t>
            </a:r>
          </a:p>
          <a:p>
            <a:pPr lvl="1"/>
            <a:r>
              <a:rPr lang="en-US" sz="2400" dirty="0" smtClean="0"/>
              <a:t>Russia (Finland 1809-1917)</a:t>
            </a:r>
          </a:p>
          <a:p>
            <a:pPr lvl="1"/>
            <a:r>
              <a:rPr lang="en-US" sz="2400" dirty="0" smtClean="0"/>
              <a:t>Germany (DK 1848, 1864, WW II)</a:t>
            </a:r>
          </a:p>
          <a:p>
            <a:pPr lvl="1"/>
            <a:r>
              <a:rPr lang="en-US" sz="2400" dirty="0" smtClean="0"/>
              <a:t>But Sweden, Iceland, and Norway have faced relatively few threats and occupations</a:t>
            </a:r>
          </a:p>
          <a:p>
            <a:r>
              <a:rPr lang="en-US" sz="2800" dirty="0" smtClean="0"/>
              <a:t>Nordic countries had colonial possessions but lost them early on</a:t>
            </a:r>
          </a:p>
          <a:p>
            <a:pPr lvl="1"/>
            <a:r>
              <a:rPr lang="en-US" sz="2300" dirty="0" smtClean="0"/>
              <a:t>Denmark outlawed the slave trade in 1792, first of all European countries</a:t>
            </a:r>
          </a:p>
          <a:p>
            <a:r>
              <a:rPr lang="en-US" sz="2800" dirty="0" smtClean="0"/>
              <a:t>In sum, Scandinavia has been a remote and largely independent corner of Europe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599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/>
              <a:t>Scandinavianism</a:t>
            </a:r>
            <a:r>
              <a:rPr lang="en-US" sz="4000" dirty="0" smtClean="0"/>
              <a:t> vs. Nationalism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Several efforts to unite Nordic countries historically</a:t>
            </a:r>
          </a:p>
          <a:p>
            <a:pPr lvl="1"/>
            <a:r>
              <a:rPr lang="en-US" sz="2400" dirty="0" smtClean="0"/>
              <a:t>Kalmar Union 1397-1521</a:t>
            </a:r>
          </a:p>
          <a:p>
            <a:pPr lvl="1"/>
            <a:r>
              <a:rPr lang="en-US" sz="2400" dirty="0" err="1" smtClean="0"/>
              <a:t>Scandinavianism</a:t>
            </a:r>
            <a:r>
              <a:rPr lang="en-US" sz="2400" dirty="0" smtClean="0"/>
              <a:t> as an intellectual movement,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</a:t>
            </a:r>
          </a:p>
          <a:p>
            <a:pPr lvl="1"/>
            <a:r>
              <a:rPr lang="en-US" sz="2400" dirty="0" smtClean="0"/>
              <a:t>Attempts to build Nordic Union after 1945</a:t>
            </a:r>
          </a:p>
          <a:p>
            <a:r>
              <a:rPr lang="en-US" sz="2400" dirty="0" smtClean="0"/>
              <a:t>Nationalism</a:t>
            </a:r>
          </a:p>
          <a:p>
            <a:pPr lvl="1"/>
            <a:r>
              <a:rPr lang="en-US" sz="2400" dirty="0" smtClean="0"/>
              <a:t>Swedish rejection of Kalmar Union 1521</a:t>
            </a:r>
          </a:p>
          <a:p>
            <a:pPr lvl="1"/>
            <a:r>
              <a:rPr lang="en-US" sz="2400" dirty="0" smtClean="0"/>
              <a:t>Norwegian constitution 1814, independence 1905</a:t>
            </a:r>
          </a:p>
          <a:p>
            <a:pPr lvl="1"/>
            <a:r>
              <a:rPr lang="en-US" sz="2400" dirty="0" smtClean="0"/>
              <a:t>Finnish independence 1917</a:t>
            </a:r>
          </a:p>
          <a:p>
            <a:pPr lvl="1"/>
            <a:r>
              <a:rPr lang="en-US" sz="2400" dirty="0" smtClean="0"/>
              <a:t>Icelandic independence 1944</a:t>
            </a:r>
          </a:p>
          <a:p>
            <a:pPr lvl="1"/>
            <a:r>
              <a:rPr lang="en-US" sz="2400" dirty="0" smtClean="0"/>
              <a:t>Greenland self-rule movement</a:t>
            </a:r>
          </a:p>
          <a:p>
            <a:r>
              <a:rPr lang="en-US" sz="2400" dirty="0" smtClean="0"/>
              <a:t>Nationalism dominant force after Napoleonic Wars (1814-)</a:t>
            </a:r>
          </a:p>
          <a:p>
            <a:pPr lvl="1"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839200" cy="9905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Features of Early Scandinavian History:</a:t>
            </a:r>
            <a:br>
              <a:rPr lang="en-US" sz="3200" dirty="0" smtClean="0"/>
            </a:br>
            <a:r>
              <a:rPr lang="en-US" sz="2400" dirty="0" smtClean="0"/>
              <a:t>How Was the Region Politically Distinctive?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752600"/>
            <a:ext cx="7693025" cy="4648200"/>
          </a:xfrm>
        </p:spPr>
        <p:txBody>
          <a:bodyPr/>
          <a:lstStyle/>
          <a:p>
            <a:r>
              <a:rPr lang="en-US" sz="2400" dirty="0" smtClean="0"/>
              <a:t>Late Economic Development</a:t>
            </a:r>
          </a:p>
          <a:p>
            <a:r>
              <a:rPr lang="en-US" sz="2400" dirty="0" smtClean="0"/>
              <a:t>Seafaring Traditions</a:t>
            </a:r>
          </a:p>
          <a:p>
            <a:r>
              <a:rPr lang="en-US" sz="2400" dirty="0" smtClean="0"/>
              <a:t>Strong Farmer Societies</a:t>
            </a:r>
          </a:p>
          <a:p>
            <a:r>
              <a:rPr lang="en-US" sz="2400" dirty="0" smtClean="0"/>
              <a:t>Early Statehood (1000 AD)</a:t>
            </a:r>
          </a:p>
          <a:p>
            <a:r>
              <a:rPr lang="en-US" sz="2400" dirty="0" smtClean="0"/>
              <a:t>Early Nationhood</a:t>
            </a:r>
          </a:p>
          <a:p>
            <a:pPr lvl="1"/>
            <a:r>
              <a:rPr lang="en-US" sz="2400" dirty="0" smtClean="0"/>
              <a:t>Late Middle Ages</a:t>
            </a:r>
          </a:p>
          <a:p>
            <a:r>
              <a:rPr lang="en-US" sz="2400" dirty="0" smtClean="0"/>
              <a:t>Early Democratic Traditions</a:t>
            </a:r>
          </a:p>
          <a:p>
            <a:pPr lvl="1"/>
            <a:r>
              <a:rPr lang="en-US" sz="2400" dirty="0" smtClean="0"/>
              <a:t>Viking Assemblies (Ting)</a:t>
            </a:r>
          </a:p>
          <a:p>
            <a:r>
              <a:rPr lang="en-US" sz="2400" dirty="0" smtClean="0"/>
              <a:t>Late Christianization (1000 AD)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52400"/>
            <a:ext cx="8153399" cy="688975"/>
          </a:xfrm>
        </p:spPr>
        <p:txBody>
          <a:bodyPr/>
          <a:lstStyle/>
          <a:p>
            <a:pPr algn="ctr"/>
            <a:r>
              <a:rPr lang="en-US" dirty="0" smtClean="0"/>
              <a:t>The Nordic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839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914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Scandinavia and the Nordic Region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620000" cy="5181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Scandinavia refers to </a:t>
            </a:r>
            <a:r>
              <a:rPr lang="en-US" sz="2000" dirty="0" err="1" smtClean="0"/>
              <a:t>Scanian</a:t>
            </a:r>
            <a:r>
              <a:rPr lang="en-US" sz="2000" dirty="0" smtClean="0"/>
              <a:t> peninsula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outhern tip: </a:t>
            </a:r>
            <a:r>
              <a:rPr lang="en-US" sz="2000" dirty="0" err="1" smtClean="0"/>
              <a:t>Skåne</a:t>
            </a:r>
            <a:endParaRPr lang="en-US" sz="2000" dirty="0" smtClean="0"/>
          </a:p>
          <a:p>
            <a:r>
              <a:rPr lang="en-US" sz="2000" dirty="0" smtClean="0"/>
              <a:t>Scandinavian Countries</a:t>
            </a:r>
          </a:p>
          <a:p>
            <a:pPr lvl="1"/>
            <a:r>
              <a:rPr lang="en-US" sz="2000" dirty="0" smtClean="0"/>
              <a:t>Denmark (DK)</a:t>
            </a:r>
            <a:endParaRPr lang="en-US" sz="2000" dirty="0" smtClean="0"/>
          </a:p>
          <a:p>
            <a:pPr lvl="1"/>
            <a:r>
              <a:rPr lang="en-US" sz="2000" dirty="0" smtClean="0"/>
              <a:t>Norway (N)</a:t>
            </a:r>
            <a:endParaRPr lang="en-US" sz="2000" dirty="0" smtClean="0"/>
          </a:p>
          <a:p>
            <a:pPr lvl="1"/>
            <a:r>
              <a:rPr lang="en-US" sz="2000" dirty="0" smtClean="0"/>
              <a:t>Sweden (S)</a:t>
            </a:r>
            <a:endParaRPr lang="en-US" sz="2000" dirty="0" smtClean="0"/>
          </a:p>
          <a:p>
            <a:r>
              <a:rPr lang="en-US" sz="2000" dirty="0" smtClean="0"/>
              <a:t>Nordic Countries</a:t>
            </a:r>
          </a:p>
          <a:p>
            <a:pPr lvl="1"/>
            <a:r>
              <a:rPr lang="en-US" sz="2000" dirty="0" smtClean="0"/>
              <a:t>Finland (FIN)</a:t>
            </a:r>
            <a:endParaRPr lang="en-US" sz="2000" dirty="0" smtClean="0"/>
          </a:p>
          <a:p>
            <a:pPr lvl="1"/>
            <a:r>
              <a:rPr lang="en-US" sz="2000" dirty="0" smtClean="0"/>
              <a:t>Iceland (</a:t>
            </a:r>
            <a:r>
              <a:rPr lang="en-US" sz="2000" dirty="0" smtClean="0"/>
              <a:t>ICE)</a:t>
            </a:r>
            <a:endParaRPr lang="en-US" sz="2000" dirty="0" smtClean="0"/>
          </a:p>
          <a:p>
            <a:r>
              <a:rPr lang="en-US" sz="2000" dirty="0" smtClean="0"/>
              <a:t>Non-sovereign Territories (All islands)</a:t>
            </a:r>
          </a:p>
          <a:p>
            <a:pPr lvl="1"/>
            <a:r>
              <a:rPr lang="en-US" sz="2000" dirty="0" smtClean="0"/>
              <a:t>Greenland (DK)</a:t>
            </a:r>
          </a:p>
          <a:p>
            <a:pPr lvl="1"/>
            <a:r>
              <a:rPr lang="en-US" sz="2000" dirty="0" smtClean="0"/>
              <a:t>Faroe Islands (DK)</a:t>
            </a:r>
          </a:p>
          <a:p>
            <a:pPr lvl="1"/>
            <a:r>
              <a:rPr lang="en-US" sz="2000" dirty="0" err="1" smtClean="0"/>
              <a:t>Åland</a:t>
            </a:r>
            <a:r>
              <a:rPr lang="en-US" sz="2000" dirty="0" smtClean="0"/>
              <a:t> (FIN)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The Nordic Countries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142635637"/>
              </p:ext>
            </p:extLst>
          </p:nvPr>
        </p:nvGraphicFramePr>
        <p:xfrm>
          <a:off x="152400" y="1219198"/>
          <a:ext cx="8839200" cy="563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3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6271"/>
                <a:gridCol w="1676401"/>
                <a:gridCol w="18670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9106"/>
              </a:tblGrid>
              <a:tr h="94522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Country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Population</a:t>
                      </a:r>
                    </a:p>
                    <a:p>
                      <a:pPr algn="ctr"/>
                      <a:r>
                        <a:rPr lang="en-US" sz="1800" dirty="0" smtClean="0"/>
                        <a:t>(2020)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Similar to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Territory </a:t>
                      </a:r>
                    </a:p>
                    <a:p>
                      <a:pPr algn="ctr"/>
                      <a:r>
                        <a:rPr lang="en-US" sz="1800" dirty="0" smtClean="0"/>
                        <a:t>(Thousands of sq </a:t>
                      </a:r>
                      <a:r>
                        <a:rPr lang="en-US" sz="1800" dirty="0" err="1" smtClean="0"/>
                        <a:t>mls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Similar to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2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Denmark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5.8 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Wisconsin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16.6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San Bernardino</a:t>
                      </a:r>
                      <a:r>
                        <a:rPr lang="en-US" sz="1800" baseline="0" dirty="0" smtClean="0"/>
                        <a:t> County (-)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2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Finland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5.5 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Colorado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Arizona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52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Iceland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0.36 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Anaheim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Tennessee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291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Norway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5.4 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Minnesota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125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Arizona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53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Sweden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10.2 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Los Angeles County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174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California (+)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765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Nordic Region</a:t>
                      </a:r>
                      <a:endParaRPr 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27.3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M</a:t>
                      </a:r>
                      <a:endParaRPr 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Texas</a:t>
                      </a:r>
                      <a:endParaRPr lang="en-US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Alaska</a:t>
                      </a:r>
                      <a:r>
                        <a:rPr lang="en-US" sz="1800" baseline="0" dirty="0" smtClean="0"/>
                        <a:t> (-)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78825" cy="914399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Nordic Superlatives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Sweden: Most democratic country in the world (The Economist)</a:t>
            </a:r>
          </a:p>
          <a:p>
            <a:r>
              <a:rPr lang="en-US" sz="2400" dirty="0" smtClean="0"/>
              <a:t>Denmark: Lowest income inequality in the world</a:t>
            </a:r>
          </a:p>
          <a:p>
            <a:r>
              <a:rPr lang="en-US" sz="2400" dirty="0" smtClean="0"/>
              <a:t>Denmark: Happiest country in the world</a:t>
            </a:r>
          </a:p>
          <a:p>
            <a:r>
              <a:rPr lang="en-US" sz="2400" dirty="0" smtClean="0"/>
              <a:t>Finland: Least corrupt country in the world (Transparency Int’l)</a:t>
            </a:r>
          </a:p>
          <a:p>
            <a:r>
              <a:rPr lang="en-US" sz="2400" dirty="0" smtClean="0"/>
              <a:t>Finland: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most stable country in the world</a:t>
            </a:r>
          </a:p>
          <a:p>
            <a:r>
              <a:rPr lang="en-US" sz="2400" dirty="0" smtClean="0"/>
              <a:t>Norway: Most peaceful country in the world</a:t>
            </a:r>
          </a:p>
          <a:p>
            <a:r>
              <a:rPr lang="en-US" sz="2400" dirty="0" smtClean="0"/>
              <a:t>Norway: Largest capital reserve fund in the world</a:t>
            </a:r>
          </a:p>
          <a:p>
            <a:r>
              <a:rPr lang="en-US" sz="2400" dirty="0" smtClean="0"/>
              <a:t>Several Nordic countries: Highest Human Development Index in the World (U.N.)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/>
          <a:lstStyle/>
          <a:p>
            <a:r>
              <a:rPr lang="en-US" b="1" dirty="0" smtClean="0"/>
              <a:t>But Also Some Reservations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305800" cy="4422648"/>
          </a:xfrm>
        </p:spPr>
        <p:txBody>
          <a:bodyPr/>
          <a:lstStyle/>
          <a:p>
            <a:r>
              <a:rPr lang="en-US" sz="2800" dirty="0" smtClean="0"/>
              <a:t>Michael Booth: A skeptical, though sympathetic and humorous, look</a:t>
            </a:r>
          </a:p>
          <a:p>
            <a:r>
              <a:rPr lang="en-US" sz="2800" dirty="0" err="1" smtClean="0"/>
              <a:t>Aksel</a:t>
            </a:r>
            <a:r>
              <a:rPr lang="en-US" sz="2800" dirty="0" smtClean="0"/>
              <a:t> </a:t>
            </a:r>
            <a:r>
              <a:rPr lang="en-US" sz="2800" dirty="0" err="1" smtClean="0"/>
              <a:t>Sandemose</a:t>
            </a:r>
            <a:r>
              <a:rPr lang="en-US" sz="2800" dirty="0" smtClean="0"/>
              <a:t>: The </a:t>
            </a:r>
            <a:r>
              <a:rPr lang="en-US" sz="2800" dirty="0" err="1" smtClean="0"/>
              <a:t>Jante</a:t>
            </a:r>
            <a:r>
              <a:rPr lang="en-US" sz="2800" dirty="0" smtClean="0"/>
              <a:t> Law – land of social envy, conformity, and repression</a:t>
            </a:r>
          </a:p>
          <a:p>
            <a:r>
              <a:rPr lang="en-US" sz="2800" dirty="0" smtClean="0"/>
              <a:t>Roland </a:t>
            </a:r>
            <a:r>
              <a:rPr lang="en-US" sz="2800" dirty="0" err="1" smtClean="0"/>
              <a:t>Huntford</a:t>
            </a:r>
            <a:r>
              <a:rPr lang="en-US" sz="2800" dirty="0" smtClean="0"/>
              <a:t> (on Sweden): “The New Totalitarians”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10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Geography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001000" cy="4800600"/>
          </a:xfrm>
        </p:spPr>
        <p:txBody>
          <a:bodyPr/>
          <a:lstStyle/>
          <a:p>
            <a:r>
              <a:rPr lang="en-US" sz="2800" dirty="0" smtClean="0"/>
              <a:t>Corner of Europe, bordering Atlantic, Russia, Arctic, German lowlands</a:t>
            </a:r>
          </a:p>
          <a:p>
            <a:r>
              <a:rPr lang="en-US" sz="2800" dirty="0" smtClean="0"/>
              <a:t>Large territory</a:t>
            </a:r>
          </a:p>
          <a:p>
            <a:r>
              <a:rPr lang="en-US" sz="2800" dirty="0" smtClean="0"/>
              <a:t>Small Population</a:t>
            </a:r>
          </a:p>
          <a:p>
            <a:r>
              <a:rPr lang="en-US" sz="2800" dirty="0" smtClean="0"/>
              <a:t>Small Arable territory: S 5%, N 3%</a:t>
            </a:r>
          </a:p>
          <a:p>
            <a:r>
              <a:rPr lang="en-US" sz="2800" dirty="0" smtClean="0"/>
              <a:t>Lots of water, forest; long coastlines</a:t>
            </a:r>
          </a:p>
          <a:p>
            <a:r>
              <a:rPr lang="en-US" sz="2800" dirty="0" smtClean="0"/>
              <a:t>Only wilderness areas in Western Europe</a:t>
            </a:r>
          </a:p>
          <a:p>
            <a:r>
              <a:rPr lang="en-US" sz="2800" dirty="0" smtClean="0"/>
              <a:t>Climate ranging from moderate to arctic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Is Geography Destiny?</a:t>
            </a:r>
            <a:br>
              <a:rPr lang="en-US" sz="3600" dirty="0" smtClean="0"/>
            </a:br>
            <a:r>
              <a:rPr lang="en-US" sz="2800" dirty="0" smtClean="0"/>
              <a:t>Consequences for Scandinavia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696201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Scattered and small local communities</a:t>
            </a:r>
          </a:p>
          <a:p>
            <a:r>
              <a:rPr lang="en-US" sz="2400" dirty="0" smtClean="0"/>
              <a:t>Difficult to impose central control, feudalism</a:t>
            </a:r>
          </a:p>
          <a:p>
            <a:r>
              <a:rPr lang="en-US" sz="2400" dirty="0" smtClean="0"/>
              <a:t>Difficult to live by agriculture alone; supplemented by fisheries, hunting</a:t>
            </a:r>
          </a:p>
          <a:p>
            <a:r>
              <a:rPr lang="en-US" sz="2400" dirty="0" smtClean="0"/>
              <a:t>Harsh climate meant a need for personal independence and interdependence</a:t>
            </a:r>
          </a:p>
          <a:p>
            <a:r>
              <a:rPr lang="en-US" sz="2400" dirty="0" smtClean="0"/>
              <a:t>Travel mostly by sea</a:t>
            </a:r>
          </a:p>
          <a:p>
            <a:r>
              <a:rPr lang="en-US" sz="2400" dirty="0" smtClean="0"/>
              <a:t>No enemy countries to the north and west</a:t>
            </a:r>
          </a:p>
          <a:p>
            <a:r>
              <a:rPr lang="en-US" sz="2400" dirty="0" smtClean="0"/>
              <a:t>Long distance from centers of European culture</a:t>
            </a:r>
          </a:p>
          <a:p>
            <a:r>
              <a:rPr lang="en-US" sz="2400" dirty="0" smtClean="0"/>
              <a:t>Similarities with British Isles, but much lower population density outside DK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Nordic Historical Peculiarities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170-2326-4825-8FC3-C31AA71C68E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876800"/>
          </a:xfrm>
        </p:spPr>
        <p:txBody>
          <a:bodyPr/>
          <a:lstStyle/>
          <a:p>
            <a:r>
              <a:rPr lang="en-US" sz="3200" dirty="0" smtClean="0"/>
              <a:t>Never under foreign rule</a:t>
            </a:r>
          </a:p>
          <a:p>
            <a:r>
              <a:rPr lang="en-US" sz="3200" dirty="0" smtClean="0"/>
              <a:t>Never colonial powers of any significance</a:t>
            </a:r>
          </a:p>
          <a:p>
            <a:r>
              <a:rPr lang="en-US" sz="3200" dirty="0" smtClean="0"/>
              <a:t>Never strongly feudal (exc. DK and southern Sweden)</a:t>
            </a:r>
          </a:p>
          <a:p>
            <a:r>
              <a:rPr lang="en-US" sz="3200" dirty="0" smtClean="0"/>
              <a:t>Early nationhood</a:t>
            </a:r>
          </a:p>
          <a:p>
            <a:r>
              <a:rPr lang="en-US" sz="3200" dirty="0" smtClean="0"/>
              <a:t>Historical independence and continuity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862</TotalTime>
  <Words>590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POLI 120E Scandinavian Politics Prof.  Kaare W. Strøm Summer Session II, 2020</vt:lpstr>
      <vt:lpstr>The Nordic Region</vt:lpstr>
      <vt:lpstr>Scandinavia and the Nordic Region</vt:lpstr>
      <vt:lpstr>The Nordic Countries</vt:lpstr>
      <vt:lpstr>Nordic Superlatives</vt:lpstr>
      <vt:lpstr>But Also Some Reservations</vt:lpstr>
      <vt:lpstr>Geography</vt:lpstr>
      <vt:lpstr>Is Geography Destiny? Consequences for Scandinavia</vt:lpstr>
      <vt:lpstr>Nordic Historical Peculiarities</vt:lpstr>
      <vt:lpstr>Foreign Rule and Colonialism</vt:lpstr>
      <vt:lpstr>Scandinavianism vs. Nationalism</vt:lpstr>
      <vt:lpstr>Features of Early Scandinavian History: How Was the Region Politically Distinctive?</vt:lpstr>
    </vt:vector>
  </TitlesOfParts>
  <Company>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 Strom</cp:lastModifiedBy>
  <cp:revision>97</cp:revision>
  <dcterms:created xsi:type="dcterms:W3CDTF">2005-08-04T22:42:47Z</dcterms:created>
  <dcterms:modified xsi:type="dcterms:W3CDTF">2020-08-01T21:14:32Z</dcterms:modified>
</cp:coreProperties>
</file>